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5" r:id="rId2"/>
    <p:sldId id="286" r:id="rId3"/>
    <p:sldId id="287" r:id="rId4"/>
    <p:sldId id="288" r:id="rId5"/>
    <p:sldId id="275" r:id="rId6"/>
    <p:sldId id="280" r:id="rId7"/>
    <p:sldId id="289" r:id="rId8"/>
    <p:sldId id="281" r:id="rId9"/>
    <p:sldId id="282" r:id="rId10"/>
    <p:sldId id="290" r:id="rId11"/>
    <p:sldId id="291" r:id="rId12"/>
    <p:sldId id="292" r:id="rId13"/>
    <p:sldId id="293" r:id="rId14"/>
    <p:sldId id="294" r:id="rId15"/>
    <p:sldId id="295" r:id="rId16"/>
    <p:sldId id="296" r:id="rId17"/>
    <p:sldId id="297" r:id="rId18"/>
    <p:sldId id="30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FF"/>
    <a:srgbClr val="FF0066"/>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D992C9-96D9-4D8C-94CE-F4EE28D953B3}" type="datetimeFigureOut">
              <a:rPr lang="vi-VN" smtClean="0"/>
              <a:t>05/02/2023</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6D78A7-85A7-4A42-A9A3-7D45F9FAE771}" type="slidenum">
              <a:rPr lang="vi-VN" smtClean="0"/>
              <a:t>‹#›</a:t>
            </a:fld>
            <a:endParaRPr lang="vi-VN"/>
          </a:p>
        </p:txBody>
      </p:sp>
    </p:spTree>
    <p:extLst>
      <p:ext uri="{BB962C8B-B14F-4D97-AF65-F5344CB8AC3E}">
        <p14:creationId xmlns:p14="http://schemas.microsoft.com/office/powerpoint/2010/main" val="18623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887CD-E1CF-4393-A809-0414390A32E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131104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45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9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Rectangle 4"/>
          <p:cNvSpPr>
            <a:spLocks noGrp="1" noChangeArrowheads="1"/>
          </p:cNvSpPr>
          <p:nvPr>
            <p:ph type="dt" sz="half" idx="10"/>
          </p:nvPr>
        </p:nvSpPr>
        <p:spPr>
          <a:xfrm>
            <a:off x="609600" y="6246285"/>
            <a:ext cx="2844800" cy="476249"/>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6285"/>
            <a:ext cx="3860800" cy="476249"/>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6285"/>
            <a:ext cx="2844800" cy="476249"/>
          </a:xfrm>
          <a:prstGeom prst="rect">
            <a:avLst/>
          </a:prstGeom>
          <a:ln/>
        </p:spPr>
        <p:txBody>
          <a:bodyPr/>
          <a:lstStyle>
            <a:lvl1pPr>
              <a:defRPr/>
            </a:lvl1pPr>
          </a:lstStyle>
          <a:p>
            <a:fld id="{E95C911A-E770-4F40-99BA-AA8163ACF460}" type="slidenum">
              <a:rPr lang="en-US" altLang="en-US"/>
              <a:pPr/>
              <a:t>‹#›</a:t>
            </a:fld>
            <a:endParaRPr lang="en-US" altLang="en-US"/>
          </a:p>
        </p:txBody>
      </p:sp>
    </p:spTree>
    <p:extLst>
      <p:ext uri="{BB962C8B-B14F-4D97-AF65-F5344CB8AC3E}">
        <p14:creationId xmlns:p14="http://schemas.microsoft.com/office/powerpoint/2010/main" val="174458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4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6285"/>
            <a:ext cx="2844800" cy="476249"/>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6285"/>
            <a:ext cx="3860800" cy="476249"/>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6285"/>
            <a:ext cx="2844800" cy="476249"/>
          </a:xfrm>
          <a:prstGeom prst="rect">
            <a:avLst/>
          </a:prstGeom>
          <a:ln/>
        </p:spPr>
        <p:txBody>
          <a:bodyPr/>
          <a:lstStyle>
            <a:lvl1pPr>
              <a:defRPr/>
            </a:lvl1pPr>
          </a:lstStyle>
          <a:p>
            <a:fld id="{F017BC3A-8044-416E-AAB2-1CAB53000AEA}" type="slidenum">
              <a:rPr lang="en-US" altLang="en-US"/>
              <a:pPr/>
              <a:t>‹#›</a:t>
            </a:fld>
            <a:endParaRPr lang="en-US" altLang="en-US"/>
          </a:p>
        </p:txBody>
      </p:sp>
    </p:spTree>
    <p:extLst>
      <p:ext uri="{BB962C8B-B14F-4D97-AF65-F5344CB8AC3E}">
        <p14:creationId xmlns:p14="http://schemas.microsoft.com/office/powerpoint/2010/main" val="5336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229600" y="6191250"/>
            <a:ext cx="3302000" cy="476250"/>
          </a:xfrm>
          <a:prstGeom prst="rect">
            <a:avLst/>
          </a:prstGeom>
        </p:spPr>
        <p:txBody>
          <a:bodyPr/>
          <a:lstStyle/>
          <a:p>
            <a:fld id="{EAF84DEC-2E58-440F-9F68-F07D5389CB9E}" type="datetimeFigureOut">
              <a:rPr lang="en-US" smtClean="0"/>
              <a:t>2/5/2023</a:t>
            </a:fld>
            <a:endParaRPr lang="en-US"/>
          </a:p>
        </p:txBody>
      </p:sp>
      <p:sp>
        <p:nvSpPr>
          <p:cNvPr id="3" name="Footer Placeholder 2"/>
          <p:cNvSpPr>
            <a:spLocks noGrp="1"/>
          </p:cNvSpPr>
          <p:nvPr>
            <p:ph type="ftr" sz="quarter" idx="11"/>
          </p:nvPr>
        </p:nvSpPr>
        <p:spPr>
          <a:xfrm>
            <a:off x="1219200" y="6172200"/>
            <a:ext cx="5283200" cy="457200"/>
          </a:xfrm>
          <a:prstGeom prst="rect">
            <a:avLst/>
          </a:prstGeom>
        </p:spPr>
        <p:txBody>
          <a:bodyPr/>
          <a:lstStyle/>
          <a:p>
            <a:endParaRPr lang="en-US"/>
          </a:p>
        </p:txBody>
      </p:sp>
      <p:sp>
        <p:nvSpPr>
          <p:cNvPr id="4" name="Slide Number Placeholder 3"/>
          <p:cNvSpPr>
            <a:spLocks noGrp="1"/>
          </p:cNvSpPr>
          <p:nvPr>
            <p:ph type="sldNum" sz="quarter" idx="12"/>
          </p:nvPr>
        </p:nvSpPr>
        <p:spPr>
          <a:xfrm>
            <a:off x="195072" y="6210300"/>
            <a:ext cx="609600" cy="457200"/>
          </a:xfrm>
          <a:prstGeom prst="ellipse">
            <a:avLst/>
          </a:prstGeom>
        </p:spPr>
        <p:txBody>
          <a:bodyPr/>
          <a:lstStyle/>
          <a:p>
            <a:fld id="{AD232B2A-2E97-47B8-8BD2-250960A6A5EE}" type="slidenum">
              <a:rPr lang="en-US" smtClean="0"/>
              <a:t>‹#›</a:t>
            </a:fld>
            <a:endParaRPr lang="en-US"/>
          </a:p>
        </p:txBody>
      </p:sp>
    </p:spTree>
    <p:extLst>
      <p:ext uri="{BB962C8B-B14F-4D97-AF65-F5344CB8AC3E}">
        <p14:creationId xmlns:p14="http://schemas.microsoft.com/office/powerpoint/2010/main" val="3901593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12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openxmlformats.org/officeDocument/2006/relationships/image" Target="../media/image2.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3407702" y="1484785"/>
            <a:ext cx="3743325" cy="1439863"/>
          </a:xfrm>
          <a:prstGeom prst="rect">
            <a:avLst/>
          </a:prstGeom>
        </p:spPr>
        <p:txBody>
          <a:bodyPr wrap="none" fromWordArt="1">
            <a:prstTxWarp prst="textPlain">
              <a:avLst>
                <a:gd name="adj" fmla="val 50000"/>
              </a:avLst>
            </a:prstTxWarp>
          </a:bodyPr>
          <a:lstStyle/>
          <a:p>
            <a:pPr algn="ctr"/>
            <a:r>
              <a:rPr lang="en-US"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TOÁN</a:t>
            </a:r>
          </a:p>
          <a:p>
            <a:pPr algn="ctr"/>
            <a:r>
              <a:rPr lang="en-US"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5.</a:t>
            </a:r>
          </a:p>
        </p:txBody>
      </p:sp>
      <p:sp>
        <p:nvSpPr>
          <p:cNvPr id="2051" name="WordArt 3"/>
          <p:cNvSpPr>
            <a:spLocks noChangeArrowheads="1" noChangeShapeType="1" noTextEdit="1"/>
          </p:cNvSpPr>
          <p:nvPr/>
        </p:nvSpPr>
        <p:spPr bwMode="auto">
          <a:xfrm>
            <a:off x="1967543" y="3916363"/>
            <a:ext cx="8876357" cy="1722437"/>
          </a:xfrm>
          <a:prstGeom prst="rect">
            <a:avLst/>
          </a:prstGeom>
        </p:spPr>
        <p:txBody>
          <a:bodyPr wrap="none" fromWordArt="1">
            <a:prstTxWarp prst="textPlain">
              <a:avLst>
                <a:gd name="adj" fmla="val 50000"/>
              </a:avLst>
            </a:prstTxWarp>
          </a:bodyPr>
          <a:lstStyle/>
          <a:p>
            <a:pPr algn="ctr"/>
            <a:r>
              <a:rPr lang="en-US"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9</a:t>
            </a:r>
            <a:r>
              <a:rPr lang="en-US" b="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ÔN TẬP VỀ GIẢI TOÁN</a:t>
            </a:r>
          </a:p>
          <a:p>
            <a:pPr algn="ctr"/>
            <a:r>
              <a:rPr lang="en-US" b="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(1 tiết)</a:t>
            </a:r>
            <a:endParaRPr lang="en-US"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2053" name="WordArt 16"/>
          <p:cNvSpPr>
            <a:spLocks noChangeArrowheads="1" noChangeShapeType="1" noTextEdit="1"/>
          </p:cNvSpPr>
          <p:nvPr/>
        </p:nvSpPr>
        <p:spPr bwMode="auto">
          <a:xfrm>
            <a:off x="2667000" y="152402"/>
            <a:ext cx="6867525" cy="525463"/>
          </a:xfrm>
          <a:prstGeom prst="rect">
            <a:avLst/>
          </a:prstGeom>
        </p:spPr>
        <p:txBody>
          <a:bodyPr wrap="none" fromWordArt="1">
            <a:prstTxWarp prst="textPlain">
              <a:avLst>
                <a:gd name="adj" fmla="val 50000"/>
              </a:avLst>
            </a:prstTxWarp>
          </a:bodyPr>
          <a:lstStyle/>
          <a:p>
            <a:pPr algn="ctr"/>
            <a:r>
              <a:rPr lang="vi-VN"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 </a:t>
            </a:r>
            <a:r>
              <a:rPr lang="en-US" b="1" kern="1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MINH THUẬN5</a:t>
            </a:r>
            <a:endParaRPr lang="en-US"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pic>
        <p:nvPicPr>
          <p:cNvPr id="2054" name="Picture 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9"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39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5402"/>
            <a:ext cx="68262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9376" y="-34811"/>
            <a:ext cx="68262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36"/>
          <p:cNvSpPr>
            <a:spLocks noChangeArrowheads="1"/>
          </p:cNvSpPr>
          <p:nvPr/>
        </p:nvSpPr>
        <p:spPr bwMode="auto">
          <a:xfrm>
            <a:off x="32969" y="-20956"/>
            <a:ext cx="12192000" cy="6858000"/>
          </a:xfrm>
          <a:prstGeom prst="rect">
            <a:avLst/>
          </a:prstGeom>
          <a:solidFill>
            <a:srgbClr val="00B0F0"/>
          </a:solidFill>
          <a:ln w="57150">
            <a:pattFill prst="sphere">
              <a:fgClr>
                <a:srgbClr val="0000FF"/>
              </a:fgClr>
              <a:bgClr>
                <a:srgbClr val="FF0000"/>
              </a:bgClr>
            </a:pattFill>
            <a:miter lim="800000"/>
            <a:headEnd/>
            <a:tailEnd/>
          </a:ln>
          <a:extLst/>
        </p:spPr>
        <p:txBody>
          <a:bodyPr wrap="none" anchor="ctr"/>
          <a:lstStyle/>
          <a:p>
            <a:pPr eaLnBrk="1" hangingPunct="1"/>
            <a:endParaRPr lang="vi-VN" altLang="en-US"/>
          </a:p>
        </p:txBody>
      </p:sp>
      <p:graphicFrame>
        <p:nvGraphicFramePr>
          <p:cNvPr id="2059" name="Object 1"/>
          <p:cNvGraphicFramePr>
            <a:graphicFrameLocks noChangeAspect="1"/>
          </p:cNvGraphicFramePr>
          <p:nvPr>
            <p:extLst>
              <p:ext uri="{D42A27DB-BD31-4B8C-83A1-F6EECF244321}">
                <p14:modId xmlns:p14="http://schemas.microsoft.com/office/powerpoint/2010/main" val="23164428"/>
              </p:ext>
            </p:extLst>
          </p:nvPr>
        </p:nvGraphicFramePr>
        <p:xfrm>
          <a:off x="8496267" y="1386683"/>
          <a:ext cx="2654300" cy="2239963"/>
        </p:xfrm>
        <a:graphic>
          <a:graphicData uri="http://schemas.openxmlformats.org/presentationml/2006/ole">
            <mc:AlternateContent xmlns:mc="http://schemas.openxmlformats.org/markup-compatibility/2006">
              <mc:Choice xmlns:v="urn:schemas-microsoft-com:vml" Requires="v">
                <p:oleObj spid="_x0000_s7186" name="Clip" r:id="rId6" imgW="2191817" imgH="1424635" progId="MS_ClipArt_Gallery.2">
                  <p:embed/>
                </p:oleObj>
              </mc:Choice>
              <mc:Fallback>
                <p:oleObj name="Clip" r:id="rId6" imgW="2191817" imgH="1424635"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6267" y="1386683"/>
                        <a:ext cx="26543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WordArt 2"/>
          <p:cNvSpPr>
            <a:spLocks noChangeArrowheads="1" noChangeShapeType="1" noTextEdit="1"/>
          </p:cNvSpPr>
          <p:nvPr/>
        </p:nvSpPr>
        <p:spPr bwMode="auto">
          <a:xfrm>
            <a:off x="4229100" y="1726521"/>
            <a:ext cx="3743325" cy="1439863"/>
          </a:xfrm>
          <a:prstGeom prst="rect">
            <a:avLst/>
          </a:prstGeom>
        </p:spPr>
        <p:txBody>
          <a:bodyPr wrap="none" fromWordArt="1">
            <a:prstTxWarp prst="textPlain">
              <a:avLst>
                <a:gd name="adj" fmla="val 50000"/>
              </a:avLst>
            </a:prstTxWarp>
          </a:bodyPr>
          <a:lstStyle/>
          <a:p>
            <a:pPr algn="ctr"/>
            <a:r>
              <a:rPr lang="en-US"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TOÁN</a:t>
            </a:r>
          </a:p>
          <a:p>
            <a:pPr algn="ctr"/>
            <a:r>
              <a:rPr lang="en-US"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5.</a:t>
            </a:r>
          </a:p>
        </p:txBody>
      </p:sp>
      <p:sp>
        <p:nvSpPr>
          <p:cNvPr id="12" name="WordArt 3"/>
          <p:cNvSpPr>
            <a:spLocks noChangeArrowheads="1" noChangeShapeType="1" noTextEdit="1"/>
          </p:cNvSpPr>
          <p:nvPr/>
        </p:nvSpPr>
        <p:spPr bwMode="auto">
          <a:xfrm>
            <a:off x="1074671" y="3957022"/>
            <a:ext cx="10391775" cy="1722437"/>
          </a:xfrm>
          <a:prstGeom prst="rect">
            <a:avLst/>
          </a:prstGeom>
        </p:spPr>
        <p:txBody>
          <a:bodyPr wrap="none" fromWordArt="1">
            <a:prstTxWarp prst="textPlain">
              <a:avLst>
                <a:gd name="adj" fmla="val 50000"/>
              </a:avLst>
            </a:prstTxWarp>
          </a:bodyPr>
          <a:lstStyle/>
          <a:p>
            <a:pPr algn="ctr"/>
            <a:r>
              <a:rPr lang="en-US" b="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70: Diện tích xung quanh và diện tích toàn phần </a:t>
            </a:r>
          </a:p>
          <a:p>
            <a:pPr algn="ctr"/>
            <a:r>
              <a:rPr lang="en-US" b="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hình lập phương.  (2 tiết)</a:t>
            </a:r>
            <a:endParaRPr lang="en-US"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1648" name="Picture 624" descr="Hướng Dẫn Học Toán 5 Tập 2 (VNEN - Sách Thử Nghiệm) | Davibooks.v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6" y="539176"/>
            <a:ext cx="3326396" cy="3104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7721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5" y="393264"/>
            <a:ext cx="11068050" cy="6001643"/>
          </a:xfrm>
          <a:prstGeom prst="rect">
            <a:avLst/>
          </a:prstGeom>
        </p:spPr>
        <p:txBody>
          <a:bodyPr wrap="square">
            <a:spAutoFit/>
          </a:bodyPr>
          <a:lstStyle/>
          <a:p>
            <a:pPr algn="just"/>
            <a:r>
              <a:rPr lang="en-US" sz="3200" b="1" smtClean="0">
                <a:solidFill>
                  <a:srgbClr val="FF0000"/>
                </a:solidFill>
                <a:latin typeface="Times New Roman" pitchFamily="18" charset="0"/>
                <a:cs typeface="Times New Roman" pitchFamily="18" charset="0"/>
              </a:rPr>
              <a:t>3. </a:t>
            </a:r>
            <a:r>
              <a:rPr lang="vi-VN" sz="3200" b="1" smtClean="0">
                <a:solidFill>
                  <a:srgbClr val="FF0000"/>
                </a:solidFill>
                <a:latin typeface="Times New Roman" pitchFamily="18" charset="0"/>
                <a:cs typeface="Times New Roman" pitchFamily="18" charset="0"/>
              </a:rPr>
              <a:t>a</a:t>
            </a:r>
            <a:r>
              <a:rPr lang="vi-VN" sz="3200" b="1">
                <a:solidFill>
                  <a:srgbClr val="FF0000"/>
                </a:solidFill>
                <a:latin typeface="Times New Roman" pitchFamily="18" charset="0"/>
                <a:cs typeface="Times New Roman" pitchFamily="18" charset="0"/>
              </a:rPr>
              <a:t>) Nói cho bạn nghe cách tính diện tích xung quanh và diện tích toàn phần của hình lập phương</a:t>
            </a:r>
            <a:r>
              <a:rPr lang="vi-VN" sz="3200" b="1" smtClean="0">
                <a:solidFill>
                  <a:srgbClr val="FF0000"/>
                </a:solidFill>
                <a:latin typeface="Times New Roman" pitchFamily="18" charset="0"/>
                <a:cs typeface="Times New Roman" pitchFamily="18" charset="0"/>
              </a:rPr>
              <a:t>.</a:t>
            </a:r>
            <a:endParaRPr lang="en-US" sz="3200" b="1" smtClean="0">
              <a:solidFill>
                <a:srgbClr val="FF0000"/>
              </a:solidFill>
              <a:latin typeface="Times New Roman" pitchFamily="18" charset="0"/>
              <a:cs typeface="Times New Roman" pitchFamily="18" charset="0"/>
            </a:endParaRPr>
          </a:p>
          <a:p>
            <a:pPr algn="just"/>
            <a:r>
              <a:rPr lang="en-US" sz="3200" smtClean="0">
                <a:solidFill>
                  <a:srgbClr val="6600FF"/>
                </a:solidFill>
                <a:latin typeface="Times New Roman" pitchFamily="18" charset="0"/>
                <a:cs typeface="Times New Roman" pitchFamily="18" charset="0"/>
              </a:rPr>
              <a:t>- </a:t>
            </a:r>
            <a:r>
              <a:rPr lang="vi-VN" sz="3200" smtClean="0">
                <a:solidFill>
                  <a:srgbClr val="6600FF"/>
                </a:solidFill>
                <a:latin typeface="Times New Roman" pitchFamily="18" charset="0"/>
                <a:cs typeface="Times New Roman" pitchFamily="18" charset="0"/>
              </a:rPr>
              <a:t>Muốn </a:t>
            </a:r>
            <a:r>
              <a:rPr lang="vi-VN" sz="3200">
                <a:solidFill>
                  <a:srgbClr val="6600FF"/>
                </a:solidFill>
                <a:latin typeface="Times New Roman" pitchFamily="18" charset="0"/>
                <a:cs typeface="Times New Roman" pitchFamily="18" charset="0"/>
              </a:rPr>
              <a:t>tính diện tích xung quanh của hình lập phương ta lấy diện tích một mặt nhân với 4.</a:t>
            </a:r>
          </a:p>
          <a:p>
            <a:pPr algn="just"/>
            <a:r>
              <a:rPr lang="en-US" sz="3200" smtClean="0">
                <a:solidFill>
                  <a:srgbClr val="6600FF"/>
                </a:solidFill>
                <a:latin typeface="Times New Roman" pitchFamily="18" charset="0"/>
                <a:cs typeface="Times New Roman" pitchFamily="18" charset="0"/>
              </a:rPr>
              <a:t>- </a:t>
            </a:r>
            <a:r>
              <a:rPr lang="vi-VN" sz="3200" smtClean="0">
                <a:solidFill>
                  <a:srgbClr val="6600FF"/>
                </a:solidFill>
                <a:latin typeface="Times New Roman" pitchFamily="18" charset="0"/>
                <a:cs typeface="Times New Roman" pitchFamily="18" charset="0"/>
              </a:rPr>
              <a:t>Muốn </a:t>
            </a:r>
            <a:r>
              <a:rPr lang="vi-VN" sz="3200">
                <a:solidFill>
                  <a:srgbClr val="6600FF"/>
                </a:solidFill>
                <a:latin typeface="Times New Roman" pitchFamily="18" charset="0"/>
                <a:cs typeface="Times New Roman" pitchFamily="18" charset="0"/>
              </a:rPr>
              <a:t>tính diện tích toàn phần của hình lập phương ta lấy diện tích một mặt nhân với 6.</a:t>
            </a:r>
          </a:p>
          <a:p>
            <a:pPr algn="just"/>
            <a:r>
              <a:rPr lang="vi-VN" sz="3200" b="1" smtClean="0">
                <a:solidFill>
                  <a:srgbClr val="FF0000"/>
                </a:solidFill>
                <a:latin typeface="Times New Roman" pitchFamily="18" charset="0"/>
                <a:cs typeface="Times New Roman" pitchFamily="18" charset="0"/>
              </a:rPr>
              <a:t>b</a:t>
            </a:r>
            <a:r>
              <a:rPr lang="vi-VN" sz="3200" b="1">
                <a:solidFill>
                  <a:srgbClr val="FF0000"/>
                </a:solidFill>
                <a:latin typeface="Times New Roman" pitchFamily="18" charset="0"/>
                <a:cs typeface="Times New Roman" pitchFamily="18" charset="0"/>
              </a:rPr>
              <a:t>) Tính diện tích xung quanh và diện tích toàn phần của hình lập phương có cạnh 2,3m</a:t>
            </a:r>
            <a:r>
              <a:rPr lang="vi-VN" sz="3200" b="1" smtClean="0">
                <a:solidFill>
                  <a:srgbClr val="FF0000"/>
                </a:solidFill>
                <a:latin typeface="Times New Roman" pitchFamily="18" charset="0"/>
                <a:cs typeface="Times New Roman" pitchFamily="18" charset="0"/>
              </a:rPr>
              <a:t>.</a:t>
            </a:r>
            <a:endParaRPr lang="en-US" sz="3200" b="1" smtClean="0">
              <a:solidFill>
                <a:srgbClr val="FF0000"/>
              </a:solidFill>
              <a:latin typeface="Times New Roman" pitchFamily="18" charset="0"/>
              <a:cs typeface="Times New Roman" pitchFamily="18" charset="0"/>
            </a:endParaRPr>
          </a:p>
          <a:p>
            <a:pPr algn="just"/>
            <a:r>
              <a:rPr lang="vi-VN" sz="3200">
                <a:solidFill>
                  <a:srgbClr val="002060"/>
                </a:solidFill>
                <a:latin typeface="Times New Roman" pitchFamily="18" charset="0"/>
                <a:cs typeface="Times New Roman" pitchFamily="18" charset="0"/>
              </a:rPr>
              <a:t>Diện tích xung quanh của hình lập phương đó là :</a:t>
            </a:r>
          </a:p>
          <a:p>
            <a:pPr algn="just"/>
            <a:r>
              <a:rPr lang="vi-VN" sz="3200">
                <a:solidFill>
                  <a:srgbClr val="002060"/>
                </a:solidFill>
                <a:latin typeface="Times New Roman" pitchFamily="18" charset="0"/>
                <a:cs typeface="Times New Roman" pitchFamily="18" charset="0"/>
              </a:rPr>
              <a:t>      (2,3 × 2,3) × 4 = 21,16 (m</a:t>
            </a:r>
            <a:r>
              <a:rPr lang="vi-VN" sz="3200" baseline="30000">
                <a:solidFill>
                  <a:srgbClr val="002060"/>
                </a:solidFill>
                <a:latin typeface="Times New Roman" pitchFamily="18" charset="0"/>
                <a:cs typeface="Times New Roman" pitchFamily="18" charset="0"/>
              </a:rPr>
              <a:t>2</a:t>
            </a:r>
            <a:r>
              <a:rPr lang="vi-VN" sz="3200">
                <a:solidFill>
                  <a:srgbClr val="002060"/>
                </a:solidFill>
                <a:latin typeface="Times New Roman" pitchFamily="18" charset="0"/>
                <a:cs typeface="Times New Roman" pitchFamily="18" charset="0"/>
              </a:rPr>
              <a:t>)</a:t>
            </a:r>
          </a:p>
          <a:p>
            <a:pPr algn="just"/>
            <a:r>
              <a:rPr lang="vi-VN" sz="3200">
                <a:solidFill>
                  <a:srgbClr val="002060"/>
                </a:solidFill>
                <a:latin typeface="Times New Roman" pitchFamily="18" charset="0"/>
                <a:cs typeface="Times New Roman" pitchFamily="18" charset="0"/>
              </a:rPr>
              <a:t>Diện tích toàn phần của hình lập phương đó là :</a:t>
            </a:r>
          </a:p>
          <a:p>
            <a:pPr algn="just"/>
            <a:r>
              <a:rPr lang="vi-VN" sz="3200">
                <a:solidFill>
                  <a:srgbClr val="002060"/>
                </a:solidFill>
                <a:latin typeface="Times New Roman" pitchFamily="18" charset="0"/>
                <a:cs typeface="Times New Roman" pitchFamily="18" charset="0"/>
              </a:rPr>
              <a:t>       (2,3 × 2,3) × 6 = 31,74 (m</a:t>
            </a:r>
            <a:r>
              <a:rPr lang="vi-VN" sz="3200" baseline="30000">
                <a:solidFill>
                  <a:srgbClr val="002060"/>
                </a:solidFill>
                <a:latin typeface="Times New Roman" pitchFamily="18" charset="0"/>
                <a:cs typeface="Times New Roman" pitchFamily="18" charset="0"/>
              </a:rPr>
              <a:t>2</a:t>
            </a:r>
            <a:r>
              <a:rPr lang="vi-VN" sz="3200" smtClean="0">
                <a:solidFill>
                  <a:srgbClr val="002060"/>
                </a:solidFill>
                <a:latin typeface="Times New Roman" pitchFamily="18" charset="0"/>
                <a:cs typeface="Times New Roman" pitchFamily="18" charset="0"/>
              </a:rPr>
              <a:t>)</a:t>
            </a:r>
            <a:endParaRPr lang="vi-VN" sz="32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83724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down)">
                                      <p:cBhvr>
                                        <p:cTn id="24" dur="500"/>
                                        <p:tgtEl>
                                          <p:spTgt spid="2">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ipe(down)">
                                      <p:cBhvr>
                                        <p:cTn id="30" dur="500"/>
                                        <p:tgtEl>
                                          <p:spTgt spid="2">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wipe(down)">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9923" y="397314"/>
            <a:ext cx="5862639" cy="584775"/>
          </a:xfrm>
          <a:prstGeom prst="rect">
            <a:avLst/>
          </a:prstGeom>
          <a:solidFill>
            <a:srgbClr val="00206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defRPr/>
            </a:pP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B. HOẠT </a:t>
            </a: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ĐỘNG </a:t>
            </a: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THỰC HÀNH</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604837" y="1031821"/>
            <a:ext cx="11039476" cy="1569660"/>
          </a:xfrm>
          <a:prstGeom prst="rect">
            <a:avLst/>
          </a:prstGeom>
        </p:spPr>
        <p:txBody>
          <a:bodyPr wrap="square">
            <a:spAutoFit/>
          </a:bodyPr>
          <a:lstStyle/>
          <a:p>
            <a:pPr algn="just"/>
            <a:r>
              <a:rPr lang="en-US" sz="3200" b="1" smtClean="0">
                <a:solidFill>
                  <a:srgbClr val="FF0000"/>
                </a:solidFill>
                <a:latin typeface="Times New Roman" pitchFamily="18" charset="0"/>
                <a:cs typeface="Times New Roman" pitchFamily="18" charset="0"/>
              </a:rPr>
              <a:t>1. </a:t>
            </a:r>
            <a:r>
              <a:rPr lang="vi-VN" sz="3200" b="1" smtClean="0">
                <a:solidFill>
                  <a:srgbClr val="FF0000"/>
                </a:solidFill>
                <a:latin typeface="Times New Roman" pitchFamily="18" charset="0"/>
                <a:cs typeface="Times New Roman" pitchFamily="18" charset="0"/>
              </a:rPr>
              <a:t>Tính </a:t>
            </a:r>
            <a:r>
              <a:rPr lang="vi-VN" sz="3200" b="1">
                <a:solidFill>
                  <a:srgbClr val="FF0000"/>
                </a:solidFill>
                <a:latin typeface="Times New Roman" pitchFamily="18" charset="0"/>
                <a:cs typeface="Times New Roman" pitchFamily="18" charset="0"/>
              </a:rPr>
              <a:t>diện tích xung quanh và diện tích toàn phần của hình lập phương có:</a:t>
            </a:r>
          </a:p>
          <a:p>
            <a:pPr algn="just"/>
            <a:r>
              <a:rPr lang="vi-VN" sz="3200">
                <a:solidFill>
                  <a:srgbClr val="0000FF"/>
                </a:solidFill>
                <a:latin typeface="Times New Roman" pitchFamily="18" charset="0"/>
                <a:cs typeface="Times New Roman" pitchFamily="18" charset="0"/>
              </a:rPr>
              <a:t>a) Cạnh 2,5dm;                                          b) Cạnh 4m 2cm</a:t>
            </a:r>
            <a:r>
              <a:rPr lang="vi-VN" sz="3200" smtClean="0">
                <a:solidFill>
                  <a:srgbClr val="0000FF"/>
                </a:solidFill>
                <a:latin typeface="Times New Roman" pitchFamily="18" charset="0"/>
                <a:cs typeface="Times New Roman" pitchFamily="18" charset="0"/>
              </a:rPr>
              <a:t>.</a:t>
            </a:r>
            <a:endParaRPr lang="vi-VN" sz="3200">
              <a:solidFill>
                <a:srgbClr val="0000FF"/>
              </a:solidFill>
              <a:latin typeface="Times New Roman" pitchFamily="18" charset="0"/>
              <a:cs typeface="Times New Roman" pitchFamily="18" charset="0"/>
            </a:endParaRPr>
          </a:p>
        </p:txBody>
      </p:sp>
      <p:sp>
        <p:nvSpPr>
          <p:cNvPr id="4" name="Rectangle 3"/>
          <p:cNvSpPr/>
          <p:nvPr/>
        </p:nvSpPr>
        <p:spPr>
          <a:xfrm>
            <a:off x="561972" y="2743200"/>
            <a:ext cx="5295901" cy="3970318"/>
          </a:xfrm>
          <a:prstGeom prst="rect">
            <a:avLst/>
          </a:prstGeom>
        </p:spPr>
        <p:txBody>
          <a:bodyPr wrap="square">
            <a:spAutoFit/>
          </a:bodyPr>
          <a:lstStyle/>
          <a:p>
            <a:pPr algn="ctr"/>
            <a:r>
              <a:rPr lang="vi-VN" sz="2800" smtClean="0">
                <a:solidFill>
                  <a:srgbClr val="006600"/>
                </a:solidFill>
                <a:latin typeface="Times New Roman" pitchFamily="18" charset="0"/>
                <a:cs typeface="Times New Roman" pitchFamily="18" charset="0"/>
              </a:rPr>
              <a:t> </a:t>
            </a:r>
            <a:r>
              <a:rPr lang="en-US" sz="2800" u="sng" smtClean="0">
                <a:solidFill>
                  <a:srgbClr val="006600"/>
                </a:solidFill>
                <a:latin typeface="Times New Roman" pitchFamily="18" charset="0"/>
                <a:cs typeface="Times New Roman" pitchFamily="18" charset="0"/>
              </a:rPr>
              <a:t>Bài giải</a:t>
            </a:r>
            <a:r>
              <a:rPr lang="en-US" sz="2800" smtClean="0">
                <a:solidFill>
                  <a:srgbClr val="006600"/>
                </a:solidFill>
                <a:latin typeface="Times New Roman" pitchFamily="18" charset="0"/>
                <a:cs typeface="Times New Roman" pitchFamily="18" charset="0"/>
              </a:rPr>
              <a:t>:</a:t>
            </a:r>
          </a:p>
          <a:p>
            <a:pPr algn="just"/>
            <a:r>
              <a:rPr lang="vi-VN" sz="2800" smtClean="0">
                <a:solidFill>
                  <a:srgbClr val="006600"/>
                </a:solidFill>
                <a:latin typeface="Times New Roman" pitchFamily="18" charset="0"/>
                <a:cs typeface="Times New Roman" pitchFamily="18" charset="0"/>
              </a:rPr>
              <a:t>Diện </a:t>
            </a:r>
            <a:r>
              <a:rPr lang="vi-VN" sz="2800">
                <a:solidFill>
                  <a:srgbClr val="006600"/>
                </a:solidFill>
                <a:latin typeface="Times New Roman" pitchFamily="18" charset="0"/>
                <a:cs typeface="Times New Roman" pitchFamily="18" charset="0"/>
              </a:rPr>
              <a:t>tích xung quanh của hình lập phương đó là :</a:t>
            </a:r>
          </a:p>
          <a:p>
            <a:pPr algn="just"/>
            <a:r>
              <a:rPr lang="vi-VN" sz="2800">
                <a:solidFill>
                  <a:srgbClr val="006600"/>
                </a:solidFill>
                <a:latin typeface="Times New Roman" pitchFamily="18" charset="0"/>
                <a:cs typeface="Times New Roman" pitchFamily="18" charset="0"/>
              </a:rPr>
              <a:t>        (2,5 × 2,5) × 4 = 25 (dm</a:t>
            </a:r>
            <a:r>
              <a:rPr lang="vi-VN" sz="2800" baseline="30000">
                <a:solidFill>
                  <a:srgbClr val="006600"/>
                </a:solidFill>
                <a:latin typeface="Times New Roman" pitchFamily="18" charset="0"/>
                <a:cs typeface="Times New Roman" pitchFamily="18" charset="0"/>
              </a:rPr>
              <a:t>2</a:t>
            </a:r>
            <a:r>
              <a:rPr lang="vi-VN" sz="2800">
                <a:solidFill>
                  <a:srgbClr val="006600"/>
                </a:solidFill>
                <a:latin typeface="Times New Roman" pitchFamily="18" charset="0"/>
                <a:cs typeface="Times New Roman" pitchFamily="18" charset="0"/>
              </a:rPr>
              <a:t>)</a:t>
            </a:r>
          </a:p>
          <a:p>
            <a:pPr algn="just"/>
            <a:r>
              <a:rPr lang="vi-VN" sz="2800">
                <a:solidFill>
                  <a:srgbClr val="006600"/>
                </a:solidFill>
                <a:latin typeface="Times New Roman" pitchFamily="18" charset="0"/>
                <a:cs typeface="Times New Roman" pitchFamily="18" charset="0"/>
              </a:rPr>
              <a:t>Diện tích toàn phần của hình lập phương đó là : </a:t>
            </a:r>
          </a:p>
          <a:p>
            <a:pPr algn="just"/>
            <a:r>
              <a:rPr lang="vi-VN" sz="2800">
                <a:solidFill>
                  <a:srgbClr val="006600"/>
                </a:solidFill>
                <a:latin typeface="Times New Roman" pitchFamily="18" charset="0"/>
                <a:cs typeface="Times New Roman" pitchFamily="18" charset="0"/>
              </a:rPr>
              <a:t>          (2,5 × 2,5) × 6 = 37,5 (dm</a:t>
            </a:r>
            <a:r>
              <a:rPr lang="vi-VN" sz="2800" baseline="30000">
                <a:solidFill>
                  <a:srgbClr val="006600"/>
                </a:solidFill>
                <a:latin typeface="Times New Roman" pitchFamily="18" charset="0"/>
                <a:cs typeface="Times New Roman" pitchFamily="18" charset="0"/>
              </a:rPr>
              <a:t>2</a:t>
            </a:r>
            <a:r>
              <a:rPr lang="vi-VN" sz="2800" smtClean="0">
                <a:solidFill>
                  <a:srgbClr val="006600"/>
                </a:solidFill>
                <a:latin typeface="Times New Roman" pitchFamily="18" charset="0"/>
                <a:cs typeface="Times New Roman" pitchFamily="18" charset="0"/>
              </a:rPr>
              <a:t>)</a:t>
            </a:r>
            <a:endParaRPr lang="en-US" sz="2800" smtClean="0">
              <a:solidFill>
                <a:srgbClr val="006600"/>
              </a:solidFill>
              <a:latin typeface="Times New Roman" pitchFamily="18" charset="0"/>
              <a:cs typeface="Times New Roman" pitchFamily="18" charset="0"/>
            </a:endParaRPr>
          </a:p>
          <a:p>
            <a:pPr algn="just"/>
            <a:r>
              <a:rPr lang="en-US" sz="2800" smtClean="0">
                <a:solidFill>
                  <a:srgbClr val="006600"/>
                </a:solidFill>
                <a:latin typeface="Times New Roman" pitchFamily="18" charset="0"/>
                <a:cs typeface="Times New Roman" pitchFamily="18" charset="0"/>
              </a:rPr>
              <a:t>                   Đáp số: Sxq = 25</a:t>
            </a:r>
            <a:r>
              <a:rPr lang="vi-VN" sz="2800">
                <a:solidFill>
                  <a:srgbClr val="006600"/>
                </a:solidFill>
                <a:latin typeface="Times New Roman" pitchFamily="18" charset="0"/>
                <a:cs typeface="Times New Roman" pitchFamily="18" charset="0"/>
              </a:rPr>
              <a:t> </a:t>
            </a:r>
            <a:r>
              <a:rPr lang="vi-VN" sz="2800" smtClean="0">
                <a:solidFill>
                  <a:srgbClr val="006600"/>
                </a:solidFill>
                <a:latin typeface="Times New Roman" pitchFamily="18" charset="0"/>
                <a:cs typeface="Times New Roman" pitchFamily="18" charset="0"/>
              </a:rPr>
              <a:t>dm</a:t>
            </a:r>
            <a:r>
              <a:rPr lang="vi-VN" sz="2800" baseline="30000" smtClean="0">
                <a:solidFill>
                  <a:srgbClr val="006600"/>
                </a:solidFill>
                <a:latin typeface="Times New Roman" pitchFamily="18" charset="0"/>
                <a:cs typeface="Times New Roman" pitchFamily="18" charset="0"/>
              </a:rPr>
              <a:t>2</a:t>
            </a:r>
            <a:endParaRPr lang="en-US" sz="2800" baseline="30000" smtClean="0">
              <a:solidFill>
                <a:srgbClr val="006600"/>
              </a:solidFill>
              <a:latin typeface="Times New Roman" pitchFamily="18" charset="0"/>
              <a:cs typeface="Times New Roman" pitchFamily="18" charset="0"/>
            </a:endParaRPr>
          </a:p>
          <a:p>
            <a:pPr algn="just"/>
            <a:r>
              <a:rPr lang="en-US" sz="2800" smtClean="0">
                <a:solidFill>
                  <a:srgbClr val="006600"/>
                </a:solidFill>
                <a:latin typeface="Times New Roman" pitchFamily="18" charset="0"/>
                <a:cs typeface="Times New Roman" pitchFamily="18" charset="0"/>
              </a:rPr>
              <a:t>                                STP </a:t>
            </a:r>
            <a:r>
              <a:rPr lang="en-US" sz="2800">
                <a:solidFill>
                  <a:srgbClr val="006600"/>
                </a:solidFill>
                <a:latin typeface="Times New Roman" pitchFamily="18" charset="0"/>
                <a:cs typeface="Times New Roman" pitchFamily="18" charset="0"/>
              </a:rPr>
              <a:t>= </a:t>
            </a:r>
            <a:r>
              <a:rPr lang="en-US" sz="2800" smtClean="0">
                <a:solidFill>
                  <a:srgbClr val="006600"/>
                </a:solidFill>
                <a:latin typeface="Times New Roman" pitchFamily="18" charset="0"/>
                <a:cs typeface="Times New Roman" pitchFamily="18" charset="0"/>
              </a:rPr>
              <a:t>37,5</a:t>
            </a:r>
            <a:r>
              <a:rPr lang="vi-VN" sz="2800" smtClean="0">
                <a:solidFill>
                  <a:srgbClr val="006600"/>
                </a:solidFill>
                <a:latin typeface="Times New Roman" pitchFamily="18" charset="0"/>
                <a:cs typeface="Times New Roman" pitchFamily="18" charset="0"/>
              </a:rPr>
              <a:t> </a:t>
            </a:r>
            <a:r>
              <a:rPr lang="vi-VN" sz="2800">
                <a:solidFill>
                  <a:srgbClr val="006600"/>
                </a:solidFill>
                <a:latin typeface="Times New Roman" pitchFamily="18" charset="0"/>
                <a:cs typeface="Times New Roman" pitchFamily="18" charset="0"/>
              </a:rPr>
              <a:t>dm</a:t>
            </a:r>
            <a:r>
              <a:rPr lang="vi-VN" sz="2800" baseline="30000">
                <a:solidFill>
                  <a:srgbClr val="006600"/>
                </a:solidFill>
                <a:latin typeface="Times New Roman" pitchFamily="18" charset="0"/>
                <a:cs typeface="Times New Roman" pitchFamily="18" charset="0"/>
              </a:rPr>
              <a:t>2</a:t>
            </a:r>
            <a:endParaRPr lang="en-US" sz="2800" baseline="30000">
              <a:solidFill>
                <a:srgbClr val="006600"/>
              </a:solidFill>
              <a:latin typeface="Times New Roman" pitchFamily="18" charset="0"/>
              <a:cs typeface="Times New Roman" pitchFamily="18" charset="0"/>
            </a:endParaRPr>
          </a:p>
        </p:txBody>
      </p:sp>
      <p:sp>
        <p:nvSpPr>
          <p:cNvPr id="5" name="Rectangle 4"/>
          <p:cNvSpPr/>
          <p:nvPr/>
        </p:nvSpPr>
        <p:spPr>
          <a:xfrm>
            <a:off x="5972175" y="2759090"/>
            <a:ext cx="5736431" cy="4401205"/>
          </a:xfrm>
          <a:prstGeom prst="rect">
            <a:avLst/>
          </a:prstGeom>
        </p:spPr>
        <p:txBody>
          <a:bodyPr wrap="square">
            <a:spAutoFit/>
          </a:bodyPr>
          <a:lstStyle/>
          <a:p>
            <a:pPr algn="just"/>
            <a:r>
              <a:rPr lang="vi-VN" sz="2800">
                <a:solidFill>
                  <a:srgbClr val="002060"/>
                </a:solidFill>
                <a:latin typeface="Times New Roman" pitchFamily="18" charset="0"/>
                <a:cs typeface="Times New Roman" pitchFamily="18" charset="0"/>
              </a:rPr>
              <a:t>Đổi 4m 2cm = 4,02m</a:t>
            </a:r>
          </a:p>
          <a:p>
            <a:pPr algn="just"/>
            <a:r>
              <a:rPr lang="vi-VN" sz="2800">
                <a:solidFill>
                  <a:srgbClr val="002060"/>
                </a:solidFill>
                <a:latin typeface="Times New Roman" pitchFamily="18" charset="0"/>
                <a:cs typeface="Times New Roman" pitchFamily="18" charset="0"/>
              </a:rPr>
              <a:t>Diện tích xung quanh của hình lập phương đó là :</a:t>
            </a:r>
          </a:p>
          <a:p>
            <a:pPr algn="just"/>
            <a:r>
              <a:rPr lang="vi-VN" sz="2800">
                <a:solidFill>
                  <a:srgbClr val="002060"/>
                </a:solidFill>
                <a:latin typeface="Times New Roman" pitchFamily="18" charset="0"/>
                <a:cs typeface="Times New Roman" pitchFamily="18" charset="0"/>
              </a:rPr>
              <a:t>    </a:t>
            </a:r>
            <a:r>
              <a:rPr lang="vi-VN" sz="2800" smtClean="0">
                <a:solidFill>
                  <a:srgbClr val="002060"/>
                </a:solidFill>
                <a:latin typeface="Times New Roman" pitchFamily="18" charset="0"/>
                <a:cs typeface="Times New Roman" pitchFamily="18" charset="0"/>
              </a:rPr>
              <a:t> </a:t>
            </a:r>
            <a:r>
              <a:rPr lang="vi-VN" sz="2800">
                <a:solidFill>
                  <a:srgbClr val="002060"/>
                </a:solidFill>
                <a:latin typeface="Times New Roman" pitchFamily="18" charset="0"/>
                <a:cs typeface="Times New Roman" pitchFamily="18" charset="0"/>
              </a:rPr>
              <a:t>(4,02 × 4,02) × 4 = 64,6416 (m</a:t>
            </a:r>
            <a:r>
              <a:rPr lang="vi-VN" sz="2800" baseline="30000">
                <a:solidFill>
                  <a:srgbClr val="002060"/>
                </a:solidFill>
                <a:latin typeface="Times New Roman" pitchFamily="18" charset="0"/>
                <a:cs typeface="Times New Roman" pitchFamily="18" charset="0"/>
              </a:rPr>
              <a:t>2</a:t>
            </a:r>
            <a:r>
              <a:rPr lang="vi-VN" sz="2800">
                <a:solidFill>
                  <a:srgbClr val="002060"/>
                </a:solidFill>
                <a:latin typeface="Times New Roman" pitchFamily="18" charset="0"/>
                <a:cs typeface="Times New Roman" pitchFamily="18" charset="0"/>
              </a:rPr>
              <a:t>) </a:t>
            </a:r>
          </a:p>
          <a:p>
            <a:pPr algn="just"/>
            <a:r>
              <a:rPr lang="vi-VN" sz="2800">
                <a:solidFill>
                  <a:srgbClr val="002060"/>
                </a:solidFill>
                <a:latin typeface="Times New Roman" pitchFamily="18" charset="0"/>
                <a:cs typeface="Times New Roman" pitchFamily="18" charset="0"/>
              </a:rPr>
              <a:t>Diện tích toàn phần của hình lập phương đó là : </a:t>
            </a:r>
          </a:p>
          <a:p>
            <a:pPr algn="just"/>
            <a:r>
              <a:rPr lang="vi-VN" sz="2800">
                <a:solidFill>
                  <a:srgbClr val="002060"/>
                </a:solidFill>
                <a:latin typeface="Times New Roman" pitchFamily="18" charset="0"/>
                <a:cs typeface="Times New Roman" pitchFamily="18" charset="0"/>
              </a:rPr>
              <a:t>     </a:t>
            </a:r>
            <a:r>
              <a:rPr lang="vi-VN" sz="2800" smtClean="0">
                <a:solidFill>
                  <a:srgbClr val="002060"/>
                </a:solidFill>
                <a:latin typeface="Times New Roman" pitchFamily="18" charset="0"/>
                <a:cs typeface="Times New Roman" pitchFamily="18" charset="0"/>
              </a:rPr>
              <a:t>(</a:t>
            </a:r>
            <a:r>
              <a:rPr lang="vi-VN" sz="2800">
                <a:solidFill>
                  <a:srgbClr val="002060"/>
                </a:solidFill>
                <a:latin typeface="Times New Roman" pitchFamily="18" charset="0"/>
                <a:cs typeface="Times New Roman" pitchFamily="18" charset="0"/>
              </a:rPr>
              <a:t>4,02 × 4,02) × 6 = 96,9624 (m</a:t>
            </a:r>
            <a:r>
              <a:rPr lang="vi-VN" sz="2800" baseline="30000">
                <a:solidFill>
                  <a:srgbClr val="002060"/>
                </a:solidFill>
                <a:latin typeface="Times New Roman" pitchFamily="18" charset="0"/>
                <a:cs typeface="Times New Roman" pitchFamily="18" charset="0"/>
              </a:rPr>
              <a:t>2</a:t>
            </a:r>
            <a:r>
              <a:rPr lang="vi-VN" sz="2800" smtClean="0">
                <a:solidFill>
                  <a:srgbClr val="002060"/>
                </a:solidFill>
                <a:latin typeface="Times New Roman" pitchFamily="18" charset="0"/>
                <a:cs typeface="Times New Roman" pitchFamily="18" charset="0"/>
              </a:rPr>
              <a:t>)</a:t>
            </a:r>
            <a:endParaRPr lang="en-US" sz="2800" smtClean="0">
              <a:solidFill>
                <a:srgbClr val="002060"/>
              </a:solidFill>
              <a:latin typeface="Times New Roman" pitchFamily="18" charset="0"/>
              <a:cs typeface="Times New Roman" pitchFamily="18" charset="0"/>
            </a:endParaRPr>
          </a:p>
          <a:p>
            <a:pPr algn="just"/>
            <a:r>
              <a:rPr lang="en-US" sz="2800" smtClean="0">
                <a:solidFill>
                  <a:srgbClr val="002060"/>
                </a:solidFill>
                <a:latin typeface="Times New Roman" pitchFamily="18" charset="0"/>
                <a:cs typeface="Times New Roman" pitchFamily="18" charset="0"/>
              </a:rPr>
              <a:t>                  Đáp </a:t>
            </a:r>
            <a:r>
              <a:rPr lang="en-US" sz="2800">
                <a:solidFill>
                  <a:srgbClr val="002060"/>
                </a:solidFill>
                <a:latin typeface="Times New Roman" pitchFamily="18" charset="0"/>
                <a:cs typeface="Times New Roman" pitchFamily="18" charset="0"/>
              </a:rPr>
              <a:t>số: Sxq = </a:t>
            </a:r>
            <a:r>
              <a:rPr lang="en-US" sz="2800" smtClean="0">
                <a:solidFill>
                  <a:srgbClr val="002060"/>
                </a:solidFill>
                <a:latin typeface="Times New Roman" pitchFamily="18" charset="0"/>
                <a:cs typeface="Times New Roman" pitchFamily="18" charset="0"/>
              </a:rPr>
              <a:t>64,6416</a:t>
            </a:r>
            <a:r>
              <a:rPr lang="vi-VN" sz="2800" smtClean="0">
                <a:solidFill>
                  <a:srgbClr val="002060"/>
                </a:solidFill>
                <a:latin typeface="Times New Roman" pitchFamily="18" charset="0"/>
                <a:cs typeface="Times New Roman" pitchFamily="18" charset="0"/>
              </a:rPr>
              <a:t> m</a:t>
            </a:r>
            <a:r>
              <a:rPr lang="vi-VN" sz="2800" baseline="30000" smtClean="0">
                <a:solidFill>
                  <a:srgbClr val="002060"/>
                </a:solidFill>
                <a:latin typeface="Times New Roman" pitchFamily="18" charset="0"/>
                <a:cs typeface="Times New Roman" pitchFamily="18" charset="0"/>
              </a:rPr>
              <a:t>2</a:t>
            </a:r>
            <a:endParaRPr lang="en-US" sz="2800" baseline="30000">
              <a:solidFill>
                <a:srgbClr val="002060"/>
              </a:solidFill>
              <a:latin typeface="Times New Roman" pitchFamily="18" charset="0"/>
              <a:cs typeface="Times New Roman" pitchFamily="18" charset="0"/>
            </a:endParaRPr>
          </a:p>
          <a:p>
            <a:pPr algn="just"/>
            <a:r>
              <a:rPr lang="en-US" sz="2800">
                <a:solidFill>
                  <a:srgbClr val="002060"/>
                </a:solidFill>
                <a:latin typeface="Times New Roman" pitchFamily="18" charset="0"/>
                <a:cs typeface="Times New Roman" pitchFamily="18" charset="0"/>
              </a:rPr>
              <a:t>                              </a:t>
            </a:r>
            <a:r>
              <a:rPr lang="en-US" sz="2800" smtClean="0">
                <a:solidFill>
                  <a:srgbClr val="002060"/>
                </a:solidFill>
                <a:latin typeface="Times New Roman" pitchFamily="18" charset="0"/>
                <a:cs typeface="Times New Roman" pitchFamily="18" charset="0"/>
              </a:rPr>
              <a:t> </a:t>
            </a:r>
            <a:r>
              <a:rPr lang="en-US" sz="2800">
                <a:solidFill>
                  <a:srgbClr val="002060"/>
                </a:solidFill>
                <a:latin typeface="Times New Roman" pitchFamily="18" charset="0"/>
                <a:cs typeface="Times New Roman" pitchFamily="18" charset="0"/>
              </a:rPr>
              <a:t>STP = </a:t>
            </a:r>
            <a:r>
              <a:rPr lang="en-US" sz="2800" smtClean="0">
                <a:solidFill>
                  <a:srgbClr val="002060"/>
                </a:solidFill>
                <a:latin typeface="Times New Roman" pitchFamily="18" charset="0"/>
                <a:cs typeface="Times New Roman" pitchFamily="18" charset="0"/>
              </a:rPr>
              <a:t> 96,9624 </a:t>
            </a:r>
            <a:r>
              <a:rPr lang="vi-VN" sz="2800" smtClean="0">
                <a:solidFill>
                  <a:srgbClr val="002060"/>
                </a:solidFill>
                <a:latin typeface="Times New Roman" pitchFamily="18" charset="0"/>
                <a:cs typeface="Times New Roman" pitchFamily="18" charset="0"/>
              </a:rPr>
              <a:t>m</a:t>
            </a:r>
            <a:r>
              <a:rPr lang="vi-VN" sz="2800" baseline="30000" smtClean="0">
                <a:solidFill>
                  <a:srgbClr val="002060"/>
                </a:solidFill>
                <a:latin typeface="Times New Roman" pitchFamily="18" charset="0"/>
                <a:cs typeface="Times New Roman" pitchFamily="18" charset="0"/>
              </a:rPr>
              <a:t>2</a:t>
            </a:r>
            <a:endParaRPr lang="en-US" sz="2800" baseline="30000">
              <a:solidFill>
                <a:srgbClr val="002060"/>
              </a:solidFill>
              <a:latin typeface="Times New Roman" pitchFamily="18" charset="0"/>
              <a:cs typeface="Times New Roman" pitchFamily="18" charset="0"/>
            </a:endParaRPr>
          </a:p>
          <a:p>
            <a:pPr algn="just"/>
            <a:endParaRPr lang="vi-VN"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83724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263" y="384513"/>
            <a:ext cx="11125200" cy="1569660"/>
          </a:xfrm>
          <a:prstGeom prst="rect">
            <a:avLst/>
          </a:prstGeom>
        </p:spPr>
        <p:txBody>
          <a:bodyPr wrap="square">
            <a:spAutoFit/>
          </a:bodyPr>
          <a:lstStyle/>
          <a:p>
            <a:pPr algn="just"/>
            <a:r>
              <a:rPr lang="en-US" sz="3200" b="1" smtClean="0">
                <a:solidFill>
                  <a:srgbClr val="0000FF"/>
                </a:solidFill>
                <a:latin typeface="Times New Roman" pitchFamily="18" charset="0"/>
                <a:cs typeface="Times New Roman" pitchFamily="18" charset="0"/>
              </a:rPr>
              <a:t>2. </a:t>
            </a:r>
            <a:r>
              <a:rPr lang="vi-VN" sz="3200" b="1" smtClean="0">
                <a:solidFill>
                  <a:srgbClr val="0000FF"/>
                </a:solidFill>
                <a:latin typeface="Times New Roman" pitchFamily="18" charset="0"/>
                <a:cs typeface="Times New Roman" pitchFamily="18" charset="0"/>
              </a:rPr>
              <a:t>Người </a:t>
            </a:r>
            <a:r>
              <a:rPr lang="vi-VN" sz="3200" b="1">
                <a:solidFill>
                  <a:srgbClr val="0000FF"/>
                </a:solidFill>
                <a:latin typeface="Times New Roman" pitchFamily="18" charset="0"/>
                <a:cs typeface="Times New Roman" pitchFamily="18" charset="0"/>
              </a:rPr>
              <a:t>ta làm một cái hộp không có nắp bằng bìa cứng dạng hình hộp lập phương có cạnh 3,5dm. Tính diện tích bìa cần dùng để làm cái hộp đó (không kể mép dán</a:t>
            </a:r>
            <a:r>
              <a:rPr lang="vi-VN" sz="3200" b="1" smtClean="0">
                <a:solidFill>
                  <a:srgbClr val="0000FF"/>
                </a:solidFill>
                <a:latin typeface="Times New Roman" pitchFamily="18" charset="0"/>
                <a:cs typeface="Times New Roman" pitchFamily="18" charset="0"/>
              </a:rPr>
              <a:t>).</a:t>
            </a:r>
            <a:endParaRPr lang="en-US" sz="3200" b="1">
              <a:solidFill>
                <a:srgbClr val="0000FF"/>
              </a:solidFill>
              <a:latin typeface="Times New Roman" pitchFamily="18" charset="0"/>
              <a:cs typeface="Times New Roman" pitchFamily="18" charset="0"/>
            </a:endParaRPr>
          </a:p>
        </p:txBody>
      </p:sp>
      <p:sp>
        <p:nvSpPr>
          <p:cNvPr id="3" name="Rectangle 2"/>
          <p:cNvSpPr/>
          <p:nvPr/>
        </p:nvSpPr>
        <p:spPr>
          <a:xfrm>
            <a:off x="1900237" y="1997839"/>
            <a:ext cx="8815387" cy="3970318"/>
          </a:xfrm>
          <a:prstGeom prst="rect">
            <a:avLst/>
          </a:prstGeom>
        </p:spPr>
        <p:txBody>
          <a:bodyPr wrap="square">
            <a:spAutoFit/>
          </a:bodyPr>
          <a:lstStyle/>
          <a:p>
            <a:pPr algn="ctr"/>
            <a:r>
              <a:rPr lang="en-US" sz="3600" u="sng">
                <a:solidFill>
                  <a:srgbClr val="006600"/>
                </a:solidFill>
                <a:latin typeface="Times New Roman" pitchFamily="18" charset="0"/>
                <a:cs typeface="Times New Roman" pitchFamily="18" charset="0"/>
              </a:rPr>
              <a:t>Bài giải</a:t>
            </a:r>
            <a:r>
              <a:rPr lang="en-US" sz="3600" smtClean="0">
                <a:solidFill>
                  <a:srgbClr val="006600"/>
                </a:solidFill>
                <a:latin typeface="Times New Roman" pitchFamily="18" charset="0"/>
                <a:cs typeface="Times New Roman" pitchFamily="18" charset="0"/>
              </a:rPr>
              <a:t>:</a:t>
            </a:r>
          </a:p>
          <a:p>
            <a:r>
              <a:rPr lang="vi-VN" sz="3600" smtClean="0">
                <a:solidFill>
                  <a:srgbClr val="006600"/>
                </a:solidFill>
                <a:latin typeface="Times New Roman" pitchFamily="18" charset="0"/>
                <a:cs typeface="Times New Roman" pitchFamily="18" charset="0"/>
              </a:rPr>
              <a:t>Diện </a:t>
            </a:r>
            <a:r>
              <a:rPr lang="vi-VN" sz="3600">
                <a:solidFill>
                  <a:srgbClr val="006600"/>
                </a:solidFill>
                <a:latin typeface="Times New Roman" pitchFamily="18" charset="0"/>
                <a:cs typeface="Times New Roman" pitchFamily="18" charset="0"/>
              </a:rPr>
              <a:t>tích một mặt hình lập phương là :</a:t>
            </a:r>
          </a:p>
          <a:p>
            <a:r>
              <a:rPr lang="vi-VN" sz="3600">
                <a:solidFill>
                  <a:srgbClr val="006600"/>
                </a:solidFill>
                <a:latin typeface="Times New Roman" pitchFamily="18" charset="0"/>
                <a:cs typeface="Times New Roman" pitchFamily="18" charset="0"/>
              </a:rPr>
              <a:t>            3,5 × 3,5 = 12,25 (dm</a:t>
            </a:r>
            <a:r>
              <a:rPr lang="vi-VN" sz="3600" baseline="30000">
                <a:solidFill>
                  <a:srgbClr val="006600"/>
                </a:solidFill>
                <a:latin typeface="Times New Roman" pitchFamily="18" charset="0"/>
                <a:cs typeface="Times New Roman" pitchFamily="18" charset="0"/>
              </a:rPr>
              <a:t>2</a:t>
            </a:r>
            <a:r>
              <a:rPr lang="vi-VN" sz="3600">
                <a:solidFill>
                  <a:srgbClr val="006600"/>
                </a:solidFill>
                <a:latin typeface="Times New Roman" pitchFamily="18" charset="0"/>
                <a:cs typeface="Times New Roman" pitchFamily="18" charset="0"/>
              </a:rPr>
              <a:t>)</a:t>
            </a:r>
          </a:p>
          <a:p>
            <a:r>
              <a:rPr lang="vi-VN" sz="3600">
                <a:solidFill>
                  <a:srgbClr val="006600"/>
                </a:solidFill>
                <a:latin typeface="Times New Roman" pitchFamily="18" charset="0"/>
                <a:cs typeface="Times New Roman" pitchFamily="18" charset="0"/>
              </a:rPr>
              <a:t>Diện tích bìa cần dùng để làm cái hộp đó là :</a:t>
            </a:r>
          </a:p>
          <a:p>
            <a:r>
              <a:rPr lang="vi-VN" sz="3600">
                <a:solidFill>
                  <a:srgbClr val="006600"/>
                </a:solidFill>
                <a:latin typeface="Times New Roman" pitchFamily="18" charset="0"/>
                <a:cs typeface="Times New Roman" pitchFamily="18" charset="0"/>
              </a:rPr>
              <a:t>            12,25 × 5 = 61,25 (dm</a:t>
            </a:r>
            <a:r>
              <a:rPr lang="vi-VN" sz="3600" baseline="30000">
                <a:solidFill>
                  <a:srgbClr val="006600"/>
                </a:solidFill>
                <a:latin typeface="Times New Roman" pitchFamily="18" charset="0"/>
                <a:cs typeface="Times New Roman" pitchFamily="18" charset="0"/>
              </a:rPr>
              <a:t>2</a:t>
            </a:r>
            <a:r>
              <a:rPr lang="vi-VN" sz="3600">
                <a:solidFill>
                  <a:srgbClr val="006600"/>
                </a:solidFill>
                <a:latin typeface="Times New Roman" pitchFamily="18" charset="0"/>
                <a:cs typeface="Times New Roman" pitchFamily="18" charset="0"/>
              </a:rPr>
              <a:t>)</a:t>
            </a:r>
          </a:p>
          <a:p>
            <a:pPr algn="just"/>
            <a:r>
              <a:rPr lang="vi-VN" sz="3600">
                <a:solidFill>
                  <a:srgbClr val="006600"/>
                </a:solidFill>
                <a:latin typeface="Times New Roman" pitchFamily="18" charset="0"/>
                <a:cs typeface="Times New Roman" pitchFamily="18" charset="0"/>
              </a:rPr>
              <a:t>                                 </a:t>
            </a:r>
            <a:r>
              <a:rPr lang="en-US" sz="3600">
                <a:solidFill>
                  <a:srgbClr val="006600"/>
                </a:solidFill>
                <a:latin typeface="Times New Roman" pitchFamily="18" charset="0"/>
                <a:cs typeface="Times New Roman" pitchFamily="18" charset="0"/>
              </a:rPr>
              <a:t>Đáp số: Sxq = </a:t>
            </a:r>
            <a:r>
              <a:rPr lang="en-US" sz="3600" smtClean="0">
                <a:solidFill>
                  <a:srgbClr val="006600"/>
                </a:solidFill>
                <a:latin typeface="Times New Roman" pitchFamily="18" charset="0"/>
                <a:cs typeface="Times New Roman" pitchFamily="18" charset="0"/>
              </a:rPr>
              <a:t>12,25</a:t>
            </a:r>
            <a:r>
              <a:rPr lang="vi-VN" sz="3600" smtClean="0">
                <a:solidFill>
                  <a:srgbClr val="006600"/>
                </a:solidFill>
                <a:latin typeface="Times New Roman" pitchFamily="18" charset="0"/>
                <a:cs typeface="Times New Roman" pitchFamily="18" charset="0"/>
              </a:rPr>
              <a:t> </a:t>
            </a:r>
            <a:r>
              <a:rPr lang="vi-VN" sz="3600">
                <a:solidFill>
                  <a:srgbClr val="006600"/>
                </a:solidFill>
                <a:latin typeface="Times New Roman" pitchFamily="18" charset="0"/>
                <a:cs typeface="Times New Roman" pitchFamily="18" charset="0"/>
              </a:rPr>
              <a:t>dm</a:t>
            </a:r>
            <a:r>
              <a:rPr lang="vi-VN" sz="3600" baseline="30000">
                <a:solidFill>
                  <a:srgbClr val="006600"/>
                </a:solidFill>
                <a:latin typeface="Times New Roman" pitchFamily="18" charset="0"/>
                <a:cs typeface="Times New Roman" pitchFamily="18" charset="0"/>
              </a:rPr>
              <a:t>2</a:t>
            </a:r>
            <a:endParaRPr lang="en-US" sz="3600" baseline="30000">
              <a:solidFill>
                <a:srgbClr val="006600"/>
              </a:solidFill>
              <a:latin typeface="Times New Roman" pitchFamily="18" charset="0"/>
              <a:cs typeface="Times New Roman" pitchFamily="18" charset="0"/>
            </a:endParaRPr>
          </a:p>
          <a:p>
            <a:pPr algn="just"/>
            <a:r>
              <a:rPr lang="en-US" sz="3600">
                <a:solidFill>
                  <a:srgbClr val="006600"/>
                </a:solidFill>
                <a:latin typeface="Times New Roman" pitchFamily="18" charset="0"/>
                <a:cs typeface="Times New Roman" pitchFamily="18" charset="0"/>
              </a:rPr>
              <a:t>                                </a:t>
            </a:r>
            <a:r>
              <a:rPr lang="en-US" sz="3600" smtClean="0">
                <a:solidFill>
                  <a:srgbClr val="006600"/>
                </a:solidFill>
                <a:latin typeface="Times New Roman" pitchFamily="18" charset="0"/>
                <a:cs typeface="Times New Roman" pitchFamily="18" charset="0"/>
              </a:rPr>
              <a:t>              STP </a:t>
            </a:r>
            <a:r>
              <a:rPr lang="en-US" sz="3600">
                <a:solidFill>
                  <a:srgbClr val="006600"/>
                </a:solidFill>
                <a:latin typeface="Times New Roman" pitchFamily="18" charset="0"/>
                <a:cs typeface="Times New Roman" pitchFamily="18" charset="0"/>
              </a:rPr>
              <a:t>= </a:t>
            </a:r>
            <a:r>
              <a:rPr lang="en-US" sz="3600" smtClean="0">
                <a:solidFill>
                  <a:srgbClr val="006600"/>
                </a:solidFill>
                <a:latin typeface="Times New Roman" pitchFamily="18" charset="0"/>
                <a:cs typeface="Times New Roman" pitchFamily="18" charset="0"/>
              </a:rPr>
              <a:t>61,25</a:t>
            </a:r>
            <a:r>
              <a:rPr lang="vi-VN" sz="3600" smtClean="0">
                <a:solidFill>
                  <a:srgbClr val="006600"/>
                </a:solidFill>
                <a:latin typeface="Times New Roman" pitchFamily="18" charset="0"/>
                <a:cs typeface="Times New Roman" pitchFamily="18" charset="0"/>
              </a:rPr>
              <a:t> </a:t>
            </a:r>
            <a:r>
              <a:rPr lang="vi-VN" sz="3600">
                <a:solidFill>
                  <a:srgbClr val="006600"/>
                </a:solidFill>
                <a:latin typeface="Times New Roman" pitchFamily="18" charset="0"/>
                <a:cs typeface="Times New Roman" pitchFamily="18" charset="0"/>
              </a:rPr>
              <a:t>dm</a:t>
            </a:r>
            <a:r>
              <a:rPr lang="vi-VN" sz="3600" baseline="30000">
                <a:solidFill>
                  <a:srgbClr val="006600"/>
                </a:solidFill>
                <a:latin typeface="Times New Roman" pitchFamily="18" charset="0"/>
                <a:cs typeface="Times New Roman" pitchFamily="18" charset="0"/>
              </a:rPr>
              <a:t>2</a:t>
            </a:r>
            <a:endParaRPr lang="en-US" sz="3600" baseline="3000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183724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838" y="547211"/>
            <a:ext cx="11068050" cy="1077218"/>
          </a:xfrm>
          <a:prstGeom prst="rect">
            <a:avLst/>
          </a:prstGeom>
        </p:spPr>
        <p:txBody>
          <a:bodyPr wrap="square">
            <a:spAutoFit/>
          </a:bodyPr>
          <a:lstStyle/>
          <a:p>
            <a:pPr algn="just"/>
            <a:r>
              <a:rPr lang="en-US" sz="3200" b="1" smtClean="0">
                <a:solidFill>
                  <a:srgbClr val="FF0066"/>
                </a:solidFill>
                <a:latin typeface="Times New Roman" pitchFamily="18" charset="0"/>
                <a:cs typeface="Times New Roman" pitchFamily="18" charset="0"/>
              </a:rPr>
              <a:t>3. </a:t>
            </a:r>
            <a:r>
              <a:rPr lang="vi-VN" sz="3200" b="1" smtClean="0">
                <a:solidFill>
                  <a:srgbClr val="FF0066"/>
                </a:solidFill>
                <a:latin typeface="Times New Roman" pitchFamily="18" charset="0"/>
                <a:cs typeface="Times New Roman" pitchFamily="18" charset="0"/>
              </a:rPr>
              <a:t>Mảnh </a:t>
            </a:r>
            <a:r>
              <a:rPr lang="vi-VN" sz="3200" b="1">
                <a:solidFill>
                  <a:srgbClr val="FF0066"/>
                </a:solidFill>
                <a:latin typeface="Times New Roman" pitchFamily="18" charset="0"/>
                <a:cs typeface="Times New Roman" pitchFamily="18" charset="0"/>
              </a:rPr>
              <a:t>bìa nào dưới đây có thể gấp được một hình lập phương</a:t>
            </a:r>
            <a:r>
              <a:rPr lang="vi-VN" sz="3200" b="1" smtClean="0">
                <a:solidFill>
                  <a:srgbClr val="FF0066"/>
                </a:solidFill>
                <a:latin typeface="Times New Roman" pitchFamily="18" charset="0"/>
                <a:cs typeface="Times New Roman" pitchFamily="18" charset="0"/>
              </a:rPr>
              <a:t>?</a:t>
            </a:r>
            <a:endParaRPr lang="en-US" sz="3200" b="1">
              <a:solidFill>
                <a:srgbClr val="FF0066"/>
              </a:solidFill>
              <a:latin typeface="Times New Roman" pitchFamily="18" charset="0"/>
              <a:cs typeface="Times New Roman" pitchFamily="18" charset="0"/>
            </a:endParaRPr>
          </a:p>
        </p:txBody>
      </p:sp>
      <p:pic>
        <p:nvPicPr>
          <p:cNvPr id="10242" name="Picture 2" descr="https://img.loigiaihay.com/picture/2019/1107/tr37-b3-vnen5-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1624429"/>
            <a:ext cx="7545388" cy="458759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057524" y="5757863"/>
            <a:ext cx="1757363" cy="614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66"/>
                </a:solidFill>
                <a:latin typeface="Times New Roman" pitchFamily="18" charset="0"/>
                <a:cs typeface="Times New Roman" pitchFamily="18" charset="0"/>
              </a:rPr>
              <a:t>Hình 3</a:t>
            </a:r>
            <a:endParaRPr lang="en-US" sz="2400" b="1">
              <a:solidFill>
                <a:srgbClr val="FF0066"/>
              </a:solidFill>
              <a:latin typeface="Times New Roman" pitchFamily="18" charset="0"/>
              <a:cs typeface="Times New Roman" pitchFamily="18" charset="0"/>
            </a:endParaRPr>
          </a:p>
        </p:txBody>
      </p:sp>
      <p:sp>
        <p:nvSpPr>
          <p:cNvPr id="6" name="Oval 5"/>
          <p:cNvSpPr/>
          <p:nvPr/>
        </p:nvSpPr>
        <p:spPr>
          <a:xfrm>
            <a:off x="7115174" y="5757863"/>
            <a:ext cx="1757363" cy="614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66"/>
                </a:solidFill>
                <a:latin typeface="Times New Roman" pitchFamily="18" charset="0"/>
                <a:cs typeface="Times New Roman" pitchFamily="18" charset="0"/>
              </a:rPr>
              <a:t>Hình 4</a:t>
            </a:r>
            <a:endParaRPr lang="en-US" sz="2400" b="1">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183724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wheel(1)">
                                      <p:cBhvr>
                                        <p:cTn id="12" dur="20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7687" y="376650"/>
            <a:ext cx="11153776" cy="6186309"/>
          </a:xfrm>
          <a:prstGeom prst="rect">
            <a:avLst/>
          </a:prstGeom>
        </p:spPr>
        <p:txBody>
          <a:bodyPr wrap="square">
            <a:spAutoFit/>
          </a:bodyPr>
          <a:lstStyle/>
          <a:p>
            <a:pPr algn="just"/>
            <a:r>
              <a:rPr lang="vi-VN" sz="3600">
                <a:solidFill>
                  <a:srgbClr val="6600FF"/>
                </a:solidFill>
                <a:latin typeface="Times New Roman" pitchFamily="18" charset="0"/>
                <a:cs typeface="Times New Roman" pitchFamily="18" charset="0"/>
              </a:rPr>
              <a:t>- Với hình 2, khi ta gấp dãy 4 hình vuông ở dưới thành 4 mặt xung quanh thì 2 hình vuông ở trên sẽ đè lên nhau, không tạo thành một mặt đáy trên và một mặt đáy dưới được. Do đó không thể gấp hình 2 thành một hình lập phương.</a:t>
            </a:r>
          </a:p>
          <a:p>
            <a:pPr algn="just"/>
            <a:r>
              <a:rPr lang="vi-VN" sz="3600">
                <a:solidFill>
                  <a:srgbClr val="6600FF"/>
                </a:solidFill>
                <a:latin typeface="Times New Roman" pitchFamily="18" charset="0"/>
                <a:cs typeface="Times New Roman" pitchFamily="18" charset="0"/>
              </a:rPr>
              <a:t>- Hình 3 và hình 4 đều có thể gấp thành hình lập phương vì khi ta gấp dãy 4 hình vuông ở giữa thành 4 mặt xung quanh thì 2 hình vuông trên và dưới sẽ tạo thành hai mặt đáy trên và đáy dưới.</a:t>
            </a:r>
          </a:p>
          <a:p>
            <a:pPr algn="just"/>
            <a:r>
              <a:rPr lang="vi-VN" sz="3600">
                <a:solidFill>
                  <a:srgbClr val="6600FF"/>
                </a:solidFill>
                <a:latin typeface="Times New Roman" pitchFamily="18" charset="0"/>
                <a:cs typeface="Times New Roman" pitchFamily="18" charset="0"/>
              </a:rPr>
              <a:t>Vậy mỗi mảnh bìa ở hình 3 và hình 4 đều có thể gấp thành một hình lập phương</a:t>
            </a:r>
            <a:r>
              <a:rPr lang="vi-VN" sz="3600" smtClean="0">
                <a:solidFill>
                  <a:srgbClr val="6600FF"/>
                </a:solidFill>
                <a:latin typeface="Times New Roman" pitchFamily="18" charset="0"/>
                <a:cs typeface="Times New Roman" pitchFamily="18" charset="0"/>
              </a:rPr>
              <a:t>.</a:t>
            </a:r>
            <a:endParaRPr lang="vi-VN" sz="3600">
              <a:solidFill>
                <a:srgbClr val="6600FF"/>
              </a:solidFill>
              <a:latin typeface="Times New Roman" pitchFamily="18" charset="0"/>
              <a:cs typeface="Times New Roman" pitchFamily="18" charset="0"/>
            </a:endParaRPr>
          </a:p>
        </p:txBody>
      </p:sp>
    </p:spTree>
    <p:extLst>
      <p:ext uri="{BB962C8B-B14F-4D97-AF65-F5344CB8AC3E}">
        <p14:creationId xmlns:p14="http://schemas.microsoft.com/office/powerpoint/2010/main" val="1837244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698" y="372546"/>
            <a:ext cx="4400564" cy="584775"/>
          </a:xfrm>
          <a:prstGeom prst="rect">
            <a:avLst/>
          </a:prstGeom>
        </p:spPr>
        <p:txBody>
          <a:bodyPr wrap="none">
            <a:spAutoFit/>
          </a:bodyPr>
          <a:lstStyle/>
          <a:p>
            <a:r>
              <a:rPr lang="en-US" sz="3200" b="1" smtClean="0">
                <a:solidFill>
                  <a:srgbClr val="FF0066"/>
                </a:solidFill>
                <a:latin typeface="Times New Roman" pitchFamily="18" charset="0"/>
                <a:cs typeface="Times New Roman" pitchFamily="18" charset="0"/>
              </a:rPr>
              <a:t>4. Đúng </a:t>
            </a:r>
            <a:r>
              <a:rPr lang="en-US" sz="3200" b="1">
                <a:solidFill>
                  <a:srgbClr val="FF0066"/>
                </a:solidFill>
                <a:latin typeface="Times New Roman" pitchFamily="18" charset="0"/>
                <a:cs typeface="Times New Roman" pitchFamily="18" charset="0"/>
              </a:rPr>
              <a:t>ghi Đ, sai ghi S:</a:t>
            </a:r>
          </a:p>
        </p:txBody>
      </p:sp>
      <p:pic>
        <p:nvPicPr>
          <p:cNvPr id="11266" name="Picture 2" descr="https://img.loigiaihay.com/picture/2019/1107/tr38-b4-vnen5-t2.jpg"/>
          <p:cNvPicPr>
            <a:picLocks noChangeAspect="1" noChangeArrowheads="1"/>
          </p:cNvPicPr>
          <p:nvPr/>
        </p:nvPicPr>
        <p:blipFill rotWithShape="1">
          <a:blip r:embed="rId2">
            <a:extLst>
              <a:ext uri="{28A0092B-C50C-407E-A947-70E740481C1C}">
                <a14:useLocalDpi xmlns:a14="http://schemas.microsoft.com/office/drawing/2010/main" val="0"/>
              </a:ext>
            </a:extLst>
          </a:blip>
          <a:srcRect t="-398" r="39842" b="398"/>
          <a:stretch/>
        </p:blipFill>
        <p:spPr bwMode="auto">
          <a:xfrm>
            <a:off x="9147854" y="372545"/>
            <a:ext cx="2773363" cy="23907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g.loigiaihay.com/picture/2019/1107/tr38-b4-vnen5-t2.jpg"/>
          <p:cNvPicPr>
            <a:picLocks noChangeAspect="1" noChangeArrowheads="1"/>
          </p:cNvPicPr>
          <p:nvPr/>
        </p:nvPicPr>
        <p:blipFill rotWithShape="1">
          <a:blip r:embed="rId2">
            <a:extLst>
              <a:ext uri="{28A0092B-C50C-407E-A947-70E740481C1C}">
                <a14:useLocalDpi xmlns:a14="http://schemas.microsoft.com/office/drawing/2010/main" val="0"/>
              </a:ext>
            </a:extLst>
          </a:blip>
          <a:srcRect l="63907" t="18801" b="12230"/>
          <a:stretch/>
        </p:blipFill>
        <p:spPr bwMode="auto">
          <a:xfrm>
            <a:off x="9702574" y="3543301"/>
            <a:ext cx="1663925" cy="164889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42938" y="953684"/>
            <a:ext cx="8504916" cy="6001643"/>
            <a:chOff x="642938" y="953684"/>
            <a:chExt cx="8504916" cy="6001643"/>
          </a:xfrm>
        </p:grpSpPr>
        <p:sp>
          <p:nvSpPr>
            <p:cNvPr id="3" name="Rectangle 2"/>
            <p:cNvSpPr/>
            <p:nvPr/>
          </p:nvSpPr>
          <p:spPr>
            <a:xfrm>
              <a:off x="642938" y="953684"/>
              <a:ext cx="8504916" cy="6001643"/>
            </a:xfrm>
            <a:prstGeom prst="rect">
              <a:avLst/>
            </a:prstGeom>
          </p:spPr>
          <p:txBody>
            <a:bodyPr wrap="square">
              <a:spAutoFit/>
            </a:bodyPr>
            <a:lstStyle/>
            <a:p>
              <a:pPr algn="just"/>
              <a:r>
                <a:rPr lang="vi-VN" sz="3200">
                  <a:latin typeface="Times New Roman" pitchFamily="18" charset="0"/>
                  <a:cs typeface="Times New Roman" pitchFamily="18" charset="0"/>
                </a:rPr>
                <a:t>a) Diện tích xung quanh của hình lập phương A gấp 2 lần diện tích xung quanh của hình lập phương B. </a:t>
              </a:r>
            </a:p>
            <a:p>
              <a:pPr algn="just"/>
              <a:r>
                <a:rPr lang="vi-VN" sz="3200">
                  <a:latin typeface="Times New Roman" pitchFamily="18" charset="0"/>
                  <a:cs typeface="Times New Roman" pitchFamily="18" charset="0"/>
                </a:rPr>
                <a:t>b) Diện tích xung quanh của hình lập phương A gấp 4 lần diện tích xung quanh của hình lập phương B</a:t>
              </a:r>
              <a:r>
                <a:rPr lang="vi-VN" sz="3200" smtClean="0">
                  <a:latin typeface="Times New Roman" pitchFamily="18" charset="0"/>
                  <a:cs typeface="Times New Roman" pitchFamily="18" charset="0"/>
                </a:rPr>
                <a:t>.</a:t>
              </a:r>
              <a:endParaRPr lang="vi-VN" sz="3200">
                <a:latin typeface="Times New Roman" pitchFamily="18" charset="0"/>
                <a:cs typeface="Times New Roman" pitchFamily="18" charset="0"/>
              </a:endParaRPr>
            </a:p>
            <a:p>
              <a:pPr algn="just"/>
              <a:r>
                <a:rPr lang="vi-VN" sz="3200">
                  <a:latin typeface="Times New Roman" pitchFamily="18" charset="0"/>
                  <a:cs typeface="Times New Roman" pitchFamily="18" charset="0"/>
                </a:rPr>
                <a:t>c) Diện tích toàn phần của hình lập phương A gấp 2 lần diện tích xung quanh của hình lập phương B. </a:t>
              </a:r>
            </a:p>
            <a:p>
              <a:pPr algn="just"/>
              <a:r>
                <a:rPr lang="vi-VN" sz="3200">
                  <a:latin typeface="Times New Roman" pitchFamily="18" charset="0"/>
                  <a:cs typeface="Times New Roman" pitchFamily="18" charset="0"/>
                </a:rPr>
                <a:t>d) Diện tích toàn phần của hình lập phương A gấp 4 lần diện tích xung quanh của hình lập phương B. </a:t>
              </a:r>
            </a:p>
          </p:txBody>
        </p:sp>
        <p:sp>
          <p:nvSpPr>
            <p:cNvPr id="4" name="Rectangle 3"/>
            <p:cNvSpPr/>
            <p:nvPr/>
          </p:nvSpPr>
          <p:spPr>
            <a:xfrm>
              <a:off x="2631611" y="2028836"/>
              <a:ext cx="628650" cy="4286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2715980" y="3525880"/>
              <a:ext cx="628650" cy="4286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617322" y="4977883"/>
              <a:ext cx="628650" cy="4286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2617322" y="6429375"/>
              <a:ext cx="628650" cy="4286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2" name="Rectangle 11"/>
          <p:cNvSpPr/>
          <p:nvPr/>
        </p:nvSpPr>
        <p:spPr>
          <a:xfrm>
            <a:off x="2715980" y="3543301"/>
            <a:ext cx="628650" cy="4286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smtClean="0">
                <a:solidFill>
                  <a:srgbClr val="FF0066"/>
                </a:solidFill>
                <a:latin typeface="Times New Roman" pitchFamily="18" charset="0"/>
                <a:cs typeface="Times New Roman" pitchFamily="18" charset="0"/>
              </a:rPr>
              <a:t>Đ</a:t>
            </a:r>
            <a:endParaRPr lang="en-US" sz="2800" b="1">
              <a:solidFill>
                <a:srgbClr val="FF0066"/>
              </a:solidFill>
              <a:latin typeface="Times New Roman" pitchFamily="18" charset="0"/>
              <a:cs typeface="Times New Roman" pitchFamily="18" charset="0"/>
            </a:endParaRPr>
          </a:p>
        </p:txBody>
      </p:sp>
      <p:sp>
        <p:nvSpPr>
          <p:cNvPr id="14" name="Rectangle 13"/>
          <p:cNvSpPr/>
          <p:nvPr/>
        </p:nvSpPr>
        <p:spPr>
          <a:xfrm>
            <a:off x="2631611" y="2028835"/>
            <a:ext cx="628650" cy="4286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smtClean="0">
                <a:solidFill>
                  <a:srgbClr val="FF0066"/>
                </a:solidFill>
                <a:latin typeface="Times New Roman" pitchFamily="18" charset="0"/>
                <a:cs typeface="Times New Roman" pitchFamily="18" charset="0"/>
              </a:rPr>
              <a:t>S</a:t>
            </a:r>
            <a:endParaRPr lang="en-US" sz="2800" b="1">
              <a:solidFill>
                <a:srgbClr val="FF0066"/>
              </a:solidFill>
              <a:latin typeface="Times New Roman" pitchFamily="18" charset="0"/>
              <a:cs typeface="Times New Roman" pitchFamily="18" charset="0"/>
            </a:endParaRPr>
          </a:p>
        </p:txBody>
      </p:sp>
      <p:sp>
        <p:nvSpPr>
          <p:cNvPr id="15" name="Rectangle 14"/>
          <p:cNvSpPr/>
          <p:nvPr/>
        </p:nvSpPr>
        <p:spPr>
          <a:xfrm>
            <a:off x="2603034" y="4977884"/>
            <a:ext cx="628650" cy="4286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smtClean="0">
                <a:solidFill>
                  <a:srgbClr val="FF0066"/>
                </a:solidFill>
                <a:latin typeface="Times New Roman" pitchFamily="18" charset="0"/>
                <a:cs typeface="Times New Roman" pitchFamily="18" charset="0"/>
              </a:rPr>
              <a:t>S</a:t>
            </a:r>
            <a:endParaRPr lang="en-US" sz="2800" b="1">
              <a:solidFill>
                <a:srgbClr val="FF0066"/>
              </a:solidFill>
              <a:latin typeface="Times New Roman" pitchFamily="18" charset="0"/>
              <a:cs typeface="Times New Roman" pitchFamily="18" charset="0"/>
            </a:endParaRPr>
          </a:p>
        </p:txBody>
      </p:sp>
      <p:sp>
        <p:nvSpPr>
          <p:cNvPr id="16" name="Rectangle 15"/>
          <p:cNvSpPr/>
          <p:nvPr/>
        </p:nvSpPr>
        <p:spPr>
          <a:xfrm>
            <a:off x="2617322" y="6429374"/>
            <a:ext cx="628650" cy="4286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smtClean="0">
                <a:solidFill>
                  <a:srgbClr val="FF0066"/>
                </a:solidFill>
                <a:latin typeface="Times New Roman" pitchFamily="18" charset="0"/>
                <a:cs typeface="Times New Roman" pitchFamily="18" charset="0"/>
              </a:rPr>
              <a:t>Đ</a:t>
            </a:r>
            <a:endParaRPr lang="en-US" sz="2800" b="1">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183724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circle(in)">
                                      <p:cBhvr>
                                        <p:cTn id="12" dur="20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9923" y="397314"/>
            <a:ext cx="5862639" cy="584775"/>
          </a:xfrm>
          <a:prstGeom prst="rect">
            <a:avLst/>
          </a:prstGeom>
          <a:solidFill>
            <a:srgbClr val="00206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defRPr/>
            </a:pP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C</a:t>
            </a: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HOẠT </a:t>
            </a: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ĐỘNG </a:t>
            </a: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ỨNG DỤNG</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647699" y="1227475"/>
            <a:ext cx="10982325" cy="1569660"/>
          </a:xfrm>
          <a:prstGeom prst="rect">
            <a:avLst/>
          </a:prstGeom>
        </p:spPr>
        <p:txBody>
          <a:bodyPr wrap="square">
            <a:spAutoFit/>
          </a:bodyPr>
          <a:lstStyle/>
          <a:p>
            <a:pPr algn="just"/>
            <a:r>
              <a:rPr lang="en-US" sz="3200" smtClean="0">
                <a:solidFill>
                  <a:srgbClr val="6600FF"/>
                </a:solidFill>
                <a:latin typeface="Times New Roman" pitchFamily="18" charset="0"/>
                <a:cs typeface="Times New Roman" pitchFamily="18" charset="0"/>
              </a:rPr>
              <a:t>1. </a:t>
            </a:r>
            <a:r>
              <a:rPr lang="vi-VN" sz="3200" smtClean="0">
                <a:solidFill>
                  <a:srgbClr val="6600FF"/>
                </a:solidFill>
                <a:latin typeface="Times New Roman" pitchFamily="18" charset="0"/>
                <a:cs typeface="Times New Roman" pitchFamily="18" charset="0"/>
              </a:rPr>
              <a:t>Hà </a:t>
            </a:r>
            <a:r>
              <a:rPr lang="vi-VN" sz="3200">
                <a:solidFill>
                  <a:srgbClr val="6600FF"/>
                </a:solidFill>
                <a:latin typeface="Times New Roman" pitchFamily="18" charset="0"/>
                <a:cs typeface="Times New Roman" pitchFamily="18" charset="0"/>
              </a:rPr>
              <a:t>dán giấy màu vào các mặt của một hộp quà hình lập phương cạnh 2dm. Hỏi diện tích giấy đã dán là bao nhiêu đề-xi-mét vuông</a:t>
            </a:r>
            <a:r>
              <a:rPr lang="vi-VN" sz="3200" smtClean="0">
                <a:solidFill>
                  <a:srgbClr val="6600FF"/>
                </a:solidFill>
                <a:latin typeface="Times New Roman" pitchFamily="18" charset="0"/>
                <a:cs typeface="Times New Roman" pitchFamily="18" charset="0"/>
              </a:rPr>
              <a:t>?</a:t>
            </a:r>
            <a:endParaRPr lang="en-US" sz="3200">
              <a:solidFill>
                <a:srgbClr val="6600FF"/>
              </a:solidFill>
              <a:latin typeface="Times New Roman" pitchFamily="18" charset="0"/>
              <a:cs typeface="Times New Roman" pitchFamily="18" charset="0"/>
            </a:endParaRPr>
          </a:p>
        </p:txBody>
      </p:sp>
      <p:pic>
        <p:nvPicPr>
          <p:cNvPr id="12290" name="Picture 2" descr="https://img.loigiaihay.com/picture/2019/1107/tr38-b1-vnen5-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287" y="2797135"/>
            <a:ext cx="3257624" cy="30416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19175" y="3392398"/>
            <a:ext cx="6096000" cy="1569660"/>
          </a:xfrm>
          <a:prstGeom prst="rect">
            <a:avLst/>
          </a:prstGeom>
        </p:spPr>
        <p:txBody>
          <a:bodyPr>
            <a:spAutoFit/>
          </a:bodyPr>
          <a:lstStyle/>
          <a:p>
            <a:r>
              <a:rPr lang="vi-VN" sz="3200">
                <a:solidFill>
                  <a:srgbClr val="00B050"/>
                </a:solidFill>
                <a:latin typeface="Times New Roman" pitchFamily="18" charset="0"/>
                <a:cs typeface="Times New Roman" pitchFamily="18" charset="0"/>
              </a:rPr>
              <a:t>Diện tích giấy Hà đã dán là :</a:t>
            </a:r>
          </a:p>
          <a:p>
            <a:r>
              <a:rPr lang="vi-VN" sz="3200">
                <a:solidFill>
                  <a:srgbClr val="00B050"/>
                </a:solidFill>
                <a:latin typeface="Times New Roman" pitchFamily="18" charset="0"/>
                <a:cs typeface="Times New Roman" pitchFamily="18" charset="0"/>
              </a:rPr>
              <a:t>(2 × 2) × 6 = 24 (dm</a:t>
            </a:r>
            <a:r>
              <a:rPr lang="vi-VN" sz="3200" baseline="30000">
                <a:solidFill>
                  <a:srgbClr val="00B050"/>
                </a:solidFill>
                <a:latin typeface="Times New Roman" pitchFamily="18" charset="0"/>
                <a:cs typeface="Times New Roman" pitchFamily="18" charset="0"/>
              </a:rPr>
              <a:t>2</a:t>
            </a:r>
            <a:r>
              <a:rPr lang="vi-VN" sz="3200">
                <a:solidFill>
                  <a:srgbClr val="00B050"/>
                </a:solidFill>
                <a:latin typeface="Times New Roman" pitchFamily="18" charset="0"/>
                <a:cs typeface="Times New Roman" pitchFamily="18" charset="0"/>
              </a:rPr>
              <a:t>)</a:t>
            </a:r>
          </a:p>
          <a:p>
            <a:r>
              <a:rPr lang="vi-VN" sz="3200">
                <a:solidFill>
                  <a:srgbClr val="00B050"/>
                </a:solidFill>
                <a:latin typeface="Times New Roman" pitchFamily="18" charset="0"/>
                <a:cs typeface="Times New Roman" pitchFamily="18" charset="0"/>
              </a:rPr>
              <a:t>            </a:t>
            </a:r>
            <a:r>
              <a:rPr lang="en-US" sz="3200" smtClean="0">
                <a:solidFill>
                  <a:srgbClr val="00B050"/>
                </a:solidFill>
                <a:latin typeface="Times New Roman" pitchFamily="18" charset="0"/>
                <a:cs typeface="Times New Roman" pitchFamily="18" charset="0"/>
              </a:rPr>
              <a:t>      </a:t>
            </a:r>
            <a:r>
              <a:rPr lang="vi-VN" sz="3200" smtClean="0">
                <a:solidFill>
                  <a:srgbClr val="00B050"/>
                </a:solidFill>
                <a:latin typeface="Times New Roman" pitchFamily="18" charset="0"/>
                <a:cs typeface="Times New Roman" pitchFamily="18" charset="0"/>
              </a:rPr>
              <a:t>Đáp </a:t>
            </a:r>
            <a:r>
              <a:rPr lang="vi-VN" sz="3200">
                <a:solidFill>
                  <a:srgbClr val="00B050"/>
                </a:solidFill>
                <a:latin typeface="Times New Roman" pitchFamily="18" charset="0"/>
                <a:cs typeface="Times New Roman" pitchFamily="18" charset="0"/>
              </a:rPr>
              <a:t>số: 24dm</a:t>
            </a:r>
            <a:r>
              <a:rPr lang="vi-VN" sz="3200" baseline="30000">
                <a:solidFill>
                  <a:srgbClr val="00B050"/>
                </a:solidFill>
                <a:latin typeface="Times New Roman" pitchFamily="18" charset="0"/>
                <a:cs typeface="Times New Roman" pitchFamily="18" charset="0"/>
              </a:rPr>
              <a:t>2</a:t>
            </a:r>
            <a:r>
              <a:rPr lang="vi-VN" sz="3200" smtClean="0">
                <a:solidFill>
                  <a:srgbClr val="00B050"/>
                </a:solidFill>
                <a:latin typeface="Times New Roman" pitchFamily="18" charset="0"/>
                <a:cs typeface="Times New Roman" pitchFamily="18" charset="0"/>
              </a:rPr>
              <a:t>.</a:t>
            </a:r>
            <a:endParaRPr lang="vi-VN" sz="320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83724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2290"/>
                                        </p:tgtEl>
                                        <p:attrNameLst>
                                          <p:attrName>style.visibility</p:attrName>
                                        </p:attrNameLst>
                                      </p:cBhvr>
                                      <p:to>
                                        <p:strVal val="visible"/>
                                      </p:to>
                                    </p:set>
                                    <p:animEffect transition="in" filter="wipe(down)">
                                      <p:cBhvr>
                                        <p:cTn id="16" dur="500"/>
                                        <p:tgtEl>
                                          <p:spTgt spid="1229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824" y="465862"/>
            <a:ext cx="11096625" cy="1077218"/>
          </a:xfrm>
          <a:prstGeom prst="rect">
            <a:avLst/>
          </a:prstGeom>
        </p:spPr>
        <p:txBody>
          <a:bodyPr wrap="square">
            <a:spAutoFit/>
          </a:bodyPr>
          <a:lstStyle/>
          <a:p>
            <a:pPr algn="just"/>
            <a:r>
              <a:rPr lang="en-US" sz="3200" smtClean="0">
                <a:solidFill>
                  <a:srgbClr val="7030A0"/>
                </a:solidFill>
                <a:latin typeface="Times New Roman" pitchFamily="18" charset="0"/>
                <a:cs typeface="Times New Roman" pitchFamily="18" charset="0"/>
              </a:rPr>
              <a:t>2. </a:t>
            </a:r>
            <a:r>
              <a:rPr lang="vi-VN" sz="3200" smtClean="0">
                <a:solidFill>
                  <a:srgbClr val="7030A0"/>
                </a:solidFill>
                <a:latin typeface="Times New Roman" pitchFamily="18" charset="0"/>
                <a:cs typeface="Times New Roman" pitchFamily="18" charset="0"/>
              </a:rPr>
              <a:t>Một </a:t>
            </a:r>
            <a:r>
              <a:rPr lang="vi-VN" sz="3200">
                <a:solidFill>
                  <a:srgbClr val="7030A0"/>
                </a:solidFill>
                <a:latin typeface="Times New Roman" pitchFamily="18" charset="0"/>
                <a:cs typeface="Times New Roman" pitchFamily="18" charset="0"/>
              </a:rPr>
              <a:t>bể kính nuôi cá dạng hình lập phương có cạnh 0,4m. Tính diện tích kính để làm bể cá đó (bể không nắp</a:t>
            </a:r>
            <a:r>
              <a:rPr lang="vi-VN" sz="3200" smtClean="0">
                <a:solidFill>
                  <a:srgbClr val="7030A0"/>
                </a:solidFill>
                <a:latin typeface="Times New Roman" pitchFamily="18" charset="0"/>
                <a:cs typeface="Times New Roman" pitchFamily="18" charset="0"/>
              </a:rPr>
              <a:t>).</a:t>
            </a:r>
            <a:endParaRPr lang="en-US" sz="3200">
              <a:solidFill>
                <a:srgbClr val="7030A0"/>
              </a:solidFill>
              <a:latin typeface="Times New Roman" pitchFamily="18" charset="0"/>
              <a:cs typeface="Times New Roman" pitchFamily="18" charset="0"/>
            </a:endParaRPr>
          </a:p>
        </p:txBody>
      </p:sp>
      <p:pic>
        <p:nvPicPr>
          <p:cNvPr id="13314" name="Picture 2" descr="https://img.loigiaihay.com/picture/2019/1107/tr39-b2-vnen5-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73" y="2162919"/>
            <a:ext cx="3087619" cy="32091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4388" y="2263676"/>
            <a:ext cx="6700837" cy="2308324"/>
          </a:xfrm>
          <a:prstGeom prst="rect">
            <a:avLst/>
          </a:prstGeom>
        </p:spPr>
        <p:txBody>
          <a:bodyPr wrap="square">
            <a:spAutoFit/>
          </a:bodyPr>
          <a:lstStyle/>
          <a:p>
            <a:pPr algn="ctr"/>
            <a:r>
              <a:rPr lang="en-US" sz="3600" u="sng" smtClean="0">
                <a:solidFill>
                  <a:srgbClr val="0000FF"/>
                </a:solidFill>
                <a:latin typeface="Times New Roman" pitchFamily="18" charset="0"/>
                <a:cs typeface="Times New Roman" pitchFamily="18" charset="0"/>
              </a:rPr>
              <a:t>Bài giải</a:t>
            </a:r>
            <a:r>
              <a:rPr lang="en-US" sz="3600" smtClean="0">
                <a:solidFill>
                  <a:srgbClr val="0000FF"/>
                </a:solidFill>
                <a:latin typeface="Times New Roman" pitchFamily="18" charset="0"/>
                <a:cs typeface="Times New Roman" pitchFamily="18" charset="0"/>
              </a:rPr>
              <a:t>:</a:t>
            </a:r>
          </a:p>
          <a:p>
            <a:r>
              <a:rPr lang="vi-VN" sz="3600" smtClean="0">
                <a:solidFill>
                  <a:srgbClr val="0000FF"/>
                </a:solidFill>
                <a:latin typeface="Times New Roman" pitchFamily="18" charset="0"/>
                <a:cs typeface="Times New Roman" pitchFamily="18" charset="0"/>
              </a:rPr>
              <a:t>Diện </a:t>
            </a:r>
            <a:r>
              <a:rPr lang="vi-VN" sz="3600">
                <a:solidFill>
                  <a:srgbClr val="0000FF"/>
                </a:solidFill>
                <a:latin typeface="Times New Roman" pitchFamily="18" charset="0"/>
                <a:cs typeface="Times New Roman" pitchFamily="18" charset="0"/>
              </a:rPr>
              <a:t>tích kính để làm bể cá đó là :</a:t>
            </a:r>
          </a:p>
          <a:p>
            <a:r>
              <a:rPr lang="vi-VN" sz="3600">
                <a:solidFill>
                  <a:srgbClr val="0000FF"/>
                </a:solidFill>
                <a:latin typeface="Times New Roman" pitchFamily="18" charset="0"/>
                <a:cs typeface="Times New Roman" pitchFamily="18" charset="0"/>
              </a:rPr>
              <a:t>(0,4 × 0,4) × 5 = 0,8 (m</a:t>
            </a:r>
            <a:r>
              <a:rPr lang="vi-VN" sz="3600" baseline="30000">
                <a:solidFill>
                  <a:srgbClr val="0000FF"/>
                </a:solidFill>
                <a:latin typeface="Times New Roman" pitchFamily="18" charset="0"/>
                <a:cs typeface="Times New Roman" pitchFamily="18" charset="0"/>
              </a:rPr>
              <a:t>2</a:t>
            </a:r>
            <a:r>
              <a:rPr lang="vi-VN" sz="3600">
                <a:solidFill>
                  <a:srgbClr val="0000FF"/>
                </a:solidFill>
                <a:latin typeface="Times New Roman" pitchFamily="18" charset="0"/>
                <a:cs typeface="Times New Roman" pitchFamily="18" charset="0"/>
              </a:rPr>
              <a:t>)</a:t>
            </a:r>
          </a:p>
          <a:p>
            <a:r>
              <a:rPr lang="vi-VN" sz="3600">
                <a:solidFill>
                  <a:srgbClr val="0000FF"/>
                </a:solidFill>
                <a:latin typeface="Times New Roman" pitchFamily="18" charset="0"/>
                <a:cs typeface="Times New Roman" pitchFamily="18" charset="0"/>
              </a:rPr>
              <a:t>                      Đáp số: 0,8m</a:t>
            </a:r>
            <a:r>
              <a:rPr lang="vi-VN" sz="3600" baseline="30000">
                <a:solidFill>
                  <a:srgbClr val="0000FF"/>
                </a:solidFill>
                <a:latin typeface="Times New Roman" pitchFamily="18" charset="0"/>
                <a:cs typeface="Times New Roman" pitchFamily="18" charset="0"/>
              </a:rPr>
              <a:t>2</a:t>
            </a:r>
            <a:r>
              <a:rPr lang="vi-VN" sz="3600" smtClean="0">
                <a:solidFill>
                  <a:srgbClr val="0000FF"/>
                </a:solidFill>
                <a:latin typeface="Times New Roman" pitchFamily="18" charset="0"/>
                <a:cs typeface="Times New Roman" pitchFamily="18" charset="0"/>
              </a:rPr>
              <a:t>.</a:t>
            </a:r>
            <a:endParaRPr lang="vi-VN" sz="36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83724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anim calcmode="lin" valueType="num">
                                      <p:cBhvr>
                                        <p:cTn id="11" dur="500" fill="hold"/>
                                        <p:tgtEl>
                                          <p:spTgt spid="13314"/>
                                        </p:tgtEl>
                                        <p:attrNameLst>
                                          <p:attrName>ppt_w</p:attrName>
                                        </p:attrNameLst>
                                      </p:cBhvr>
                                      <p:tavLst>
                                        <p:tav tm="0">
                                          <p:val>
                                            <p:fltVal val="0"/>
                                          </p:val>
                                        </p:tav>
                                        <p:tav tm="100000">
                                          <p:val>
                                            <p:strVal val="#ppt_w"/>
                                          </p:val>
                                        </p:tav>
                                      </p:tavLst>
                                    </p:anim>
                                    <p:anim calcmode="lin" valueType="num">
                                      <p:cBhvr>
                                        <p:cTn id="12" dur="500" fill="hold"/>
                                        <p:tgtEl>
                                          <p:spTgt spid="13314"/>
                                        </p:tgtEl>
                                        <p:attrNameLst>
                                          <p:attrName>ppt_h</p:attrName>
                                        </p:attrNameLst>
                                      </p:cBhvr>
                                      <p:tavLst>
                                        <p:tav tm="0">
                                          <p:val>
                                            <p:fltVal val="0"/>
                                          </p:val>
                                        </p:tav>
                                        <p:tav tm="100000">
                                          <p:val>
                                            <p:strVal val="#ppt_h"/>
                                          </p:val>
                                        </p:tav>
                                      </p:tavLst>
                                    </p:anim>
                                    <p:animEffect transition="in" filter="fade">
                                      <p:cBhvr>
                                        <p:cTn id="13" dur="500"/>
                                        <p:tgtEl>
                                          <p:spTgt spid="1331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00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2673928" y="1384940"/>
            <a:ext cx="6844145" cy="1784755"/>
          </a:xfrm>
        </p:spPr>
        <p:txBody>
          <a:bodyPr/>
          <a:lstStyle/>
          <a:p>
            <a:pPr algn="ctr" eaLnBrk="1" hangingPunct="1"/>
            <a:r>
              <a:rPr lang="en-US" b="1" dirty="0">
                <a:solidFill>
                  <a:srgbClr val="FF0000"/>
                </a:solidFill>
                <a:latin typeface="Times New Roman" pitchFamily="18" charset="0"/>
              </a:rPr>
              <a:t>TRÂN </a:t>
            </a:r>
            <a:r>
              <a:rPr lang="en-US" b="1">
                <a:solidFill>
                  <a:srgbClr val="FF0000"/>
                </a:solidFill>
                <a:latin typeface="Times New Roman" pitchFamily="18" charset="0"/>
              </a:rPr>
              <a:t>TRỌNG </a:t>
            </a:r>
            <a:r>
              <a:rPr lang="en-US" b="1" smtClean="0">
                <a:solidFill>
                  <a:srgbClr val="FF0000"/>
                </a:solidFill>
                <a:latin typeface="Times New Roman" pitchFamily="18" charset="0"/>
              </a:rPr>
              <a:t/>
            </a:r>
            <a:br>
              <a:rPr lang="en-US" b="1" smtClean="0">
                <a:solidFill>
                  <a:srgbClr val="FF0000"/>
                </a:solidFill>
                <a:latin typeface="Times New Roman" pitchFamily="18" charset="0"/>
              </a:rPr>
            </a:br>
            <a:r>
              <a:rPr lang="en-US" b="1" smtClean="0">
                <a:solidFill>
                  <a:srgbClr val="FF0000"/>
                </a:solidFill>
                <a:latin typeface="Times New Roman" pitchFamily="18" charset="0"/>
              </a:rPr>
              <a:t>CẢM </a:t>
            </a:r>
            <a:r>
              <a:rPr lang="en-US" b="1" dirty="0">
                <a:solidFill>
                  <a:srgbClr val="FF0000"/>
                </a:solidFill>
                <a:latin typeface="Times New Roman" pitchFamily="18" charset="0"/>
              </a:rPr>
              <a:t>ƠN</a:t>
            </a:r>
          </a:p>
        </p:txBody>
      </p:sp>
      <p:pic>
        <p:nvPicPr>
          <p:cNvPr id="8" name="Picture 6" descr="11_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779" y="3169694"/>
            <a:ext cx="4702412" cy="248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838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0998" y="5791201"/>
            <a:ext cx="704039"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marL="514350" indent="-514350" algn="ctr" eaLnBrk="1" hangingPunct="1">
              <a:buAutoNum type="alphaUcPeriod"/>
              <a:defRPr/>
            </a:pPr>
            <a:endParaRPr lang="en-US" sz="3200" b="1"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pic>
        <p:nvPicPr>
          <p:cNvPr id="7" name="Picture 3" descr="B38">
            <a:extLst>
              <a:ext uri="{FF2B5EF4-FFF2-40B4-BE49-F238E27FC236}">
                <a16:creationId xmlns:a16="http://schemas.microsoft.com/office/drawing/2014/main" xmlns="" id="{433664CA-F0F8-452B-8399-CEFE90241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46"/>
            <a:ext cx="12192000" cy="68754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15127" y="2362200"/>
            <a:ext cx="8478780" cy="2123658"/>
          </a:xfrm>
          <a:prstGeom prst="rect">
            <a:avLst/>
          </a:prstGeom>
          <a:noFill/>
        </p:spPr>
        <p:txBody>
          <a:bodyPr wrap="square" rtlCol="0">
            <a:spAutoFit/>
          </a:bodyPr>
          <a:lstStyle/>
          <a:p>
            <a:pPr algn="just"/>
            <a:r>
              <a:rPr lang="en-US" sz="4400" b="1" smtClean="0">
                <a:solidFill>
                  <a:srgbClr val="002060"/>
                </a:solidFill>
                <a:latin typeface="Times New Roman" pitchFamily="18" charset="0"/>
                <a:cs typeface="Times New Roman" pitchFamily="18" charset="0"/>
              </a:rPr>
              <a:t> Em biết tính diện tích xung quanh và diện tích toàn phần của hình lập phương.</a:t>
            </a:r>
            <a:endParaRPr lang="en-US" sz="4400" b="1" dirty="0">
              <a:solidFill>
                <a:srgbClr val="002060"/>
              </a:solidFill>
              <a:latin typeface="Times New Roman" pitchFamily="18" charset="0"/>
              <a:cs typeface="Times New Roman" pitchFamily="18" charset="0"/>
            </a:endParaRPr>
          </a:p>
        </p:txBody>
      </p:sp>
      <p:sp>
        <p:nvSpPr>
          <p:cNvPr id="10" name="WordArt 5">
            <a:extLst>
              <a:ext uri="{FF2B5EF4-FFF2-40B4-BE49-F238E27FC236}">
                <a16:creationId xmlns:a16="http://schemas.microsoft.com/office/drawing/2014/main" xmlns="" id="{83F61D90-3874-4A98-83F7-0AA771D2A71B}"/>
              </a:ext>
            </a:extLst>
          </p:cNvPr>
          <p:cNvSpPr>
            <a:spLocks noChangeArrowheads="1" noChangeShapeType="1" noTextEdit="1"/>
          </p:cNvSpPr>
          <p:nvPr/>
        </p:nvSpPr>
        <p:spPr bwMode="auto">
          <a:xfrm>
            <a:off x="2946400" y="845885"/>
            <a:ext cx="6616237" cy="1160403"/>
          </a:xfrm>
          <a:prstGeom prst="rect">
            <a:avLst/>
          </a:prstGeom>
          <a:noFill/>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solidFill>
                    <a:srgbClr val="FF0000"/>
                  </a:solidFill>
                  <a:round/>
                  <a:headEnd/>
                  <a:tailEnd/>
                </a:ln>
                <a:solidFill>
                  <a:srgbClr val="FF0000"/>
                </a:solidFill>
                <a:effectLst>
                  <a:outerShdw dist="35921" dir="2700000" algn="ctr" rotWithShape="0">
                    <a:srgbClr val="C0C0C0">
                      <a:alpha val="80000"/>
                    </a:srgbClr>
                  </a:outerShdw>
                </a:effectLst>
                <a:uLnTx/>
                <a:uFillTx/>
                <a:latin typeface="Calibri"/>
                <a:ea typeface="+mn-ea"/>
                <a:cs typeface="+mn-cs"/>
              </a:rPr>
              <a:t>MỤC TIÊU</a:t>
            </a:r>
          </a:p>
        </p:txBody>
      </p:sp>
      <p:sp>
        <p:nvSpPr>
          <p:cNvPr id="11" name="Rectangle 10"/>
          <p:cNvSpPr/>
          <p:nvPr/>
        </p:nvSpPr>
        <p:spPr>
          <a:xfrm>
            <a:off x="3581400" y="5206426"/>
            <a:ext cx="5029200" cy="584775"/>
          </a:xfrm>
          <a:prstGeom prst="rect">
            <a:avLst/>
          </a:prstGeom>
          <a:solidFill>
            <a:srgbClr val="00206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514350" indent="-514350" algn="ctr">
              <a:buAutoNum type="alphaUcPeriod"/>
              <a:defRPr/>
            </a:pP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HOẠT ĐỘNG </a:t>
            </a: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CƠ BẢN</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430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93"/>
            <a:ext cx="12295717" cy="6834187"/>
          </a:xfrm>
          <a:prstGeom prst="rect">
            <a:avLst/>
          </a:prstGeom>
          <a:solidFill>
            <a:srgbClr val="00B0F0"/>
          </a:solidFill>
          <a:ln>
            <a:noFill/>
          </a:ln>
          <a:extLst/>
        </p:spPr>
      </p:pic>
      <p:sp>
        <p:nvSpPr>
          <p:cNvPr id="4" name="Rectangle 3"/>
          <p:cNvSpPr/>
          <p:nvPr/>
        </p:nvSpPr>
        <p:spPr>
          <a:xfrm>
            <a:off x="3962400" y="2133600"/>
            <a:ext cx="7213600" cy="2971800"/>
          </a:xfrm>
          <a:prstGeom prst="rect">
            <a:avLst/>
          </a:prstGeom>
          <a:solidFill>
            <a:srgbClr val="00B0F0"/>
          </a:solidFill>
        </p:spPr>
        <p:txBody>
          <a:bodyPr wrap="none">
            <a:prstTxWarp prst="textChevron">
              <a:avLst/>
            </a:prstTxWarp>
            <a:spAutoFit/>
          </a:bodyPr>
          <a:lstStyle/>
          <a:p>
            <a:pPr algn="ctr" fontAlgn="base">
              <a:spcBef>
                <a:spcPct val="0"/>
              </a:spcBef>
              <a:spcAft>
                <a:spcPct val="0"/>
              </a:spcAft>
              <a:defRPr/>
            </a:pPr>
            <a:r>
              <a:rPr lang="vi-VN" sz="5400" b="1" dirty="0">
                <a:ln w="1905"/>
                <a:solidFill>
                  <a:srgbClr val="FF0000"/>
                </a:solidFill>
                <a:effectLst>
                  <a:innerShdw blurRad="69850" dist="43180" dir="5400000">
                    <a:srgbClr val="000000">
                      <a:alpha val="65000"/>
                    </a:srgbClr>
                  </a:innerShdw>
                </a:effectLst>
                <a:latin typeface="Arial" pitchFamily="34" charset="0"/>
              </a:rPr>
              <a:t>KHỞI ĐỘNG</a:t>
            </a:r>
            <a:endParaRPr lang="en-US" sz="5400" b="1" dirty="0">
              <a:ln w="1905"/>
              <a:solidFill>
                <a:srgbClr val="FF0000"/>
              </a:solidFill>
              <a:effectLst>
                <a:innerShdw blurRad="69850" dist="43180" dir="5400000">
                  <a:srgbClr val="000000">
                    <a:alpha val="65000"/>
                  </a:srgbClr>
                </a:innerShdw>
              </a:effectLst>
              <a:latin typeface="Arial" pitchFamily="34" charset="0"/>
            </a:endParaRPr>
          </a:p>
        </p:txBody>
      </p:sp>
      <p:sp>
        <p:nvSpPr>
          <p:cNvPr id="5"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spTree>
    <p:extLst>
      <p:ext uri="{BB962C8B-B14F-4D97-AF65-F5344CB8AC3E}">
        <p14:creationId xmlns:p14="http://schemas.microsoft.com/office/powerpoint/2010/main" val="342272807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406400" y="1086536"/>
            <a:ext cx="10972800" cy="4699954"/>
          </a:xfrm>
          <a:prstGeom prst="rect">
            <a:avLst/>
          </a:prstGeom>
          <a:noFill/>
        </p:spPr>
        <p:txBody>
          <a:bodyPr wrap="none" lIns="91397" tIns="45699" rIns="91397" bIns="45699" fromWordArt="1">
            <a:prstTxWarp prst="textCascadeUp">
              <a:avLst>
                <a:gd name="adj" fmla="val 7556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defRPr/>
            </a:pPr>
            <a:r>
              <a:rPr lang="en-US" sz="3600" b="1" kern="0" dirty="0">
                <a:ln w="1905"/>
                <a:solidFill>
                  <a:srgbClr val="FF0000"/>
                </a:solidFill>
                <a:effectLst>
                  <a:innerShdw blurRad="69850" dist="43180" dir="5400000">
                    <a:srgbClr val="000000">
                      <a:alpha val="65000"/>
                    </a:srgbClr>
                  </a:innerShdw>
                </a:effectLst>
                <a:latin typeface="Tahoma" pitchFamily="34" charset="0"/>
                <a:ea typeface="Tahoma" pitchFamily="34" charset="0"/>
                <a:cs typeface="Tahoma" pitchFamily="34" charset="0"/>
              </a:rPr>
              <a:t>TRÒ CHƠI: </a:t>
            </a:r>
          </a:p>
          <a:p>
            <a:pPr algn="ctr">
              <a:defRPr/>
            </a:pPr>
            <a:r>
              <a:rPr lang="en-US" sz="3600" b="1" kern="0" smtClean="0">
                <a:ln w="1905"/>
                <a:solidFill>
                  <a:srgbClr val="FF0000"/>
                </a:solidFill>
                <a:effectLst>
                  <a:innerShdw blurRad="69850" dist="43180" dir="5400000">
                    <a:srgbClr val="000000">
                      <a:alpha val="65000"/>
                    </a:srgbClr>
                  </a:innerShdw>
                </a:effectLst>
                <a:latin typeface="Tahoma" pitchFamily="34" charset="0"/>
                <a:ea typeface="Tahoma" pitchFamily="34" charset="0"/>
                <a:cs typeface="Tahoma" pitchFamily="34" charset="0"/>
              </a:rPr>
              <a:t>“Đố bạn”</a:t>
            </a:r>
            <a:endParaRPr lang="en-US" sz="3600" b="1" kern="0" dirty="0">
              <a:ln w="1905"/>
              <a:solidFill>
                <a:srgbClr val="FF0000"/>
              </a:solidFill>
              <a:effectLst>
                <a:innerShdw blurRad="69850" dist="43180" dir="5400000">
                  <a:srgbClr val="000000">
                    <a:alpha val="65000"/>
                  </a:srgbClr>
                </a:innerShdw>
              </a:effectLst>
              <a:latin typeface="Tahoma" pitchFamily="34" charset="0"/>
              <a:ea typeface="Tahoma" pitchFamily="34" charset="0"/>
              <a:cs typeface="Tahoma" pitchFamily="34" charset="0"/>
            </a:endParaRPr>
          </a:p>
        </p:txBody>
      </p:sp>
      <p:sp>
        <p:nvSpPr>
          <p:cNvPr id="6"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spTree>
    <p:extLst>
      <p:ext uri="{BB962C8B-B14F-4D97-AF65-F5344CB8AC3E}">
        <p14:creationId xmlns:p14="http://schemas.microsoft.com/office/powerpoint/2010/main" val="223967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7687" y="375761"/>
            <a:ext cx="8710613" cy="584775"/>
          </a:xfrm>
          <a:prstGeom prst="rect">
            <a:avLst/>
          </a:prstGeom>
        </p:spPr>
        <p:txBody>
          <a:bodyPr wrap="square">
            <a:spAutoFit/>
          </a:bodyPr>
          <a:lstStyle/>
          <a:p>
            <a:r>
              <a:rPr lang="vi-VN" sz="3200" b="1">
                <a:solidFill>
                  <a:srgbClr val="FF0000"/>
                </a:solidFill>
                <a:latin typeface="Times New Roman" pitchFamily="18" charset="0"/>
                <a:cs typeface="Times New Roman" pitchFamily="18" charset="0"/>
              </a:rPr>
              <a:t>a) Em đố bạn tính và điền kết quả vào bảng sau </a:t>
            </a:r>
            <a:r>
              <a:rPr lang="vi-VN" sz="3200" b="1" smtClean="0">
                <a:solidFill>
                  <a:srgbClr val="FF0000"/>
                </a:solidFill>
                <a:latin typeface="Times New Roman" pitchFamily="18" charset="0"/>
                <a:cs typeface="Times New Roman" pitchFamily="18" charset="0"/>
              </a:rPr>
              <a:t>:</a:t>
            </a:r>
            <a:endParaRPr lang="en-US" sz="3200" b="1">
              <a:solidFill>
                <a:srgbClr val="FF0000"/>
              </a:solidFill>
              <a:latin typeface="Times New Roman" pitchFamily="18" charset="0"/>
              <a:cs typeface="Times New Roman" pitchFamily="18" charset="0"/>
            </a:endParaRPr>
          </a:p>
        </p:txBody>
      </p:sp>
      <p:pic>
        <p:nvPicPr>
          <p:cNvPr id="6146" name="Picture 2" descr="https://img.loigiaihay.com/picture/2019/1107/tr36-b1-vnen5-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56" y="1885950"/>
            <a:ext cx="10717213" cy="4514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47737" y="1229915"/>
            <a:ext cx="4886274" cy="523220"/>
          </a:xfrm>
          <a:prstGeom prst="rect">
            <a:avLst/>
          </a:prstGeom>
          <a:solidFill>
            <a:srgbClr val="92D050"/>
          </a:solidFill>
        </p:spPr>
        <p:txBody>
          <a:bodyPr wrap="none">
            <a:spAutoFit/>
          </a:bodyPr>
          <a:lstStyle/>
          <a:p>
            <a:pPr lvl="0" eaLnBrk="0" fontAlgn="base" hangingPunct="0">
              <a:spcBef>
                <a:spcPct val="0"/>
              </a:spcBef>
              <a:spcAft>
                <a:spcPct val="0"/>
              </a:spcAft>
            </a:pPr>
            <a:r>
              <a:rPr lang="en-US" sz="2800" b="1" smtClean="0">
                <a:solidFill>
                  <a:srgbClr val="0000FF"/>
                </a:solidFill>
                <a:latin typeface="Times New Roman" pitchFamily="18" charset="0"/>
                <a:cs typeface="Times New Roman" pitchFamily="18" charset="0"/>
              </a:rPr>
              <a:t>Công thức: Sxq = (a+b) x 2 x h</a:t>
            </a:r>
            <a:endParaRPr lang="en-US" sz="2800" b="1">
              <a:solidFill>
                <a:srgbClr val="0000FF"/>
              </a:solidFill>
              <a:latin typeface="Times New Roman" pitchFamily="18" charset="0"/>
              <a:cs typeface="Times New Roman" pitchFamily="18" charset="0"/>
            </a:endParaRPr>
          </a:p>
        </p:txBody>
      </p:sp>
      <p:sp>
        <p:nvSpPr>
          <p:cNvPr id="11" name="Rectangle 10"/>
          <p:cNvSpPr/>
          <p:nvPr/>
        </p:nvSpPr>
        <p:spPr>
          <a:xfrm>
            <a:off x="6157117" y="1229915"/>
            <a:ext cx="5440335" cy="523220"/>
          </a:xfrm>
          <a:prstGeom prst="rect">
            <a:avLst/>
          </a:prstGeom>
          <a:solidFill>
            <a:srgbClr val="92D050"/>
          </a:solidFill>
        </p:spPr>
        <p:txBody>
          <a:bodyPr wrap="none">
            <a:spAutoFit/>
          </a:bodyPr>
          <a:lstStyle/>
          <a:p>
            <a:pPr lvl="0" eaLnBrk="0" fontAlgn="base" hangingPunct="0">
              <a:spcBef>
                <a:spcPct val="0"/>
              </a:spcBef>
              <a:spcAft>
                <a:spcPct val="0"/>
              </a:spcAft>
            </a:pPr>
            <a:r>
              <a:rPr lang="en-US" sz="2800" b="1" smtClean="0">
                <a:solidFill>
                  <a:srgbClr val="0000FF"/>
                </a:solidFill>
                <a:latin typeface="Times New Roman" pitchFamily="18" charset="0"/>
                <a:cs typeface="Times New Roman" pitchFamily="18" charset="0"/>
              </a:rPr>
              <a:t>Công thức: STP = Sxq + (a+b) x 2 </a:t>
            </a:r>
            <a:endParaRPr lang="en-US" sz="2800" b="1">
              <a:solidFill>
                <a:srgbClr val="0000FF"/>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7585677" y="3906632"/>
                <a:ext cx="1730987" cy="595932"/>
              </a:xfrm>
              <a:prstGeom prst="rect">
                <a:avLst/>
              </a:prstGeom>
            </p:spPr>
            <p:txBody>
              <a:bodyPr wrap="none">
                <a:spAutoFit/>
              </a:bodyPr>
              <a:lstStyle/>
              <a:p>
                <a:r>
                  <a:rPr lang="en-US" sz="3200" b="1" smtClean="0">
                    <a:solidFill>
                      <a:srgbClr val="FF0000"/>
                    </a:solidFill>
                    <a:latin typeface="Times New Roman" pitchFamily="18" charset="0"/>
                    <a:cs typeface="Times New Roman" pitchFamily="18" charset="0"/>
                  </a:rPr>
                  <a:t>224</a:t>
                </a:r>
                <a14:m>
                  <m:oMath xmlns:m="http://schemas.openxmlformats.org/officeDocument/2006/math">
                    <m:sSup>
                      <m:sSupPr>
                        <m:ctrlPr>
                          <a:rPr lang="en-US" sz="3200" b="1" i="1" smtClean="0">
                            <a:solidFill>
                              <a:srgbClr val="FF0000"/>
                            </a:solidFill>
                            <a:latin typeface="Cambria Math"/>
                            <a:cs typeface="Times New Roman" pitchFamily="18" charset="0"/>
                          </a:rPr>
                        </m:ctrlPr>
                      </m:sSupPr>
                      <m:e>
                        <m:r>
                          <a:rPr lang="en-US" sz="3200" b="1" i="1" smtClean="0">
                            <a:solidFill>
                              <a:srgbClr val="FF0000"/>
                            </a:solidFill>
                            <a:latin typeface="Cambria Math"/>
                            <a:cs typeface="Times New Roman" pitchFamily="18" charset="0"/>
                          </a:rPr>
                          <m:t> </m:t>
                        </m:r>
                        <m:r>
                          <a:rPr lang="en-US" sz="3200" b="1" i="1" smtClean="0">
                            <a:solidFill>
                              <a:srgbClr val="FF0000"/>
                            </a:solidFill>
                            <a:latin typeface="Cambria Math"/>
                            <a:cs typeface="Times New Roman" pitchFamily="18" charset="0"/>
                          </a:rPr>
                          <m:t>𝒅𝒎</m:t>
                        </m:r>
                      </m:e>
                      <m:sup>
                        <m:r>
                          <a:rPr lang="en-US" sz="3200" b="1" i="1" smtClean="0">
                            <a:solidFill>
                              <a:srgbClr val="FF0000"/>
                            </a:solidFill>
                            <a:latin typeface="Cambria Math"/>
                            <a:cs typeface="Times New Roman" pitchFamily="18" charset="0"/>
                          </a:rPr>
                          <m:t>𝟐</m:t>
                        </m:r>
                      </m:sup>
                    </m:sSup>
                  </m:oMath>
                </a14:m>
                <a:endParaRPr lang="en-US" sz="3200" b="1">
                  <a:solidFill>
                    <a:srgbClr val="FF0000"/>
                  </a:solidFill>
                  <a:latin typeface="Times New Roman" pitchFamily="18" charset="0"/>
                  <a:cs typeface="Times New Roman"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585677" y="3906632"/>
                <a:ext cx="1730987" cy="595932"/>
              </a:xfrm>
              <a:prstGeom prst="rect">
                <a:avLst/>
              </a:prstGeom>
              <a:blipFill rotWithShape="1">
                <a:blip r:embed="rId3"/>
                <a:stretch>
                  <a:fillRect l="-8803" t="-12245" b="-316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685521" y="3906632"/>
                <a:ext cx="1730987" cy="595932"/>
              </a:xfrm>
              <a:prstGeom prst="rect">
                <a:avLst/>
              </a:prstGeom>
            </p:spPr>
            <p:txBody>
              <a:bodyPr wrap="none">
                <a:spAutoFit/>
              </a:bodyPr>
              <a:lstStyle/>
              <a:p>
                <a:r>
                  <a:rPr lang="en-US" sz="3200" b="1" smtClean="0">
                    <a:solidFill>
                      <a:srgbClr val="FF0000"/>
                    </a:solidFill>
                    <a:latin typeface="Times New Roman" pitchFamily="18" charset="0"/>
                    <a:cs typeface="Times New Roman" pitchFamily="18" charset="0"/>
                  </a:rPr>
                  <a:t>314</a:t>
                </a:r>
                <a14:m>
                  <m:oMath xmlns:m="http://schemas.openxmlformats.org/officeDocument/2006/math">
                    <m:sSup>
                      <m:sSupPr>
                        <m:ctrlPr>
                          <a:rPr lang="en-US" sz="3200" b="1" i="1" smtClean="0">
                            <a:solidFill>
                              <a:srgbClr val="FF0000"/>
                            </a:solidFill>
                            <a:latin typeface="Cambria Math"/>
                            <a:cs typeface="Times New Roman" pitchFamily="18" charset="0"/>
                          </a:rPr>
                        </m:ctrlPr>
                      </m:sSupPr>
                      <m:e>
                        <m:r>
                          <a:rPr lang="en-US" sz="3200" b="1" i="1" smtClean="0">
                            <a:solidFill>
                              <a:srgbClr val="FF0000"/>
                            </a:solidFill>
                            <a:latin typeface="Cambria Math"/>
                            <a:cs typeface="Times New Roman" pitchFamily="18" charset="0"/>
                          </a:rPr>
                          <m:t> </m:t>
                        </m:r>
                        <m:r>
                          <a:rPr lang="en-US" sz="3200" b="1" i="1" smtClean="0">
                            <a:solidFill>
                              <a:srgbClr val="FF0000"/>
                            </a:solidFill>
                            <a:latin typeface="Cambria Math"/>
                            <a:cs typeface="Times New Roman" pitchFamily="18" charset="0"/>
                          </a:rPr>
                          <m:t>𝒅𝒎</m:t>
                        </m:r>
                      </m:e>
                      <m:sup>
                        <m:r>
                          <a:rPr lang="en-US" sz="3200" b="1" i="1" smtClean="0">
                            <a:solidFill>
                              <a:srgbClr val="FF0000"/>
                            </a:solidFill>
                            <a:latin typeface="Cambria Math"/>
                            <a:cs typeface="Times New Roman" pitchFamily="18" charset="0"/>
                          </a:rPr>
                          <m:t>𝟐</m:t>
                        </m:r>
                      </m:sup>
                    </m:sSup>
                  </m:oMath>
                </a14:m>
                <a:endParaRPr lang="en-US" sz="3200" b="1">
                  <a:solidFill>
                    <a:srgbClr val="FF0000"/>
                  </a:solidFill>
                  <a:latin typeface="Times New Roman" pitchFamily="18" charset="0"/>
                  <a:cs typeface="Times New Roman"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9685521" y="3906632"/>
                <a:ext cx="1730987" cy="595932"/>
              </a:xfrm>
              <a:prstGeom prst="rect">
                <a:avLst/>
              </a:prstGeom>
              <a:blipFill rotWithShape="1">
                <a:blip r:embed="rId4"/>
                <a:stretch>
                  <a:fillRect l="-9155" t="-12245" b="-316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7527312" y="4712875"/>
                <a:ext cx="1673279" cy="595932"/>
              </a:xfrm>
              <a:prstGeom prst="rect">
                <a:avLst/>
              </a:prstGeom>
            </p:spPr>
            <p:txBody>
              <a:bodyPr wrap="none">
                <a:spAutoFit/>
              </a:bodyPr>
              <a:lstStyle/>
              <a:p>
                <a:r>
                  <a:rPr lang="en-US" sz="3200" b="1" smtClean="0">
                    <a:solidFill>
                      <a:srgbClr val="FF0000"/>
                    </a:solidFill>
                    <a:latin typeface="Times New Roman" pitchFamily="18" charset="0"/>
                    <a:cs typeface="Times New Roman" pitchFamily="18" charset="0"/>
                  </a:rPr>
                  <a:t>196</a:t>
                </a:r>
                <a14:m>
                  <m:oMath xmlns:m="http://schemas.openxmlformats.org/officeDocument/2006/math">
                    <m:sSup>
                      <m:sSupPr>
                        <m:ctrlPr>
                          <a:rPr lang="en-US" sz="3200" b="1" i="1" smtClean="0">
                            <a:solidFill>
                              <a:srgbClr val="FF0000"/>
                            </a:solidFill>
                            <a:latin typeface="Cambria Math"/>
                            <a:cs typeface="Times New Roman" pitchFamily="18" charset="0"/>
                          </a:rPr>
                        </m:ctrlPr>
                      </m:sSupPr>
                      <m:e>
                        <m:r>
                          <a:rPr lang="en-US" sz="3200" b="1" i="1" smtClean="0">
                            <a:solidFill>
                              <a:srgbClr val="FF0000"/>
                            </a:solidFill>
                            <a:latin typeface="Cambria Math"/>
                            <a:cs typeface="Times New Roman" pitchFamily="18" charset="0"/>
                          </a:rPr>
                          <m:t> </m:t>
                        </m:r>
                        <m:r>
                          <a:rPr lang="en-US" sz="3200" b="1" i="1" smtClean="0">
                            <a:solidFill>
                              <a:srgbClr val="FF0000"/>
                            </a:solidFill>
                            <a:latin typeface="Cambria Math"/>
                            <a:cs typeface="Times New Roman" pitchFamily="18" charset="0"/>
                          </a:rPr>
                          <m:t>𝒄𝒎</m:t>
                        </m:r>
                      </m:e>
                      <m:sup>
                        <m:r>
                          <a:rPr lang="en-US" sz="3200" b="1" i="1" smtClean="0">
                            <a:solidFill>
                              <a:srgbClr val="FF0000"/>
                            </a:solidFill>
                            <a:latin typeface="Cambria Math"/>
                            <a:cs typeface="Times New Roman" pitchFamily="18" charset="0"/>
                          </a:rPr>
                          <m:t>𝟐</m:t>
                        </m:r>
                      </m:sup>
                    </m:sSup>
                  </m:oMath>
                </a14:m>
                <a:endParaRPr lang="en-US" sz="3200" b="1">
                  <a:solidFill>
                    <a:srgbClr val="FF0000"/>
                  </a:solidFill>
                  <a:latin typeface="Times New Roman" pitchFamily="18" charset="0"/>
                  <a:cs typeface="Times New Roman"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7527312" y="4712875"/>
                <a:ext cx="1673279" cy="595932"/>
              </a:xfrm>
              <a:prstGeom prst="rect">
                <a:avLst/>
              </a:prstGeom>
              <a:blipFill rotWithShape="1">
                <a:blip r:embed="rId5"/>
                <a:stretch>
                  <a:fillRect l="-9489" t="-12245" b="-316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9790838" y="4712875"/>
                <a:ext cx="1673279" cy="595932"/>
              </a:xfrm>
              <a:prstGeom prst="rect">
                <a:avLst/>
              </a:prstGeom>
            </p:spPr>
            <p:txBody>
              <a:bodyPr wrap="none">
                <a:spAutoFit/>
              </a:bodyPr>
              <a:lstStyle/>
              <a:p>
                <a:r>
                  <a:rPr lang="en-US" sz="3200" b="1">
                    <a:solidFill>
                      <a:srgbClr val="FF0000"/>
                    </a:solidFill>
                    <a:latin typeface="Times New Roman" pitchFamily="18" charset="0"/>
                    <a:cs typeface="Times New Roman" pitchFamily="18" charset="0"/>
                  </a:rPr>
                  <a:t>2</a:t>
                </a:r>
                <a:r>
                  <a:rPr lang="en-US" sz="3200" b="1" smtClean="0">
                    <a:solidFill>
                      <a:srgbClr val="FF0000"/>
                    </a:solidFill>
                    <a:latin typeface="Times New Roman" pitchFamily="18" charset="0"/>
                    <a:cs typeface="Times New Roman" pitchFamily="18" charset="0"/>
                  </a:rPr>
                  <a:t>94</a:t>
                </a:r>
                <a14:m>
                  <m:oMath xmlns:m="http://schemas.openxmlformats.org/officeDocument/2006/math">
                    <m:sSup>
                      <m:sSupPr>
                        <m:ctrlPr>
                          <a:rPr lang="en-US" sz="3200" b="1" i="1" smtClean="0">
                            <a:solidFill>
                              <a:srgbClr val="FF0000"/>
                            </a:solidFill>
                            <a:latin typeface="Cambria Math"/>
                            <a:cs typeface="Times New Roman" pitchFamily="18" charset="0"/>
                          </a:rPr>
                        </m:ctrlPr>
                      </m:sSupPr>
                      <m:e>
                        <m:r>
                          <a:rPr lang="en-US" sz="3200" b="1" i="1" smtClean="0">
                            <a:solidFill>
                              <a:srgbClr val="FF0000"/>
                            </a:solidFill>
                            <a:latin typeface="Cambria Math"/>
                            <a:cs typeface="Times New Roman" pitchFamily="18" charset="0"/>
                          </a:rPr>
                          <m:t> </m:t>
                        </m:r>
                        <m:r>
                          <a:rPr lang="en-US" sz="3200" b="1" i="1" smtClean="0">
                            <a:solidFill>
                              <a:srgbClr val="FF0000"/>
                            </a:solidFill>
                            <a:latin typeface="Cambria Math"/>
                            <a:cs typeface="Times New Roman" pitchFamily="18" charset="0"/>
                          </a:rPr>
                          <m:t>𝒄𝒎</m:t>
                        </m:r>
                      </m:e>
                      <m:sup>
                        <m:r>
                          <a:rPr lang="en-US" sz="3200" b="1" i="1" smtClean="0">
                            <a:solidFill>
                              <a:srgbClr val="FF0000"/>
                            </a:solidFill>
                            <a:latin typeface="Cambria Math"/>
                            <a:cs typeface="Times New Roman" pitchFamily="18" charset="0"/>
                          </a:rPr>
                          <m:t>𝟐</m:t>
                        </m:r>
                      </m:sup>
                    </m:sSup>
                  </m:oMath>
                </a14:m>
                <a:endParaRPr lang="en-US" sz="3200" b="1">
                  <a:solidFill>
                    <a:srgbClr val="FF0000"/>
                  </a:solidFill>
                  <a:latin typeface="Times New Roman" pitchFamily="18" charset="0"/>
                  <a:cs typeface="Times New Roman"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9790838" y="4712875"/>
                <a:ext cx="1673279" cy="595932"/>
              </a:xfrm>
              <a:prstGeom prst="rect">
                <a:avLst/>
              </a:prstGeom>
              <a:blipFill rotWithShape="1">
                <a:blip r:embed="rId6"/>
                <a:stretch>
                  <a:fillRect l="-9091" t="-12245" b="-316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9663880" y="5598700"/>
                <a:ext cx="1774268" cy="595932"/>
              </a:xfrm>
              <a:prstGeom prst="rect">
                <a:avLst/>
              </a:prstGeom>
            </p:spPr>
            <p:txBody>
              <a:bodyPr wrap="none">
                <a:spAutoFit/>
              </a:bodyPr>
              <a:lstStyle/>
              <a:p>
                <a:r>
                  <a:rPr lang="en-US" sz="3200" b="1" smtClean="0">
                    <a:solidFill>
                      <a:srgbClr val="FF0000"/>
                    </a:solidFill>
                    <a:latin typeface="Times New Roman" pitchFamily="18" charset="0"/>
                    <a:cs typeface="Times New Roman" pitchFamily="18" charset="0"/>
                  </a:rPr>
                  <a:t>57,66</a:t>
                </a:r>
                <a14:m>
                  <m:oMath xmlns:m="http://schemas.openxmlformats.org/officeDocument/2006/math">
                    <m:sSup>
                      <m:sSupPr>
                        <m:ctrlPr>
                          <a:rPr lang="en-US" sz="3200" b="1" i="1" smtClean="0">
                            <a:solidFill>
                              <a:srgbClr val="FF0000"/>
                            </a:solidFill>
                            <a:latin typeface="Cambria Math"/>
                            <a:cs typeface="Times New Roman" pitchFamily="18" charset="0"/>
                          </a:rPr>
                        </m:ctrlPr>
                      </m:sSupPr>
                      <m:e>
                        <m:r>
                          <a:rPr lang="en-US" sz="3200" b="1" i="1" smtClean="0">
                            <a:solidFill>
                              <a:srgbClr val="FF0000"/>
                            </a:solidFill>
                            <a:latin typeface="Cambria Math"/>
                            <a:cs typeface="Times New Roman" pitchFamily="18" charset="0"/>
                          </a:rPr>
                          <m:t> </m:t>
                        </m:r>
                        <m:r>
                          <a:rPr lang="en-US" sz="3200" b="1" i="1" smtClean="0">
                            <a:solidFill>
                              <a:srgbClr val="FF0000"/>
                            </a:solidFill>
                            <a:latin typeface="Cambria Math"/>
                            <a:cs typeface="Times New Roman" pitchFamily="18" charset="0"/>
                          </a:rPr>
                          <m:t>𝒎</m:t>
                        </m:r>
                      </m:e>
                      <m:sup>
                        <m:r>
                          <a:rPr lang="en-US" sz="3200" b="1" i="1" smtClean="0">
                            <a:solidFill>
                              <a:srgbClr val="FF0000"/>
                            </a:solidFill>
                            <a:latin typeface="Cambria Math"/>
                            <a:cs typeface="Times New Roman" pitchFamily="18" charset="0"/>
                          </a:rPr>
                          <m:t>𝟐</m:t>
                        </m:r>
                      </m:sup>
                    </m:sSup>
                  </m:oMath>
                </a14:m>
                <a:endParaRPr lang="en-US" sz="3200" b="1">
                  <a:solidFill>
                    <a:srgbClr val="FF0000"/>
                  </a:solidFill>
                  <a:latin typeface="Times New Roman" pitchFamily="18" charset="0"/>
                  <a:cs typeface="Times New Roman"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9663880" y="5598700"/>
                <a:ext cx="1774268" cy="595932"/>
              </a:xfrm>
              <a:prstGeom prst="rect">
                <a:avLst/>
              </a:prstGeom>
              <a:blipFill rotWithShape="1">
                <a:blip r:embed="rId7"/>
                <a:stretch>
                  <a:fillRect l="-8591" t="-12245" b="-316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7542396" y="5635419"/>
                <a:ext cx="1774268" cy="595932"/>
              </a:xfrm>
              <a:prstGeom prst="rect">
                <a:avLst/>
              </a:prstGeom>
            </p:spPr>
            <p:txBody>
              <a:bodyPr wrap="none">
                <a:spAutoFit/>
              </a:bodyPr>
              <a:lstStyle/>
              <a:p>
                <a:r>
                  <a:rPr lang="en-US" sz="3200" b="1">
                    <a:solidFill>
                      <a:srgbClr val="FF0000"/>
                    </a:solidFill>
                    <a:latin typeface="Times New Roman" pitchFamily="18" charset="0"/>
                    <a:cs typeface="Times New Roman" pitchFamily="18" charset="0"/>
                  </a:rPr>
                  <a:t>3</a:t>
                </a:r>
                <a:r>
                  <a:rPr lang="en-US" sz="3200" b="1" smtClean="0">
                    <a:solidFill>
                      <a:srgbClr val="FF0000"/>
                    </a:solidFill>
                    <a:latin typeface="Times New Roman" pitchFamily="18" charset="0"/>
                    <a:cs typeface="Times New Roman" pitchFamily="18" charset="0"/>
                  </a:rPr>
                  <a:t>8,44</a:t>
                </a:r>
                <a14:m>
                  <m:oMath xmlns:m="http://schemas.openxmlformats.org/officeDocument/2006/math">
                    <m:sSup>
                      <m:sSupPr>
                        <m:ctrlPr>
                          <a:rPr lang="en-US" sz="3200" b="1" i="1" smtClean="0">
                            <a:solidFill>
                              <a:srgbClr val="FF0000"/>
                            </a:solidFill>
                            <a:latin typeface="Cambria Math"/>
                            <a:cs typeface="Times New Roman" pitchFamily="18" charset="0"/>
                          </a:rPr>
                        </m:ctrlPr>
                      </m:sSupPr>
                      <m:e>
                        <m:r>
                          <a:rPr lang="en-US" sz="3200" b="1" i="1" smtClean="0">
                            <a:solidFill>
                              <a:srgbClr val="FF0000"/>
                            </a:solidFill>
                            <a:latin typeface="Cambria Math"/>
                            <a:cs typeface="Times New Roman" pitchFamily="18" charset="0"/>
                          </a:rPr>
                          <m:t> </m:t>
                        </m:r>
                        <m:r>
                          <a:rPr lang="en-US" sz="3200" b="1" i="1" smtClean="0">
                            <a:solidFill>
                              <a:srgbClr val="FF0000"/>
                            </a:solidFill>
                            <a:latin typeface="Cambria Math"/>
                            <a:cs typeface="Times New Roman" pitchFamily="18" charset="0"/>
                          </a:rPr>
                          <m:t>𝒎</m:t>
                        </m:r>
                      </m:e>
                      <m:sup>
                        <m:r>
                          <a:rPr lang="en-US" sz="3200" b="1" i="1" smtClean="0">
                            <a:solidFill>
                              <a:srgbClr val="FF0000"/>
                            </a:solidFill>
                            <a:latin typeface="Cambria Math"/>
                            <a:cs typeface="Times New Roman" pitchFamily="18" charset="0"/>
                          </a:rPr>
                          <m:t>𝟐</m:t>
                        </m:r>
                      </m:sup>
                    </m:sSup>
                  </m:oMath>
                </a14:m>
                <a:endParaRPr lang="en-US" sz="3200" b="1">
                  <a:solidFill>
                    <a:srgbClr val="FF0000"/>
                  </a:solidFill>
                  <a:latin typeface="Times New Roman" pitchFamily="18" charset="0"/>
                  <a:cs typeface="Times New Roman"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7542396" y="5635419"/>
                <a:ext cx="1774268" cy="595932"/>
              </a:xfrm>
              <a:prstGeom prst="rect">
                <a:avLst/>
              </a:prstGeom>
              <a:blipFill rotWithShape="1">
                <a:blip r:embed="rId8"/>
                <a:stretch>
                  <a:fillRect l="-8591" t="-12245" b="-31633"/>
                </a:stretch>
              </a:blipFill>
            </p:spPr>
            <p:txBody>
              <a:bodyPr/>
              <a:lstStyle/>
              <a:p>
                <a:r>
                  <a:rPr lang="en-US">
                    <a:noFill/>
                  </a:rPr>
                  <a:t> </a:t>
                </a:r>
              </a:p>
            </p:txBody>
          </p:sp>
        </mc:Fallback>
      </mc:AlternateContent>
    </p:spTree>
    <p:extLst>
      <p:ext uri="{BB962C8B-B14F-4D97-AF65-F5344CB8AC3E}">
        <p14:creationId xmlns:p14="http://schemas.microsoft.com/office/powerpoint/2010/main" val="123634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circle(in)">
                                      <p:cBhvr>
                                        <p:cTn id="22" dur="20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1961" y="416303"/>
            <a:ext cx="11225213" cy="5509200"/>
          </a:xfrm>
          <a:prstGeom prst="rect">
            <a:avLst/>
          </a:prstGeom>
        </p:spPr>
        <p:txBody>
          <a:bodyPr wrap="square">
            <a:spAutoFit/>
          </a:bodyPr>
          <a:lstStyle/>
          <a:p>
            <a:pPr algn="just"/>
            <a:r>
              <a:rPr lang="en-US" sz="3200" b="1">
                <a:solidFill>
                  <a:srgbClr val="FF0000"/>
                </a:solidFill>
                <a:latin typeface="Times New Roman" pitchFamily="18" charset="0"/>
                <a:cs typeface="Times New Roman" pitchFamily="18" charset="0"/>
              </a:rPr>
              <a:t>b) Thảo luận và trả lời câu </a:t>
            </a:r>
            <a:r>
              <a:rPr lang="en-US" sz="3200" b="1" smtClean="0">
                <a:solidFill>
                  <a:srgbClr val="FF0000"/>
                </a:solidFill>
                <a:latin typeface="Times New Roman" pitchFamily="18" charset="0"/>
                <a:cs typeface="Times New Roman" pitchFamily="18" charset="0"/>
              </a:rPr>
              <a:t>hỏi:</a:t>
            </a:r>
            <a:endParaRPr lang="en-US" sz="3200" b="1">
              <a:solidFill>
                <a:srgbClr val="FF0000"/>
              </a:solidFill>
              <a:latin typeface="Times New Roman" pitchFamily="18" charset="0"/>
              <a:cs typeface="Times New Roman" pitchFamily="18" charset="0"/>
            </a:endParaRPr>
          </a:p>
          <a:p>
            <a:pPr marL="457200" indent="-457200" algn="just">
              <a:buFontTx/>
              <a:buChar char="-"/>
            </a:pPr>
            <a:r>
              <a:rPr lang="en-US" sz="3200" smtClean="0">
                <a:solidFill>
                  <a:srgbClr val="0000FF"/>
                </a:solidFill>
                <a:latin typeface="Times New Roman" pitchFamily="18" charset="0"/>
                <a:cs typeface="Times New Roman" pitchFamily="18" charset="0"/>
              </a:rPr>
              <a:t>Hình </a:t>
            </a:r>
            <a:r>
              <a:rPr lang="en-US" sz="3200">
                <a:solidFill>
                  <a:srgbClr val="0000FF"/>
                </a:solidFill>
                <a:latin typeface="Times New Roman" pitchFamily="18" charset="0"/>
                <a:cs typeface="Times New Roman" pitchFamily="18" charset="0"/>
              </a:rPr>
              <a:t>hộp chữ nhật có chiều dài, chiều rộng và chiều cao bằng nhau thì diện tích các mặt có bằng nhau không </a:t>
            </a:r>
            <a:r>
              <a:rPr lang="en-US" sz="3200" smtClean="0">
                <a:solidFill>
                  <a:srgbClr val="0000FF"/>
                </a:solidFill>
                <a:latin typeface="Times New Roman" pitchFamily="18" charset="0"/>
                <a:cs typeface="Times New Roman" pitchFamily="18" charset="0"/>
              </a:rPr>
              <a:t>?</a:t>
            </a:r>
          </a:p>
          <a:p>
            <a:pPr algn="just"/>
            <a:r>
              <a:rPr lang="en-US" sz="3200" smtClean="0">
                <a:solidFill>
                  <a:srgbClr val="FF0066"/>
                </a:solidFill>
                <a:latin typeface="Times New Roman" pitchFamily="18" charset="0"/>
                <a:cs typeface="Times New Roman" pitchFamily="18" charset="0"/>
              </a:rPr>
              <a:t>+ </a:t>
            </a:r>
            <a:r>
              <a:rPr lang="vi-VN" sz="3200">
                <a:solidFill>
                  <a:srgbClr val="FF0066"/>
                </a:solidFill>
                <a:latin typeface="Times New Roman" pitchFamily="18" charset="0"/>
                <a:cs typeface="Times New Roman" pitchFamily="18" charset="0"/>
              </a:rPr>
              <a:t>Hình hộp chữ nhật có chiều dài, chiều rộng, chiều cao bằng nhau thì diện tích các mặt đó bằng nhau</a:t>
            </a:r>
            <a:r>
              <a:rPr lang="vi-VN" sz="3200" smtClean="0">
                <a:solidFill>
                  <a:srgbClr val="FF0066"/>
                </a:solidFill>
                <a:latin typeface="Times New Roman" pitchFamily="18" charset="0"/>
                <a:cs typeface="Times New Roman" pitchFamily="18" charset="0"/>
              </a:rPr>
              <a:t>.</a:t>
            </a:r>
            <a:endParaRPr lang="en-US" sz="3200">
              <a:solidFill>
                <a:srgbClr val="FF0066"/>
              </a:solidFill>
              <a:latin typeface="Times New Roman" pitchFamily="18" charset="0"/>
              <a:cs typeface="Times New Roman" pitchFamily="18" charset="0"/>
            </a:endParaRPr>
          </a:p>
          <a:p>
            <a:pPr marL="457200" indent="-457200" algn="just">
              <a:buFontTx/>
              <a:buChar char="-"/>
            </a:pPr>
            <a:r>
              <a:rPr lang="en-US" sz="3200" smtClean="0">
                <a:solidFill>
                  <a:srgbClr val="006600"/>
                </a:solidFill>
                <a:latin typeface="Times New Roman" pitchFamily="18" charset="0"/>
                <a:cs typeface="Times New Roman" pitchFamily="18" charset="0"/>
              </a:rPr>
              <a:t>Nêu </a:t>
            </a:r>
            <a:r>
              <a:rPr lang="en-US" sz="3200">
                <a:solidFill>
                  <a:srgbClr val="006600"/>
                </a:solidFill>
                <a:latin typeface="Times New Roman" pitchFamily="18" charset="0"/>
                <a:cs typeface="Times New Roman" pitchFamily="18" charset="0"/>
              </a:rPr>
              <a:t>cách tính diện tích xung quanh, diện tích toàn phần của hình hộp chữ nhật có chiều dài, chiều rộng và chiều cao bằng nhau</a:t>
            </a:r>
            <a:r>
              <a:rPr lang="en-US" sz="3200" smtClean="0">
                <a:solidFill>
                  <a:srgbClr val="006600"/>
                </a:solidFill>
                <a:latin typeface="Times New Roman" pitchFamily="18" charset="0"/>
                <a:cs typeface="Times New Roman" pitchFamily="18" charset="0"/>
              </a:rPr>
              <a:t>.</a:t>
            </a:r>
          </a:p>
          <a:p>
            <a:r>
              <a:rPr lang="en-US" sz="3200">
                <a:solidFill>
                  <a:srgbClr val="6600FF"/>
                </a:solidFill>
                <a:latin typeface="Times New Roman" pitchFamily="18" charset="0"/>
                <a:cs typeface="Times New Roman" pitchFamily="18" charset="0"/>
              </a:rPr>
              <a:t>- Nếu hình hộp chữ nhật có chiều dài, chiều rộng và chiều cao bằng nhau thì tính:</a:t>
            </a:r>
          </a:p>
          <a:p>
            <a:r>
              <a:rPr lang="en-US" sz="3200">
                <a:solidFill>
                  <a:srgbClr val="6600FF"/>
                </a:solidFill>
                <a:latin typeface="Times New Roman" pitchFamily="18" charset="0"/>
                <a:cs typeface="Times New Roman" pitchFamily="18" charset="0"/>
              </a:rPr>
              <a:t>+ Diện tích xung quanh bằng diện tích một mặt nhân với 4.</a:t>
            </a:r>
          </a:p>
          <a:p>
            <a:r>
              <a:rPr lang="en-US" sz="3200">
                <a:solidFill>
                  <a:srgbClr val="6600FF"/>
                </a:solidFill>
                <a:latin typeface="Times New Roman" pitchFamily="18" charset="0"/>
                <a:cs typeface="Times New Roman" pitchFamily="18" charset="0"/>
              </a:rPr>
              <a:t>+ Diện tích toàn phần bằng diện tích một mặt nhân với 6</a:t>
            </a:r>
            <a:r>
              <a:rPr lang="en-US" sz="3200" smtClean="0">
                <a:solidFill>
                  <a:srgbClr val="6600FF"/>
                </a:solidFill>
                <a:latin typeface="Times New Roman" pitchFamily="18" charset="0"/>
                <a:cs typeface="Times New Roman" pitchFamily="18" charset="0"/>
              </a:rPr>
              <a:t>.</a:t>
            </a:r>
            <a:endParaRPr lang="en-US" sz="3200">
              <a:solidFill>
                <a:srgbClr val="66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076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 5"/>
          <p:cNvSpPr/>
          <p:nvPr/>
        </p:nvSpPr>
        <p:spPr>
          <a:xfrm rot="21268311">
            <a:off x="455060" y="1536494"/>
            <a:ext cx="11130557" cy="3699958"/>
          </a:xfrm>
          <a:prstGeom prst="irregularSeal1">
            <a:avLst/>
          </a:prstGeom>
          <a:solidFill>
            <a:srgbClr val="0066FF"/>
          </a:solidFill>
          <a:ln w="25400" cap="flat" cmpd="sng" algn="ctr">
            <a:solidFill>
              <a:srgbClr val="FF0000"/>
            </a:solidFill>
            <a:prstDash val="solid"/>
          </a:ln>
          <a:effectLst/>
        </p:spPr>
        <p:txBody>
          <a:bodyPr lIns="91055" tIns="45521" rIns="91055" bIns="45521" anchor="ctr"/>
          <a:lstStyle/>
          <a:p>
            <a:pPr algn="ctr" fontAlgn="base">
              <a:spcBef>
                <a:spcPct val="0"/>
              </a:spcBef>
              <a:spcAft>
                <a:spcPct val="0"/>
              </a:spcAft>
              <a:defRPr/>
            </a:pPr>
            <a:r>
              <a:rPr lang="vi-VN" sz="4400" b="1" kern="0" dirty="0">
                <a:solidFill>
                  <a:srgbClr val="FFFF00"/>
                </a:solidFill>
                <a:latin typeface="Aaril"/>
                <a:cs typeface="Arial" pitchFamily="34" charset="0"/>
              </a:rPr>
              <a:t> </a:t>
            </a:r>
            <a:r>
              <a:rPr lang="vi-VN" sz="5400" b="1" kern="0" dirty="0">
                <a:solidFill>
                  <a:srgbClr val="FFFF00"/>
                </a:solidFill>
                <a:latin typeface="Aaril"/>
                <a:cs typeface="Arial" pitchFamily="34" charset="0"/>
              </a:rPr>
              <a:t>CÁC EM GIỎI LẮM</a:t>
            </a:r>
            <a:r>
              <a:rPr lang="en-US" sz="5400" b="1" kern="0" dirty="0">
                <a:solidFill>
                  <a:srgbClr val="FFFF00"/>
                </a:solidFill>
                <a:latin typeface="Aaril"/>
                <a:cs typeface="Arial" pitchFamily="34" charset="0"/>
              </a:rPr>
              <a:t>!</a:t>
            </a:r>
            <a:r>
              <a:rPr lang="vi-VN" sz="5400" b="1" kern="0" dirty="0">
                <a:solidFill>
                  <a:srgbClr val="FFFF00"/>
                </a:solidFill>
                <a:latin typeface="Aaril"/>
                <a:cs typeface="Arial" pitchFamily="34" charset="0"/>
              </a:rPr>
              <a:t> </a:t>
            </a:r>
            <a:endParaRPr lang="en-US" sz="5400" b="1" kern="0" dirty="0">
              <a:solidFill>
                <a:srgbClr val="FFFF00"/>
              </a:solidFill>
              <a:latin typeface="Aaril"/>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16614">
            <a:off x="7158748" y="4487272"/>
            <a:ext cx="2605400" cy="123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a:solidFill>
                <a:prstClr val="black"/>
              </a:solidFill>
              <a:latin typeface="Times New Roman" pitchFamily="18" charset="0"/>
              <a:cs typeface="Arial" charset="0"/>
            </a:endParaRPr>
          </a:p>
        </p:txBody>
      </p:sp>
    </p:spTree>
    <p:extLst>
      <p:ext uri="{BB962C8B-B14F-4D97-AF65-F5344CB8AC3E}">
        <p14:creationId xmlns:p14="http://schemas.microsoft.com/office/powerpoint/2010/main" val="15241010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460325"/>
            <a:ext cx="11096625" cy="1569660"/>
          </a:xfrm>
          <a:prstGeom prst="rect">
            <a:avLst/>
          </a:prstGeom>
        </p:spPr>
        <p:txBody>
          <a:bodyPr wrap="square">
            <a:spAutoFit/>
          </a:bodyPr>
          <a:lstStyle/>
          <a:p>
            <a:pPr algn="just"/>
            <a:r>
              <a:rPr lang="en-US" sz="3200" b="1" smtClean="0">
                <a:solidFill>
                  <a:srgbClr val="FF0000"/>
                </a:solidFill>
                <a:latin typeface="Times New Roman" pitchFamily="18" charset="0"/>
                <a:cs typeface="Times New Roman" pitchFamily="18" charset="0"/>
              </a:rPr>
              <a:t>2. </a:t>
            </a:r>
            <a:r>
              <a:rPr lang="vi-VN" sz="3200" b="1" smtClean="0">
                <a:solidFill>
                  <a:srgbClr val="FF0000"/>
                </a:solidFill>
                <a:latin typeface="Times New Roman" pitchFamily="18" charset="0"/>
                <a:cs typeface="Times New Roman" pitchFamily="18" charset="0"/>
              </a:rPr>
              <a:t>Thực </a:t>
            </a:r>
            <a:r>
              <a:rPr lang="vi-VN" sz="3200" b="1">
                <a:solidFill>
                  <a:srgbClr val="FF0000"/>
                </a:solidFill>
                <a:latin typeface="Times New Roman" pitchFamily="18" charset="0"/>
                <a:cs typeface="Times New Roman" pitchFamily="18" charset="0"/>
              </a:rPr>
              <a:t>hiện lần lượt các hoạt động sau:</a:t>
            </a:r>
            <a:endParaRPr lang="vi-VN" sz="3200">
              <a:solidFill>
                <a:srgbClr val="FF0000"/>
              </a:solidFill>
              <a:latin typeface="Times New Roman" pitchFamily="18" charset="0"/>
              <a:cs typeface="Times New Roman" pitchFamily="18" charset="0"/>
            </a:endParaRPr>
          </a:p>
          <a:p>
            <a:pPr algn="just"/>
            <a:r>
              <a:rPr lang="vi-VN" sz="3200">
                <a:solidFill>
                  <a:srgbClr val="0000FF"/>
                </a:solidFill>
                <a:latin typeface="Times New Roman" pitchFamily="18" charset="0"/>
                <a:cs typeface="Times New Roman" pitchFamily="18" charset="0"/>
              </a:rPr>
              <a:t>a) Thảo luận cách tính diện tích xung quanh và diện tích toàn phần của hình lập phương có cạnh 5cm</a:t>
            </a:r>
            <a:r>
              <a:rPr lang="vi-VN" sz="3200" smtClean="0">
                <a:solidFill>
                  <a:srgbClr val="0000FF"/>
                </a:solidFill>
                <a:latin typeface="Times New Roman" pitchFamily="18" charset="0"/>
                <a:cs typeface="Times New Roman" pitchFamily="18" charset="0"/>
              </a:rPr>
              <a:t>.</a:t>
            </a:r>
            <a:endParaRPr lang="vi-VN" sz="3200">
              <a:solidFill>
                <a:srgbClr val="0000FF"/>
              </a:solidFill>
              <a:latin typeface="Times New Roman" pitchFamily="18" charset="0"/>
              <a:cs typeface="Times New Roman" pitchFamily="18" charset="0"/>
            </a:endParaRPr>
          </a:p>
        </p:txBody>
      </p:sp>
      <p:pic>
        <p:nvPicPr>
          <p:cNvPr id="8194" name="Picture 2" descr="https://img.loigiaihay.com/picture/2019/1107/tr36-b2-vnen5-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75" y="2133600"/>
            <a:ext cx="3387724" cy="3174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0562" y="2133600"/>
            <a:ext cx="7267575" cy="3539430"/>
          </a:xfrm>
          <a:prstGeom prst="rect">
            <a:avLst/>
          </a:prstGeom>
        </p:spPr>
        <p:txBody>
          <a:bodyPr wrap="square">
            <a:spAutoFit/>
          </a:bodyPr>
          <a:lstStyle/>
          <a:p>
            <a:pPr algn="just"/>
            <a:r>
              <a:rPr lang="vi-VN" sz="3200">
                <a:solidFill>
                  <a:srgbClr val="FF0066"/>
                </a:solidFill>
                <a:latin typeface="Times New Roman" pitchFamily="18" charset="0"/>
                <a:cs typeface="Times New Roman" pitchFamily="18" charset="0"/>
              </a:rPr>
              <a:t>b) Viết tiếp vào chỗ chấm cho thích hợp :</a:t>
            </a:r>
          </a:p>
          <a:p>
            <a:pPr algn="just"/>
            <a:r>
              <a:rPr lang="vi-VN" sz="3200">
                <a:solidFill>
                  <a:srgbClr val="006600"/>
                </a:solidFill>
                <a:latin typeface="Times New Roman" pitchFamily="18" charset="0"/>
                <a:cs typeface="Times New Roman" pitchFamily="18" charset="0"/>
              </a:rPr>
              <a:t>Các mặt của hình lập phương là các hình vuông bằng nhau nên :</a:t>
            </a:r>
          </a:p>
          <a:p>
            <a:pPr algn="just"/>
            <a:r>
              <a:rPr lang="vi-VN" sz="3200">
                <a:solidFill>
                  <a:srgbClr val="006600"/>
                </a:solidFill>
                <a:latin typeface="Times New Roman" pitchFamily="18" charset="0"/>
                <a:cs typeface="Times New Roman" pitchFamily="18" charset="0"/>
              </a:rPr>
              <a:t>- Diện tích xung quanh của hình lập phương đó là: (5 × 5) × 4 = </a:t>
            </a:r>
            <a:r>
              <a:rPr lang="en-US" sz="3200" smtClean="0">
                <a:solidFill>
                  <a:srgbClr val="006600"/>
                </a:solidFill>
                <a:latin typeface="Times New Roman" pitchFamily="18" charset="0"/>
                <a:cs typeface="Times New Roman" pitchFamily="18" charset="0"/>
              </a:rPr>
              <a:t>…..</a:t>
            </a:r>
            <a:r>
              <a:rPr lang="en-US" sz="3200">
                <a:solidFill>
                  <a:srgbClr val="006600"/>
                </a:solidFill>
                <a:latin typeface="Times New Roman" pitchFamily="18" charset="0"/>
                <a:cs typeface="Times New Roman" pitchFamily="18" charset="0"/>
              </a:rPr>
              <a:t> </a:t>
            </a:r>
            <a:r>
              <a:rPr lang="en-US" sz="3200" smtClean="0">
                <a:solidFill>
                  <a:srgbClr val="006600"/>
                </a:solidFill>
                <a:latin typeface="Times New Roman" pitchFamily="18" charset="0"/>
                <a:cs typeface="Times New Roman" pitchFamily="18" charset="0"/>
              </a:rPr>
              <a:t> </a:t>
            </a:r>
            <a:r>
              <a:rPr lang="vi-VN" sz="3200" smtClean="0">
                <a:solidFill>
                  <a:srgbClr val="006600"/>
                </a:solidFill>
                <a:latin typeface="Times New Roman" pitchFamily="18" charset="0"/>
                <a:cs typeface="Times New Roman" pitchFamily="18" charset="0"/>
              </a:rPr>
              <a:t>(</a:t>
            </a:r>
            <a:r>
              <a:rPr lang="vi-VN" sz="3200">
                <a:solidFill>
                  <a:srgbClr val="006600"/>
                </a:solidFill>
                <a:latin typeface="Times New Roman" pitchFamily="18" charset="0"/>
                <a:cs typeface="Times New Roman" pitchFamily="18" charset="0"/>
              </a:rPr>
              <a:t>cm</a:t>
            </a:r>
            <a:r>
              <a:rPr lang="vi-VN" sz="3200" baseline="30000">
                <a:solidFill>
                  <a:srgbClr val="006600"/>
                </a:solidFill>
                <a:latin typeface="Times New Roman" pitchFamily="18" charset="0"/>
                <a:cs typeface="Times New Roman" pitchFamily="18" charset="0"/>
              </a:rPr>
              <a:t>2</a:t>
            </a:r>
            <a:r>
              <a:rPr lang="vi-VN" sz="3200">
                <a:solidFill>
                  <a:srgbClr val="006600"/>
                </a:solidFill>
                <a:latin typeface="Times New Roman" pitchFamily="18" charset="0"/>
                <a:cs typeface="Times New Roman" pitchFamily="18" charset="0"/>
              </a:rPr>
              <a:t>)</a:t>
            </a:r>
          </a:p>
          <a:p>
            <a:pPr algn="just"/>
            <a:r>
              <a:rPr lang="vi-VN" sz="3200">
                <a:solidFill>
                  <a:srgbClr val="006600"/>
                </a:solidFill>
                <a:latin typeface="Times New Roman" pitchFamily="18" charset="0"/>
                <a:cs typeface="Times New Roman" pitchFamily="18" charset="0"/>
              </a:rPr>
              <a:t>- Diện tích toàn phần của hình lập phương đó là: (5 × 5) × 6 = </a:t>
            </a:r>
            <a:r>
              <a:rPr lang="vi-VN" sz="3200" smtClean="0">
                <a:solidFill>
                  <a:srgbClr val="006600"/>
                </a:solidFill>
                <a:latin typeface="Times New Roman" pitchFamily="18" charset="0"/>
                <a:cs typeface="Times New Roman" pitchFamily="18" charset="0"/>
              </a:rPr>
              <a:t>…</a:t>
            </a:r>
            <a:r>
              <a:rPr lang="en-US" sz="3200" smtClean="0">
                <a:solidFill>
                  <a:srgbClr val="006600"/>
                </a:solidFill>
                <a:latin typeface="Times New Roman" pitchFamily="18" charset="0"/>
                <a:cs typeface="Times New Roman" pitchFamily="18" charset="0"/>
              </a:rPr>
              <a:t>  </a:t>
            </a:r>
            <a:r>
              <a:rPr lang="vi-VN" sz="3200" smtClean="0">
                <a:solidFill>
                  <a:srgbClr val="006600"/>
                </a:solidFill>
                <a:latin typeface="Times New Roman" pitchFamily="18" charset="0"/>
                <a:cs typeface="Times New Roman" pitchFamily="18" charset="0"/>
              </a:rPr>
              <a:t> </a:t>
            </a:r>
            <a:r>
              <a:rPr lang="vi-VN" sz="3200">
                <a:solidFill>
                  <a:srgbClr val="006600"/>
                </a:solidFill>
                <a:latin typeface="Times New Roman" pitchFamily="18" charset="0"/>
                <a:cs typeface="Times New Roman" pitchFamily="18" charset="0"/>
              </a:rPr>
              <a:t>(cm</a:t>
            </a:r>
            <a:r>
              <a:rPr lang="vi-VN" sz="3200" baseline="30000">
                <a:solidFill>
                  <a:srgbClr val="006600"/>
                </a:solidFill>
                <a:latin typeface="Times New Roman" pitchFamily="18" charset="0"/>
                <a:cs typeface="Times New Roman" pitchFamily="18" charset="0"/>
              </a:rPr>
              <a:t>2</a:t>
            </a:r>
            <a:r>
              <a:rPr lang="vi-VN" sz="3200" smtClean="0">
                <a:solidFill>
                  <a:srgbClr val="006600"/>
                </a:solidFill>
                <a:latin typeface="Times New Roman" pitchFamily="18" charset="0"/>
                <a:cs typeface="Times New Roman" pitchFamily="18" charset="0"/>
              </a:rPr>
              <a:t>)</a:t>
            </a:r>
            <a:endParaRPr lang="vi-VN" sz="3200">
              <a:solidFill>
                <a:srgbClr val="006600"/>
              </a:solidFill>
              <a:latin typeface="Times New Roman" pitchFamily="18" charset="0"/>
              <a:cs typeface="Times New Roman" pitchFamily="18" charset="0"/>
            </a:endParaRPr>
          </a:p>
        </p:txBody>
      </p:sp>
      <p:sp>
        <p:nvSpPr>
          <p:cNvPr id="4" name="Rectangle 3"/>
          <p:cNvSpPr/>
          <p:nvPr/>
        </p:nvSpPr>
        <p:spPr>
          <a:xfrm>
            <a:off x="5376861" y="4098154"/>
            <a:ext cx="881064" cy="584775"/>
          </a:xfrm>
          <a:prstGeom prst="rect">
            <a:avLst/>
          </a:prstGeom>
        </p:spPr>
        <p:txBody>
          <a:bodyPr wrap="square">
            <a:spAutoFit/>
          </a:bodyPr>
          <a:lstStyle/>
          <a:p>
            <a:r>
              <a:rPr lang="en-US" sz="3200" b="1" smtClean="0">
                <a:solidFill>
                  <a:srgbClr val="0000FF"/>
                </a:solidFill>
                <a:latin typeface="Times New Roman" pitchFamily="18" charset="0"/>
                <a:cs typeface="Times New Roman" pitchFamily="18" charset="0"/>
              </a:rPr>
              <a:t>100</a:t>
            </a:r>
            <a:r>
              <a:rPr lang="vi-VN" sz="3200" b="1" smtClean="0">
                <a:solidFill>
                  <a:srgbClr val="0000FF"/>
                </a:solidFill>
                <a:latin typeface="Times New Roman" pitchFamily="18" charset="0"/>
                <a:cs typeface="Times New Roman" pitchFamily="18" charset="0"/>
              </a:rPr>
              <a:t> </a:t>
            </a:r>
            <a:endParaRPr lang="en-US" sz="3200" b="1">
              <a:solidFill>
                <a:srgbClr val="0000FF"/>
              </a:solidFill>
            </a:endParaRPr>
          </a:p>
        </p:txBody>
      </p:sp>
      <p:sp>
        <p:nvSpPr>
          <p:cNvPr id="6" name="Rectangle 5"/>
          <p:cNvSpPr/>
          <p:nvPr/>
        </p:nvSpPr>
        <p:spPr>
          <a:xfrm>
            <a:off x="3926681" y="5072689"/>
            <a:ext cx="881064" cy="584775"/>
          </a:xfrm>
          <a:prstGeom prst="rect">
            <a:avLst/>
          </a:prstGeom>
        </p:spPr>
        <p:txBody>
          <a:bodyPr wrap="square">
            <a:spAutoFit/>
          </a:bodyPr>
          <a:lstStyle/>
          <a:p>
            <a:r>
              <a:rPr lang="en-US" sz="3200" b="1" smtClean="0">
                <a:solidFill>
                  <a:srgbClr val="0000FF"/>
                </a:solidFill>
                <a:latin typeface="Times New Roman" pitchFamily="18" charset="0"/>
                <a:cs typeface="Times New Roman" pitchFamily="18" charset="0"/>
              </a:rPr>
              <a:t>150</a:t>
            </a:r>
            <a:r>
              <a:rPr lang="vi-VN" sz="3200" b="1" smtClean="0">
                <a:solidFill>
                  <a:srgbClr val="0000FF"/>
                </a:solidFill>
                <a:latin typeface="Times New Roman" pitchFamily="18" charset="0"/>
                <a:cs typeface="Times New Roman" pitchFamily="18" charset="0"/>
              </a:rPr>
              <a:t> </a:t>
            </a:r>
            <a:endParaRPr lang="en-US" sz="3200" b="1">
              <a:solidFill>
                <a:srgbClr val="0000FF"/>
              </a:solidFill>
            </a:endParaRPr>
          </a:p>
        </p:txBody>
      </p:sp>
    </p:spTree>
    <p:extLst>
      <p:ext uri="{BB962C8B-B14F-4D97-AF65-F5344CB8AC3E}">
        <p14:creationId xmlns:p14="http://schemas.microsoft.com/office/powerpoint/2010/main" val="218076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wipe(down)">
                                      <p:cBhvr>
                                        <p:cTn id="17" dur="5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19547827"/>
              </p:ext>
            </p:extLst>
          </p:nvPr>
        </p:nvGraphicFramePr>
        <p:xfrm>
          <a:off x="547688" y="983774"/>
          <a:ext cx="11039475" cy="2045970"/>
        </p:xfrm>
        <a:graphic>
          <a:graphicData uri="http://schemas.openxmlformats.org/drawingml/2006/table">
            <a:tbl>
              <a:tblPr/>
              <a:tblGrid>
                <a:gridCol w="11039475"/>
              </a:tblGrid>
              <a:tr h="0">
                <a:tc>
                  <a:txBody>
                    <a:bodyPr/>
                    <a:lstStyle/>
                    <a:p>
                      <a:pPr algn="just" fontAlgn="t"/>
                      <a:r>
                        <a:rPr lang="vi-VN" sz="3200" b="1" i="1">
                          <a:effectLst/>
                          <a:latin typeface="Times New Roman" pitchFamily="18" charset="0"/>
                          <a:cs typeface="Times New Roman" pitchFamily="18" charset="0"/>
                        </a:rPr>
                        <a:t>Muốn tính diện tích xung quanh của hình lập phương ta lấy diện tích một mặt nhân với 4.</a:t>
                      </a:r>
                      <a:endParaRPr lang="vi-VN" sz="3200" b="0">
                        <a:effectLst/>
                        <a:latin typeface="Times New Roman" pitchFamily="18" charset="0"/>
                        <a:cs typeface="Times New Roman" pitchFamily="18" charset="0"/>
                      </a:endParaRPr>
                    </a:p>
                    <a:p>
                      <a:pPr algn="just" fontAlgn="t"/>
                      <a:r>
                        <a:rPr lang="vi-VN" sz="3200" b="1" i="1">
                          <a:effectLst/>
                          <a:latin typeface="Times New Roman" pitchFamily="18" charset="0"/>
                          <a:cs typeface="Times New Roman" pitchFamily="18" charset="0"/>
                        </a:rPr>
                        <a:t>Muốn tính diện tích toàn phần của hình lập phương ta lấy diện tích một mặt nhân với 6.</a:t>
                      </a:r>
                      <a:endParaRPr lang="vi-VN" sz="3200" b="0">
                        <a:effectLst/>
                        <a:latin typeface="Times New Roman" pitchFamily="18" charset="0"/>
                        <a:cs typeface="Times New Roman" pitchFamily="18" charset="0"/>
                      </a:endParaRPr>
                    </a:p>
                  </a:txBody>
                  <a:tcPr marL="47625" marR="47625" marT="47625" marB="47625">
                    <a:lnL>
                      <a:noFill/>
                    </a:lnL>
                    <a:lnR>
                      <a:noFill/>
                    </a:lnR>
                    <a:lnT>
                      <a:noFill/>
                    </a:lnT>
                    <a:lnB>
                      <a:noFill/>
                    </a:lnB>
                    <a:solidFill>
                      <a:srgbClr val="FCA5E4"/>
                    </a:solidFill>
                  </a:tcPr>
                </a:tc>
              </a:tr>
            </a:tbl>
          </a:graphicData>
        </a:graphic>
      </p:graphicFrame>
      <p:sp>
        <p:nvSpPr>
          <p:cNvPr id="3" name="Rectangle 1"/>
          <p:cNvSpPr>
            <a:spLocks noChangeArrowheads="1"/>
          </p:cNvSpPr>
          <p:nvPr/>
        </p:nvSpPr>
        <p:spPr bwMode="auto">
          <a:xfrm>
            <a:off x="547688" y="380841"/>
            <a:ext cx="700191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0066"/>
                </a:solidFill>
                <a:effectLst/>
                <a:latin typeface="Times New Roman" pitchFamily="18" charset="0"/>
                <a:cs typeface="Times New Roman" pitchFamily="18" charset="0"/>
              </a:rPr>
              <a:t>c) Đọc kĩ nội dung sau và chia sẻ với bạn :</a:t>
            </a:r>
          </a:p>
        </p:txBody>
      </p:sp>
      <p:sp>
        <p:nvSpPr>
          <p:cNvPr id="4" name="Rectangle 3"/>
          <p:cNvSpPr/>
          <p:nvPr/>
        </p:nvSpPr>
        <p:spPr>
          <a:xfrm>
            <a:off x="3319461" y="3287522"/>
            <a:ext cx="4367213" cy="1938992"/>
          </a:xfrm>
          <a:prstGeom prst="rect">
            <a:avLst/>
          </a:prstGeom>
          <a:solidFill>
            <a:srgbClr val="92D050"/>
          </a:solidFill>
        </p:spPr>
        <p:txBody>
          <a:bodyPr wrap="square">
            <a:spAutoFit/>
          </a:bodyPr>
          <a:lstStyle/>
          <a:p>
            <a:pPr lvl="0" algn="ctr" eaLnBrk="0" fontAlgn="base" hangingPunct="0">
              <a:spcBef>
                <a:spcPct val="0"/>
              </a:spcBef>
              <a:spcAft>
                <a:spcPct val="0"/>
              </a:spcAft>
            </a:pPr>
            <a:r>
              <a:rPr lang="en-US" sz="4000" b="1" u="sng" smtClean="0">
                <a:solidFill>
                  <a:srgbClr val="FF0000"/>
                </a:solidFill>
                <a:latin typeface="Times New Roman" pitchFamily="18" charset="0"/>
                <a:cs typeface="Times New Roman" pitchFamily="18" charset="0"/>
              </a:rPr>
              <a:t>Công thức</a:t>
            </a:r>
            <a:r>
              <a:rPr lang="en-US" sz="4000" b="1" smtClean="0">
                <a:solidFill>
                  <a:srgbClr val="FF0000"/>
                </a:solidFill>
                <a:latin typeface="Times New Roman" pitchFamily="18" charset="0"/>
                <a:cs typeface="Times New Roman" pitchFamily="18" charset="0"/>
              </a:rPr>
              <a:t>:</a:t>
            </a:r>
            <a:r>
              <a:rPr lang="en-US" sz="4000" b="1" smtClean="0">
                <a:solidFill>
                  <a:srgbClr val="0000FF"/>
                </a:solidFill>
                <a:latin typeface="Times New Roman" pitchFamily="18" charset="0"/>
                <a:cs typeface="Times New Roman" pitchFamily="18" charset="0"/>
              </a:rPr>
              <a:t> </a:t>
            </a:r>
          </a:p>
          <a:p>
            <a:pPr lvl="0" algn="ctr" eaLnBrk="0" fontAlgn="base" hangingPunct="0">
              <a:spcBef>
                <a:spcPct val="0"/>
              </a:spcBef>
              <a:spcAft>
                <a:spcPct val="0"/>
              </a:spcAft>
            </a:pPr>
            <a:r>
              <a:rPr lang="en-US" sz="4000" b="1" smtClean="0">
                <a:solidFill>
                  <a:srgbClr val="0000FF"/>
                </a:solidFill>
                <a:latin typeface="Times New Roman" pitchFamily="18" charset="0"/>
                <a:cs typeface="Times New Roman" pitchFamily="18" charset="0"/>
              </a:rPr>
              <a:t>S</a:t>
            </a:r>
            <a:r>
              <a:rPr lang="en-US" sz="2400" b="1" smtClean="0">
                <a:solidFill>
                  <a:srgbClr val="0000FF"/>
                </a:solidFill>
                <a:latin typeface="Times New Roman" pitchFamily="18" charset="0"/>
                <a:cs typeface="Times New Roman" pitchFamily="18" charset="0"/>
              </a:rPr>
              <a:t>xq</a:t>
            </a:r>
            <a:r>
              <a:rPr lang="en-US" sz="4000" b="1" smtClean="0">
                <a:solidFill>
                  <a:srgbClr val="0000FF"/>
                </a:solidFill>
                <a:latin typeface="Times New Roman" pitchFamily="18" charset="0"/>
                <a:cs typeface="Times New Roman" pitchFamily="18" charset="0"/>
              </a:rPr>
              <a:t> = a x a x 4</a:t>
            </a:r>
          </a:p>
          <a:p>
            <a:pPr lvl="0" algn="ctr" eaLnBrk="0" fontAlgn="base" hangingPunct="0">
              <a:spcBef>
                <a:spcPct val="0"/>
              </a:spcBef>
              <a:spcAft>
                <a:spcPct val="0"/>
              </a:spcAft>
            </a:pPr>
            <a:r>
              <a:rPr lang="en-US" sz="4000" b="1" smtClean="0">
                <a:solidFill>
                  <a:srgbClr val="0000FF"/>
                </a:solidFill>
                <a:latin typeface="Times New Roman" pitchFamily="18" charset="0"/>
                <a:cs typeface="Times New Roman" pitchFamily="18" charset="0"/>
              </a:rPr>
              <a:t>S</a:t>
            </a:r>
            <a:r>
              <a:rPr lang="en-US" sz="2000" b="1" smtClean="0">
                <a:solidFill>
                  <a:srgbClr val="0000FF"/>
                </a:solidFill>
                <a:latin typeface="Times New Roman" pitchFamily="18" charset="0"/>
                <a:cs typeface="Times New Roman" pitchFamily="18" charset="0"/>
              </a:rPr>
              <a:t>TP</a:t>
            </a:r>
            <a:r>
              <a:rPr lang="en-US" sz="4000" b="1" smtClean="0">
                <a:solidFill>
                  <a:srgbClr val="0000FF"/>
                </a:solidFill>
                <a:latin typeface="Times New Roman" pitchFamily="18" charset="0"/>
                <a:cs typeface="Times New Roman" pitchFamily="18" charset="0"/>
              </a:rPr>
              <a:t>= a x a x 6</a:t>
            </a:r>
            <a:endParaRPr lang="en-US" sz="4000" b="1">
              <a:solidFill>
                <a:srgbClr val="0000FF"/>
              </a:solidFill>
              <a:latin typeface="Times New Roman" pitchFamily="18" charset="0"/>
              <a:cs typeface="Times New Roman" pitchFamily="18" charset="0"/>
            </a:endParaRPr>
          </a:p>
        </p:txBody>
      </p:sp>
      <p:sp>
        <p:nvSpPr>
          <p:cNvPr id="6" name="Rectangle 5"/>
          <p:cNvSpPr/>
          <p:nvPr/>
        </p:nvSpPr>
        <p:spPr>
          <a:xfrm>
            <a:off x="1457843" y="5530330"/>
            <a:ext cx="9184694" cy="1077218"/>
          </a:xfrm>
          <a:prstGeom prst="rect">
            <a:avLst/>
          </a:prstGeom>
        </p:spPr>
        <p:txBody>
          <a:bodyPr wrap="none">
            <a:spAutoFit/>
          </a:bodyPr>
          <a:lstStyle/>
          <a:p>
            <a:pPr algn="just"/>
            <a:r>
              <a:rPr lang="en-US" sz="3200" smtClean="0">
                <a:solidFill>
                  <a:srgbClr val="6600FF"/>
                </a:solidFill>
                <a:latin typeface="Times New Roman" pitchFamily="18" charset="0"/>
                <a:cs typeface="Times New Roman" pitchFamily="18" charset="0"/>
              </a:rPr>
              <a:t>Lưu ý: Khi tính STP hình lập phương không có nắp thì</a:t>
            </a:r>
          </a:p>
          <a:p>
            <a:pPr algn="just"/>
            <a:r>
              <a:rPr lang="en-US" sz="3200" smtClean="0">
                <a:solidFill>
                  <a:srgbClr val="6600FF"/>
                </a:solidFill>
                <a:latin typeface="Times New Roman" pitchFamily="18" charset="0"/>
                <a:cs typeface="Times New Roman" pitchFamily="18" charset="0"/>
              </a:rPr>
              <a:t> áp dụng:  </a:t>
            </a:r>
            <a:r>
              <a:rPr lang="en-US" sz="3200" b="1" smtClean="0">
                <a:solidFill>
                  <a:srgbClr val="6600FF"/>
                </a:solidFill>
                <a:latin typeface="Times New Roman" pitchFamily="18" charset="0"/>
                <a:cs typeface="Times New Roman" pitchFamily="18" charset="0"/>
              </a:rPr>
              <a:t>a x a x 5. </a:t>
            </a:r>
            <a:r>
              <a:rPr lang="en-US" sz="3200" smtClean="0">
                <a:solidFill>
                  <a:srgbClr val="6600FF"/>
                </a:solidFill>
                <a:latin typeface="Times New Roman" pitchFamily="18" charset="0"/>
                <a:cs typeface="Times New Roman" pitchFamily="18" charset="0"/>
              </a:rPr>
              <a:t>Vì nó chỉ có 5 mặt</a:t>
            </a:r>
            <a:endParaRPr lang="en-US" sz="3200">
              <a:solidFill>
                <a:srgbClr val="6600FF"/>
              </a:solidFill>
            </a:endParaRPr>
          </a:p>
        </p:txBody>
      </p:sp>
    </p:spTree>
    <p:extLst>
      <p:ext uri="{BB962C8B-B14F-4D97-AF65-F5344CB8AC3E}">
        <p14:creationId xmlns:p14="http://schemas.microsoft.com/office/powerpoint/2010/main" val="218076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theme/theme1.xml><?xml version="1.0" encoding="utf-8"?>
<a:theme xmlns:a="http://schemas.openxmlformats.org/drawingml/2006/main" name="bang trang o 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ng trang o ly" id="{4AC57870-4818-4482-B451-7E4A51208F7E}" vid="{0320714F-BF6F-4276-84EF-45EAAF77DB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bang trang o ly</Template>
  <TotalTime>524</TotalTime>
  <Words>979</Words>
  <Application>Microsoft Office PowerPoint</Application>
  <PresentationFormat>Custom</PresentationFormat>
  <Paragraphs>108</Paragraphs>
  <Slides>18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bang trang o ly</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TRÂN TRỌNG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Định Lê</dc:creator>
  <cp:lastModifiedBy>A</cp:lastModifiedBy>
  <cp:revision>68</cp:revision>
  <dcterms:created xsi:type="dcterms:W3CDTF">2020-04-05T03:06:33Z</dcterms:created>
  <dcterms:modified xsi:type="dcterms:W3CDTF">2023-02-05T13:16:18Z</dcterms:modified>
</cp:coreProperties>
</file>