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7.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362" r:id="rId2"/>
    <p:sldId id="376" r:id="rId3"/>
    <p:sldId id="417" r:id="rId4"/>
    <p:sldId id="418" r:id="rId5"/>
    <p:sldId id="576" r:id="rId6"/>
    <p:sldId id="578" r:id="rId7"/>
    <p:sldId id="580" r:id="rId8"/>
    <p:sldId id="584" r:id="rId9"/>
    <p:sldId id="614" r:id="rId10"/>
    <p:sldId id="615" r:id="rId11"/>
    <p:sldId id="550" r:id="rId12"/>
    <p:sldId id="613" r:id="rId13"/>
    <p:sldId id="616" r:id="rId14"/>
    <p:sldId id="617" r:id="rId15"/>
    <p:sldId id="618" r:id="rId16"/>
    <p:sldId id="619" r:id="rId17"/>
    <p:sldId id="620" r:id="rId18"/>
    <p:sldId id="621" r:id="rId19"/>
    <p:sldId id="596" r:id="rId20"/>
    <p:sldId id="590" r:id="rId21"/>
    <p:sldId id="622" r:id="rId22"/>
    <p:sldId id="623" r:id="rId23"/>
    <p:sldId id="624" r:id="rId24"/>
    <p:sldId id="361"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FF0066"/>
    <a:srgbClr val="7A1CB4"/>
    <a:srgbClr val="0000FF"/>
    <a:srgbClr val="CC00FF"/>
    <a:srgbClr val="0099CC"/>
    <a:srgbClr val="0066FF"/>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2" autoAdjust="0"/>
    <p:restoredTop sz="78058" autoAdjust="0"/>
  </p:normalViewPr>
  <p:slideViewPr>
    <p:cSldViewPr>
      <p:cViewPr>
        <p:scale>
          <a:sx n="74" d="100"/>
          <a:sy n="74" d="100"/>
        </p:scale>
        <p:origin x="-1260" y="-4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532E5-36A2-4315-B1C4-3028E1DC9454}"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57B59-F7F3-4B9F-AD7C-949164CDDF26}" type="slidenum">
              <a:rPr lang="en-US" smtClean="0"/>
              <a:t>‹#›</a:t>
            </a:fld>
            <a:endParaRPr lang="en-US"/>
          </a:p>
        </p:txBody>
      </p:sp>
    </p:spTree>
    <p:extLst>
      <p:ext uri="{BB962C8B-B14F-4D97-AF65-F5344CB8AC3E}">
        <p14:creationId xmlns:p14="http://schemas.microsoft.com/office/powerpoint/2010/main" val="63168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160BB4-F22B-4794-897E-25172E922D21}" type="slidenum">
              <a:rPr lang="en-US" smtClean="0"/>
              <a:t>7</a:t>
            </a:fld>
            <a:endParaRPr lang="en-US"/>
          </a:p>
        </p:txBody>
      </p:sp>
    </p:spTree>
    <p:extLst>
      <p:ext uri="{BB962C8B-B14F-4D97-AF65-F5344CB8AC3E}">
        <p14:creationId xmlns:p14="http://schemas.microsoft.com/office/powerpoint/2010/main" val="118699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3110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AF84DEC-2E58-440F-9F68-F07D5389CB9E}" type="datetimeFigureOut">
              <a:rPr lang="en-US" smtClean="0"/>
              <a:t>1/30/2023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D232B2A-2E97-47B8-8BD2-250960A6A5EE}" type="slidenum">
              <a:rPr lang="en-US" smtClean="0"/>
              <a:t>‹#›</a:t>
            </a:fld>
            <a:endParaRPr lang="en-US"/>
          </a:p>
        </p:txBody>
      </p:sp>
      <p:sp>
        <p:nvSpPr>
          <p:cNvPr id="7" name="Rectangle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84DEC-2E58-440F-9F68-F07D5389CB9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2B2A-2E97-47B8-8BD2-250960A6A5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1168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05980"/>
            <a:ext cx="55626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84DEC-2E58-440F-9F68-F07D5389CB9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2B2A-2E97-47B8-8BD2-250960A6A5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AF84DEC-2E58-440F-9F68-F07D5389CB9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2B2A-2E97-47B8-8BD2-250960A6A5EE}" type="slidenum">
              <a:rPr lang="en-US" smtClean="0"/>
              <a:t>‹#›</a:t>
            </a:fld>
            <a:endParaRPr lang="en-US"/>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714376"/>
            <a:ext cx="7772400" cy="1021556"/>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F84DEC-2E58-440F-9F68-F07D5389CB9E}" type="datetimeFigureOut">
              <a:rPr lang="en-US" smtClean="0"/>
              <a:t>1/30/2023</a:t>
            </a:fld>
            <a:endParaRPr lang="en-US"/>
          </a:p>
        </p:txBody>
      </p:sp>
      <p:sp>
        <p:nvSpPr>
          <p:cNvPr id="5" name="Footer Placeholder 4"/>
          <p:cNvSpPr>
            <a:spLocks noGrp="1"/>
          </p:cNvSpPr>
          <p:nvPr>
            <p:ph type="ftr" sz="quarter" idx="11"/>
          </p:nvPr>
        </p:nvSpPr>
        <p:spPr>
          <a:xfrm>
            <a:off x="800100" y="4629150"/>
            <a:ext cx="4000500" cy="342900"/>
          </a:xfrm>
        </p:spPr>
        <p:txBody>
          <a:bodyPr/>
          <a:lstStyle/>
          <a:p>
            <a:endParaRPr lang="en-US"/>
          </a:p>
        </p:txBody>
      </p:sp>
      <p:sp>
        <p:nvSpPr>
          <p:cNvPr id="7" name="Rectangle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4656582"/>
            <a:ext cx="457200" cy="342900"/>
          </a:xfrm>
        </p:spPr>
        <p:txBody>
          <a:bodyPr/>
          <a:lstStyle/>
          <a:p>
            <a:fld id="{AD232B2A-2E97-47B8-8BD2-250960A6A5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F84DEC-2E58-440F-9F68-F07D5389CB9E}"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32B2A-2E97-47B8-8BD2-250960A6A5EE}" type="slidenum">
              <a:rPr lang="en-US" smtClean="0"/>
              <a:t>‹#›</a:t>
            </a:fld>
            <a:endParaRPr lang="en-US"/>
          </a:p>
        </p:txBody>
      </p:sp>
      <p:sp>
        <p:nvSpPr>
          <p:cNvPr id="9" name="Content Placeholder 8"/>
          <p:cNvSpPr>
            <a:spLocks noGrp="1"/>
          </p:cNvSpPr>
          <p:nvPr>
            <p:ph sz="quarter" idx="1"/>
          </p:nvPr>
        </p:nvSpPr>
        <p:spPr>
          <a:xfrm>
            <a:off x="91440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04788"/>
            <a:ext cx="7772400" cy="85725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AF84DEC-2E58-440F-9F68-F07D5389CB9E}"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32B2A-2E97-47B8-8BD2-250960A6A5EE}" type="slidenum">
              <a:rPr lang="en-US" smtClean="0"/>
              <a:t>‹#›</a:t>
            </a:fld>
            <a:endParaRPr lang="en-US"/>
          </a:p>
        </p:txBody>
      </p:sp>
      <p:sp>
        <p:nvSpPr>
          <p:cNvPr id="11" name="Content Placeholder 10"/>
          <p:cNvSpPr>
            <a:spLocks noGrp="1"/>
          </p:cNvSpPr>
          <p:nvPr>
            <p:ph sz="half" idx="2"/>
          </p:nvPr>
        </p:nvSpPr>
        <p:spPr>
          <a:xfrm>
            <a:off x="9144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F84DEC-2E58-440F-9F68-F07D5389CB9E}"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32B2A-2E97-47B8-8BD2-250960A6A5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84DEC-2E58-440F-9F68-F07D5389CB9E}"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32B2A-2E97-47B8-8BD2-250960A6A5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04788"/>
            <a:ext cx="7772400" cy="85725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F84DEC-2E58-440F-9F68-F07D5389CB9E}"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32B2A-2E97-47B8-8BD2-250960A6A5EE}" type="slidenum">
              <a:rPr lang="en-US" smtClean="0"/>
              <a:t>‹#›</a:t>
            </a:fld>
            <a:endParaRPr lang="en-US"/>
          </a:p>
        </p:txBody>
      </p:sp>
      <p:sp>
        <p:nvSpPr>
          <p:cNvPr id="11" name="Content Placeholder 10"/>
          <p:cNvSpPr>
            <a:spLocks noGrp="1"/>
          </p:cNvSpPr>
          <p:nvPr>
            <p:ph sz="quarter" idx="1"/>
          </p:nvPr>
        </p:nvSpPr>
        <p:spPr>
          <a:xfrm>
            <a:off x="2971800" y="1200150"/>
            <a:ext cx="5715000" cy="33718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F84DEC-2E58-440F-9F68-F07D5389CB9E}" type="datetimeFigureOut">
              <a:rPr lang="en-US" smtClean="0"/>
              <a:t>1/30/2023</a:t>
            </a:fld>
            <a:endParaRPr lang="en-US"/>
          </a:p>
        </p:txBody>
      </p:sp>
      <p:sp>
        <p:nvSpPr>
          <p:cNvPr id="6" name="Footer Placeholder 5"/>
          <p:cNvSpPr>
            <a:spLocks noGrp="1"/>
          </p:cNvSpPr>
          <p:nvPr>
            <p:ph type="ftr" sz="quarter" idx="11"/>
          </p:nvPr>
        </p:nvSpPr>
        <p:spPr>
          <a:xfrm>
            <a:off x="914400" y="4629150"/>
            <a:ext cx="3886200" cy="342900"/>
          </a:xfrm>
        </p:spPr>
        <p:txBody>
          <a:bodyPr/>
          <a:lstStyle/>
          <a:p>
            <a:endParaRPr lang="en-US"/>
          </a:p>
        </p:txBody>
      </p:sp>
      <p:sp>
        <p:nvSpPr>
          <p:cNvPr id="7" name="Slide Number Placeholder 6"/>
          <p:cNvSpPr>
            <a:spLocks noGrp="1"/>
          </p:cNvSpPr>
          <p:nvPr>
            <p:ph type="sldNum" sz="quarter" idx="12"/>
          </p:nvPr>
        </p:nvSpPr>
        <p:spPr>
          <a:xfrm>
            <a:off x="146304" y="4656582"/>
            <a:ext cx="457200" cy="342900"/>
          </a:xfrm>
        </p:spPr>
        <p:txBody>
          <a:bodyPr/>
          <a:lstStyle/>
          <a:p>
            <a:fld id="{AD232B2A-2E97-47B8-8BD2-250960A6A5EE}" type="slidenum">
              <a:rPr lang="en-US" smtClean="0"/>
              <a:t>‹#›</a:t>
            </a:fld>
            <a:endParaRPr lang="en-US"/>
          </a:p>
        </p:txBody>
      </p:sp>
      <p:sp>
        <p:nvSpPr>
          <p:cNvPr id="11" name="Rectangle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05979"/>
            <a:ext cx="7772400" cy="85725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fld id="{EAF84DEC-2E58-440F-9F68-F07D5389CB9E}" type="datetimeFigureOut">
              <a:rPr lang="en-US" smtClean="0"/>
              <a:t>1/30/2023</a:t>
            </a:fld>
            <a:endParaRPr lang="en-US"/>
          </a:p>
        </p:txBody>
      </p:sp>
      <p:sp>
        <p:nvSpPr>
          <p:cNvPr id="3" name="Footer Placeholder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D232B2A-2E97-47B8-8BD2-250960A6A5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hyperlink" Target="http://tieuhoc.info/"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audio" Target="../media/audio6.wav"/></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hyperlink" Target="http://tieuhoc.info/"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audio" Target="../media/audio6.wav"/></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11.png"/><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hyperlink" Target="http://tieuhoc.info/"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2555776" y="1113589"/>
            <a:ext cx="2807494" cy="1079897"/>
          </a:xfrm>
          <a:prstGeom prst="rect">
            <a:avLst/>
          </a:prstGeom>
        </p:spPr>
        <p:txBody>
          <a:bodyPr wrap="none" fromWordArt="1">
            <a:prstTxWarp prst="textPlain">
              <a:avLst>
                <a:gd name="adj" fmla="val 50000"/>
              </a:avLst>
            </a:prstTxWarp>
          </a:bodyPr>
          <a:lstStyle/>
          <a:p>
            <a:pPr algn="ctr"/>
            <a:r>
              <a:rPr lang="en-US"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TOÁN</a:t>
            </a:r>
          </a:p>
          <a:p>
            <a:pPr algn="ctr"/>
            <a:r>
              <a:rPr lang="en-US"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5.</a:t>
            </a:r>
          </a:p>
        </p:txBody>
      </p:sp>
      <p:sp>
        <p:nvSpPr>
          <p:cNvPr id="2051" name="WordArt 3"/>
          <p:cNvSpPr>
            <a:spLocks noChangeArrowheads="1" noChangeShapeType="1" noTextEdit="1"/>
          </p:cNvSpPr>
          <p:nvPr/>
        </p:nvSpPr>
        <p:spPr bwMode="auto">
          <a:xfrm>
            <a:off x="1475657" y="2937272"/>
            <a:ext cx="6657268" cy="1291828"/>
          </a:xfrm>
          <a:prstGeom prst="rect">
            <a:avLst/>
          </a:prstGeom>
        </p:spPr>
        <p:txBody>
          <a:bodyPr wrap="none" fromWordArt="1">
            <a:prstTxWarp prst="textPlain">
              <a:avLst>
                <a:gd name="adj" fmla="val 50000"/>
              </a:avLst>
            </a:prstTxWarp>
          </a:bodyPr>
          <a:lstStyle/>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9</a:t>
            </a:r>
            <a:r>
              <a:rPr lang="en-US"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ÔN TẬP VỀ GIẢI TOÁN</a:t>
            </a:r>
          </a:p>
          <a:p>
            <a:pPr algn="ctr"/>
            <a:r>
              <a:rPr lang="en-US"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(1 tiết)</a:t>
            </a:r>
            <a:endPar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3" name="WordArt 16"/>
          <p:cNvSpPr>
            <a:spLocks noChangeArrowheads="1" noChangeShapeType="1" noTextEdit="1"/>
          </p:cNvSpPr>
          <p:nvPr/>
        </p:nvSpPr>
        <p:spPr bwMode="auto">
          <a:xfrm>
            <a:off x="2000250" y="114301"/>
            <a:ext cx="5150644" cy="394097"/>
          </a:xfrm>
          <a:prstGeom prst="rect">
            <a:avLst/>
          </a:prstGeom>
        </p:spPr>
        <p:txBody>
          <a:bodyPr wrap="none" fromWordArt="1">
            <a:prstTxWarp prst="textPlain">
              <a:avLst>
                <a:gd name="adj" fmla="val 50000"/>
              </a:avLst>
            </a:prstTxWarp>
          </a:bodyPr>
          <a:lstStyle/>
          <a:p>
            <a:pPr algn="ctr"/>
            <a:r>
              <a:rPr lang="vi-VN"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a:t>
            </a:r>
            <a:r>
              <a:rPr lang="en-US" b="1"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MINH THUẬN5</a:t>
            </a:r>
            <a:endPar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2054" name="Picture 3" descr="Whitecorner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4" y="42291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WhitecornerFl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2925" y="41148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9051"/>
            <a:ext cx="511969" cy="18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2032" y="-26108"/>
            <a:ext cx="511969" cy="18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36"/>
          <p:cNvSpPr>
            <a:spLocks noChangeArrowheads="1"/>
          </p:cNvSpPr>
          <p:nvPr/>
        </p:nvSpPr>
        <p:spPr bwMode="auto">
          <a:xfrm>
            <a:off x="24727" y="-15717"/>
            <a:ext cx="9144000" cy="5143500"/>
          </a:xfrm>
          <a:prstGeom prst="rect">
            <a:avLst/>
          </a:prstGeom>
          <a:solidFill>
            <a:srgbClr val="00B0F0"/>
          </a:solidFill>
          <a:ln w="57150">
            <a:pattFill prst="sphere">
              <a:fgClr>
                <a:srgbClr val="0000FF"/>
              </a:fgClr>
              <a:bgClr>
                <a:srgbClr val="FF0000"/>
              </a:bgClr>
            </a:pattFill>
            <a:miter lim="800000"/>
            <a:headEnd/>
            <a:tailEnd/>
          </a:ln>
          <a:extLst/>
        </p:spPr>
        <p:txBody>
          <a:bodyPr wrap="none" anchor="ctr"/>
          <a:lstStyle/>
          <a:p>
            <a:pPr eaLnBrk="1" hangingPunct="1"/>
            <a:endParaRPr lang="vi-VN" altLang="en-US"/>
          </a:p>
        </p:txBody>
      </p:sp>
      <p:graphicFrame>
        <p:nvGraphicFramePr>
          <p:cNvPr id="2059" name="Object 1"/>
          <p:cNvGraphicFramePr>
            <a:graphicFrameLocks noChangeAspect="1"/>
          </p:cNvGraphicFramePr>
          <p:nvPr>
            <p:extLst>
              <p:ext uri="{D42A27DB-BD31-4B8C-83A1-F6EECF244321}">
                <p14:modId xmlns:p14="http://schemas.microsoft.com/office/powerpoint/2010/main" val="3695349797"/>
              </p:ext>
            </p:extLst>
          </p:nvPr>
        </p:nvGraphicFramePr>
        <p:xfrm>
          <a:off x="6372201" y="1040012"/>
          <a:ext cx="1990725" cy="1679972"/>
        </p:xfrm>
        <a:graphic>
          <a:graphicData uri="http://schemas.openxmlformats.org/presentationml/2006/ole">
            <mc:AlternateContent xmlns:mc="http://schemas.openxmlformats.org/markup-compatibility/2006">
              <mc:Choice xmlns:v="urn:schemas-microsoft-com:vml" Requires="v">
                <p:oleObj spid="_x0000_s1723" name="Clip" r:id="rId6" imgW="2191817" imgH="1424635" progId="MS_ClipArt_Gallery.2">
                  <p:embed/>
                </p:oleObj>
              </mc:Choice>
              <mc:Fallback>
                <p:oleObj name="Clip" r:id="rId6" imgW="2191817" imgH="1424635"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1" y="1040012"/>
                        <a:ext cx="1990725" cy="167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WordArt 2"/>
          <p:cNvSpPr>
            <a:spLocks noChangeArrowheads="1" noChangeShapeType="1" noTextEdit="1"/>
          </p:cNvSpPr>
          <p:nvPr/>
        </p:nvSpPr>
        <p:spPr bwMode="auto">
          <a:xfrm>
            <a:off x="3171825" y="1294890"/>
            <a:ext cx="2807494" cy="1079897"/>
          </a:xfrm>
          <a:prstGeom prst="rect">
            <a:avLst/>
          </a:prstGeom>
        </p:spPr>
        <p:txBody>
          <a:bodyPr wrap="none" fromWordArt="1">
            <a:prstTxWarp prst="textPlain">
              <a:avLst>
                <a:gd name="adj" fmla="val 50000"/>
              </a:avLst>
            </a:prstTxWarp>
          </a:bodyPr>
          <a:lstStyle/>
          <a:p>
            <a:pPr algn="ctr"/>
            <a:r>
              <a:rPr lang="en-US"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TOÁN</a:t>
            </a:r>
          </a:p>
          <a:p>
            <a:pPr algn="ctr"/>
            <a:r>
              <a:rPr lang="en-US"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5.</a:t>
            </a:r>
          </a:p>
        </p:txBody>
      </p:sp>
      <p:sp>
        <p:nvSpPr>
          <p:cNvPr id="12" name="WordArt 3"/>
          <p:cNvSpPr>
            <a:spLocks noChangeArrowheads="1" noChangeShapeType="1" noTextEdit="1"/>
          </p:cNvSpPr>
          <p:nvPr/>
        </p:nvSpPr>
        <p:spPr bwMode="auto">
          <a:xfrm>
            <a:off x="806004" y="2967766"/>
            <a:ext cx="7793831" cy="1291828"/>
          </a:xfrm>
          <a:prstGeom prst="rect">
            <a:avLst/>
          </a:prstGeom>
        </p:spPr>
        <p:txBody>
          <a:bodyPr wrap="none" fromWordArt="1">
            <a:prstTxWarp prst="textPlain">
              <a:avLst>
                <a:gd name="adj" fmla="val 50000"/>
              </a:avLst>
            </a:prstTxWarp>
          </a:bodyPr>
          <a:lstStyle/>
          <a:p>
            <a:pPr algn="ctr"/>
            <a:r>
              <a:rPr lang="en-US"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63: Diện tích hình tròn. </a:t>
            </a:r>
          </a:p>
          <a:p>
            <a:pPr algn="ctr"/>
            <a:r>
              <a:rPr lang="en-US"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(2 tiết)</a:t>
            </a:r>
            <a:endPar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648" name="Picture 624" descr="Hướng Dẫn Học Toán 5 Tập 2 (VNEN - Sách Thử Nghiệm) | Davibooks.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424" y="171451"/>
            <a:ext cx="2744343" cy="256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0949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20241"/>
            <a:ext cx="9901238" cy="5218510"/>
            <a:chOff x="0" y="0"/>
            <a:chExt cx="6237" cy="4383"/>
          </a:xfrm>
        </p:grpSpPr>
        <p:sp>
          <p:nvSpPr>
            <p:cNvPr id="16417"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8"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9"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20" name="Text Box 6"/>
            <p:cNvSpPr txBox="1">
              <a:spLocks noChangeArrowheads="1"/>
            </p:cNvSpPr>
            <p:nvPr/>
          </p:nvSpPr>
          <p:spPr bwMode="auto">
            <a:xfrm>
              <a:off x="2926" y="4156"/>
              <a:ext cx="3311"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sz="1000" b="1">
                  <a:solidFill>
                    <a:srgbClr val="006666"/>
                  </a:solidFill>
                  <a:latin typeface="Arial" panose="020B0604020202020204" pitchFamily="34" charset="0"/>
                  <a:cs typeface="Arial" panose="020B0604020202020204" pitchFamily="34" charset="0"/>
                  <a:hlinkClick r:id="rId7"/>
                </a:rPr>
                <a:t>http://tieuhoc.info</a:t>
              </a:r>
              <a:r>
                <a:rPr lang="en-US" altLang="en-US" sz="1000" b="1">
                  <a:solidFill>
                    <a:srgbClr val="006666"/>
                  </a:solidFill>
                  <a:latin typeface="Arial" panose="020B0604020202020204" pitchFamily="34" charset="0"/>
                  <a:cs typeface="Arial" panose="020B0604020202020204" pitchFamily="34" charset="0"/>
                </a:rPr>
                <a:t> – Pham Khac Lap Kien Bai Primary School – 2015</a:t>
              </a:r>
            </a:p>
          </p:txBody>
        </p:sp>
      </p:grpSp>
      <p:sp>
        <p:nvSpPr>
          <p:cNvPr id="31" name="AutoShape 51"/>
          <p:cNvSpPr>
            <a:spLocks noChangeArrowheads="1"/>
          </p:cNvSpPr>
          <p:nvPr/>
        </p:nvSpPr>
        <p:spPr bwMode="auto">
          <a:xfrm>
            <a:off x="755650" y="789385"/>
            <a:ext cx="8172450" cy="1241822"/>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latin typeface="Arial" panose="020B0604020202020204" pitchFamily="34" charset="0"/>
                <a:cs typeface="Arial" panose="020B0604020202020204" pitchFamily="34" charset="0"/>
              </a:rPr>
              <a:t> </a:t>
            </a:r>
            <a:r>
              <a:rPr lang="en-US" altLang="en-US" sz="3200" b="1">
                <a:solidFill>
                  <a:schemeClr val="bg1"/>
                </a:solidFill>
                <a:latin typeface="Arial" panose="020B0604020202020204" pitchFamily="34" charset="0"/>
                <a:cs typeface="Arial" panose="020B0604020202020204" pitchFamily="34" charset="0"/>
              </a:rPr>
              <a:t>Muốn tính </a:t>
            </a:r>
            <a:r>
              <a:rPr lang="en-US" altLang="en-US" sz="3200" b="1" smtClean="0">
                <a:solidFill>
                  <a:schemeClr val="bg1"/>
                </a:solidFill>
                <a:latin typeface="Arial" panose="020B0604020202020204" pitchFamily="34" charset="0"/>
                <a:cs typeface="Arial" panose="020B0604020202020204" pitchFamily="34" charset="0"/>
              </a:rPr>
              <a:t>diện tích hình tròn ta</a:t>
            </a:r>
            <a:endParaRPr lang="en-US" altLang="en-US" sz="3200" b="1">
              <a:solidFill>
                <a:schemeClr val="bg1"/>
              </a:solidFill>
              <a:latin typeface="Arial" panose="020B0604020202020204" pitchFamily="34" charset="0"/>
              <a:cs typeface="Arial" panose="020B0604020202020204" pitchFamily="34" charset="0"/>
            </a:endParaRPr>
          </a:p>
          <a:p>
            <a:pPr algn="ctr" eaLnBrk="1" hangingPunct="1"/>
            <a:r>
              <a:rPr lang="en-US" altLang="en-US" sz="3200" b="1" smtClean="0">
                <a:solidFill>
                  <a:schemeClr val="bg1"/>
                </a:solidFill>
                <a:latin typeface="Arial" panose="020B0604020202020204" pitchFamily="34" charset="0"/>
                <a:cs typeface="Arial" panose="020B0604020202020204" pitchFamily="34" charset="0"/>
              </a:rPr>
              <a:t>làm </a:t>
            </a:r>
            <a:r>
              <a:rPr lang="en-US" altLang="en-US" sz="3200" b="1">
                <a:solidFill>
                  <a:schemeClr val="bg1"/>
                </a:solidFill>
                <a:latin typeface="Arial" panose="020B0604020202020204" pitchFamily="34" charset="0"/>
                <a:cs typeface="Arial" panose="020B0604020202020204" pitchFamily="34" charset="0"/>
              </a:rPr>
              <a:t>như thế nào?</a:t>
            </a:r>
          </a:p>
        </p:txBody>
      </p:sp>
      <p:sp>
        <p:nvSpPr>
          <p:cNvPr id="36" name="AutoShape 51"/>
          <p:cNvSpPr>
            <a:spLocks noChangeArrowheads="1"/>
          </p:cNvSpPr>
          <p:nvPr/>
        </p:nvSpPr>
        <p:spPr bwMode="auto">
          <a:xfrm>
            <a:off x="1752601" y="2240756"/>
            <a:ext cx="6019799" cy="561975"/>
          </a:xfrm>
          <a:prstGeom prst="roundRect">
            <a:avLst>
              <a:gd name="adj" fmla="val 16667"/>
            </a:avLst>
          </a:prstGeom>
          <a:solidFill>
            <a:srgbClr val="7030A0"/>
          </a:solidFill>
          <a:ln w="9525">
            <a:noFill/>
            <a:round/>
            <a:headEnd/>
            <a:tailEnd/>
          </a:ln>
        </p:spPr>
        <p:txBody>
          <a:bodyPr wrap="none" anchor="ctr"/>
          <a:lstStyle/>
          <a:p>
            <a:pPr algn="ctr"/>
            <a:r>
              <a:rPr lang="en-US" altLang="en-US" b="1">
                <a:solidFill>
                  <a:schemeClr val="bg1"/>
                </a:solidFill>
                <a:latin typeface="Arial" panose="020B0604020202020204" pitchFamily="34" charset="0"/>
                <a:cs typeface="Arial" panose="020B0604020202020204" pitchFamily="34" charset="0"/>
              </a:rPr>
              <a:t>Ta lấy đường kính nhân với số 3,14. </a:t>
            </a:r>
          </a:p>
          <a:p>
            <a:pPr algn="ctr"/>
            <a:r>
              <a:rPr lang="en-US" altLang="en-US" b="1">
                <a:solidFill>
                  <a:schemeClr val="bg1"/>
                </a:solidFill>
                <a:latin typeface="Arial" panose="020B0604020202020204" pitchFamily="34" charset="0"/>
                <a:cs typeface="Arial" panose="020B0604020202020204" pitchFamily="34" charset="0"/>
              </a:rPr>
              <a:t>Công thước </a:t>
            </a:r>
            <a:r>
              <a:rPr lang="en-US" altLang="en-US" b="1" smtClean="0">
                <a:solidFill>
                  <a:schemeClr val="bg1"/>
                </a:solidFill>
                <a:latin typeface="Arial" panose="020B0604020202020204" pitchFamily="34" charset="0"/>
                <a:cs typeface="Arial" panose="020B0604020202020204" pitchFamily="34" charset="0"/>
              </a:rPr>
              <a:t>S= </a:t>
            </a:r>
            <a:r>
              <a:rPr lang="en-US" altLang="en-US" b="1">
                <a:solidFill>
                  <a:schemeClr val="bg1"/>
                </a:solidFill>
                <a:latin typeface="Arial" panose="020B0604020202020204" pitchFamily="34" charset="0"/>
                <a:cs typeface="Arial" panose="020B0604020202020204" pitchFamily="34" charset="0"/>
              </a:rPr>
              <a:t>d x 3,14</a:t>
            </a:r>
          </a:p>
        </p:txBody>
      </p:sp>
      <p:pic>
        <p:nvPicPr>
          <p:cNvPr id="39" name="Picture 38"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87364" y="2240756"/>
            <a:ext cx="1500187" cy="60126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9" name="cached_combo42.wav"/>
            </a:hlinkHover>
          </p:cNvPr>
          <p:cNvSpPr>
            <a:spLocks noChangeArrowheads="1"/>
          </p:cNvSpPr>
          <p:nvPr/>
        </p:nvSpPr>
        <p:spPr bwMode="auto">
          <a:xfrm>
            <a:off x="623888" y="2349104"/>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830264" y="2402681"/>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p:sp>
        <p:nvSpPr>
          <p:cNvPr id="42" name="AutoShape 51"/>
          <p:cNvSpPr>
            <a:spLocks noChangeArrowheads="1"/>
          </p:cNvSpPr>
          <p:nvPr/>
        </p:nvSpPr>
        <p:spPr bwMode="auto">
          <a:xfrm>
            <a:off x="1930004" y="3117056"/>
            <a:ext cx="5842397"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Arial" panose="020B0604020202020204" pitchFamily="34" charset="0"/>
                <a:cs typeface="Arial" panose="020B0604020202020204" pitchFamily="34" charset="0"/>
              </a:rPr>
              <a:t>Ta lấy </a:t>
            </a:r>
            <a:r>
              <a:rPr lang="en-US" altLang="en-US" sz="1800" b="1" smtClean="0">
                <a:solidFill>
                  <a:schemeClr val="bg1"/>
                </a:solidFill>
                <a:latin typeface="Arial" panose="020B0604020202020204" pitchFamily="34" charset="0"/>
                <a:cs typeface="Arial" panose="020B0604020202020204" pitchFamily="34" charset="0"/>
              </a:rPr>
              <a:t>bán </a:t>
            </a:r>
            <a:r>
              <a:rPr lang="en-US" altLang="en-US" sz="1800" b="1">
                <a:solidFill>
                  <a:schemeClr val="bg1"/>
                </a:solidFill>
                <a:latin typeface="Arial" panose="020B0604020202020204" pitchFamily="34" charset="0"/>
                <a:cs typeface="Arial" panose="020B0604020202020204" pitchFamily="34" charset="0"/>
              </a:rPr>
              <a:t>kính nhân với </a:t>
            </a:r>
            <a:r>
              <a:rPr lang="en-US" altLang="en-US" sz="1800" b="1" smtClean="0">
                <a:solidFill>
                  <a:schemeClr val="bg1"/>
                </a:solidFill>
                <a:latin typeface="Arial" panose="020B0604020202020204" pitchFamily="34" charset="0"/>
                <a:cs typeface="Arial" panose="020B0604020202020204" pitchFamily="34" charset="0"/>
              </a:rPr>
              <a:t> bán kính rồi nhân  với số </a:t>
            </a:r>
          </a:p>
          <a:p>
            <a:pPr algn="ctr"/>
            <a:r>
              <a:rPr lang="en-US" altLang="en-US" sz="1800" b="1" smtClean="0">
                <a:solidFill>
                  <a:schemeClr val="bg1"/>
                </a:solidFill>
                <a:latin typeface="Arial" panose="020B0604020202020204" pitchFamily="34" charset="0"/>
                <a:cs typeface="Arial" panose="020B0604020202020204" pitchFamily="34" charset="0"/>
              </a:rPr>
              <a:t>số </a:t>
            </a:r>
            <a:r>
              <a:rPr lang="en-US" altLang="en-US" sz="1800" b="1">
                <a:solidFill>
                  <a:schemeClr val="bg1"/>
                </a:solidFill>
                <a:latin typeface="Arial" panose="020B0604020202020204" pitchFamily="34" charset="0"/>
                <a:cs typeface="Arial" panose="020B0604020202020204" pitchFamily="34" charset="0"/>
              </a:rPr>
              <a:t>3,14. </a:t>
            </a:r>
            <a:r>
              <a:rPr lang="en-US" altLang="en-US" sz="1800" b="1" smtClean="0">
                <a:solidFill>
                  <a:schemeClr val="bg1"/>
                </a:solidFill>
                <a:latin typeface="Arial" panose="020B0604020202020204" pitchFamily="34" charset="0"/>
                <a:cs typeface="Arial" panose="020B0604020202020204" pitchFamily="34" charset="0"/>
              </a:rPr>
              <a:t>Công </a:t>
            </a:r>
            <a:r>
              <a:rPr lang="en-US" altLang="en-US" sz="1800" b="1">
                <a:solidFill>
                  <a:schemeClr val="bg1"/>
                </a:solidFill>
                <a:latin typeface="Arial" panose="020B0604020202020204" pitchFamily="34" charset="0"/>
                <a:cs typeface="Arial" panose="020B0604020202020204" pitchFamily="34" charset="0"/>
              </a:rPr>
              <a:t>thước </a:t>
            </a:r>
            <a:r>
              <a:rPr lang="en-US" altLang="en-US" sz="1800" b="1" smtClean="0">
                <a:solidFill>
                  <a:schemeClr val="bg1"/>
                </a:solidFill>
                <a:latin typeface="Arial" panose="020B0604020202020204" pitchFamily="34" charset="0"/>
                <a:cs typeface="Arial" panose="020B0604020202020204" pitchFamily="34" charset="0"/>
              </a:rPr>
              <a:t>S= r x r </a:t>
            </a:r>
            <a:r>
              <a:rPr lang="en-US" altLang="en-US" sz="1800" b="1">
                <a:solidFill>
                  <a:schemeClr val="bg1"/>
                </a:solidFill>
                <a:latin typeface="Arial" panose="020B0604020202020204" pitchFamily="34" charset="0"/>
                <a:cs typeface="Arial" panose="020B0604020202020204" pitchFamily="34" charset="0"/>
              </a:rPr>
              <a:t>x 3,14</a:t>
            </a:r>
          </a:p>
        </p:txBody>
      </p:sp>
      <p:pic>
        <p:nvPicPr>
          <p:cNvPr id="44"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52450" y="3117056"/>
            <a:ext cx="1500188" cy="60126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9" name="cached_combo42.wav"/>
            </a:hlinkHover>
          </p:cNvPr>
          <p:cNvSpPr>
            <a:spLocks noChangeArrowheads="1"/>
          </p:cNvSpPr>
          <p:nvPr/>
        </p:nvSpPr>
        <p:spPr bwMode="auto">
          <a:xfrm>
            <a:off x="628651" y="3171826"/>
            <a:ext cx="817563"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835026" y="3256360"/>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p:sp>
        <p:nvSpPr>
          <p:cNvPr id="47" name="AutoShape 51"/>
          <p:cNvSpPr>
            <a:spLocks noChangeArrowheads="1"/>
          </p:cNvSpPr>
          <p:nvPr/>
        </p:nvSpPr>
        <p:spPr bwMode="auto">
          <a:xfrm>
            <a:off x="1724026" y="3861197"/>
            <a:ext cx="6048375"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b="1">
                <a:solidFill>
                  <a:schemeClr val="bg1"/>
                </a:solidFill>
                <a:latin typeface="Arial" panose="020B0604020202020204" pitchFamily="34" charset="0"/>
                <a:cs typeface="Arial" panose="020B0604020202020204" pitchFamily="34" charset="0"/>
              </a:rPr>
              <a:t>Ta lấy </a:t>
            </a:r>
            <a:r>
              <a:rPr lang="en-US" altLang="en-US" b="1" smtClean="0">
                <a:solidFill>
                  <a:schemeClr val="bg1"/>
                </a:solidFill>
                <a:latin typeface="Arial" panose="020B0604020202020204" pitchFamily="34" charset="0"/>
                <a:cs typeface="Arial" panose="020B0604020202020204" pitchFamily="34" charset="0"/>
              </a:rPr>
              <a:t>đường </a:t>
            </a:r>
            <a:r>
              <a:rPr lang="en-US" altLang="en-US" b="1">
                <a:solidFill>
                  <a:schemeClr val="bg1"/>
                </a:solidFill>
                <a:latin typeface="Arial" panose="020B0604020202020204" pitchFamily="34" charset="0"/>
                <a:cs typeface="Arial" panose="020B0604020202020204" pitchFamily="34" charset="0"/>
              </a:rPr>
              <a:t>kính nhân với  </a:t>
            </a:r>
            <a:r>
              <a:rPr lang="en-US" altLang="en-US" b="1" smtClean="0">
                <a:solidFill>
                  <a:schemeClr val="bg1"/>
                </a:solidFill>
                <a:latin typeface="Arial" panose="020B0604020202020204" pitchFamily="34" charset="0"/>
                <a:cs typeface="Arial" panose="020B0604020202020204" pitchFamily="34" charset="0"/>
              </a:rPr>
              <a:t>đường  </a:t>
            </a:r>
            <a:r>
              <a:rPr lang="en-US" altLang="en-US" b="1">
                <a:solidFill>
                  <a:schemeClr val="bg1"/>
                </a:solidFill>
                <a:latin typeface="Arial" panose="020B0604020202020204" pitchFamily="34" charset="0"/>
                <a:cs typeface="Arial" panose="020B0604020202020204" pitchFamily="34" charset="0"/>
              </a:rPr>
              <a:t>kính rồi nhân  </a:t>
            </a:r>
            <a:endParaRPr lang="en-US" altLang="en-US" b="1" smtClean="0">
              <a:solidFill>
                <a:schemeClr val="bg1"/>
              </a:solidFill>
              <a:latin typeface="Arial" panose="020B0604020202020204" pitchFamily="34" charset="0"/>
              <a:cs typeface="Arial" panose="020B0604020202020204" pitchFamily="34" charset="0"/>
            </a:endParaRPr>
          </a:p>
          <a:p>
            <a:pPr algn="ctr"/>
            <a:r>
              <a:rPr lang="en-US" altLang="en-US" b="1" smtClean="0">
                <a:solidFill>
                  <a:schemeClr val="bg1"/>
                </a:solidFill>
                <a:latin typeface="Arial" panose="020B0604020202020204" pitchFamily="34" charset="0"/>
                <a:cs typeface="Arial" panose="020B0604020202020204" pitchFamily="34" charset="0"/>
              </a:rPr>
              <a:t>với </a:t>
            </a:r>
            <a:r>
              <a:rPr lang="en-US" altLang="en-US" b="1">
                <a:solidFill>
                  <a:schemeClr val="bg1"/>
                </a:solidFill>
                <a:latin typeface="Arial" panose="020B0604020202020204" pitchFamily="34" charset="0"/>
                <a:cs typeface="Arial" panose="020B0604020202020204" pitchFamily="34" charset="0"/>
              </a:rPr>
              <a:t>số </a:t>
            </a:r>
            <a:r>
              <a:rPr lang="en-US" altLang="en-US" b="1" smtClean="0">
                <a:solidFill>
                  <a:schemeClr val="bg1"/>
                </a:solidFill>
                <a:latin typeface="Arial" panose="020B0604020202020204" pitchFamily="34" charset="0"/>
                <a:cs typeface="Arial" panose="020B0604020202020204" pitchFamily="34" charset="0"/>
              </a:rPr>
              <a:t>số </a:t>
            </a:r>
            <a:r>
              <a:rPr lang="en-US" altLang="en-US" b="1">
                <a:solidFill>
                  <a:schemeClr val="bg1"/>
                </a:solidFill>
                <a:latin typeface="Arial" panose="020B0604020202020204" pitchFamily="34" charset="0"/>
                <a:cs typeface="Arial" panose="020B0604020202020204" pitchFamily="34" charset="0"/>
              </a:rPr>
              <a:t>3,14. Công thước S= </a:t>
            </a:r>
            <a:r>
              <a:rPr lang="en-US" altLang="en-US" b="1" smtClean="0">
                <a:solidFill>
                  <a:schemeClr val="bg1"/>
                </a:solidFill>
                <a:latin typeface="Arial" panose="020B0604020202020204" pitchFamily="34" charset="0"/>
                <a:cs typeface="Arial" panose="020B0604020202020204" pitchFamily="34" charset="0"/>
              </a:rPr>
              <a:t>d </a:t>
            </a:r>
            <a:r>
              <a:rPr lang="en-US" altLang="en-US" b="1">
                <a:solidFill>
                  <a:schemeClr val="bg1"/>
                </a:solidFill>
                <a:latin typeface="Arial" panose="020B0604020202020204" pitchFamily="34" charset="0"/>
                <a:cs typeface="Arial" panose="020B0604020202020204" pitchFamily="34" charset="0"/>
              </a:rPr>
              <a:t>x </a:t>
            </a:r>
            <a:r>
              <a:rPr lang="en-US" altLang="en-US" b="1" smtClean="0">
                <a:solidFill>
                  <a:schemeClr val="bg1"/>
                </a:solidFill>
                <a:latin typeface="Arial" panose="020B0604020202020204" pitchFamily="34" charset="0"/>
                <a:cs typeface="Arial" panose="020B0604020202020204" pitchFamily="34" charset="0"/>
              </a:rPr>
              <a:t>d </a:t>
            </a:r>
            <a:r>
              <a:rPr lang="en-US" altLang="en-US" b="1">
                <a:solidFill>
                  <a:schemeClr val="bg1"/>
                </a:solidFill>
                <a:latin typeface="Arial" panose="020B0604020202020204" pitchFamily="34" charset="0"/>
                <a:cs typeface="Arial" panose="020B0604020202020204" pitchFamily="34" charset="0"/>
              </a:rPr>
              <a:t>x 3,14</a:t>
            </a:r>
          </a:p>
        </p:txBody>
      </p:sp>
      <p:pic>
        <p:nvPicPr>
          <p:cNvPr id="49"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76264" y="3861198"/>
            <a:ext cx="1500187"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9" name="cached_combo42.wav"/>
            </a:hlinkHover>
          </p:cNvPr>
          <p:cNvSpPr>
            <a:spLocks noChangeArrowheads="1"/>
          </p:cNvSpPr>
          <p:nvPr/>
        </p:nvSpPr>
        <p:spPr bwMode="auto">
          <a:xfrm>
            <a:off x="652463" y="3969544"/>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858839" y="3969544"/>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57" name="AutoShape 27"/>
          <p:cNvSpPr>
            <a:spLocks noChangeArrowheads="1"/>
          </p:cNvSpPr>
          <p:nvPr/>
        </p:nvSpPr>
        <p:spPr bwMode="auto">
          <a:xfrm>
            <a:off x="-139700" y="800100"/>
            <a:ext cx="1398588"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250826" y="1113235"/>
            <a:ext cx="576263" cy="384572"/>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a:t>
            </a:r>
            <a:r>
              <a:rPr lang="en-US" sz="3600" b="1" kern="10" smtClean="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6</a:t>
            </a:r>
            <a:endPar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
        <p:nvSpPr>
          <p:cNvPr id="63" name="WordArt 33"/>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8167688" y="2206228"/>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8210550"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8177213"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8167688" y="2216944"/>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7772400" y="3093244"/>
            <a:ext cx="1447800" cy="884635"/>
            <a:chOff x="4320" y="2928"/>
            <a:chExt cx="1104" cy="1104"/>
          </a:xfrm>
        </p:grpSpPr>
        <p:sp>
          <p:nvSpPr>
            <p:cNvPr id="16415"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6416"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mc:AlternateContent xmlns:mc="http://schemas.openxmlformats.org/markup-compatibility/2006" xmlns:a14="http://schemas.microsoft.com/office/drawing/2010/main">
        <mc:Choice Requires="a14">
          <p:sp>
            <p:nvSpPr>
              <p:cNvPr id="37" name="Rectangle 36"/>
              <p:cNvSpPr/>
              <p:nvPr/>
            </p:nvSpPr>
            <p:spPr>
              <a:xfrm>
                <a:off x="3886200" y="23057"/>
                <a:ext cx="1524000" cy="79342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en-US" sz="2400" b="1" i="1" smtClean="0">
                              <a:solidFill>
                                <a:srgbClr val="FF0000"/>
                              </a:solidFill>
                              <a:latin typeface="Cambria Math"/>
                              <a:cs typeface="Arial" panose="020B0604020202020204" pitchFamily="34" charset="0"/>
                            </a:rPr>
                          </m:ctrlPr>
                        </m:fPr>
                        <m:num>
                          <m:r>
                            <a:rPr lang="en-US" altLang="en-US" sz="2400" b="1" i="1">
                              <a:solidFill>
                                <a:srgbClr val="FF0000"/>
                              </a:solidFill>
                              <a:latin typeface="Cambria Math"/>
                              <a:cs typeface="Arial" panose="020B0604020202020204" pitchFamily="34" charset="0"/>
                            </a:rPr>
                            <m:t>(</m:t>
                          </m:r>
                          <m:r>
                            <a:rPr lang="en-US" altLang="en-US" sz="2400" b="1" i="1">
                              <a:solidFill>
                                <a:srgbClr val="FF0000"/>
                              </a:solidFill>
                              <a:latin typeface="Cambria Math"/>
                              <a:cs typeface="Arial" panose="020B0604020202020204" pitchFamily="34" charset="0"/>
                            </a:rPr>
                            <m:t>𝒂𝒙𝒉</m:t>
                          </m:r>
                          <m:r>
                            <a:rPr lang="en-US" altLang="en-US" sz="2400" b="1" i="1">
                              <a:solidFill>
                                <a:srgbClr val="FF0000"/>
                              </a:solidFill>
                              <a:latin typeface="Cambria Math"/>
                              <a:cs typeface="Arial" panose="020B0604020202020204" pitchFamily="34" charset="0"/>
                            </a:rPr>
                            <m:t>)</m:t>
                          </m:r>
                        </m:num>
                        <m:den>
                          <m:r>
                            <a:rPr lang="en-US" altLang="en-US" sz="2400" b="1" i="1">
                              <a:solidFill>
                                <a:srgbClr val="FF0000"/>
                              </a:solidFill>
                              <a:latin typeface="Cambria Math"/>
                              <a:cs typeface="Arial" panose="020B0604020202020204" pitchFamily="34" charset="0"/>
                            </a:rPr>
                            <m:t>𝟐</m:t>
                          </m:r>
                        </m:den>
                      </m:f>
                    </m:oMath>
                  </m:oMathPara>
                </a14:m>
                <a:endParaRPr lang="en-US" altLang="en-US" sz="2400" b="1" dirty="0">
                  <a:solidFill>
                    <a:srgbClr val="FF0000"/>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886200" y="30743"/>
                <a:ext cx="1524000" cy="793422"/>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768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 3-CL (2).wav"/>
                                        </p:tgtEl>
                                      </p:cMediaNode>
                                    </p:audio>
                                  </p:subTnLst>
                                </p:cTn>
                              </p:par>
                              <p:par>
                                <p:cTn id="24" presetID="5" presetClass="entr" presetSubtype="10" fill="hold" grpId="0"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cTn>
                              </p:par>
                              <p:par>
                                <p:cTn id="27" presetID="5" presetClass="entr" presetSubtype="10" fill="hold" grpId="0" nodeType="withEffect">
                                  <p:stCondLst>
                                    <p:cond delay="200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22" presetClass="entr" presetSubtype="8" fill="hold" nodeType="withEffect">
                                  <p:stCondLst>
                                    <p:cond delay="2000"/>
                                  </p:stCondLst>
                                  <p:iterate type="lt">
                                    <p:tmPct val="0"/>
                                  </p:iterate>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5" presetClass="entr" presetSubtype="10" fill="hold" nodeType="withEffect">
                                  <p:stCondLst>
                                    <p:cond delay="3000"/>
                                  </p:stCondLst>
                                  <p:childTnLst>
                                    <p:set>
                                      <p:cBhvr>
                                        <p:cTn id="34" dur="1" fill="hold">
                                          <p:stCondLst>
                                            <p:cond delay="0"/>
                                          </p:stCondLst>
                                        </p:cTn>
                                        <p:tgtEl>
                                          <p:spTgt spid="44"/>
                                        </p:tgtEl>
                                        <p:attrNameLst>
                                          <p:attrName>style.visibility</p:attrName>
                                        </p:attrNameLst>
                                      </p:cBhvr>
                                      <p:to>
                                        <p:strVal val="visible"/>
                                      </p:to>
                                    </p:set>
                                    <p:animEffect transition="in" filter="checkerboard(across)">
                                      <p:cBhvr>
                                        <p:cTn id="35" dur="500"/>
                                        <p:tgtEl>
                                          <p:spTgt spid="44"/>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 3-CL (2).wav"/>
                                        </p:tgtEl>
                                      </p:cMediaNode>
                                    </p:audio>
                                  </p:subTnLst>
                                </p:cTn>
                              </p:par>
                              <p:par>
                                <p:cTn id="36" presetID="5" presetClass="entr" presetSubtype="1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checkerboard(across)">
                                      <p:cBhvr>
                                        <p:cTn id="38" dur="500"/>
                                        <p:tgtEl>
                                          <p:spTgt spid="45"/>
                                        </p:tgtEl>
                                      </p:cBhvr>
                                    </p:animEffect>
                                  </p:childTnLst>
                                </p:cTn>
                              </p:par>
                              <p:par>
                                <p:cTn id="39" presetID="5" presetClass="entr" presetSubtype="10" fill="hold" grpId="0" nodeType="withEffect">
                                  <p:stCondLst>
                                    <p:cond delay="3000"/>
                                  </p:stCondLst>
                                  <p:childTnLst>
                                    <p:set>
                                      <p:cBhvr>
                                        <p:cTn id="40" dur="1" fill="hold">
                                          <p:stCondLst>
                                            <p:cond delay="0"/>
                                          </p:stCondLst>
                                        </p:cTn>
                                        <p:tgtEl>
                                          <p:spTgt spid="46"/>
                                        </p:tgtEl>
                                        <p:attrNameLst>
                                          <p:attrName>style.visibility</p:attrName>
                                        </p:attrNameLst>
                                      </p:cBhvr>
                                      <p:to>
                                        <p:strVal val="visible"/>
                                      </p:to>
                                    </p:set>
                                    <p:animEffect transition="in" filter="checkerboard(across)">
                                      <p:cBhvr>
                                        <p:cTn id="41" dur="500"/>
                                        <p:tgtEl>
                                          <p:spTgt spid="46"/>
                                        </p:tgtEl>
                                      </p:cBhvr>
                                    </p:animEffect>
                                  </p:childTnLst>
                                </p:cTn>
                              </p:par>
                              <p:par>
                                <p:cTn id="42" presetID="22" presetClass="entr" presetSubtype="8" fill="hold" nodeType="withEffect">
                                  <p:stCondLst>
                                    <p:cond delay="3000"/>
                                  </p:stCondLst>
                                  <p:iterate type="lt">
                                    <p:tmPct val="0"/>
                                  </p:iterate>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5" presetClass="entr" presetSubtype="10" fill="hold" nodeType="withEffect">
                                  <p:stCondLst>
                                    <p:cond delay="400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 3-CL (2).wav"/>
                                        </p:tgtEl>
                                      </p:cMediaNode>
                                    </p:audio>
                                  </p:subTnLst>
                                </p:cTn>
                              </p:par>
                              <p:par>
                                <p:cTn id="48" presetID="5" presetClass="entr" presetSubtype="10" fill="hold" grpId="0" nodeType="withEffect">
                                  <p:stCondLst>
                                    <p:cond delay="4000"/>
                                  </p:stCondLst>
                                  <p:childTnLst>
                                    <p:set>
                                      <p:cBhvr>
                                        <p:cTn id="49" dur="1" fill="hold">
                                          <p:stCondLst>
                                            <p:cond delay="0"/>
                                          </p:stCondLst>
                                        </p:cTn>
                                        <p:tgtEl>
                                          <p:spTgt spid="50"/>
                                        </p:tgtEl>
                                        <p:attrNameLst>
                                          <p:attrName>style.visibility</p:attrName>
                                        </p:attrNameLst>
                                      </p:cBhvr>
                                      <p:to>
                                        <p:strVal val="visible"/>
                                      </p:to>
                                    </p:set>
                                    <p:animEffect transition="in" filter="checkerboard(across)">
                                      <p:cBhvr>
                                        <p:cTn id="50" dur="500"/>
                                        <p:tgtEl>
                                          <p:spTgt spid="50"/>
                                        </p:tgtEl>
                                      </p:cBhvr>
                                    </p:animEffect>
                                  </p:childTnLst>
                                </p:cTn>
                              </p:par>
                              <p:par>
                                <p:cTn id="51" presetID="5" presetClass="entr" presetSubtype="10" fill="hold" grpId="0" nodeType="withEffect">
                                  <p:stCondLst>
                                    <p:cond delay="4000"/>
                                  </p:stCondLst>
                                  <p:childTnLst>
                                    <p:set>
                                      <p:cBhvr>
                                        <p:cTn id="52" dur="1" fill="hold">
                                          <p:stCondLst>
                                            <p:cond delay="0"/>
                                          </p:stCondLst>
                                        </p:cTn>
                                        <p:tgtEl>
                                          <p:spTgt spid="51"/>
                                        </p:tgtEl>
                                        <p:attrNameLst>
                                          <p:attrName>style.visibility</p:attrName>
                                        </p:attrNameLst>
                                      </p:cBhvr>
                                      <p:to>
                                        <p:strVal val="visible"/>
                                      </p:to>
                                    </p:set>
                                    <p:animEffect transition="in" filter="checkerboard(across)">
                                      <p:cBhvr>
                                        <p:cTn id="53" dur="500"/>
                                        <p:tgtEl>
                                          <p:spTgt spid="51"/>
                                        </p:tgtEl>
                                      </p:cBhvr>
                                    </p:animEffect>
                                  </p:childTnLst>
                                </p:cTn>
                              </p:par>
                              <p:par>
                                <p:cTn id="54" presetID="22" presetClass="entr" presetSubtype="8" fill="hold" nodeType="withEffect">
                                  <p:stCondLst>
                                    <p:cond delay="400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5"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6"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rot="21268311">
            <a:off x="341295" y="1152370"/>
            <a:ext cx="8347918" cy="2774969"/>
          </a:xfrm>
          <a:prstGeom prst="irregularSeal1">
            <a:avLst/>
          </a:prstGeom>
          <a:solidFill>
            <a:srgbClr val="0066FF"/>
          </a:solidFill>
          <a:ln w="25400" cap="flat" cmpd="sng" algn="ctr">
            <a:solidFill>
              <a:srgbClr val="FF0000"/>
            </a:solidFill>
            <a:prstDash val="solid"/>
          </a:ln>
          <a:effectLst/>
        </p:spPr>
        <p:txBody>
          <a:bodyPr lIns="91055" tIns="45521" rIns="91055" bIns="45521" anchor="ctr"/>
          <a:lstStyle/>
          <a:p>
            <a:pPr algn="ctr" fontAlgn="base">
              <a:spcBef>
                <a:spcPct val="0"/>
              </a:spcBef>
              <a:spcAft>
                <a:spcPct val="0"/>
              </a:spcAft>
              <a:defRPr/>
            </a:pPr>
            <a:r>
              <a:rPr lang="vi-VN" sz="4400" b="1" kern="0" dirty="0">
                <a:solidFill>
                  <a:srgbClr val="FFFF00"/>
                </a:solidFill>
                <a:latin typeface="Aaril"/>
                <a:cs typeface="Arial" pitchFamily="34" charset="0"/>
              </a:rPr>
              <a:t> </a:t>
            </a:r>
            <a:r>
              <a:rPr lang="vi-VN" sz="5400" b="1" kern="0" dirty="0">
                <a:solidFill>
                  <a:srgbClr val="FFFF00"/>
                </a:solidFill>
                <a:latin typeface="Aaril"/>
                <a:cs typeface="Arial" pitchFamily="34" charset="0"/>
              </a:rPr>
              <a:t>CÁC EM GIỎI LẮM</a:t>
            </a:r>
            <a:r>
              <a:rPr lang="en-US" sz="5400" b="1" kern="0" dirty="0">
                <a:solidFill>
                  <a:srgbClr val="FFFF00"/>
                </a:solidFill>
                <a:latin typeface="Aaril"/>
                <a:cs typeface="Arial" pitchFamily="34" charset="0"/>
              </a:rPr>
              <a:t>!</a:t>
            </a:r>
            <a:r>
              <a:rPr lang="vi-VN" sz="5400" b="1" kern="0" dirty="0">
                <a:solidFill>
                  <a:srgbClr val="FFFF00"/>
                </a:solidFill>
                <a:latin typeface="Aaril"/>
                <a:cs typeface="Arial" pitchFamily="34" charset="0"/>
              </a:rPr>
              <a:t> </a:t>
            </a:r>
            <a:endParaRPr lang="en-US" sz="5400" b="1" kern="0" dirty="0">
              <a:solidFill>
                <a:srgbClr val="FFFF00"/>
              </a:solidFill>
              <a:latin typeface="Aaril"/>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6614">
            <a:off x="5369061" y="3365454"/>
            <a:ext cx="1954050" cy="92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3097"/>
            <a:ext cx="91440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itchFamily="18" charset="0"/>
              <a:cs typeface="Arial" charset="0"/>
            </a:endParaRPr>
          </a:p>
        </p:txBody>
      </p:sp>
    </p:spTree>
    <p:extLst>
      <p:ext uri="{BB962C8B-B14F-4D97-AF65-F5344CB8AC3E}">
        <p14:creationId xmlns:p14="http://schemas.microsoft.com/office/powerpoint/2010/main" val="1286996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1077218"/>
          </a:xfrm>
          <a:prstGeom prst="rect">
            <a:avLst/>
          </a:prstGeom>
        </p:spPr>
        <p:txBody>
          <a:bodyPr wrap="square">
            <a:spAutoFit/>
          </a:bodyPr>
          <a:lstStyle/>
          <a:p>
            <a:pPr algn="just"/>
            <a:r>
              <a:rPr lang="en-US" sz="3200" b="1" smtClean="0">
                <a:solidFill>
                  <a:srgbClr val="0000FF"/>
                </a:solidFill>
                <a:latin typeface="Times New Roman" pitchFamily="18" charset="0"/>
                <a:cs typeface="Times New Roman" pitchFamily="18" charset="0"/>
              </a:rPr>
              <a:t>1. </a:t>
            </a:r>
            <a:r>
              <a:rPr lang="vi-VN" sz="3200" b="1" smtClean="0">
                <a:solidFill>
                  <a:srgbClr val="0000FF"/>
                </a:solidFill>
                <a:latin typeface="Times New Roman" pitchFamily="18" charset="0"/>
                <a:cs typeface="Times New Roman" pitchFamily="18" charset="0"/>
              </a:rPr>
              <a:t>Đọc </a:t>
            </a:r>
            <a:r>
              <a:rPr lang="vi-VN" sz="3200" b="1">
                <a:solidFill>
                  <a:srgbClr val="0000FF"/>
                </a:solidFill>
                <a:latin typeface="Times New Roman" pitchFamily="18" charset="0"/>
                <a:cs typeface="Times New Roman" pitchFamily="18" charset="0"/>
              </a:rPr>
              <a:t>kĩ nội dung sau và nghe thầy/ cô giáo hướng dẫn </a:t>
            </a:r>
            <a:r>
              <a:rPr lang="vi-VN" sz="3200" b="1" smtClean="0">
                <a:solidFill>
                  <a:srgbClr val="0000FF"/>
                </a:solidFill>
                <a:latin typeface="Times New Roman" pitchFamily="18" charset="0"/>
                <a:cs typeface="Times New Roman" pitchFamily="18" charset="0"/>
              </a:rPr>
              <a:t>:</a:t>
            </a:r>
            <a:endParaRPr lang="en-US" sz="3200" b="1">
              <a:solidFill>
                <a:srgbClr val="0000FF"/>
              </a:solidFill>
              <a:latin typeface="Times New Roman" pitchFamily="18" charset="0"/>
              <a:cs typeface="Times New Roman" pitchFamily="18" charset="0"/>
            </a:endParaRPr>
          </a:p>
        </p:txBody>
      </p:sp>
      <p:pic>
        <p:nvPicPr>
          <p:cNvPr id="2050" name="Picture 2" descr="https://img.loigiaihay.com/picture/2019/1106/tr16-b2-vnen5-t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99345" y="1085850"/>
            <a:ext cx="814531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6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1"/>
            <a:ext cx="7543800" cy="584775"/>
          </a:xfrm>
          <a:prstGeom prst="rect">
            <a:avLst/>
          </a:prstGeom>
        </p:spPr>
        <p:txBody>
          <a:bodyPr wrap="square">
            <a:spAutoFit/>
          </a:bodyPr>
          <a:lstStyle/>
          <a:p>
            <a:pPr algn="just"/>
            <a:r>
              <a:rPr lang="en-US" sz="3200" b="1" smtClean="0">
                <a:solidFill>
                  <a:srgbClr val="0000FF"/>
                </a:solidFill>
                <a:latin typeface="Times New Roman" pitchFamily="18" charset="0"/>
                <a:cs typeface="Times New Roman" pitchFamily="18" charset="0"/>
              </a:rPr>
              <a:t>3. Tính </a:t>
            </a:r>
            <a:r>
              <a:rPr lang="en-US" sz="3200" b="1">
                <a:solidFill>
                  <a:srgbClr val="0000FF"/>
                </a:solidFill>
                <a:latin typeface="Times New Roman" pitchFamily="18" charset="0"/>
                <a:cs typeface="Times New Roman" pitchFamily="18" charset="0"/>
              </a:rPr>
              <a:t>diện tích hình tròn có bán kính r</a:t>
            </a:r>
            <a:r>
              <a:rPr lang="en-US" sz="3200" b="1" smtClean="0">
                <a:solidFill>
                  <a:srgbClr val="0000FF"/>
                </a:solidFill>
                <a:latin typeface="Times New Roman" pitchFamily="18" charset="0"/>
                <a:cs typeface="Times New Roman" pitchFamily="18" charset="0"/>
              </a:rPr>
              <a:t>:</a:t>
            </a:r>
            <a:endParaRPr lang="en-US" sz="3200" b="1">
              <a:solidFill>
                <a:srgbClr val="0000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533400" y="800100"/>
                <a:ext cx="8153400" cy="801310"/>
              </a:xfrm>
              <a:prstGeom prst="rect">
                <a:avLst/>
              </a:prstGeom>
            </p:spPr>
            <p:txBody>
              <a:bodyPr wrap="square">
                <a:spAutoFit/>
              </a:bodyPr>
              <a:lstStyle/>
              <a:p>
                <a:r>
                  <a:rPr lang="pt-BR" sz="3200" b="1" smtClean="0">
                    <a:solidFill>
                      <a:srgbClr val="C00000"/>
                    </a:solidFill>
                    <a:latin typeface="Times New Roman" pitchFamily="18" charset="0"/>
                    <a:cs typeface="Times New Roman" pitchFamily="18" charset="0"/>
                  </a:rPr>
                  <a:t>a) r = 5cm ;                           b) r =</a:t>
                </a:r>
                <a:r>
                  <a:rPr lang="pt-BR" sz="3200" b="1">
                    <a:solidFill>
                      <a:srgbClr val="C00000"/>
                    </a:solidFill>
                    <a:latin typeface="Times New Roman" pitchFamily="18" charset="0"/>
                    <a:cs typeface="Times New Roman" pitchFamily="18" charset="0"/>
                  </a:rPr>
                  <a:t> </a:t>
                </a:r>
                <a14:m>
                  <m:oMath xmlns:m="http://schemas.openxmlformats.org/officeDocument/2006/math">
                    <m:f>
                      <m:fPr>
                        <m:ctrlPr>
                          <a:rPr lang="pt-BR" sz="3200" b="1" i="1" smtClean="0">
                            <a:solidFill>
                              <a:srgbClr val="C00000"/>
                            </a:solidFill>
                            <a:latin typeface="Cambria Math"/>
                          </a:rPr>
                        </m:ctrlPr>
                      </m:fPr>
                      <m:num>
                        <m:r>
                          <a:rPr lang="en-US" sz="3200" b="1" i="1" smtClean="0">
                            <a:solidFill>
                              <a:srgbClr val="C00000"/>
                            </a:solidFill>
                            <a:latin typeface="Cambria Math"/>
                          </a:rPr>
                          <m:t>𝟑</m:t>
                        </m:r>
                      </m:num>
                      <m:den>
                        <m:r>
                          <a:rPr lang="en-US" sz="3200" b="1" i="1" smtClean="0">
                            <a:solidFill>
                              <a:srgbClr val="C00000"/>
                            </a:solidFill>
                            <a:latin typeface="Cambria Math"/>
                          </a:rPr>
                          <m:t>𝟒</m:t>
                        </m:r>
                      </m:den>
                    </m:f>
                  </m:oMath>
                </a14:m>
                <a:r>
                  <a:rPr lang="pt-BR" sz="3200" b="1" smtClean="0">
                    <a:solidFill>
                      <a:srgbClr val="C00000"/>
                    </a:solidFill>
                    <a:latin typeface="Times New Roman" pitchFamily="18" charset="0"/>
                    <a:cs typeface="Times New Roman" pitchFamily="18" charset="0"/>
                  </a:rPr>
                  <a:t>m.</a:t>
                </a:r>
                <a:endParaRPr lang="pt-BR" sz="3200" b="1">
                  <a:solidFill>
                    <a:srgbClr val="C00000"/>
                  </a:solidFill>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33400" y="1066800"/>
                <a:ext cx="8153400" cy="801310"/>
              </a:xfrm>
              <a:prstGeom prst="rect">
                <a:avLst/>
              </a:prstGeom>
              <a:blipFill rotWithShape="1">
                <a:blip r:embed="rId2"/>
                <a:stretch>
                  <a:fillRect l="-1945" b="-10687"/>
                </a:stretch>
              </a:blipFill>
            </p:spPr>
            <p:txBody>
              <a:bodyPr/>
              <a:lstStyle/>
              <a:p>
                <a:r>
                  <a:rPr lang="en-US">
                    <a:noFill/>
                  </a:rPr>
                  <a:t> </a:t>
                </a:r>
              </a:p>
            </p:txBody>
          </p:sp>
        </mc:Fallback>
      </mc:AlternateContent>
      <p:sp>
        <p:nvSpPr>
          <p:cNvPr id="4" name="Rectangle 3"/>
          <p:cNvSpPr/>
          <p:nvPr/>
        </p:nvSpPr>
        <p:spPr>
          <a:xfrm>
            <a:off x="533400" y="1543050"/>
            <a:ext cx="6324600" cy="1569660"/>
          </a:xfrm>
          <a:prstGeom prst="rect">
            <a:avLst/>
          </a:prstGeom>
        </p:spPr>
        <p:txBody>
          <a:bodyPr wrap="square">
            <a:spAutoFit/>
          </a:bodyPr>
          <a:lstStyle/>
          <a:p>
            <a:r>
              <a:rPr lang="en-US" sz="3200">
                <a:solidFill>
                  <a:srgbClr val="0099CC"/>
                </a:solidFill>
                <a:latin typeface="Times New Roman" pitchFamily="18" charset="0"/>
                <a:cs typeface="Times New Roman" pitchFamily="18" charset="0"/>
              </a:rPr>
              <a:t>a) Diện tích hình tròn là :</a:t>
            </a:r>
          </a:p>
          <a:p>
            <a:r>
              <a:rPr lang="en-US" sz="3200">
                <a:solidFill>
                  <a:srgbClr val="0099CC"/>
                </a:solidFill>
                <a:latin typeface="Times New Roman" pitchFamily="18" charset="0"/>
                <a:cs typeface="Times New Roman" pitchFamily="18" charset="0"/>
              </a:rPr>
              <a:t>        5 × 5 × 3,14 = 78,5 (cm</a:t>
            </a:r>
            <a:r>
              <a:rPr lang="en-US" sz="3200" baseline="30000">
                <a:solidFill>
                  <a:srgbClr val="0099CC"/>
                </a:solidFill>
                <a:latin typeface="Times New Roman" pitchFamily="18" charset="0"/>
                <a:cs typeface="Times New Roman" pitchFamily="18" charset="0"/>
              </a:rPr>
              <a:t>2</a:t>
            </a:r>
            <a:r>
              <a:rPr lang="en-US" sz="3200" smtClean="0">
                <a:solidFill>
                  <a:srgbClr val="0099CC"/>
                </a:solidFill>
                <a:latin typeface="Times New Roman" pitchFamily="18" charset="0"/>
                <a:cs typeface="Times New Roman" pitchFamily="18" charset="0"/>
              </a:rPr>
              <a:t>)</a:t>
            </a:r>
          </a:p>
          <a:p>
            <a:r>
              <a:rPr lang="en-US" sz="3200" smtClean="0">
                <a:solidFill>
                  <a:srgbClr val="0099CC"/>
                </a:solidFill>
                <a:latin typeface="Times New Roman" pitchFamily="18" charset="0"/>
                <a:cs typeface="Times New Roman" pitchFamily="18" charset="0"/>
              </a:rPr>
              <a:t>                             Đáp số: 78,5 </a:t>
            </a:r>
            <a:r>
              <a:rPr lang="en-US" sz="3200">
                <a:solidFill>
                  <a:srgbClr val="0099CC"/>
                </a:solidFill>
                <a:latin typeface="Times New Roman" pitchFamily="18" charset="0"/>
                <a:cs typeface="Times New Roman" pitchFamily="18" charset="0"/>
              </a:rPr>
              <a:t>cm</a:t>
            </a:r>
            <a:r>
              <a:rPr lang="en-US" sz="3200" baseline="30000">
                <a:solidFill>
                  <a:srgbClr val="0099CC"/>
                </a:solidFill>
                <a:latin typeface="Times New Roman" pitchFamily="18" charset="0"/>
                <a:cs typeface="Times New Roman" pitchFamily="18" charset="0"/>
              </a:rPr>
              <a:t>2</a:t>
            </a:r>
            <a:endParaRPr lang="en-US" sz="3200">
              <a:solidFill>
                <a:srgbClr val="0099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5800" y="2800350"/>
                <a:ext cx="7620000" cy="2278637"/>
              </a:xfrm>
              <a:prstGeom prst="rect">
                <a:avLst/>
              </a:prstGeom>
            </p:spPr>
            <p:txBody>
              <a:bodyPr wrap="square">
                <a:spAutoFit/>
              </a:bodyPr>
              <a:lstStyle/>
              <a:p>
                <a:r>
                  <a:rPr lang="en-US" sz="3200" smtClean="0">
                    <a:solidFill>
                      <a:srgbClr val="7030A0"/>
                    </a:solidFill>
                    <a:latin typeface="Times New Roman" pitchFamily="18" charset="0"/>
                    <a:cs typeface="Times New Roman" pitchFamily="18" charset="0"/>
                  </a:rPr>
                  <a:t>b) Đổi </a:t>
                </a:r>
                <a:r>
                  <a:rPr lang="pt-BR" sz="3200" b="1">
                    <a:solidFill>
                      <a:srgbClr val="7030A0"/>
                    </a:solidFill>
                    <a:latin typeface="Times New Roman" pitchFamily="18" charset="0"/>
                    <a:cs typeface="Times New Roman" pitchFamily="18" charset="0"/>
                  </a:rPr>
                  <a:t> </a:t>
                </a:r>
                <a14:m>
                  <m:oMath xmlns:m="http://schemas.openxmlformats.org/officeDocument/2006/math">
                    <m:f>
                      <m:fPr>
                        <m:ctrlPr>
                          <a:rPr lang="pt-BR" sz="3200" b="1" i="1">
                            <a:solidFill>
                              <a:srgbClr val="7030A0"/>
                            </a:solidFill>
                            <a:latin typeface="Cambria Math"/>
                          </a:rPr>
                        </m:ctrlPr>
                      </m:fPr>
                      <m:num>
                        <m:r>
                          <a:rPr lang="en-US" sz="3200" b="1" i="1">
                            <a:solidFill>
                              <a:srgbClr val="7030A0"/>
                            </a:solidFill>
                            <a:latin typeface="Cambria Math"/>
                          </a:rPr>
                          <m:t>𝟑</m:t>
                        </m:r>
                      </m:num>
                      <m:den>
                        <m:r>
                          <a:rPr lang="en-US" sz="3200" b="1" i="1">
                            <a:solidFill>
                              <a:srgbClr val="7030A0"/>
                            </a:solidFill>
                            <a:latin typeface="Cambria Math"/>
                          </a:rPr>
                          <m:t>𝟒</m:t>
                        </m:r>
                      </m:den>
                    </m:f>
                    <m:r>
                      <a:rPr lang="en-US" sz="3200" b="1" i="1">
                        <a:solidFill>
                          <a:srgbClr val="7030A0"/>
                        </a:solidFill>
                        <a:latin typeface="Cambria Math"/>
                      </a:rPr>
                      <m:t> </m:t>
                    </m:r>
                  </m:oMath>
                </a14:m>
                <a:r>
                  <a:rPr lang="en-US" sz="3200" smtClean="0">
                    <a:solidFill>
                      <a:srgbClr val="7030A0"/>
                    </a:solidFill>
                    <a:latin typeface="Times New Roman" pitchFamily="18" charset="0"/>
                    <a:cs typeface="Times New Roman" pitchFamily="18" charset="0"/>
                  </a:rPr>
                  <a:t>m </a:t>
                </a:r>
                <a:r>
                  <a:rPr lang="en-US" sz="3200">
                    <a:solidFill>
                      <a:srgbClr val="7030A0"/>
                    </a:solidFill>
                    <a:latin typeface="Times New Roman" pitchFamily="18" charset="0"/>
                    <a:cs typeface="Times New Roman" pitchFamily="18" charset="0"/>
                  </a:rPr>
                  <a:t>= 0,75m.</a:t>
                </a:r>
              </a:p>
              <a:p>
                <a:r>
                  <a:rPr lang="en-US" sz="3200">
                    <a:solidFill>
                      <a:srgbClr val="7030A0"/>
                    </a:solidFill>
                    <a:latin typeface="Times New Roman" pitchFamily="18" charset="0"/>
                    <a:cs typeface="Times New Roman" pitchFamily="18" charset="0"/>
                  </a:rPr>
                  <a:t>Diện tích hình tròn là : </a:t>
                </a:r>
              </a:p>
              <a:p>
                <a:r>
                  <a:rPr lang="en-US" sz="3200">
                    <a:solidFill>
                      <a:srgbClr val="7030A0"/>
                    </a:solidFill>
                    <a:latin typeface="Times New Roman" pitchFamily="18" charset="0"/>
                    <a:cs typeface="Times New Roman" pitchFamily="18" charset="0"/>
                  </a:rPr>
                  <a:t>       0,75 × 0,75 × 3,14 = 1,76625 (m</a:t>
                </a:r>
                <a:r>
                  <a:rPr lang="en-US" sz="3200" baseline="30000">
                    <a:solidFill>
                      <a:srgbClr val="7030A0"/>
                    </a:solidFill>
                    <a:latin typeface="Times New Roman" pitchFamily="18" charset="0"/>
                    <a:cs typeface="Times New Roman" pitchFamily="18" charset="0"/>
                  </a:rPr>
                  <a:t>2</a:t>
                </a:r>
                <a:r>
                  <a:rPr lang="en-US" sz="3200">
                    <a:solidFill>
                      <a:srgbClr val="7030A0"/>
                    </a:solidFill>
                    <a:latin typeface="Times New Roman" pitchFamily="18" charset="0"/>
                    <a:cs typeface="Times New Roman" pitchFamily="18" charset="0"/>
                  </a:rPr>
                  <a:t>)</a:t>
                </a:r>
              </a:p>
              <a:p>
                <a:r>
                  <a:rPr lang="en-US" sz="3200" smtClean="0">
                    <a:solidFill>
                      <a:srgbClr val="7030A0"/>
                    </a:solidFill>
                    <a:latin typeface="Times New Roman" pitchFamily="18" charset="0"/>
                    <a:cs typeface="Times New Roman" pitchFamily="18" charset="0"/>
                  </a:rPr>
                  <a:t>                                       Đáp </a:t>
                </a:r>
                <a:r>
                  <a:rPr lang="en-US" sz="3200">
                    <a:solidFill>
                      <a:srgbClr val="7030A0"/>
                    </a:solidFill>
                    <a:latin typeface="Times New Roman" pitchFamily="18" charset="0"/>
                    <a:cs typeface="Times New Roman" pitchFamily="18" charset="0"/>
                  </a:rPr>
                  <a:t>số: </a:t>
                </a:r>
                <a:r>
                  <a:rPr lang="en-US" sz="3200" smtClean="0">
                    <a:solidFill>
                      <a:srgbClr val="7030A0"/>
                    </a:solidFill>
                    <a:latin typeface="Times New Roman" pitchFamily="18" charset="0"/>
                    <a:cs typeface="Times New Roman" pitchFamily="18" charset="0"/>
                  </a:rPr>
                  <a:t>1,76625 m</a:t>
                </a:r>
                <a:r>
                  <a:rPr lang="en-US" sz="3200" baseline="30000" smtClean="0">
                    <a:solidFill>
                      <a:srgbClr val="7030A0"/>
                    </a:solidFill>
                    <a:latin typeface="Times New Roman" pitchFamily="18" charset="0"/>
                    <a:cs typeface="Times New Roman" pitchFamily="18" charset="0"/>
                  </a:rPr>
                  <a:t>2</a:t>
                </a:r>
                <a:endParaRPr lang="en-US" sz="3200">
                  <a:solidFill>
                    <a:srgbClr val="7030A0"/>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5800" y="3733800"/>
                <a:ext cx="7620000" cy="2278637"/>
              </a:xfrm>
              <a:prstGeom prst="rect">
                <a:avLst/>
              </a:prstGeom>
              <a:blipFill rotWithShape="1">
                <a:blip r:embed="rId3"/>
                <a:stretch>
                  <a:fillRect l="-2080" b="-7775"/>
                </a:stretch>
              </a:blipFill>
            </p:spPr>
            <p:txBody>
              <a:bodyPr/>
              <a:lstStyle/>
              <a:p>
                <a:r>
                  <a:rPr lang="en-US">
                    <a:noFill/>
                  </a:rPr>
                  <a:t> </a:t>
                </a:r>
              </a:p>
            </p:txBody>
          </p:sp>
        </mc:Fallback>
      </mc:AlternateContent>
    </p:spTree>
    <p:extLst>
      <p:ext uri="{BB962C8B-B14F-4D97-AF65-F5344CB8AC3E}">
        <p14:creationId xmlns:p14="http://schemas.microsoft.com/office/powerpoint/2010/main" val="2056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1000" y="708977"/>
                <a:ext cx="8610600" cy="1977593"/>
              </a:xfrm>
              <a:prstGeom prst="rect">
                <a:avLst/>
              </a:prstGeom>
            </p:spPr>
            <p:txBody>
              <a:bodyPr wrap="square">
                <a:spAutoFit/>
              </a:bodyPr>
              <a:lstStyle/>
              <a:p>
                <a:r>
                  <a:rPr lang="en-US" sz="3200" b="1" smtClean="0">
                    <a:solidFill>
                      <a:srgbClr val="FF0000"/>
                    </a:solidFill>
                    <a:latin typeface="Times New Roman" pitchFamily="18" charset="0"/>
                    <a:cs typeface="Times New Roman" pitchFamily="18" charset="0"/>
                  </a:rPr>
                  <a:t>1. Tính diện tích hình tròn có:</a:t>
                </a:r>
              </a:p>
              <a:p>
                <a:r>
                  <a:rPr lang="vi-VN" sz="3200" smtClean="0">
                    <a:solidFill>
                      <a:srgbClr val="002060"/>
                    </a:solidFill>
                    <a:latin typeface="Times New Roman" pitchFamily="18" charset="0"/>
                    <a:cs typeface="Times New Roman" pitchFamily="18" charset="0"/>
                  </a:rPr>
                  <a:t>a</a:t>
                </a:r>
                <a:r>
                  <a:rPr lang="vi-VN" sz="3200">
                    <a:solidFill>
                      <a:srgbClr val="002060"/>
                    </a:solidFill>
                    <a:latin typeface="Times New Roman" pitchFamily="18" charset="0"/>
                    <a:cs typeface="Times New Roman" pitchFamily="18" charset="0"/>
                  </a:rPr>
                  <a:t>) Bán kính r = 0,4 dm </a:t>
                </a:r>
                <a:r>
                  <a:rPr lang="vi-VN" sz="3200" smtClean="0">
                    <a:solidFill>
                      <a:srgbClr val="002060"/>
                    </a:solidFill>
                    <a:latin typeface="Times New Roman" pitchFamily="18" charset="0"/>
                    <a:cs typeface="Times New Roman" pitchFamily="18" charset="0"/>
                  </a:rPr>
                  <a:t>;</a:t>
                </a:r>
                <a:r>
                  <a:rPr lang="en-US" sz="3200" smtClean="0">
                    <a:solidFill>
                      <a:srgbClr val="002060"/>
                    </a:solidFill>
                    <a:latin typeface="Times New Roman" pitchFamily="18" charset="0"/>
                    <a:cs typeface="Times New Roman" pitchFamily="18" charset="0"/>
                  </a:rPr>
                  <a:t>      </a:t>
                </a:r>
                <a:r>
                  <a:rPr lang="vi-VN" sz="3200" smtClean="0">
                    <a:solidFill>
                      <a:srgbClr val="002060"/>
                    </a:solidFill>
                    <a:latin typeface="Times New Roman" pitchFamily="18" charset="0"/>
                    <a:cs typeface="Times New Roman" pitchFamily="18" charset="0"/>
                  </a:rPr>
                  <a:t>b</a:t>
                </a:r>
                <a:r>
                  <a:rPr lang="vi-VN" sz="3200">
                    <a:solidFill>
                      <a:srgbClr val="002060"/>
                    </a:solidFill>
                    <a:latin typeface="Times New Roman" pitchFamily="18" charset="0"/>
                    <a:cs typeface="Times New Roman" pitchFamily="18" charset="0"/>
                  </a:rPr>
                  <a:t>) Bán kính r = </a:t>
                </a:r>
                <a:r>
                  <a:rPr lang="vi-VN" sz="3200" smtClean="0">
                    <a:solidFill>
                      <a:srgbClr val="002060"/>
                    </a:solidFill>
                    <a:latin typeface="Times New Roman" pitchFamily="18" charset="0"/>
                    <a:cs typeface="Times New Roman" pitchFamily="18" charset="0"/>
                  </a:rPr>
                  <a:t>3</a:t>
                </a:r>
                <a14:m>
                  <m:oMath xmlns:m="http://schemas.openxmlformats.org/officeDocument/2006/math">
                    <m:f>
                      <m:fPr>
                        <m:ctrlPr>
                          <a:rPr lang="vi-VN" sz="3200" i="1" smtClean="0">
                            <a:solidFill>
                              <a:srgbClr val="002060"/>
                            </a:solidFill>
                            <a:latin typeface="Cambria Math"/>
                          </a:rPr>
                        </m:ctrlPr>
                      </m:fPr>
                      <m:num>
                        <m:r>
                          <a:rPr lang="en-US" sz="3200" b="0" i="1" smtClean="0">
                            <a:solidFill>
                              <a:srgbClr val="002060"/>
                            </a:solidFill>
                            <a:latin typeface="Cambria Math"/>
                          </a:rPr>
                          <m:t>1</m:t>
                        </m:r>
                      </m:num>
                      <m:den>
                        <m:r>
                          <a:rPr lang="en-US" sz="3200" b="0" i="1" smtClean="0">
                            <a:solidFill>
                              <a:srgbClr val="002060"/>
                            </a:solidFill>
                            <a:latin typeface="Cambria Math"/>
                          </a:rPr>
                          <m:t>4</m:t>
                        </m:r>
                      </m:den>
                    </m:f>
                  </m:oMath>
                </a14:m>
                <a:r>
                  <a:rPr lang="en-US" sz="3200" smtClean="0">
                    <a:solidFill>
                      <a:srgbClr val="002060"/>
                    </a:solidFill>
                    <a:latin typeface="Times New Roman" pitchFamily="18" charset="0"/>
                    <a:cs typeface="Times New Roman" pitchFamily="18" charset="0"/>
                  </a:rPr>
                  <a:t> </a:t>
                </a:r>
                <a:r>
                  <a:rPr lang="vi-VN" sz="3200" smtClean="0">
                    <a:solidFill>
                      <a:srgbClr val="002060"/>
                    </a:solidFill>
                    <a:latin typeface="Times New Roman" pitchFamily="18" charset="0"/>
                    <a:cs typeface="Times New Roman" pitchFamily="18" charset="0"/>
                  </a:rPr>
                  <a:t>cm </a:t>
                </a:r>
                <a:r>
                  <a:rPr lang="vi-VN" sz="3200">
                    <a:solidFill>
                      <a:srgbClr val="002060"/>
                    </a:solidFill>
                    <a:latin typeface="Times New Roman" pitchFamily="18" charset="0"/>
                    <a:cs typeface="Times New Roman" pitchFamily="18" charset="0"/>
                  </a:rPr>
                  <a:t>;</a:t>
                </a:r>
              </a:p>
              <a:p>
                <a:r>
                  <a:rPr lang="vi-VN" sz="3200">
                    <a:solidFill>
                      <a:srgbClr val="002060"/>
                    </a:solidFill>
                    <a:latin typeface="Times New Roman" pitchFamily="18" charset="0"/>
                    <a:cs typeface="Times New Roman" pitchFamily="18" charset="0"/>
                  </a:rPr>
                  <a:t>c) Đường kính d = 7,2dm </a:t>
                </a:r>
                <a:r>
                  <a:rPr lang="vi-VN" sz="3200" smtClean="0">
                    <a:solidFill>
                      <a:srgbClr val="002060"/>
                    </a:solidFill>
                    <a:latin typeface="Times New Roman" pitchFamily="18" charset="0"/>
                    <a:cs typeface="Times New Roman" pitchFamily="18" charset="0"/>
                  </a:rPr>
                  <a:t>;</a:t>
                </a:r>
                <a:r>
                  <a:rPr lang="en-US" sz="3200" smtClean="0">
                    <a:solidFill>
                      <a:srgbClr val="002060"/>
                    </a:solidFill>
                    <a:latin typeface="Times New Roman" pitchFamily="18" charset="0"/>
                    <a:cs typeface="Times New Roman" pitchFamily="18" charset="0"/>
                  </a:rPr>
                  <a:t>  </a:t>
                </a:r>
                <a:r>
                  <a:rPr lang="vi-VN" sz="3200" smtClean="0">
                    <a:solidFill>
                      <a:srgbClr val="002060"/>
                    </a:solidFill>
                    <a:latin typeface="Times New Roman" pitchFamily="18" charset="0"/>
                    <a:cs typeface="Times New Roman" pitchFamily="18" charset="0"/>
                  </a:rPr>
                  <a:t>d</a:t>
                </a:r>
                <a:r>
                  <a:rPr lang="vi-VN" sz="3200">
                    <a:solidFill>
                      <a:srgbClr val="002060"/>
                    </a:solidFill>
                    <a:latin typeface="Times New Roman" pitchFamily="18" charset="0"/>
                    <a:cs typeface="Times New Roman" pitchFamily="18" charset="0"/>
                  </a:rPr>
                  <a:t>) Đường kính d = </a:t>
                </a:r>
                <a14:m>
                  <m:oMath xmlns:m="http://schemas.openxmlformats.org/officeDocument/2006/math">
                    <m:f>
                      <m:fPr>
                        <m:ctrlPr>
                          <a:rPr lang="vi-VN" sz="3200" i="1" smtClean="0">
                            <a:solidFill>
                              <a:srgbClr val="002060"/>
                            </a:solidFill>
                            <a:latin typeface="Cambria Math"/>
                          </a:rPr>
                        </m:ctrlPr>
                      </m:fPr>
                      <m:num>
                        <m:r>
                          <a:rPr lang="en-US" sz="3200" b="0" i="1" smtClean="0">
                            <a:solidFill>
                              <a:srgbClr val="002060"/>
                            </a:solidFill>
                            <a:latin typeface="Cambria Math"/>
                          </a:rPr>
                          <m:t>4</m:t>
                        </m:r>
                      </m:num>
                      <m:den>
                        <m:r>
                          <a:rPr lang="en-US" sz="3200" b="0" i="1" smtClean="0">
                            <a:solidFill>
                              <a:srgbClr val="002060"/>
                            </a:solidFill>
                            <a:latin typeface="Cambria Math"/>
                          </a:rPr>
                          <m:t>5</m:t>
                        </m:r>
                      </m:den>
                    </m:f>
                  </m:oMath>
                </a14:m>
                <a:r>
                  <a:rPr lang="en-US" sz="3200" smtClean="0">
                    <a:solidFill>
                      <a:srgbClr val="002060"/>
                    </a:solidFill>
                    <a:latin typeface="Times New Roman" pitchFamily="18" charset="0"/>
                    <a:cs typeface="Times New Roman" pitchFamily="18" charset="0"/>
                  </a:rPr>
                  <a:t> </a:t>
                </a:r>
                <a:r>
                  <a:rPr lang="vi-VN" sz="3200" smtClean="0">
                    <a:solidFill>
                      <a:srgbClr val="002060"/>
                    </a:solidFill>
                    <a:latin typeface="Times New Roman" pitchFamily="18" charset="0"/>
                    <a:cs typeface="Times New Roman" pitchFamily="18" charset="0"/>
                  </a:rPr>
                  <a:t>m</a:t>
                </a:r>
                <a:endParaRPr lang="vi-VN" sz="3200">
                  <a:solidFill>
                    <a:srgbClr val="002060"/>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1000" y="945302"/>
                <a:ext cx="8610600" cy="1977593"/>
              </a:xfrm>
              <a:prstGeom prst="rect">
                <a:avLst/>
              </a:prstGeom>
              <a:blipFill rotWithShape="1">
                <a:blip r:embed="rId2"/>
                <a:stretch>
                  <a:fillRect l="-1841" t="-4321" r="-283" b="-3395"/>
                </a:stretch>
              </a:blipFill>
            </p:spPr>
            <p:txBody>
              <a:bodyPr/>
              <a:lstStyle/>
              <a:p>
                <a:r>
                  <a:rPr lang="en-US">
                    <a:noFill/>
                  </a:rPr>
                  <a:t> </a:t>
                </a:r>
              </a:p>
            </p:txBody>
          </p:sp>
        </mc:Fallback>
      </mc:AlternateContent>
      <p:sp>
        <p:nvSpPr>
          <p:cNvPr id="3" name="Rectangle 2"/>
          <p:cNvSpPr/>
          <p:nvPr/>
        </p:nvSpPr>
        <p:spPr>
          <a:xfrm>
            <a:off x="438955" y="2194605"/>
            <a:ext cx="6647645" cy="1569660"/>
          </a:xfrm>
          <a:prstGeom prst="rect">
            <a:avLst/>
          </a:prstGeom>
        </p:spPr>
        <p:txBody>
          <a:bodyPr wrap="square">
            <a:spAutoFit/>
          </a:bodyPr>
          <a:lstStyle/>
          <a:p>
            <a:r>
              <a:rPr lang="en-US" sz="3200" smtClean="0">
                <a:solidFill>
                  <a:srgbClr val="CC00FF"/>
                </a:solidFill>
                <a:latin typeface="Times New Roman" pitchFamily="18" charset="0"/>
                <a:cs typeface="Times New Roman" pitchFamily="18" charset="0"/>
              </a:rPr>
              <a:t>a) Diện </a:t>
            </a:r>
            <a:r>
              <a:rPr lang="en-US" sz="3200">
                <a:solidFill>
                  <a:srgbClr val="CC00FF"/>
                </a:solidFill>
                <a:latin typeface="Times New Roman" pitchFamily="18" charset="0"/>
                <a:cs typeface="Times New Roman" pitchFamily="18" charset="0"/>
              </a:rPr>
              <a:t>tích hình tròn là :</a:t>
            </a:r>
          </a:p>
          <a:p>
            <a:r>
              <a:rPr lang="en-US" sz="3200">
                <a:solidFill>
                  <a:srgbClr val="CC00FF"/>
                </a:solidFill>
                <a:latin typeface="Times New Roman" pitchFamily="18" charset="0"/>
                <a:cs typeface="Times New Roman" pitchFamily="18" charset="0"/>
              </a:rPr>
              <a:t>        </a:t>
            </a:r>
            <a:r>
              <a:rPr lang="en-US" sz="3200" smtClean="0">
                <a:solidFill>
                  <a:srgbClr val="CC00FF"/>
                </a:solidFill>
                <a:latin typeface="Times New Roman" pitchFamily="18" charset="0"/>
                <a:cs typeface="Times New Roman" pitchFamily="18" charset="0"/>
              </a:rPr>
              <a:t>0,4 </a:t>
            </a:r>
            <a:r>
              <a:rPr lang="en-US" sz="3200">
                <a:solidFill>
                  <a:srgbClr val="CC00FF"/>
                </a:solidFill>
                <a:latin typeface="Times New Roman" pitchFamily="18" charset="0"/>
                <a:cs typeface="Times New Roman" pitchFamily="18" charset="0"/>
              </a:rPr>
              <a:t>× </a:t>
            </a:r>
            <a:r>
              <a:rPr lang="en-US" sz="3200" smtClean="0">
                <a:solidFill>
                  <a:srgbClr val="CC00FF"/>
                </a:solidFill>
                <a:latin typeface="Times New Roman" pitchFamily="18" charset="0"/>
                <a:cs typeface="Times New Roman" pitchFamily="18" charset="0"/>
              </a:rPr>
              <a:t>0,4 </a:t>
            </a:r>
            <a:r>
              <a:rPr lang="en-US" sz="3200">
                <a:solidFill>
                  <a:srgbClr val="CC00FF"/>
                </a:solidFill>
                <a:latin typeface="Times New Roman" pitchFamily="18" charset="0"/>
                <a:cs typeface="Times New Roman" pitchFamily="18" charset="0"/>
              </a:rPr>
              <a:t>× 3,14 = </a:t>
            </a:r>
            <a:r>
              <a:rPr lang="en-US" sz="3200" smtClean="0">
                <a:solidFill>
                  <a:srgbClr val="CC00FF"/>
                </a:solidFill>
                <a:latin typeface="Times New Roman" pitchFamily="18" charset="0"/>
                <a:cs typeface="Times New Roman" pitchFamily="18" charset="0"/>
              </a:rPr>
              <a:t>0,5024 (</a:t>
            </a:r>
            <a:r>
              <a:rPr lang="en-US" sz="3200">
                <a:solidFill>
                  <a:srgbClr val="CC00FF"/>
                </a:solidFill>
                <a:latin typeface="Times New Roman" pitchFamily="18" charset="0"/>
                <a:cs typeface="Times New Roman" pitchFamily="18" charset="0"/>
              </a:rPr>
              <a:t>d</a:t>
            </a:r>
            <a:r>
              <a:rPr lang="en-US" sz="3200" smtClean="0">
                <a:solidFill>
                  <a:srgbClr val="CC00FF"/>
                </a:solidFill>
                <a:latin typeface="Times New Roman" pitchFamily="18" charset="0"/>
                <a:cs typeface="Times New Roman" pitchFamily="18" charset="0"/>
              </a:rPr>
              <a:t>m</a:t>
            </a:r>
            <a:r>
              <a:rPr lang="en-US" sz="3200" baseline="30000" smtClean="0">
                <a:solidFill>
                  <a:srgbClr val="CC00FF"/>
                </a:solidFill>
                <a:latin typeface="Times New Roman" pitchFamily="18" charset="0"/>
                <a:cs typeface="Times New Roman" pitchFamily="18" charset="0"/>
              </a:rPr>
              <a:t>2</a:t>
            </a:r>
            <a:r>
              <a:rPr lang="en-US" sz="3200" smtClean="0">
                <a:solidFill>
                  <a:srgbClr val="CC00FF"/>
                </a:solidFill>
                <a:latin typeface="Times New Roman" pitchFamily="18" charset="0"/>
                <a:cs typeface="Times New Roman" pitchFamily="18" charset="0"/>
              </a:rPr>
              <a:t>)</a:t>
            </a:r>
          </a:p>
          <a:p>
            <a:r>
              <a:rPr lang="en-US" sz="3200" smtClean="0">
                <a:solidFill>
                  <a:srgbClr val="CC00FF"/>
                </a:solidFill>
                <a:latin typeface="Times New Roman" pitchFamily="18" charset="0"/>
                <a:cs typeface="Times New Roman" pitchFamily="18" charset="0"/>
              </a:rPr>
              <a:t>                             Đáp số: 0,5024 dm</a:t>
            </a:r>
            <a:r>
              <a:rPr lang="en-US" sz="3200" baseline="30000" smtClean="0">
                <a:solidFill>
                  <a:srgbClr val="CC00FF"/>
                </a:solidFill>
                <a:latin typeface="Times New Roman" pitchFamily="18" charset="0"/>
                <a:cs typeface="Times New Roman" pitchFamily="18" charset="0"/>
              </a:rPr>
              <a:t>2</a:t>
            </a:r>
            <a:endParaRPr lang="en-US" sz="3200">
              <a:solidFill>
                <a:srgbClr val="CC00FF"/>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413197" y="3371850"/>
                <a:ext cx="7283003" cy="2265044"/>
              </a:xfrm>
              <a:prstGeom prst="rect">
                <a:avLst/>
              </a:prstGeom>
            </p:spPr>
            <p:txBody>
              <a:bodyPr wrap="square">
                <a:spAutoFit/>
              </a:bodyPr>
              <a:lstStyle/>
              <a:p>
                <a:r>
                  <a:rPr lang="en-US" sz="3200" smtClean="0">
                    <a:solidFill>
                      <a:srgbClr val="0000FF"/>
                    </a:solidFill>
                    <a:latin typeface="Times New Roman" pitchFamily="18" charset="0"/>
                    <a:cs typeface="Times New Roman" pitchFamily="18" charset="0"/>
                  </a:rPr>
                  <a:t>b)</a:t>
                </a:r>
                <a:r>
                  <a:rPr lang="vi-VN" sz="3200" smtClean="0">
                    <a:solidFill>
                      <a:srgbClr val="0000FF"/>
                    </a:solidFill>
                    <a:latin typeface="Times New Roman" pitchFamily="18" charset="0"/>
                    <a:cs typeface="Times New Roman" pitchFamily="18" charset="0"/>
                  </a:rPr>
                  <a:t> </a:t>
                </a:r>
                <a:r>
                  <a:rPr lang="vi-VN" sz="3200">
                    <a:solidFill>
                      <a:srgbClr val="0000FF"/>
                    </a:solidFill>
                    <a:latin typeface="Times New Roman" pitchFamily="18" charset="0"/>
                    <a:cs typeface="Times New Roman" pitchFamily="18" charset="0"/>
                  </a:rPr>
                  <a:t>Bán kính r = 3</a:t>
                </a:r>
                <a14:m>
                  <m:oMath xmlns:m="http://schemas.openxmlformats.org/officeDocument/2006/math">
                    <m:f>
                      <m:fPr>
                        <m:ctrlPr>
                          <a:rPr lang="vi-VN" sz="3200" i="1">
                            <a:solidFill>
                              <a:srgbClr val="0000FF"/>
                            </a:solidFill>
                            <a:latin typeface="Cambria Math"/>
                          </a:rPr>
                        </m:ctrlPr>
                      </m:fPr>
                      <m:num>
                        <m:r>
                          <a:rPr lang="en-US" sz="3200" i="1">
                            <a:solidFill>
                              <a:srgbClr val="0000FF"/>
                            </a:solidFill>
                            <a:latin typeface="Cambria Math"/>
                          </a:rPr>
                          <m:t>1</m:t>
                        </m:r>
                      </m:num>
                      <m:den>
                        <m:r>
                          <a:rPr lang="en-US" sz="3200" i="1">
                            <a:solidFill>
                              <a:srgbClr val="0000FF"/>
                            </a:solidFill>
                            <a:latin typeface="Cambria Math"/>
                          </a:rPr>
                          <m:t>4</m:t>
                        </m:r>
                      </m:den>
                    </m:f>
                  </m:oMath>
                </a14:m>
                <a:r>
                  <a:rPr lang="en-US" sz="3200">
                    <a:solidFill>
                      <a:srgbClr val="0000FF"/>
                    </a:solidFill>
                    <a:latin typeface="Times New Roman" pitchFamily="18" charset="0"/>
                    <a:cs typeface="Times New Roman" pitchFamily="18" charset="0"/>
                  </a:rPr>
                  <a:t> </a:t>
                </a:r>
                <a:r>
                  <a:rPr lang="vi-VN" sz="3200">
                    <a:solidFill>
                      <a:srgbClr val="0000FF"/>
                    </a:solidFill>
                    <a:latin typeface="Times New Roman" pitchFamily="18" charset="0"/>
                    <a:cs typeface="Times New Roman" pitchFamily="18" charset="0"/>
                  </a:rPr>
                  <a:t>cm </a:t>
                </a:r>
                <a:r>
                  <a:rPr lang="en-US" sz="3200" smtClean="0">
                    <a:solidFill>
                      <a:srgbClr val="0000FF"/>
                    </a:solidFill>
                    <a:latin typeface="Times New Roman" pitchFamily="18" charset="0"/>
                    <a:cs typeface="Times New Roman" pitchFamily="18" charset="0"/>
                  </a:rPr>
                  <a:t>= 3,25 cm</a:t>
                </a:r>
              </a:p>
              <a:p>
                <a:r>
                  <a:rPr lang="en-US" sz="3200" smtClean="0">
                    <a:solidFill>
                      <a:srgbClr val="0000FF"/>
                    </a:solidFill>
                    <a:latin typeface="Times New Roman" pitchFamily="18" charset="0"/>
                    <a:cs typeface="Times New Roman" pitchFamily="18" charset="0"/>
                  </a:rPr>
                  <a:t> Diện </a:t>
                </a:r>
                <a:r>
                  <a:rPr lang="en-US" sz="3200">
                    <a:solidFill>
                      <a:srgbClr val="0000FF"/>
                    </a:solidFill>
                    <a:latin typeface="Times New Roman" pitchFamily="18" charset="0"/>
                    <a:cs typeface="Times New Roman" pitchFamily="18" charset="0"/>
                  </a:rPr>
                  <a:t>tích hình tròn là :</a:t>
                </a:r>
              </a:p>
              <a:p>
                <a:r>
                  <a:rPr lang="en-US" sz="3200">
                    <a:solidFill>
                      <a:srgbClr val="0000FF"/>
                    </a:solidFill>
                    <a:latin typeface="Times New Roman" pitchFamily="18" charset="0"/>
                    <a:cs typeface="Times New Roman" pitchFamily="18" charset="0"/>
                  </a:rPr>
                  <a:t>        </a:t>
                </a:r>
                <a:r>
                  <a:rPr lang="en-US" sz="3200" smtClean="0">
                    <a:solidFill>
                      <a:srgbClr val="0000FF"/>
                    </a:solidFill>
                    <a:latin typeface="Times New Roman" pitchFamily="18" charset="0"/>
                    <a:cs typeface="Times New Roman" pitchFamily="18" charset="0"/>
                  </a:rPr>
                  <a:t>3,25 </a:t>
                </a:r>
                <a:r>
                  <a:rPr lang="en-US" sz="3200">
                    <a:solidFill>
                      <a:srgbClr val="0000FF"/>
                    </a:solidFill>
                    <a:latin typeface="Times New Roman" pitchFamily="18" charset="0"/>
                    <a:cs typeface="Times New Roman" pitchFamily="18" charset="0"/>
                  </a:rPr>
                  <a:t>× </a:t>
                </a:r>
                <a:r>
                  <a:rPr lang="en-US" sz="3200" smtClean="0">
                    <a:solidFill>
                      <a:srgbClr val="0000FF"/>
                    </a:solidFill>
                    <a:latin typeface="Times New Roman" pitchFamily="18" charset="0"/>
                    <a:cs typeface="Times New Roman" pitchFamily="18" charset="0"/>
                  </a:rPr>
                  <a:t>3,25 </a:t>
                </a:r>
                <a:r>
                  <a:rPr lang="en-US" sz="3200">
                    <a:solidFill>
                      <a:srgbClr val="0000FF"/>
                    </a:solidFill>
                    <a:latin typeface="Times New Roman" pitchFamily="18" charset="0"/>
                    <a:cs typeface="Times New Roman" pitchFamily="18" charset="0"/>
                  </a:rPr>
                  <a:t>× 3,14 = </a:t>
                </a:r>
                <a:r>
                  <a:rPr lang="en-US" sz="3200" smtClean="0">
                    <a:solidFill>
                      <a:srgbClr val="0000FF"/>
                    </a:solidFill>
                    <a:latin typeface="Times New Roman" pitchFamily="18" charset="0"/>
                    <a:cs typeface="Times New Roman" pitchFamily="18" charset="0"/>
                  </a:rPr>
                  <a:t>33,16625 (</a:t>
                </a:r>
                <a:r>
                  <a:rPr lang="en-US" sz="3200">
                    <a:solidFill>
                      <a:srgbClr val="0000FF"/>
                    </a:solidFill>
                    <a:latin typeface="Times New Roman" pitchFamily="18" charset="0"/>
                    <a:cs typeface="Times New Roman" pitchFamily="18" charset="0"/>
                  </a:rPr>
                  <a:t>c</a:t>
                </a:r>
                <a:r>
                  <a:rPr lang="en-US" sz="3200" smtClean="0">
                    <a:solidFill>
                      <a:srgbClr val="0000FF"/>
                    </a:solidFill>
                    <a:latin typeface="Times New Roman" pitchFamily="18" charset="0"/>
                    <a:cs typeface="Times New Roman" pitchFamily="18" charset="0"/>
                  </a:rPr>
                  <a:t>m</a:t>
                </a:r>
                <a:r>
                  <a:rPr lang="en-US" sz="3200" baseline="30000" smtClean="0">
                    <a:solidFill>
                      <a:srgbClr val="0000FF"/>
                    </a:solidFill>
                    <a:latin typeface="Times New Roman" pitchFamily="18" charset="0"/>
                    <a:cs typeface="Times New Roman" pitchFamily="18" charset="0"/>
                  </a:rPr>
                  <a:t>2</a:t>
                </a:r>
                <a:r>
                  <a:rPr lang="en-US" sz="3200" smtClean="0">
                    <a:solidFill>
                      <a:srgbClr val="0000FF"/>
                    </a:solidFill>
                    <a:latin typeface="Times New Roman" pitchFamily="18" charset="0"/>
                    <a:cs typeface="Times New Roman" pitchFamily="18" charset="0"/>
                  </a:rPr>
                  <a:t>)</a:t>
                </a:r>
              </a:p>
              <a:p>
                <a:r>
                  <a:rPr lang="en-US" sz="3200" smtClean="0">
                    <a:solidFill>
                      <a:srgbClr val="0000FF"/>
                    </a:solidFill>
                    <a:latin typeface="Times New Roman" pitchFamily="18" charset="0"/>
                    <a:cs typeface="Times New Roman" pitchFamily="18" charset="0"/>
                  </a:rPr>
                  <a:t>                             Đáp số: 33,16625 </a:t>
                </a:r>
                <a:r>
                  <a:rPr lang="en-US" sz="3200">
                    <a:solidFill>
                      <a:srgbClr val="0000FF"/>
                    </a:solidFill>
                    <a:latin typeface="Times New Roman" pitchFamily="18" charset="0"/>
                    <a:cs typeface="Times New Roman" pitchFamily="18" charset="0"/>
                  </a:rPr>
                  <a:t>cm</a:t>
                </a:r>
                <a:r>
                  <a:rPr lang="en-US" sz="3200" baseline="30000">
                    <a:solidFill>
                      <a:srgbClr val="0000FF"/>
                    </a:solidFill>
                    <a:latin typeface="Times New Roman" pitchFamily="18" charset="0"/>
                    <a:cs typeface="Times New Roman" pitchFamily="18" charset="0"/>
                  </a:rPr>
                  <a:t>2</a:t>
                </a:r>
                <a:endParaRPr lang="en-US" sz="3200">
                  <a:solidFill>
                    <a:srgbClr val="0000FF"/>
                  </a:solidFill>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13197" y="3371850"/>
                <a:ext cx="7283003" cy="2265044"/>
              </a:xfrm>
              <a:prstGeom prst="rect">
                <a:avLst/>
              </a:prstGeom>
              <a:blipFill rotWithShape="1">
                <a:blip r:embed="rId3"/>
                <a:stretch>
                  <a:fillRect l="-2176" b="-7527"/>
                </a:stretch>
              </a:blipFill>
            </p:spPr>
            <p:txBody>
              <a:bodyPr/>
              <a:lstStyle/>
              <a:p>
                <a:r>
                  <a:rPr lang="vi-VN">
                    <a:noFill/>
                  </a:rPr>
                  <a:t> </a:t>
                </a:r>
              </a:p>
            </p:txBody>
          </p:sp>
        </mc:Fallback>
      </mc:AlternateContent>
      <p:sp>
        <p:nvSpPr>
          <p:cNvPr id="5" name="Rectangle 4"/>
          <p:cNvSpPr/>
          <p:nvPr/>
        </p:nvSpPr>
        <p:spPr>
          <a:xfrm>
            <a:off x="1524000" y="171450"/>
            <a:ext cx="5867400" cy="584775"/>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defRPr/>
            </a:pPr>
            <a:r>
              <a:rPr lang="en-US" sz="3200" b="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B. HOẠT ĐỘNG THỰC HÀNH</a:t>
            </a:r>
            <a:endParaRPr lang="en-US" sz="32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493" y="285750"/>
            <a:ext cx="7104845" cy="2554545"/>
          </a:xfrm>
          <a:prstGeom prst="rect">
            <a:avLst/>
          </a:prstGeom>
        </p:spPr>
        <p:txBody>
          <a:bodyPr wrap="square">
            <a:spAutoFit/>
          </a:bodyPr>
          <a:lstStyle/>
          <a:p>
            <a:r>
              <a:rPr lang="en-US" sz="3200">
                <a:solidFill>
                  <a:srgbClr val="002060"/>
                </a:solidFill>
                <a:latin typeface="Times New Roman" pitchFamily="18" charset="0"/>
                <a:cs typeface="Times New Roman" pitchFamily="18" charset="0"/>
              </a:rPr>
              <a:t>c</a:t>
            </a:r>
            <a:r>
              <a:rPr lang="en-US" sz="3200" smtClean="0">
                <a:solidFill>
                  <a:srgbClr val="002060"/>
                </a:solidFill>
                <a:latin typeface="Times New Roman" pitchFamily="18" charset="0"/>
                <a:cs typeface="Times New Roman" pitchFamily="18" charset="0"/>
              </a:rPr>
              <a:t>) Bán kính hình tròn là: </a:t>
            </a:r>
          </a:p>
          <a:p>
            <a:r>
              <a:rPr lang="en-US" sz="3200">
                <a:solidFill>
                  <a:srgbClr val="002060"/>
                </a:solidFill>
                <a:latin typeface="Times New Roman" pitchFamily="18" charset="0"/>
                <a:cs typeface="Times New Roman" pitchFamily="18" charset="0"/>
              </a:rPr>
              <a:t> </a:t>
            </a:r>
            <a:r>
              <a:rPr lang="en-US" sz="3200" smtClean="0">
                <a:solidFill>
                  <a:srgbClr val="002060"/>
                </a:solidFill>
                <a:latin typeface="Times New Roman" pitchFamily="18" charset="0"/>
                <a:cs typeface="Times New Roman" pitchFamily="18" charset="0"/>
              </a:rPr>
              <a:t>        7,2 : 2 = 3,6 dm</a:t>
            </a:r>
          </a:p>
          <a:p>
            <a:r>
              <a:rPr lang="en-US" sz="3200" smtClean="0">
                <a:solidFill>
                  <a:srgbClr val="002060"/>
                </a:solidFill>
                <a:latin typeface="Times New Roman" pitchFamily="18" charset="0"/>
                <a:cs typeface="Times New Roman" pitchFamily="18" charset="0"/>
              </a:rPr>
              <a:t>Diện </a:t>
            </a:r>
            <a:r>
              <a:rPr lang="en-US" sz="3200">
                <a:solidFill>
                  <a:srgbClr val="002060"/>
                </a:solidFill>
                <a:latin typeface="Times New Roman" pitchFamily="18" charset="0"/>
                <a:cs typeface="Times New Roman" pitchFamily="18" charset="0"/>
              </a:rPr>
              <a:t>tích hình tròn là :</a:t>
            </a:r>
          </a:p>
          <a:p>
            <a:r>
              <a:rPr lang="en-US" sz="3200">
                <a:solidFill>
                  <a:srgbClr val="002060"/>
                </a:solidFill>
                <a:latin typeface="Times New Roman" pitchFamily="18" charset="0"/>
                <a:cs typeface="Times New Roman" pitchFamily="18" charset="0"/>
              </a:rPr>
              <a:t>        </a:t>
            </a:r>
            <a:r>
              <a:rPr lang="en-US" sz="3200" smtClean="0">
                <a:solidFill>
                  <a:srgbClr val="002060"/>
                </a:solidFill>
                <a:latin typeface="Times New Roman" pitchFamily="18" charset="0"/>
                <a:cs typeface="Times New Roman" pitchFamily="18" charset="0"/>
              </a:rPr>
              <a:t>3,6 </a:t>
            </a:r>
            <a:r>
              <a:rPr lang="en-US" sz="3200">
                <a:solidFill>
                  <a:srgbClr val="002060"/>
                </a:solidFill>
                <a:latin typeface="Times New Roman" pitchFamily="18" charset="0"/>
                <a:cs typeface="Times New Roman" pitchFamily="18" charset="0"/>
              </a:rPr>
              <a:t>× </a:t>
            </a:r>
            <a:r>
              <a:rPr lang="en-US" sz="3200" smtClean="0">
                <a:solidFill>
                  <a:srgbClr val="002060"/>
                </a:solidFill>
                <a:latin typeface="Times New Roman" pitchFamily="18" charset="0"/>
                <a:cs typeface="Times New Roman" pitchFamily="18" charset="0"/>
              </a:rPr>
              <a:t>3,6 </a:t>
            </a:r>
            <a:r>
              <a:rPr lang="en-US" sz="3200">
                <a:solidFill>
                  <a:srgbClr val="002060"/>
                </a:solidFill>
                <a:latin typeface="Times New Roman" pitchFamily="18" charset="0"/>
                <a:cs typeface="Times New Roman" pitchFamily="18" charset="0"/>
              </a:rPr>
              <a:t>× 3,14 = </a:t>
            </a:r>
            <a:r>
              <a:rPr lang="en-US" sz="3200" smtClean="0">
                <a:solidFill>
                  <a:srgbClr val="002060"/>
                </a:solidFill>
                <a:latin typeface="Times New Roman" pitchFamily="18" charset="0"/>
                <a:cs typeface="Times New Roman" pitchFamily="18" charset="0"/>
              </a:rPr>
              <a:t>40,6944 (</a:t>
            </a:r>
            <a:r>
              <a:rPr lang="en-US" sz="3200">
                <a:solidFill>
                  <a:srgbClr val="002060"/>
                </a:solidFill>
                <a:latin typeface="Times New Roman" pitchFamily="18" charset="0"/>
                <a:cs typeface="Times New Roman" pitchFamily="18" charset="0"/>
              </a:rPr>
              <a:t>d</a:t>
            </a:r>
            <a:r>
              <a:rPr lang="en-US" sz="3200" smtClean="0">
                <a:solidFill>
                  <a:srgbClr val="002060"/>
                </a:solidFill>
                <a:latin typeface="Times New Roman" pitchFamily="18" charset="0"/>
                <a:cs typeface="Times New Roman" pitchFamily="18" charset="0"/>
              </a:rPr>
              <a:t>m</a:t>
            </a:r>
            <a:r>
              <a:rPr lang="en-US" sz="3200" baseline="30000" smtClean="0">
                <a:solidFill>
                  <a:srgbClr val="002060"/>
                </a:solidFill>
                <a:latin typeface="Times New Roman" pitchFamily="18" charset="0"/>
                <a:cs typeface="Times New Roman" pitchFamily="18" charset="0"/>
              </a:rPr>
              <a:t>2</a:t>
            </a:r>
            <a:r>
              <a:rPr lang="en-US" sz="3200" smtClean="0">
                <a:solidFill>
                  <a:srgbClr val="002060"/>
                </a:solidFill>
                <a:latin typeface="Times New Roman" pitchFamily="18" charset="0"/>
                <a:cs typeface="Times New Roman" pitchFamily="18" charset="0"/>
              </a:rPr>
              <a:t>)</a:t>
            </a:r>
          </a:p>
          <a:p>
            <a:r>
              <a:rPr lang="en-US" sz="3200" smtClean="0">
                <a:solidFill>
                  <a:srgbClr val="002060"/>
                </a:solidFill>
                <a:latin typeface="Times New Roman" pitchFamily="18" charset="0"/>
                <a:cs typeface="Times New Roman" pitchFamily="18" charset="0"/>
              </a:rPr>
              <a:t>                             Đáp số: 40,6944 dm</a:t>
            </a:r>
            <a:r>
              <a:rPr lang="en-US" sz="3200" baseline="30000" smtClean="0">
                <a:solidFill>
                  <a:srgbClr val="002060"/>
                </a:solidFill>
                <a:latin typeface="Times New Roman" pitchFamily="18" charset="0"/>
                <a:cs typeface="Times New Roman" pitchFamily="18" charset="0"/>
              </a:rPr>
              <a:t>2</a:t>
            </a:r>
            <a:endParaRPr lang="en-US" sz="3200">
              <a:solidFill>
                <a:srgbClr val="00206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5801" y="2628900"/>
                <a:ext cx="7104845" cy="2761590"/>
              </a:xfrm>
              <a:prstGeom prst="rect">
                <a:avLst/>
              </a:prstGeom>
            </p:spPr>
            <p:txBody>
              <a:bodyPr wrap="square">
                <a:spAutoFit/>
              </a:bodyPr>
              <a:lstStyle/>
              <a:p>
                <a:r>
                  <a:rPr lang="en-US" sz="3200" smtClean="0">
                    <a:solidFill>
                      <a:srgbClr val="FF3300"/>
                    </a:solidFill>
                    <a:latin typeface="Times New Roman" pitchFamily="18" charset="0"/>
                    <a:cs typeface="Times New Roman" pitchFamily="18" charset="0"/>
                  </a:rPr>
                  <a:t>d) Bán kính hình tròn là: </a:t>
                </a:r>
              </a:p>
              <a:p>
                <a:r>
                  <a:rPr lang="en-US" sz="3200">
                    <a:solidFill>
                      <a:srgbClr val="FF3300"/>
                    </a:solidFill>
                    <a:latin typeface="Times New Roman" pitchFamily="18" charset="0"/>
                    <a:cs typeface="Times New Roman" pitchFamily="18" charset="0"/>
                  </a:rPr>
                  <a:t> </a:t>
                </a:r>
                <a:r>
                  <a:rPr lang="en-US" sz="3200" smtClean="0">
                    <a:solidFill>
                      <a:srgbClr val="FF3300"/>
                    </a:solidFill>
                    <a:latin typeface="Times New Roman" pitchFamily="18" charset="0"/>
                    <a:cs typeface="Times New Roman" pitchFamily="18" charset="0"/>
                  </a:rPr>
                  <a:t>         </a:t>
                </a:r>
                <a14:m>
                  <m:oMath xmlns:m="http://schemas.openxmlformats.org/officeDocument/2006/math">
                    <m:f>
                      <m:fPr>
                        <m:ctrlPr>
                          <a:rPr lang="vi-VN" sz="3200" i="1" smtClean="0">
                            <a:solidFill>
                              <a:srgbClr val="FF3300"/>
                            </a:solidFill>
                            <a:latin typeface="Cambria Math"/>
                          </a:rPr>
                        </m:ctrlPr>
                      </m:fPr>
                      <m:num>
                        <m:r>
                          <a:rPr lang="en-US" sz="3200" i="1">
                            <a:solidFill>
                              <a:srgbClr val="FF3300"/>
                            </a:solidFill>
                            <a:latin typeface="Cambria Math"/>
                          </a:rPr>
                          <m:t>4</m:t>
                        </m:r>
                      </m:num>
                      <m:den>
                        <m:r>
                          <a:rPr lang="en-US" sz="3200" i="1">
                            <a:solidFill>
                              <a:srgbClr val="FF3300"/>
                            </a:solidFill>
                            <a:latin typeface="Cambria Math"/>
                          </a:rPr>
                          <m:t>5</m:t>
                        </m:r>
                      </m:den>
                    </m:f>
                  </m:oMath>
                </a14:m>
                <a:r>
                  <a:rPr lang="en-US" sz="3200" smtClean="0">
                    <a:solidFill>
                      <a:srgbClr val="FF3300"/>
                    </a:solidFill>
                    <a:latin typeface="Times New Roman" pitchFamily="18" charset="0"/>
                    <a:cs typeface="Times New Roman" pitchFamily="18" charset="0"/>
                  </a:rPr>
                  <a:t> : 2 = </a:t>
                </a:r>
                <a14:m>
                  <m:oMath xmlns:m="http://schemas.openxmlformats.org/officeDocument/2006/math">
                    <m:f>
                      <m:fPr>
                        <m:ctrlPr>
                          <a:rPr lang="vi-VN" sz="3200" i="1">
                            <a:solidFill>
                              <a:srgbClr val="FF3300"/>
                            </a:solidFill>
                            <a:latin typeface="Cambria Math"/>
                          </a:rPr>
                        </m:ctrlPr>
                      </m:fPr>
                      <m:num>
                        <m:r>
                          <a:rPr lang="en-US" sz="3200" b="0" i="1" smtClean="0">
                            <a:solidFill>
                              <a:srgbClr val="FF3300"/>
                            </a:solidFill>
                            <a:latin typeface="Cambria Math"/>
                          </a:rPr>
                          <m:t>2</m:t>
                        </m:r>
                      </m:num>
                      <m:den>
                        <m:r>
                          <a:rPr lang="en-US" sz="3200" i="1">
                            <a:solidFill>
                              <a:srgbClr val="FF3300"/>
                            </a:solidFill>
                            <a:latin typeface="Cambria Math"/>
                          </a:rPr>
                          <m:t>5</m:t>
                        </m:r>
                      </m:den>
                    </m:f>
                  </m:oMath>
                </a14:m>
                <a:r>
                  <a:rPr lang="en-US" sz="3200" smtClean="0">
                    <a:solidFill>
                      <a:srgbClr val="FF3300"/>
                    </a:solidFill>
                    <a:latin typeface="Times New Roman" pitchFamily="18" charset="0"/>
                    <a:cs typeface="Times New Roman" pitchFamily="18" charset="0"/>
                  </a:rPr>
                  <a:t> dm = 0,4 dm</a:t>
                </a:r>
              </a:p>
              <a:p>
                <a:r>
                  <a:rPr lang="en-US" sz="3200" smtClean="0">
                    <a:solidFill>
                      <a:srgbClr val="FF3300"/>
                    </a:solidFill>
                    <a:latin typeface="Times New Roman" pitchFamily="18" charset="0"/>
                    <a:cs typeface="Times New Roman" pitchFamily="18" charset="0"/>
                  </a:rPr>
                  <a:t>Diện </a:t>
                </a:r>
                <a:r>
                  <a:rPr lang="en-US" sz="3200">
                    <a:solidFill>
                      <a:srgbClr val="FF3300"/>
                    </a:solidFill>
                    <a:latin typeface="Times New Roman" pitchFamily="18" charset="0"/>
                    <a:cs typeface="Times New Roman" pitchFamily="18" charset="0"/>
                  </a:rPr>
                  <a:t>tích hình tròn là :</a:t>
                </a:r>
              </a:p>
              <a:p>
                <a:r>
                  <a:rPr lang="en-US" sz="3200">
                    <a:solidFill>
                      <a:srgbClr val="FF3300"/>
                    </a:solidFill>
                    <a:latin typeface="Times New Roman" pitchFamily="18" charset="0"/>
                    <a:cs typeface="Times New Roman" pitchFamily="18" charset="0"/>
                  </a:rPr>
                  <a:t>        </a:t>
                </a:r>
                <a:r>
                  <a:rPr lang="en-US" sz="3200" smtClean="0">
                    <a:solidFill>
                      <a:srgbClr val="FF3300"/>
                    </a:solidFill>
                    <a:latin typeface="Times New Roman" pitchFamily="18" charset="0"/>
                    <a:cs typeface="Times New Roman" pitchFamily="18" charset="0"/>
                  </a:rPr>
                  <a:t>0,4 </a:t>
                </a:r>
                <a:r>
                  <a:rPr lang="en-US" sz="3200">
                    <a:solidFill>
                      <a:srgbClr val="FF3300"/>
                    </a:solidFill>
                    <a:latin typeface="Times New Roman" pitchFamily="18" charset="0"/>
                    <a:cs typeface="Times New Roman" pitchFamily="18" charset="0"/>
                  </a:rPr>
                  <a:t>× </a:t>
                </a:r>
                <a:r>
                  <a:rPr lang="en-US" sz="3200" smtClean="0">
                    <a:solidFill>
                      <a:srgbClr val="FF3300"/>
                    </a:solidFill>
                    <a:latin typeface="Times New Roman" pitchFamily="18" charset="0"/>
                    <a:cs typeface="Times New Roman" pitchFamily="18" charset="0"/>
                  </a:rPr>
                  <a:t>0,4 </a:t>
                </a:r>
                <a:r>
                  <a:rPr lang="en-US" sz="3200">
                    <a:solidFill>
                      <a:srgbClr val="FF3300"/>
                    </a:solidFill>
                    <a:latin typeface="Times New Roman" pitchFamily="18" charset="0"/>
                    <a:cs typeface="Times New Roman" pitchFamily="18" charset="0"/>
                  </a:rPr>
                  <a:t>× 3,14 = </a:t>
                </a:r>
                <a:r>
                  <a:rPr lang="en-US" sz="3200" smtClean="0">
                    <a:solidFill>
                      <a:srgbClr val="FF3300"/>
                    </a:solidFill>
                    <a:latin typeface="Times New Roman" pitchFamily="18" charset="0"/>
                    <a:cs typeface="Times New Roman" pitchFamily="18" charset="0"/>
                  </a:rPr>
                  <a:t>0,5024 (</a:t>
                </a:r>
                <a:r>
                  <a:rPr lang="en-US" sz="3200">
                    <a:solidFill>
                      <a:srgbClr val="FF3300"/>
                    </a:solidFill>
                    <a:latin typeface="Times New Roman" pitchFamily="18" charset="0"/>
                    <a:cs typeface="Times New Roman" pitchFamily="18" charset="0"/>
                  </a:rPr>
                  <a:t>d</a:t>
                </a:r>
                <a:r>
                  <a:rPr lang="en-US" sz="3200" smtClean="0">
                    <a:solidFill>
                      <a:srgbClr val="FF3300"/>
                    </a:solidFill>
                    <a:latin typeface="Times New Roman" pitchFamily="18" charset="0"/>
                    <a:cs typeface="Times New Roman" pitchFamily="18" charset="0"/>
                  </a:rPr>
                  <a:t>m</a:t>
                </a:r>
                <a:r>
                  <a:rPr lang="en-US" sz="3200" baseline="30000" smtClean="0">
                    <a:solidFill>
                      <a:srgbClr val="FF3300"/>
                    </a:solidFill>
                    <a:latin typeface="Times New Roman" pitchFamily="18" charset="0"/>
                    <a:cs typeface="Times New Roman" pitchFamily="18" charset="0"/>
                  </a:rPr>
                  <a:t>2</a:t>
                </a:r>
                <a:r>
                  <a:rPr lang="en-US" sz="3200" smtClean="0">
                    <a:solidFill>
                      <a:srgbClr val="FF3300"/>
                    </a:solidFill>
                    <a:latin typeface="Times New Roman" pitchFamily="18" charset="0"/>
                    <a:cs typeface="Times New Roman" pitchFamily="18" charset="0"/>
                  </a:rPr>
                  <a:t>)</a:t>
                </a:r>
              </a:p>
              <a:p>
                <a:r>
                  <a:rPr lang="en-US" sz="3200" smtClean="0">
                    <a:solidFill>
                      <a:srgbClr val="FF3300"/>
                    </a:solidFill>
                    <a:latin typeface="Times New Roman" pitchFamily="18" charset="0"/>
                    <a:cs typeface="Times New Roman" pitchFamily="18" charset="0"/>
                  </a:rPr>
                  <a:t>                             Đáp số: 40,6944 dm</a:t>
                </a:r>
                <a:r>
                  <a:rPr lang="en-US" sz="3200" baseline="30000" smtClean="0">
                    <a:solidFill>
                      <a:srgbClr val="FF3300"/>
                    </a:solidFill>
                    <a:latin typeface="Times New Roman" pitchFamily="18" charset="0"/>
                    <a:cs typeface="Times New Roman" pitchFamily="18" charset="0"/>
                  </a:rPr>
                  <a:t>2</a:t>
                </a:r>
                <a:endParaRPr lang="en-US" sz="3200">
                  <a:solidFill>
                    <a:srgbClr val="FF3300"/>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5800" y="3505200"/>
                <a:ext cx="7104845" cy="2805192"/>
              </a:xfrm>
              <a:prstGeom prst="rect">
                <a:avLst/>
              </a:prstGeom>
              <a:blipFill rotWithShape="1">
                <a:blip r:embed="rId2"/>
                <a:stretch>
                  <a:fillRect l="-2232" t="-3043" b="-4565"/>
                </a:stretch>
              </a:blipFill>
            </p:spPr>
            <p:txBody>
              <a:bodyPr/>
              <a:lstStyle/>
              <a:p>
                <a:r>
                  <a:rPr lang="en-US">
                    <a:noFill/>
                  </a:rPr>
                  <a:t> </a:t>
                </a:r>
              </a:p>
            </p:txBody>
          </p:sp>
        </mc:Fallback>
      </mc:AlternateContent>
    </p:spTree>
    <p:extLst>
      <p:ext uri="{BB962C8B-B14F-4D97-AF65-F5344CB8AC3E}">
        <p14:creationId xmlns:p14="http://schemas.microsoft.com/office/powerpoint/2010/main" val="2056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458200" cy="4893647"/>
          </a:xfrm>
          <a:prstGeom prst="rect">
            <a:avLst/>
          </a:prstGeom>
        </p:spPr>
        <p:txBody>
          <a:bodyPr wrap="square">
            <a:spAutoFit/>
          </a:bodyPr>
          <a:lstStyle/>
          <a:p>
            <a:r>
              <a:rPr lang="en-US" sz="2400" b="1" smtClean="0">
                <a:solidFill>
                  <a:srgbClr val="FF3300"/>
                </a:solidFill>
                <a:latin typeface="Times New Roman" pitchFamily="18" charset="0"/>
                <a:cs typeface="Times New Roman" pitchFamily="18" charset="0"/>
              </a:rPr>
              <a:t>2. Tính </a:t>
            </a:r>
            <a:r>
              <a:rPr lang="en-US" sz="2400" b="1">
                <a:solidFill>
                  <a:srgbClr val="FF3300"/>
                </a:solidFill>
                <a:latin typeface="Times New Roman" pitchFamily="18" charset="0"/>
                <a:cs typeface="Times New Roman" pitchFamily="18" charset="0"/>
              </a:rPr>
              <a:t>diện tích hình tròn biết chu vi C:</a:t>
            </a:r>
          </a:p>
          <a:p>
            <a:pPr marL="514350" indent="-514350">
              <a:buAutoNum type="alphaLcParenR"/>
            </a:pPr>
            <a:r>
              <a:rPr lang="en-US" sz="2400" b="1" smtClean="0">
                <a:solidFill>
                  <a:srgbClr val="0000CC"/>
                </a:solidFill>
                <a:latin typeface="Times New Roman" pitchFamily="18" charset="0"/>
                <a:cs typeface="Times New Roman" pitchFamily="18" charset="0"/>
              </a:rPr>
              <a:t>C </a:t>
            </a:r>
            <a:r>
              <a:rPr lang="en-US" sz="2400" b="1">
                <a:solidFill>
                  <a:srgbClr val="0000CC"/>
                </a:solidFill>
                <a:latin typeface="Times New Roman" pitchFamily="18" charset="0"/>
                <a:cs typeface="Times New Roman" pitchFamily="18" charset="0"/>
              </a:rPr>
              <a:t>= 6,28 cm </a:t>
            </a:r>
          </a:p>
          <a:p>
            <a:r>
              <a:rPr lang="en-US" sz="2400">
                <a:solidFill>
                  <a:srgbClr val="00B050"/>
                </a:solidFill>
                <a:latin typeface="Times New Roman" pitchFamily="18" charset="0"/>
                <a:cs typeface="Times New Roman" pitchFamily="18" charset="0"/>
              </a:rPr>
              <a:t>Bán kính hình tròn là :</a:t>
            </a:r>
          </a:p>
          <a:p>
            <a:r>
              <a:rPr lang="en-US" sz="2400">
                <a:solidFill>
                  <a:srgbClr val="00B050"/>
                </a:solidFill>
                <a:latin typeface="Times New Roman" pitchFamily="18" charset="0"/>
                <a:cs typeface="Times New Roman" pitchFamily="18" charset="0"/>
              </a:rPr>
              <a:t>               6,28 : 3,14 : 2 = 1 (cm)</a:t>
            </a:r>
          </a:p>
          <a:p>
            <a:r>
              <a:rPr lang="en-US" sz="2400">
                <a:solidFill>
                  <a:srgbClr val="00B050"/>
                </a:solidFill>
                <a:latin typeface="Times New Roman" pitchFamily="18" charset="0"/>
                <a:cs typeface="Times New Roman" pitchFamily="18" charset="0"/>
              </a:rPr>
              <a:t>Diện tích hình tròn là :</a:t>
            </a:r>
          </a:p>
          <a:p>
            <a:r>
              <a:rPr lang="en-US" sz="2400">
                <a:solidFill>
                  <a:srgbClr val="00B050"/>
                </a:solidFill>
                <a:latin typeface="Times New Roman" pitchFamily="18" charset="0"/>
                <a:cs typeface="Times New Roman" pitchFamily="18" charset="0"/>
              </a:rPr>
              <a:t>              1 × 1 × 3,14 = 3,14 (cm</a:t>
            </a:r>
            <a:r>
              <a:rPr lang="en-US" sz="2400" baseline="30000">
                <a:solidFill>
                  <a:srgbClr val="00B050"/>
                </a:solidFill>
                <a:latin typeface="Times New Roman" pitchFamily="18" charset="0"/>
                <a:cs typeface="Times New Roman" pitchFamily="18" charset="0"/>
              </a:rPr>
              <a:t>2</a:t>
            </a:r>
            <a:r>
              <a:rPr lang="en-US" sz="2400" smtClean="0">
                <a:solidFill>
                  <a:srgbClr val="00B050"/>
                </a:solidFill>
                <a:latin typeface="Times New Roman" pitchFamily="18" charset="0"/>
                <a:cs typeface="Times New Roman" pitchFamily="18" charset="0"/>
              </a:rPr>
              <a:t>)</a:t>
            </a:r>
          </a:p>
          <a:p>
            <a:r>
              <a:rPr lang="en-US" sz="2400" smtClean="0">
                <a:solidFill>
                  <a:srgbClr val="00B050"/>
                </a:solidFill>
                <a:latin typeface="Times New Roman" pitchFamily="18" charset="0"/>
                <a:cs typeface="Times New Roman" pitchFamily="18" charset="0"/>
              </a:rPr>
              <a:t>                             Đáp số:3,14cm</a:t>
            </a:r>
            <a:r>
              <a:rPr lang="en-US" sz="2400" baseline="30000" smtClean="0">
                <a:solidFill>
                  <a:srgbClr val="00B050"/>
                </a:solidFill>
                <a:latin typeface="Times New Roman" pitchFamily="18" charset="0"/>
                <a:cs typeface="Times New Roman" pitchFamily="18" charset="0"/>
              </a:rPr>
              <a:t>2</a:t>
            </a:r>
            <a:r>
              <a:rPr lang="en-US" sz="2400">
                <a:solidFill>
                  <a:srgbClr val="00B050"/>
                </a:solidFill>
                <a:latin typeface="Times New Roman" pitchFamily="18" charset="0"/>
                <a:cs typeface="Times New Roman" pitchFamily="18" charset="0"/>
              </a:rPr>
              <a:t>      </a:t>
            </a:r>
            <a:r>
              <a:rPr lang="en-US" sz="2400">
                <a:latin typeface="Times New Roman" pitchFamily="18" charset="0"/>
                <a:cs typeface="Times New Roman" pitchFamily="18" charset="0"/>
              </a:rPr>
              <a:t>                     </a:t>
            </a:r>
            <a:endParaRPr lang="en-US" sz="2400" smtClean="0">
              <a:latin typeface="Times New Roman" pitchFamily="18" charset="0"/>
              <a:cs typeface="Times New Roman" pitchFamily="18" charset="0"/>
            </a:endParaRPr>
          </a:p>
          <a:p>
            <a:r>
              <a:rPr lang="en-US" sz="2400" b="1" smtClean="0">
                <a:solidFill>
                  <a:srgbClr val="7A1CB4"/>
                </a:solidFill>
                <a:latin typeface="Times New Roman" pitchFamily="18" charset="0"/>
                <a:cs typeface="Times New Roman" pitchFamily="18" charset="0"/>
              </a:rPr>
              <a:t>b</a:t>
            </a:r>
            <a:r>
              <a:rPr lang="en-US" sz="2400" b="1">
                <a:solidFill>
                  <a:srgbClr val="7A1CB4"/>
                </a:solidFill>
                <a:latin typeface="Times New Roman" pitchFamily="18" charset="0"/>
                <a:cs typeface="Times New Roman" pitchFamily="18" charset="0"/>
              </a:rPr>
              <a:t>) C = 28,26 m</a:t>
            </a:r>
            <a:r>
              <a:rPr lang="en-US" sz="2400" b="1" smtClean="0">
                <a:solidFill>
                  <a:srgbClr val="7A1CB4"/>
                </a:solidFill>
                <a:latin typeface="Times New Roman" pitchFamily="18" charset="0"/>
                <a:cs typeface="Times New Roman" pitchFamily="18" charset="0"/>
              </a:rPr>
              <a:t>.</a:t>
            </a:r>
          </a:p>
          <a:p>
            <a:r>
              <a:rPr lang="en-US" sz="2400">
                <a:solidFill>
                  <a:srgbClr val="FF0066"/>
                </a:solidFill>
                <a:latin typeface="Times New Roman" pitchFamily="18" charset="0"/>
                <a:cs typeface="Times New Roman" pitchFamily="18" charset="0"/>
              </a:rPr>
              <a:t>Bán kính hình tròn là :</a:t>
            </a:r>
          </a:p>
          <a:p>
            <a:r>
              <a:rPr lang="en-US" sz="2400">
                <a:solidFill>
                  <a:srgbClr val="FF0066"/>
                </a:solidFill>
                <a:latin typeface="Times New Roman" pitchFamily="18" charset="0"/>
                <a:cs typeface="Times New Roman" pitchFamily="18" charset="0"/>
              </a:rPr>
              <a:t>              r = 28,26 : 3,14 : 2 = 4,5 (m)</a:t>
            </a:r>
          </a:p>
          <a:p>
            <a:r>
              <a:rPr lang="en-US" sz="2400">
                <a:solidFill>
                  <a:srgbClr val="FF0066"/>
                </a:solidFill>
                <a:latin typeface="Times New Roman" pitchFamily="18" charset="0"/>
                <a:cs typeface="Times New Roman" pitchFamily="18" charset="0"/>
              </a:rPr>
              <a:t>Diện tích hình tròn là :</a:t>
            </a:r>
          </a:p>
          <a:p>
            <a:r>
              <a:rPr lang="en-US" sz="2400">
                <a:solidFill>
                  <a:srgbClr val="FF0066"/>
                </a:solidFill>
                <a:latin typeface="Times New Roman" pitchFamily="18" charset="0"/>
                <a:cs typeface="Times New Roman" pitchFamily="18" charset="0"/>
              </a:rPr>
              <a:t>             4,5 × 4,5 × 3,14 = 63,585 (m</a:t>
            </a:r>
            <a:r>
              <a:rPr lang="en-US" sz="2400" baseline="30000">
                <a:solidFill>
                  <a:srgbClr val="FF0066"/>
                </a:solidFill>
                <a:latin typeface="Times New Roman" pitchFamily="18" charset="0"/>
                <a:cs typeface="Times New Roman" pitchFamily="18" charset="0"/>
              </a:rPr>
              <a:t>2</a:t>
            </a:r>
            <a:r>
              <a:rPr lang="en-US" sz="2400">
                <a:solidFill>
                  <a:srgbClr val="FF0066"/>
                </a:solidFill>
                <a:latin typeface="Times New Roman" pitchFamily="18" charset="0"/>
                <a:cs typeface="Times New Roman" pitchFamily="18" charset="0"/>
              </a:rPr>
              <a:t>)</a:t>
            </a:r>
          </a:p>
          <a:p>
            <a:r>
              <a:rPr lang="en-US" sz="2400" smtClean="0">
                <a:solidFill>
                  <a:srgbClr val="FF0066"/>
                </a:solidFill>
                <a:latin typeface="Times New Roman" pitchFamily="18" charset="0"/>
                <a:cs typeface="Times New Roman" pitchFamily="18" charset="0"/>
              </a:rPr>
              <a:t>                                        Đáp số: 63,585</a:t>
            </a:r>
            <a:r>
              <a:rPr lang="en-US" sz="2400">
                <a:solidFill>
                  <a:srgbClr val="FF0066"/>
                </a:solidFill>
                <a:latin typeface="Times New Roman" pitchFamily="18" charset="0"/>
                <a:cs typeface="Times New Roman" pitchFamily="18" charset="0"/>
              </a:rPr>
              <a:t> m</a:t>
            </a:r>
            <a:r>
              <a:rPr lang="en-US" sz="2400" baseline="30000">
                <a:solidFill>
                  <a:srgbClr val="FF0066"/>
                </a:solidFill>
                <a:latin typeface="Times New Roman" pitchFamily="18" charset="0"/>
                <a:cs typeface="Times New Roman" pitchFamily="18" charset="0"/>
              </a:rPr>
              <a:t>2</a:t>
            </a:r>
            <a:endParaRPr lang="en-US" sz="240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2056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1000"/>
                                        <p:tgtEl>
                                          <p:spTgt spid="2">
                                            <p:txEl>
                                              <p:pRg st="8" end="8"/>
                                            </p:txEl>
                                          </p:spTgt>
                                        </p:tgtEl>
                                      </p:cBhvr>
                                    </p:animEffect>
                                    <p:anim calcmode="lin" valueType="num">
                                      <p:cBhvr>
                                        <p:cTn id="4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1000"/>
                                        <p:tgtEl>
                                          <p:spTgt spid="2">
                                            <p:txEl>
                                              <p:pRg st="9" end="9"/>
                                            </p:txEl>
                                          </p:spTgt>
                                        </p:tgtEl>
                                      </p:cBhvr>
                                    </p:animEffect>
                                    <p:anim calcmode="lin" valueType="num">
                                      <p:cBhvr>
                                        <p:cTn id="4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fade">
                                      <p:cBhvr>
                                        <p:cTn id="53" dur="1000"/>
                                        <p:tgtEl>
                                          <p:spTgt spid="2">
                                            <p:txEl>
                                              <p:pRg st="10" end="10"/>
                                            </p:txEl>
                                          </p:spTgt>
                                        </p:tgtEl>
                                      </p:cBhvr>
                                    </p:animEffect>
                                    <p:anim calcmode="lin" valueType="num">
                                      <p:cBhvr>
                                        <p:cTn id="5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11" end="11"/>
                                            </p:txEl>
                                          </p:spTgt>
                                        </p:tgtEl>
                                        <p:attrNameLst>
                                          <p:attrName>style.visibility</p:attrName>
                                        </p:attrNameLst>
                                      </p:cBhvr>
                                      <p:to>
                                        <p:strVal val="visible"/>
                                      </p:to>
                                    </p:set>
                                    <p:animEffect transition="in" filter="fade">
                                      <p:cBhvr>
                                        <p:cTn id="58" dur="1000"/>
                                        <p:tgtEl>
                                          <p:spTgt spid="2">
                                            <p:txEl>
                                              <p:pRg st="11" end="11"/>
                                            </p:txEl>
                                          </p:spTgt>
                                        </p:tgtEl>
                                      </p:cBhvr>
                                    </p:animEffect>
                                    <p:anim calcmode="lin" valueType="num">
                                      <p:cBhvr>
                                        <p:cTn id="5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Effect transition="in" filter="fade">
                                      <p:cBhvr>
                                        <p:cTn id="63" dur="1000"/>
                                        <p:tgtEl>
                                          <p:spTgt spid="2">
                                            <p:txEl>
                                              <p:pRg st="12" end="12"/>
                                            </p:txEl>
                                          </p:spTgt>
                                        </p:tgtEl>
                                      </p:cBhvr>
                                    </p:animEffect>
                                    <p:anim calcmode="lin" valueType="num">
                                      <p:cBhvr>
                                        <p:cTn id="64"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5750"/>
            <a:ext cx="8534400" cy="1077218"/>
          </a:xfrm>
          <a:prstGeom prst="rect">
            <a:avLst/>
          </a:prstGeom>
        </p:spPr>
        <p:txBody>
          <a:bodyPr wrap="square">
            <a:spAutoFit/>
          </a:bodyPr>
          <a:lstStyle/>
          <a:p>
            <a:pPr algn="just"/>
            <a:r>
              <a:rPr lang="en-US" sz="3200" b="1" smtClean="0">
                <a:solidFill>
                  <a:srgbClr val="FF0000"/>
                </a:solidFill>
                <a:latin typeface="Times New Roman" pitchFamily="18" charset="0"/>
                <a:cs typeface="Times New Roman" pitchFamily="18" charset="0"/>
              </a:rPr>
              <a:t>3. Tính </a:t>
            </a:r>
            <a:r>
              <a:rPr lang="en-US" sz="3200" b="1">
                <a:solidFill>
                  <a:srgbClr val="FF0000"/>
                </a:solidFill>
                <a:latin typeface="Times New Roman" pitchFamily="18" charset="0"/>
                <a:cs typeface="Times New Roman" pitchFamily="18" charset="0"/>
              </a:rPr>
              <a:t>diện tích của một mặt bàn hình tròn có bán kính 45cm</a:t>
            </a:r>
            <a:r>
              <a:rPr lang="en-US" sz="3200" b="1" smtClean="0">
                <a:solidFill>
                  <a:srgbClr val="FF0000"/>
                </a:solidFill>
                <a:latin typeface="Times New Roman" pitchFamily="18" charset="0"/>
                <a:cs typeface="Times New Roman" pitchFamily="18" charset="0"/>
              </a:rPr>
              <a:t>.</a:t>
            </a:r>
            <a:endParaRPr lang="en-US" sz="3200" b="1">
              <a:solidFill>
                <a:srgbClr val="FF0000"/>
              </a:solidFill>
              <a:latin typeface="Times New Roman" pitchFamily="18" charset="0"/>
              <a:cs typeface="Times New Roman" pitchFamily="18" charset="0"/>
            </a:endParaRPr>
          </a:p>
        </p:txBody>
      </p:sp>
      <p:sp>
        <p:nvSpPr>
          <p:cNvPr id="3" name="Rectangle 2"/>
          <p:cNvSpPr/>
          <p:nvPr/>
        </p:nvSpPr>
        <p:spPr>
          <a:xfrm>
            <a:off x="1143000" y="1143000"/>
            <a:ext cx="7239000" cy="1569660"/>
          </a:xfrm>
          <a:prstGeom prst="rect">
            <a:avLst/>
          </a:prstGeom>
        </p:spPr>
        <p:txBody>
          <a:bodyPr wrap="square">
            <a:spAutoFit/>
          </a:bodyPr>
          <a:lstStyle/>
          <a:p>
            <a:r>
              <a:rPr lang="en-US" sz="3200">
                <a:solidFill>
                  <a:srgbClr val="002060"/>
                </a:solidFill>
                <a:latin typeface="Times New Roman" pitchFamily="18" charset="0"/>
                <a:cs typeface="Times New Roman" pitchFamily="18" charset="0"/>
              </a:rPr>
              <a:t>Diện tích của mặt bàn hình tròn là:</a:t>
            </a:r>
          </a:p>
          <a:p>
            <a:r>
              <a:rPr lang="en-US" sz="3200">
                <a:solidFill>
                  <a:srgbClr val="002060"/>
                </a:solidFill>
                <a:latin typeface="Times New Roman" pitchFamily="18" charset="0"/>
                <a:cs typeface="Times New Roman" pitchFamily="18" charset="0"/>
              </a:rPr>
              <a:t>45 × 45 × 3,14 = 6358,5 (cm</a:t>
            </a:r>
            <a:r>
              <a:rPr lang="en-US" sz="3200" baseline="30000">
                <a:solidFill>
                  <a:srgbClr val="002060"/>
                </a:solidFill>
                <a:latin typeface="Times New Roman" pitchFamily="18" charset="0"/>
                <a:cs typeface="Times New Roman" pitchFamily="18" charset="0"/>
              </a:rPr>
              <a:t>2</a:t>
            </a:r>
            <a:r>
              <a:rPr lang="en-US" sz="3200">
                <a:solidFill>
                  <a:srgbClr val="002060"/>
                </a:solidFill>
                <a:latin typeface="Times New Roman" pitchFamily="18" charset="0"/>
                <a:cs typeface="Times New Roman" pitchFamily="18" charset="0"/>
              </a:rPr>
              <a:t>)</a:t>
            </a:r>
          </a:p>
          <a:p>
            <a:r>
              <a:rPr lang="en-US" sz="3200">
                <a:solidFill>
                  <a:srgbClr val="002060"/>
                </a:solidFill>
                <a:latin typeface="Times New Roman" pitchFamily="18" charset="0"/>
                <a:cs typeface="Times New Roman" pitchFamily="18" charset="0"/>
              </a:rPr>
              <a:t>                      Đáp số: 6358,5cm</a:t>
            </a:r>
            <a:r>
              <a:rPr lang="en-US" sz="3200" baseline="30000">
                <a:solidFill>
                  <a:srgbClr val="002060"/>
                </a:solidFill>
                <a:latin typeface="Times New Roman" pitchFamily="18" charset="0"/>
                <a:cs typeface="Times New Roman" pitchFamily="18" charset="0"/>
              </a:rPr>
              <a:t>2</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4" name="Rectangle 3"/>
          <p:cNvSpPr/>
          <p:nvPr/>
        </p:nvSpPr>
        <p:spPr>
          <a:xfrm>
            <a:off x="228600" y="2686051"/>
            <a:ext cx="8686800" cy="2062103"/>
          </a:xfrm>
          <a:prstGeom prst="rect">
            <a:avLst/>
          </a:prstGeom>
        </p:spPr>
        <p:txBody>
          <a:bodyPr wrap="square">
            <a:spAutoFit/>
          </a:bodyPr>
          <a:lstStyle/>
          <a:p>
            <a:pPr algn="just"/>
            <a:r>
              <a:rPr lang="en-US" sz="3200" b="1" smtClean="0">
                <a:solidFill>
                  <a:srgbClr val="0000CC"/>
                </a:solidFill>
                <a:latin typeface="Times New Roman" pitchFamily="18" charset="0"/>
                <a:cs typeface="Times New Roman" pitchFamily="18" charset="0"/>
              </a:rPr>
              <a:t>4. </a:t>
            </a:r>
            <a:r>
              <a:rPr lang="vi-VN" sz="3200" b="1" smtClean="0">
                <a:solidFill>
                  <a:srgbClr val="0000CC"/>
                </a:solidFill>
                <a:latin typeface="Times New Roman" pitchFamily="18" charset="0"/>
                <a:cs typeface="Times New Roman" pitchFamily="18" charset="0"/>
              </a:rPr>
              <a:t>Miệng </a:t>
            </a:r>
            <a:r>
              <a:rPr lang="vi-VN" sz="3200" b="1">
                <a:solidFill>
                  <a:srgbClr val="0000CC"/>
                </a:solidFill>
                <a:latin typeface="Times New Roman" pitchFamily="18" charset="0"/>
                <a:cs typeface="Times New Roman" pitchFamily="18" charset="0"/>
              </a:rPr>
              <a:t>giếng nước là một hình tròn có bán kính 0,7m. Bao quanh miệng giếng có xây thành giếng rộng 0,3m. Tính diện tích của thành giếng đó</a:t>
            </a:r>
            <a:r>
              <a:rPr lang="vi-VN" sz="3200" b="1" smtClean="0">
                <a:solidFill>
                  <a:srgbClr val="0000CC"/>
                </a:solidFill>
                <a:latin typeface="Times New Roman" pitchFamily="18" charset="0"/>
                <a:cs typeface="Times New Roman" pitchFamily="18" charset="0"/>
              </a:rPr>
              <a:t>.</a:t>
            </a:r>
            <a:endParaRPr lang="vi-VN" sz="32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5618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19/1106/tr17-b4-vnen5-t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886200" y="133350"/>
            <a:ext cx="2086458"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811" y="1466850"/>
            <a:ext cx="8534400" cy="3416320"/>
          </a:xfrm>
          <a:prstGeom prst="rect">
            <a:avLst/>
          </a:prstGeom>
        </p:spPr>
        <p:txBody>
          <a:bodyPr wrap="square">
            <a:spAutoFit/>
          </a:bodyPr>
          <a:lstStyle/>
          <a:p>
            <a:pPr algn="just"/>
            <a:r>
              <a:rPr lang="vi-VN" sz="2400">
                <a:solidFill>
                  <a:srgbClr val="FF3300"/>
                </a:solidFill>
              </a:rPr>
              <a:t>Diện tích miệng giếng nước khi chưa có thành là :</a:t>
            </a:r>
          </a:p>
          <a:p>
            <a:pPr algn="just"/>
            <a:r>
              <a:rPr lang="vi-VN" sz="2400">
                <a:solidFill>
                  <a:srgbClr val="FF3300"/>
                </a:solidFill>
              </a:rPr>
              <a:t>            0,7 × 0,7 × 3,14 = 1,5386 (m</a:t>
            </a:r>
            <a:r>
              <a:rPr lang="vi-VN" sz="2400" baseline="30000">
                <a:solidFill>
                  <a:srgbClr val="FF3300"/>
                </a:solidFill>
              </a:rPr>
              <a:t>2</a:t>
            </a:r>
            <a:r>
              <a:rPr lang="vi-VN" sz="2400">
                <a:solidFill>
                  <a:srgbClr val="FF3300"/>
                </a:solidFill>
              </a:rPr>
              <a:t>)</a:t>
            </a:r>
          </a:p>
          <a:p>
            <a:pPr algn="just"/>
            <a:r>
              <a:rPr lang="vi-VN" sz="2400">
                <a:solidFill>
                  <a:srgbClr val="FF3300"/>
                </a:solidFill>
              </a:rPr>
              <a:t>Bán kính miệng giếng nước bao gồm cả thành giếng là :</a:t>
            </a:r>
          </a:p>
          <a:p>
            <a:pPr algn="just"/>
            <a:r>
              <a:rPr lang="vi-VN" sz="2400">
                <a:solidFill>
                  <a:srgbClr val="FF3300"/>
                </a:solidFill>
              </a:rPr>
              <a:t>            0,7 + 0,3 = 1 (m)</a:t>
            </a:r>
          </a:p>
          <a:p>
            <a:pPr algn="just"/>
            <a:r>
              <a:rPr lang="vi-VN" sz="2400">
                <a:solidFill>
                  <a:srgbClr val="FF3300"/>
                </a:solidFill>
              </a:rPr>
              <a:t>Diện tích miệng giếng nước bao gồm cả thành giếng là :</a:t>
            </a:r>
          </a:p>
          <a:p>
            <a:pPr algn="just"/>
            <a:r>
              <a:rPr lang="vi-VN" sz="2400">
                <a:solidFill>
                  <a:srgbClr val="FF3300"/>
                </a:solidFill>
              </a:rPr>
              <a:t>            1 × 1 × 3,14 = 3,14 (m</a:t>
            </a:r>
            <a:r>
              <a:rPr lang="vi-VN" sz="2400" baseline="30000">
                <a:solidFill>
                  <a:srgbClr val="FF3300"/>
                </a:solidFill>
              </a:rPr>
              <a:t>2</a:t>
            </a:r>
            <a:r>
              <a:rPr lang="vi-VN" sz="2400">
                <a:solidFill>
                  <a:srgbClr val="FF3300"/>
                </a:solidFill>
              </a:rPr>
              <a:t>)</a:t>
            </a:r>
          </a:p>
          <a:p>
            <a:pPr algn="just"/>
            <a:r>
              <a:rPr lang="vi-VN" sz="2400">
                <a:solidFill>
                  <a:srgbClr val="FF3300"/>
                </a:solidFill>
              </a:rPr>
              <a:t>Diện tích của thành giếng là :</a:t>
            </a:r>
          </a:p>
          <a:p>
            <a:pPr algn="just"/>
            <a:r>
              <a:rPr lang="vi-VN" sz="2400">
                <a:solidFill>
                  <a:srgbClr val="FF3300"/>
                </a:solidFill>
              </a:rPr>
              <a:t>            3,14 – 1,5386 = 1,6014 (m</a:t>
            </a:r>
            <a:r>
              <a:rPr lang="vi-VN" sz="2400" baseline="30000">
                <a:solidFill>
                  <a:srgbClr val="FF3300"/>
                </a:solidFill>
              </a:rPr>
              <a:t>2</a:t>
            </a:r>
            <a:r>
              <a:rPr lang="vi-VN" sz="2400">
                <a:solidFill>
                  <a:srgbClr val="FF3300"/>
                </a:solidFill>
              </a:rPr>
              <a:t>) </a:t>
            </a:r>
          </a:p>
          <a:p>
            <a:pPr algn="just"/>
            <a:r>
              <a:rPr lang="vi-VN" sz="2400">
                <a:solidFill>
                  <a:srgbClr val="FF3300"/>
                </a:solidFill>
              </a:rPr>
              <a:t>                               Đáp số: 1,6014m</a:t>
            </a:r>
            <a:r>
              <a:rPr lang="vi-VN" sz="2400" baseline="30000">
                <a:solidFill>
                  <a:srgbClr val="FF3300"/>
                </a:solidFill>
              </a:rPr>
              <a:t>2</a:t>
            </a:r>
            <a:r>
              <a:rPr lang="vi-VN" sz="2400" smtClean="0">
                <a:solidFill>
                  <a:srgbClr val="FF3300"/>
                </a:solidFill>
              </a:rPr>
              <a:t>.</a:t>
            </a:r>
            <a:endParaRPr lang="vi-VN" sz="2400">
              <a:solidFill>
                <a:srgbClr val="FF3300"/>
              </a:solidFill>
            </a:endParaRPr>
          </a:p>
        </p:txBody>
      </p:sp>
    </p:spTree>
    <p:extLst>
      <p:ext uri="{BB962C8B-B14F-4D97-AF65-F5344CB8AC3E}">
        <p14:creationId xmlns:p14="http://schemas.microsoft.com/office/powerpoint/2010/main" val="2056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285751"/>
            <a:ext cx="5791200" cy="584775"/>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defRPr/>
            </a:pPr>
            <a:r>
              <a:rPr lang="en-US" sz="32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a:t>
            </a:r>
            <a:r>
              <a:rPr lang="en-US" sz="3200" b="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HOẠT </a:t>
            </a:r>
            <a:r>
              <a:rPr lang="en-US" sz="32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ĐỘNG </a:t>
            </a:r>
            <a:r>
              <a:rPr lang="en-US" sz="3200" b="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ỨNG DỤNG</a:t>
            </a:r>
            <a:endParaRPr lang="en-US" sz="32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81000" y="857251"/>
            <a:ext cx="8458200" cy="3108543"/>
          </a:xfrm>
          <a:prstGeom prst="rect">
            <a:avLst/>
          </a:prstGeom>
        </p:spPr>
        <p:txBody>
          <a:bodyPr wrap="square">
            <a:spAutoFit/>
          </a:bodyPr>
          <a:lstStyle/>
          <a:p>
            <a:pPr algn="just"/>
            <a:r>
              <a:rPr lang="en-US" sz="2800" smtClean="0">
                <a:solidFill>
                  <a:srgbClr val="0070C0"/>
                </a:solidFill>
                <a:latin typeface="Times New Roman" pitchFamily="18" charset="0"/>
                <a:cs typeface="Times New Roman" pitchFamily="18" charset="0"/>
              </a:rPr>
              <a:t>1. </a:t>
            </a:r>
            <a:r>
              <a:rPr lang="vi-VN" sz="2800" smtClean="0">
                <a:solidFill>
                  <a:srgbClr val="0070C0"/>
                </a:solidFill>
                <a:latin typeface="Times New Roman" pitchFamily="18" charset="0"/>
                <a:cs typeface="Times New Roman" pitchFamily="18" charset="0"/>
              </a:rPr>
              <a:t>Bạn </a:t>
            </a:r>
            <a:r>
              <a:rPr lang="vi-VN" sz="2800">
                <a:solidFill>
                  <a:srgbClr val="0070C0"/>
                </a:solidFill>
                <a:latin typeface="Times New Roman" pitchFamily="18" charset="0"/>
                <a:cs typeface="Times New Roman" pitchFamily="18" charset="0"/>
              </a:rPr>
              <a:t>Na muốn gián giấy màu lên một đĩa CD cũ có đường kính 12cm để làm nắp đậy cho hộp đựng quà. Hỏi:</a:t>
            </a:r>
          </a:p>
          <a:p>
            <a:pPr algn="just"/>
            <a:r>
              <a:rPr lang="vi-VN" sz="2800">
                <a:solidFill>
                  <a:srgbClr val="0070C0"/>
                </a:solidFill>
                <a:latin typeface="Times New Roman" pitchFamily="18" charset="0"/>
                <a:cs typeface="Times New Roman" pitchFamily="18" charset="0"/>
              </a:rPr>
              <a:t>a) Bạn Na cần bao nhiêu giấy để có thể dán phủ hết bề mặt đĩa CD đó?</a:t>
            </a:r>
          </a:p>
          <a:p>
            <a:pPr algn="just"/>
            <a:r>
              <a:rPr lang="vi-VN" sz="2800">
                <a:solidFill>
                  <a:srgbClr val="0070C0"/>
                </a:solidFill>
                <a:latin typeface="Times New Roman" pitchFamily="18" charset="0"/>
                <a:cs typeface="Times New Roman" pitchFamily="18" charset="0"/>
              </a:rPr>
              <a:t>b) Để nắp hộp quà đẹp hơn, bạn Na muốn dán giấy màu vượt quá 1cm so với mép ngoài đĩa CD. Hỏi bạn Na cần bao nhiêu giấy màu để dán hộp quà</a:t>
            </a:r>
            <a:r>
              <a:rPr lang="vi-VN" sz="2800" smtClean="0">
                <a:solidFill>
                  <a:srgbClr val="0070C0"/>
                </a:solidFill>
                <a:latin typeface="Times New Roman" pitchFamily="18" charset="0"/>
                <a:cs typeface="Times New Roman" pitchFamily="18" charset="0"/>
              </a:rPr>
              <a:t>?</a:t>
            </a:r>
            <a:endParaRPr lang="vi-VN" sz="2800">
              <a:solidFill>
                <a:srgbClr val="0070C0"/>
              </a:solidFill>
              <a:latin typeface="Times New Roman" pitchFamily="18" charset="0"/>
              <a:cs typeface="Times New Roman" pitchFamily="18" charset="0"/>
            </a:endParaRPr>
          </a:p>
        </p:txBody>
      </p:sp>
      <p:pic>
        <p:nvPicPr>
          <p:cNvPr id="3074" name="Picture 2" descr="https://img.loigiaihay.com/picture/2019/1106/tr17-b1-phan-c-vnen5-t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57550"/>
            <a:ext cx="3429000" cy="170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65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0244" y="4343401"/>
            <a:ext cx="70403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514350" indent="-514350" algn="ctr" eaLnBrk="1" hangingPunct="1">
              <a:buAutoNum type="alphaUcPeriod"/>
              <a:defRPr/>
            </a:pPr>
            <a:endParaRPr lang="en-US" sz="3200" b="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pic>
        <p:nvPicPr>
          <p:cNvPr id="7" name="Picture 3" descr="B38">
            <a:extLst>
              <a:ext uri="{FF2B5EF4-FFF2-40B4-BE49-F238E27FC236}">
                <a16:creationId xmlns="" xmlns:a16="http://schemas.microsoft.com/office/drawing/2014/main" id="{433664CA-F0F8-452B-8399-CEFE90241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84"/>
            <a:ext cx="9144000" cy="51565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11346" y="1771651"/>
            <a:ext cx="6359085" cy="2062103"/>
          </a:xfrm>
          <a:prstGeom prst="rect">
            <a:avLst/>
          </a:prstGeom>
          <a:noFill/>
        </p:spPr>
        <p:txBody>
          <a:bodyPr wrap="square" rtlCol="0">
            <a:spAutoFit/>
          </a:bodyPr>
          <a:lstStyle/>
          <a:p>
            <a:pPr algn="just"/>
            <a:r>
              <a:rPr lang="en-US" sz="3200" b="1" smtClean="0">
                <a:solidFill>
                  <a:srgbClr val="002060"/>
                </a:solidFill>
                <a:latin typeface="Times New Roman" pitchFamily="18" charset="0"/>
                <a:cs typeface="Times New Roman" pitchFamily="18" charset="0"/>
              </a:rPr>
              <a:t> Em biết: </a:t>
            </a:r>
          </a:p>
          <a:p>
            <a:pPr algn="just"/>
            <a:r>
              <a:rPr lang="en-US" sz="3200" b="1" smtClean="0">
                <a:solidFill>
                  <a:srgbClr val="002060"/>
                </a:solidFill>
                <a:latin typeface="Times New Roman" pitchFamily="18" charset="0"/>
                <a:cs typeface="Times New Roman" pitchFamily="18" charset="0"/>
              </a:rPr>
              <a:t>Quy tắc, công thức tính diện tích hình tròn và biết vận dụng để tính diện tích hình tròn.</a:t>
            </a:r>
            <a:endParaRPr lang="en-US" sz="3200" b="1" dirty="0">
              <a:solidFill>
                <a:srgbClr val="002060"/>
              </a:solidFill>
              <a:latin typeface="Times New Roman" pitchFamily="18" charset="0"/>
              <a:cs typeface="Times New Roman" pitchFamily="18" charset="0"/>
            </a:endParaRPr>
          </a:p>
        </p:txBody>
      </p:sp>
      <p:sp>
        <p:nvSpPr>
          <p:cNvPr id="10" name="WordArt 5">
            <a:extLst>
              <a:ext uri="{FF2B5EF4-FFF2-40B4-BE49-F238E27FC236}">
                <a16:creationId xmlns="" xmlns:a16="http://schemas.microsoft.com/office/drawing/2014/main" id="{83F61D90-3874-4A98-83F7-0AA771D2A71B}"/>
              </a:ext>
            </a:extLst>
          </p:cNvPr>
          <p:cNvSpPr>
            <a:spLocks noChangeArrowheads="1" noChangeShapeType="1" noTextEdit="1"/>
          </p:cNvSpPr>
          <p:nvPr/>
        </p:nvSpPr>
        <p:spPr bwMode="auto">
          <a:xfrm>
            <a:off x="2209800" y="634414"/>
            <a:ext cx="4962178" cy="870302"/>
          </a:xfrm>
          <a:prstGeom prst="rect">
            <a:avLst/>
          </a:prstGeom>
          <a:noFill/>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FF0000"/>
                </a:solidFill>
                <a:effectLst>
                  <a:outerShdw dist="35921" dir="2700000" algn="ctr" rotWithShape="0">
                    <a:srgbClr val="C0C0C0">
                      <a:alpha val="80000"/>
                    </a:srgbClr>
                  </a:outerShdw>
                </a:effectLst>
                <a:uLnTx/>
                <a:uFillTx/>
                <a:latin typeface="Calibri"/>
                <a:ea typeface="+mn-ea"/>
                <a:cs typeface="+mn-cs"/>
              </a:rPr>
              <a:t>MỤC TIÊU</a:t>
            </a:r>
          </a:p>
        </p:txBody>
      </p:sp>
      <p:sp>
        <p:nvSpPr>
          <p:cNvPr id="6" name="Rectangle 5"/>
          <p:cNvSpPr/>
          <p:nvPr/>
        </p:nvSpPr>
        <p:spPr>
          <a:xfrm>
            <a:off x="1981494" y="3904819"/>
            <a:ext cx="5418786" cy="584775"/>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514350" indent="-514350" algn="ctr">
              <a:buAutoNum type="alphaUcPeriod"/>
              <a:defRPr/>
            </a:pPr>
            <a:r>
              <a:rPr lang="en-US" sz="32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HOẠT ĐỘNG </a:t>
            </a:r>
            <a:r>
              <a:rPr lang="en-US" sz="3200" b="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CƠ BẢN</a:t>
            </a:r>
            <a:endParaRPr lang="en-US" sz="32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468" y="514351"/>
            <a:ext cx="8458200" cy="5262979"/>
          </a:xfrm>
          <a:prstGeom prst="rect">
            <a:avLst/>
          </a:prstGeom>
        </p:spPr>
        <p:txBody>
          <a:bodyPr wrap="square">
            <a:spAutoFit/>
          </a:bodyPr>
          <a:lstStyle/>
          <a:p>
            <a:pPr algn="just"/>
            <a:r>
              <a:rPr lang="vi-VN" sz="2800">
                <a:solidFill>
                  <a:srgbClr val="002060"/>
                </a:solidFill>
              </a:rPr>
              <a:t>a) Bán kính của chiếc đĩa CD là :</a:t>
            </a:r>
          </a:p>
          <a:p>
            <a:pPr algn="just"/>
            <a:r>
              <a:rPr lang="vi-VN" sz="2800">
                <a:solidFill>
                  <a:srgbClr val="002060"/>
                </a:solidFill>
              </a:rPr>
              <a:t>             12 : 2 = 6 (cm)</a:t>
            </a:r>
          </a:p>
          <a:p>
            <a:pPr algn="just"/>
            <a:r>
              <a:rPr lang="vi-VN" sz="2800">
                <a:solidFill>
                  <a:srgbClr val="002060"/>
                </a:solidFill>
              </a:rPr>
              <a:t>Số giấy bạn Na cần để có thể dán phủ hết bề mặt đĩa CD là :</a:t>
            </a:r>
          </a:p>
          <a:p>
            <a:pPr algn="just"/>
            <a:r>
              <a:rPr lang="vi-VN" sz="2800">
                <a:solidFill>
                  <a:srgbClr val="002060"/>
                </a:solidFill>
              </a:rPr>
              <a:t>             6 × 6 × 3,14 = 113,04 (cm</a:t>
            </a:r>
            <a:r>
              <a:rPr lang="vi-VN" sz="2800" baseline="30000">
                <a:solidFill>
                  <a:srgbClr val="002060"/>
                </a:solidFill>
              </a:rPr>
              <a:t>2</a:t>
            </a:r>
            <a:r>
              <a:rPr lang="vi-VN" sz="2800">
                <a:solidFill>
                  <a:srgbClr val="002060"/>
                </a:solidFill>
              </a:rPr>
              <a:t>)</a:t>
            </a:r>
          </a:p>
          <a:p>
            <a:pPr algn="just"/>
            <a:r>
              <a:rPr lang="vi-VN" sz="2800">
                <a:solidFill>
                  <a:srgbClr val="002060"/>
                </a:solidFill>
              </a:rPr>
              <a:t>b) Theo câu a, bán kính của chiếc đĩa CD là 6cm.</a:t>
            </a:r>
          </a:p>
          <a:p>
            <a:pPr algn="just"/>
            <a:r>
              <a:rPr lang="vi-VN" sz="2800">
                <a:solidFill>
                  <a:srgbClr val="002060"/>
                </a:solidFill>
              </a:rPr>
              <a:t>Nếu bạn Na muốn dán giấy màu vượt quá 1cm so với mép ngoài đĩa CD thì lúc này bán kính hình tròn là :</a:t>
            </a:r>
          </a:p>
          <a:p>
            <a:pPr algn="just"/>
            <a:r>
              <a:rPr lang="vi-VN" sz="2800">
                <a:solidFill>
                  <a:srgbClr val="002060"/>
                </a:solidFill>
              </a:rPr>
              <a:t>             6 + 1 = 7 (cm)</a:t>
            </a:r>
          </a:p>
          <a:p>
            <a:pPr algn="just"/>
            <a:r>
              <a:rPr lang="vi-VN" sz="2800">
                <a:solidFill>
                  <a:srgbClr val="002060"/>
                </a:solidFill>
              </a:rPr>
              <a:t>Diện tích số giấy bạn Na cần để dán nắp hộp quà là :</a:t>
            </a:r>
          </a:p>
          <a:p>
            <a:pPr algn="just"/>
            <a:r>
              <a:rPr lang="vi-VN" sz="2800">
                <a:solidFill>
                  <a:srgbClr val="002060"/>
                </a:solidFill>
              </a:rPr>
              <a:t>             7 × 7 × 3,14 = 153,86 (cm</a:t>
            </a:r>
            <a:r>
              <a:rPr lang="vi-VN" sz="2800" baseline="30000">
                <a:solidFill>
                  <a:srgbClr val="002060"/>
                </a:solidFill>
              </a:rPr>
              <a:t>2</a:t>
            </a:r>
            <a:r>
              <a:rPr lang="vi-VN" sz="2800">
                <a:solidFill>
                  <a:srgbClr val="002060"/>
                </a:solidFill>
              </a:rPr>
              <a:t>)</a:t>
            </a:r>
          </a:p>
          <a:p>
            <a:pPr algn="just"/>
            <a:r>
              <a:rPr lang="vi-VN" sz="2800">
                <a:solidFill>
                  <a:srgbClr val="002060"/>
                </a:solidFill>
              </a:rPr>
              <a:t>                            Đáp số: a) 113,04cm</a:t>
            </a:r>
            <a:r>
              <a:rPr lang="vi-VN" sz="2800" baseline="30000">
                <a:solidFill>
                  <a:srgbClr val="002060"/>
                </a:solidFill>
              </a:rPr>
              <a:t>2</a:t>
            </a:r>
            <a:r>
              <a:rPr lang="vi-VN" sz="2800" smtClean="0">
                <a:solidFill>
                  <a:srgbClr val="002060"/>
                </a:solidFill>
              </a:rPr>
              <a:t>.</a:t>
            </a:r>
            <a:endParaRPr lang="vi-VN" sz="2800">
              <a:solidFill>
                <a:srgbClr val="002060"/>
              </a:solidFill>
            </a:endParaRPr>
          </a:p>
        </p:txBody>
      </p:sp>
    </p:spTree>
    <p:extLst>
      <p:ext uri="{BB962C8B-B14F-4D97-AF65-F5344CB8AC3E}">
        <p14:creationId xmlns:p14="http://schemas.microsoft.com/office/powerpoint/2010/main" val="263836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42900"/>
            <a:ext cx="8458200" cy="2246769"/>
          </a:xfrm>
          <a:prstGeom prst="rect">
            <a:avLst/>
          </a:prstGeom>
        </p:spPr>
        <p:txBody>
          <a:bodyPr wrap="square">
            <a:spAutoFit/>
          </a:bodyPr>
          <a:lstStyle/>
          <a:p>
            <a:pPr algn="just"/>
            <a:r>
              <a:rPr lang="en-US" sz="2800" b="1" smtClean="0">
                <a:solidFill>
                  <a:srgbClr val="FF0000"/>
                </a:solidFill>
                <a:latin typeface="Times New Roman" pitchFamily="18" charset="0"/>
                <a:cs typeface="Times New Roman" pitchFamily="18" charset="0"/>
              </a:rPr>
              <a:t>2. </a:t>
            </a:r>
            <a:r>
              <a:rPr lang="vi-VN" sz="2800" b="1" smtClean="0">
                <a:solidFill>
                  <a:srgbClr val="FF0000"/>
                </a:solidFill>
                <a:latin typeface="Times New Roman" pitchFamily="18" charset="0"/>
                <a:cs typeface="Times New Roman" pitchFamily="18" charset="0"/>
              </a:rPr>
              <a:t>Cắt</a:t>
            </a:r>
            <a:r>
              <a:rPr lang="vi-VN" sz="2800" b="1">
                <a:solidFill>
                  <a:srgbClr val="FF0000"/>
                </a:solidFill>
                <a:latin typeface="Times New Roman" pitchFamily="18" charset="0"/>
                <a:cs typeface="Times New Roman" pitchFamily="18" charset="0"/>
              </a:rPr>
              <a:t>, ghép hình :</a:t>
            </a:r>
            <a:endParaRPr lang="vi-VN" sz="2800">
              <a:solidFill>
                <a:srgbClr val="FF0000"/>
              </a:solidFill>
              <a:latin typeface="Times New Roman" pitchFamily="18" charset="0"/>
              <a:cs typeface="Times New Roman" pitchFamily="18" charset="0"/>
            </a:endParaRPr>
          </a:p>
          <a:p>
            <a:pPr algn="just"/>
            <a:r>
              <a:rPr lang="vi-VN" sz="2800">
                <a:solidFill>
                  <a:srgbClr val="00B050"/>
                </a:solidFill>
                <a:latin typeface="Times New Roman" pitchFamily="18" charset="0"/>
                <a:cs typeface="Times New Roman" pitchFamily="18" charset="0"/>
              </a:rPr>
              <a:t>Với sự giúp đỡ của người lớn, em thực hiện các hoạt động sau :</a:t>
            </a:r>
          </a:p>
          <a:p>
            <a:pPr algn="just"/>
            <a:r>
              <a:rPr lang="vi-VN" sz="2800">
                <a:solidFill>
                  <a:srgbClr val="00B050"/>
                </a:solidFill>
                <a:latin typeface="Times New Roman" pitchFamily="18" charset="0"/>
                <a:cs typeface="Times New Roman" pitchFamily="18" charset="0"/>
              </a:rPr>
              <a:t>- Chuẩn bị hai hình tròn bằng nhau (bằng giấy hoặc bằng bìa</a:t>
            </a:r>
            <a:r>
              <a:rPr lang="vi-VN" sz="2800" smtClean="0">
                <a:solidFill>
                  <a:srgbClr val="00B050"/>
                </a:solidFill>
                <a:latin typeface="Times New Roman" pitchFamily="18" charset="0"/>
                <a:cs typeface="Times New Roman" pitchFamily="18" charset="0"/>
              </a:rPr>
              <a:t>).</a:t>
            </a:r>
            <a:endParaRPr lang="vi-VN" sz="2800">
              <a:solidFill>
                <a:srgbClr val="00B050"/>
              </a:solidFill>
              <a:latin typeface="Times New Roman" pitchFamily="18" charset="0"/>
              <a:cs typeface="Times New Roman" pitchFamily="18" charset="0"/>
            </a:endParaRPr>
          </a:p>
        </p:txBody>
      </p:sp>
      <p:pic>
        <p:nvPicPr>
          <p:cNvPr id="4100" name="Picture 4" descr="https://img.loigiaihay.com/picture/2019/1106/tr17-b2-phan-c-vnen5-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7362"/>
            <a:ext cx="4457700" cy="13858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737" y="3143250"/>
            <a:ext cx="8305800" cy="2246769"/>
          </a:xfrm>
          <a:prstGeom prst="rect">
            <a:avLst/>
          </a:prstGeom>
        </p:spPr>
        <p:txBody>
          <a:bodyPr wrap="square">
            <a:spAutoFit/>
          </a:bodyPr>
          <a:lstStyle/>
          <a:p>
            <a:pPr algn="just"/>
            <a:r>
              <a:rPr lang="vi-VN" sz="2800">
                <a:solidFill>
                  <a:srgbClr val="00B050"/>
                </a:solidFill>
              </a:rPr>
              <a:t>- Chia một hình tròn thành 16 phần bằng nhau bằng cách gấp đôi 4 lần liên tiếp và cắt rời các mảnh đó.</a:t>
            </a:r>
          </a:p>
          <a:p>
            <a:pPr algn="just"/>
            <a:r>
              <a:rPr lang="vi-VN" sz="2800">
                <a:solidFill>
                  <a:srgbClr val="00B050"/>
                </a:solidFill>
              </a:rPr>
              <a:t>- Cắt đôi một mảnh rồi ghép các mảnh lại để được một hình có dạng hình chữ nhật như hình vẽ dưới đây, rồi dán vào vở</a:t>
            </a:r>
            <a:r>
              <a:rPr lang="vi-VN" sz="2800" smtClean="0">
                <a:solidFill>
                  <a:srgbClr val="00B050"/>
                </a:solidFill>
              </a:rPr>
              <a:t>.</a:t>
            </a:r>
            <a:endParaRPr lang="vi-VN" sz="2800">
              <a:solidFill>
                <a:srgbClr val="00B050"/>
              </a:solidFill>
            </a:endParaRPr>
          </a:p>
        </p:txBody>
      </p:sp>
    </p:spTree>
    <p:extLst>
      <p:ext uri="{BB962C8B-B14F-4D97-AF65-F5344CB8AC3E}">
        <p14:creationId xmlns:p14="http://schemas.microsoft.com/office/powerpoint/2010/main" val="37482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circle(in)">
                                      <p:cBhvr>
                                        <p:cTn id="18" dur="20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32758"/>
            <a:ext cx="8077200" cy="4524315"/>
          </a:xfrm>
          <a:prstGeom prst="rect">
            <a:avLst/>
          </a:prstGeom>
        </p:spPr>
        <p:txBody>
          <a:bodyPr wrap="square">
            <a:spAutoFit/>
          </a:bodyPr>
          <a:lstStyle/>
          <a:p>
            <a:pPr algn="just"/>
            <a:r>
              <a:rPr lang="vi-VN" sz="3200">
                <a:solidFill>
                  <a:srgbClr val="00B050"/>
                </a:solidFill>
              </a:rPr>
              <a:t>- Nhận xét về diện tích của hình tròn và diện tích hình chữ nhật vừa ghép được.</a:t>
            </a:r>
          </a:p>
          <a:p>
            <a:pPr algn="just"/>
            <a:r>
              <a:rPr lang="vi-VN" sz="3200">
                <a:solidFill>
                  <a:srgbClr val="00B050"/>
                </a:solidFill>
              </a:rPr>
              <a:t>Biết chiều rộng của hình chữ nhật vừa ghép được bằng bán kính r của hình tròn và chiều dài của hình chữ nhật vừa ghép được bằng nửa chu vi của hình tròn, tức là bằng r × 3,14. Viết tiếp vào chỗ chấm cho thích hợp :</a:t>
            </a:r>
          </a:p>
          <a:p>
            <a:pPr algn="just"/>
            <a:r>
              <a:rPr lang="vi-VN" sz="3200">
                <a:solidFill>
                  <a:srgbClr val="00B050"/>
                </a:solidFill>
              </a:rPr>
              <a:t>Diện tích hình chữ nhật là : …………………</a:t>
            </a:r>
          </a:p>
          <a:p>
            <a:pPr algn="just"/>
            <a:r>
              <a:rPr lang="vi-VN" sz="3200">
                <a:solidFill>
                  <a:srgbClr val="00B050"/>
                </a:solidFill>
              </a:rPr>
              <a:t>Diện tích hình tròn ban đầu là : ….................</a:t>
            </a:r>
          </a:p>
        </p:txBody>
      </p:sp>
    </p:spTree>
    <p:extLst>
      <p:ext uri="{BB962C8B-B14F-4D97-AF65-F5344CB8AC3E}">
        <p14:creationId xmlns:p14="http://schemas.microsoft.com/office/powerpoint/2010/main" val="355278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82000" cy="6124754"/>
          </a:xfrm>
          <a:prstGeom prst="rect">
            <a:avLst/>
          </a:prstGeom>
        </p:spPr>
        <p:txBody>
          <a:bodyPr wrap="square">
            <a:spAutoFit/>
          </a:bodyPr>
          <a:lstStyle/>
          <a:p>
            <a:pPr algn="just"/>
            <a:r>
              <a:rPr lang="vi-VN" sz="2800">
                <a:solidFill>
                  <a:srgbClr val="0000CC"/>
                </a:solidFill>
              </a:rPr>
              <a:t>Các em vẽ hai hình tròn có đường kính là 8cm, sau đó thực hiện các bước như đề bài đã hướng dẫn.</a:t>
            </a:r>
          </a:p>
          <a:p>
            <a:pPr algn="just"/>
            <a:r>
              <a:rPr lang="vi-VN" sz="2800">
                <a:solidFill>
                  <a:srgbClr val="0000CC"/>
                </a:solidFill>
              </a:rPr>
              <a:t>Bán kính của hình tròn hay chiều rộng của hình chữ nhật là :</a:t>
            </a:r>
          </a:p>
          <a:p>
            <a:pPr algn="just"/>
            <a:r>
              <a:rPr lang="vi-VN" sz="2800">
                <a:solidFill>
                  <a:srgbClr val="0000CC"/>
                </a:solidFill>
              </a:rPr>
              <a:t>            8 : 2 = 4 (cm)</a:t>
            </a:r>
          </a:p>
          <a:p>
            <a:pPr algn="just"/>
            <a:r>
              <a:rPr lang="vi-VN" sz="2800">
                <a:solidFill>
                  <a:srgbClr val="0000CC"/>
                </a:solidFill>
              </a:rPr>
              <a:t>Chiều dài hình chữ nhật (hay nửa chu vi hình tròn) là :</a:t>
            </a:r>
          </a:p>
          <a:p>
            <a:pPr algn="just"/>
            <a:r>
              <a:rPr lang="vi-VN" sz="2800">
                <a:solidFill>
                  <a:srgbClr val="0000CC"/>
                </a:solidFill>
              </a:rPr>
              <a:t>            4 × 3,14 = 12,56 (cm)</a:t>
            </a:r>
          </a:p>
          <a:p>
            <a:pPr algn="just"/>
            <a:r>
              <a:rPr lang="vi-VN" sz="2800">
                <a:solidFill>
                  <a:srgbClr val="0000CC"/>
                </a:solidFill>
              </a:rPr>
              <a:t>Diện tích hình chữ nhật là :</a:t>
            </a:r>
          </a:p>
          <a:p>
            <a:pPr algn="just"/>
            <a:r>
              <a:rPr lang="vi-VN" sz="2800">
                <a:solidFill>
                  <a:srgbClr val="0000CC"/>
                </a:solidFill>
              </a:rPr>
              <a:t>            12,56 × 4 = 50,24 (cm</a:t>
            </a:r>
            <a:r>
              <a:rPr lang="vi-VN" sz="2800" baseline="30000">
                <a:solidFill>
                  <a:srgbClr val="0000CC"/>
                </a:solidFill>
              </a:rPr>
              <a:t>2</a:t>
            </a:r>
            <a:r>
              <a:rPr lang="vi-VN" sz="2800">
                <a:solidFill>
                  <a:srgbClr val="0000CC"/>
                </a:solidFill>
              </a:rPr>
              <a:t>)</a:t>
            </a:r>
          </a:p>
          <a:p>
            <a:pPr algn="just"/>
            <a:r>
              <a:rPr lang="vi-VN" sz="2800">
                <a:solidFill>
                  <a:srgbClr val="0000CC"/>
                </a:solidFill>
              </a:rPr>
              <a:t>Diện tích hình tròn ban đầu là: </a:t>
            </a:r>
          </a:p>
          <a:p>
            <a:pPr algn="just"/>
            <a:r>
              <a:rPr lang="vi-VN" sz="2800">
                <a:solidFill>
                  <a:srgbClr val="0000CC"/>
                </a:solidFill>
              </a:rPr>
              <a:t>            4 × 4 × 3,14 = 50,24 (cm</a:t>
            </a:r>
            <a:r>
              <a:rPr lang="vi-VN" sz="2800" baseline="30000">
                <a:solidFill>
                  <a:srgbClr val="0000CC"/>
                </a:solidFill>
              </a:rPr>
              <a:t>2</a:t>
            </a:r>
            <a:r>
              <a:rPr lang="vi-VN" sz="2800">
                <a:solidFill>
                  <a:srgbClr val="0000CC"/>
                </a:solidFill>
              </a:rPr>
              <a:t>)</a:t>
            </a:r>
          </a:p>
          <a:p>
            <a:pPr algn="just"/>
            <a:r>
              <a:rPr lang="vi-VN" sz="2800">
                <a:solidFill>
                  <a:srgbClr val="0000CC"/>
                </a:solidFill>
              </a:rPr>
              <a:t>Vậy ta viết tiếp vào chỗ chấm như sau :</a:t>
            </a:r>
          </a:p>
          <a:p>
            <a:pPr algn="just"/>
            <a:r>
              <a:rPr lang="vi-VN" sz="2800">
                <a:solidFill>
                  <a:srgbClr val="0000CC"/>
                </a:solidFill>
              </a:rPr>
              <a:t>Diện tích hình chữ nhật là : 50,24cm</a:t>
            </a:r>
            <a:r>
              <a:rPr lang="vi-VN" sz="2800" baseline="30000">
                <a:solidFill>
                  <a:srgbClr val="0000CC"/>
                </a:solidFill>
              </a:rPr>
              <a:t>2</a:t>
            </a:r>
            <a:r>
              <a:rPr lang="vi-VN" sz="2800">
                <a:solidFill>
                  <a:srgbClr val="0000CC"/>
                </a:solidFill>
              </a:rPr>
              <a:t>.</a:t>
            </a:r>
          </a:p>
          <a:p>
            <a:pPr algn="just"/>
            <a:r>
              <a:rPr lang="vi-VN" sz="2800">
                <a:solidFill>
                  <a:srgbClr val="0000CC"/>
                </a:solidFill>
              </a:rPr>
              <a:t>Diện tích hình tròn ban đầu là : 50,24cm</a:t>
            </a:r>
            <a:r>
              <a:rPr lang="vi-VN" sz="2800" baseline="30000">
                <a:solidFill>
                  <a:srgbClr val="0000CC"/>
                </a:solidFill>
              </a:rPr>
              <a:t>2</a:t>
            </a:r>
            <a:r>
              <a:rPr lang="vi-VN" sz="2800" smtClean="0">
                <a:solidFill>
                  <a:srgbClr val="0000CC"/>
                </a:solidFill>
              </a:rPr>
              <a:t>.</a:t>
            </a:r>
            <a:endParaRPr lang="vi-VN" sz="2800">
              <a:solidFill>
                <a:srgbClr val="0000CC"/>
              </a:solidFill>
            </a:endParaRPr>
          </a:p>
        </p:txBody>
      </p:sp>
    </p:spTree>
    <p:extLst>
      <p:ext uri="{BB962C8B-B14F-4D97-AF65-F5344CB8AC3E}">
        <p14:creationId xmlns:p14="http://schemas.microsoft.com/office/powerpoint/2010/main" val="162578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0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2005446" y="1038705"/>
            <a:ext cx="5133109" cy="1338566"/>
          </a:xfrm>
        </p:spPr>
        <p:txBody>
          <a:bodyPr>
            <a:normAutofit fontScale="90000"/>
          </a:bodyPr>
          <a:lstStyle/>
          <a:p>
            <a:pPr algn="ctr" eaLnBrk="1" hangingPunct="1"/>
            <a:r>
              <a:rPr lang="en-US" b="1" dirty="0">
                <a:solidFill>
                  <a:srgbClr val="FF0000"/>
                </a:solidFill>
                <a:latin typeface="Times New Roman" pitchFamily="18" charset="0"/>
              </a:rPr>
              <a:t>TRÂN </a:t>
            </a:r>
            <a:r>
              <a:rPr lang="en-US" b="1">
                <a:solidFill>
                  <a:srgbClr val="FF0000"/>
                </a:solidFill>
                <a:latin typeface="Times New Roman" pitchFamily="18" charset="0"/>
              </a:rPr>
              <a:t>TRỌNG </a:t>
            </a:r>
            <a:r>
              <a:rPr lang="en-US" b="1" smtClean="0">
                <a:solidFill>
                  <a:srgbClr val="FF0000"/>
                </a:solidFill>
                <a:latin typeface="Times New Roman" pitchFamily="18" charset="0"/>
              </a:rPr>
              <a:t/>
            </a:r>
            <a:br>
              <a:rPr lang="en-US" b="1" smtClean="0">
                <a:solidFill>
                  <a:srgbClr val="FF0000"/>
                </a:solidFill>
                <a:latin typeface="Times New Roman" pitchFamily="18" charset="0"/>
              </a:rPr>
            </a:br>
            <a:r>
              <a:rPr lang="en-US" b="1" smtClean="0">
                <a:solidFill>
                  <a:srgbClr val="FF0000"/>
                </a:solidFill>
                <a:latin typeface="Times New Roman" pitchFamily="18" charset="0"/>
              </a:rPr>
              <a:t>CẢM </a:t>
            </a:r>
            <a:r>
              <a:rPr lang="en-US" b="1" dirty="0">
                <a:solidFill>
                  <a:srgbClr val="FF0000"/>
                </a:solidFill>
                <a:latin typeface="Times New Roman" pitchFamily="18" charset="0"/>
              </a:rPr>
              <a:t>ƠN</a:t>
            </a:r>
          </a:p>
        </p:txBody>
      </p:sp>
      <p:pic>
        <p:nvPicPr>
          <p:cNvPr id="8" name="Picture 6" descr="11_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335" y="2377270"/>
            <a:ext cx="3526809" cy="186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545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45"/>
            <a:ext cx="9221788" cy="5125640"/>
          </a:xfrm>
          <a:prstGeom prst="rect">
            <a:avLst/>
          </a:prstGeom>
          <a:solidFill>
            <a:srgbClr val="00B0F0"/>
          </a:solidFill>
          <a:ln>
            <a:noFill/>
          </a:ln>
          <a:extLst/>
        </p:spPr>
      </p:pic>
      <p:sp>
        <p:nvSpPr>
          <p:cNvPr id="4" name="Rectangle 3"/>
          <p:cNvSpPr/>
          <p:nvPr/>
        </p:nvSpPr>
        <p:spPr>
          <a:xfrm>
            <a:off x="2971800" y="1600200"/>
            <a:ext cx="5410200" cy="2228850"/>
          </a:xfrm>
          <a:prstGeom prst="rect">
            <a:avLst/>
          </a:prstGeom>
          <a:solidFill>
            <a:srgbClr val="00B0F0"/>
          </a:solidFill>
        </p:spPr>
        <p:txBody>
          <a:bodyPr wrap="none">
            <a:prstTxWarp prst="textChevron">
              <a:avLst/>
            </a:prstTxWarp>
            <a:spAutoFit/>
          </a:bodyPr>
          <a:lstStyle/>
          <a:p>
            <a:pPr algn="ctr" fontAlgn="base">
              <a:spcBef>
                <a:spcPct val="0"/>
              </a:spcBef>
              <a:spcAft>
                <a:spcPct val="0"/>
              </a:spcAft>
              <a:defRPr/>
            </a:pPr>
            <a:r>
              <a:rPr lang="vi-VN" sz="5400" b="1" dirty="0">
                <a:ln w="1905"/>
                <a:solidFill>
                  <a:srgbClr val="FF0000"/>
                </a:solidFill>
                <a:effectLst>
                  <a:innerShdw blurRad="69850" dist="43180" dir="5400000">
                    <a:srgbClr val="000000">
                      <a:alpha val="65000"/>
                    </a:srgbClr>
                  </a:innerShdw>
                </a:effectLst>
                <a:latin typeface="Arial" pitchFamily="34" charset="0"/>
              </a:rPr>
              <a:t>KHỞI ĐỘNG</a:t>
            </a:r>
            <a:endParaRPr lang="en-US" sz="5400" b="1" dirty="0">
              <a:ln w="1905"/>
              <a:solidFill>
                <a:srgbClr val="FF0000"/>
              </a:solidFill>
              <a:effectLst>
                <a:innerShdw blurRad="69850" dist="43180" dir="5400000">
                  <a:srgbClr val="000000">
                    <a:alpha val="65000"/>
                  </a:srgbClr>
                </a:innerShdw>
              </a:effectLst>
              <a:latin typeface="Arial" pitchFamily="34" charset="0"/>
            </a:endParaRPr>
          </a:p>
        </p:txBody>
      </p:sp>
      <p:sp>
        <p:nvSpPr>
          <p:cNvPr id="5" name="Rectangle 36"/>
          <p:cNvSpPr>
            <a:spLocks noChangeArrowheads="1"/>
          </p:cNvSpPr>
          <p:nvPr/>
        </p:nvSpPr>
        <p:spPr bwMode="auto">
          <a:xfrm>
            <a:off x="0" y="0"/>
            <a:ext cx="9144000" cy="51435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228826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304800" y="814902"/>
            <a:ext cx="8229600" cy="3524966"/>
          </a:xfrm>
          <a:prstGeom prst="rect">
            <a:avLst/>
          </a:prstGeom>
          <a:noFill/>
        </p:spPr>
        <p:txBody>
          <a:bodyPr wrap="none" lIns="91397" tIns="45699" rIns="91397" bIns="45699" fromWordArt="1">
            <a:prstTxWarp prst="textCascadeUp">
              <a:avLst>
                <a:gd name="adj" fmla="val 7556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defRPr/>
            </a:pPr>
            <a:r>
              <a:rPr lang="en-US" sz="3600" b="1" kern="0" dirty="0">
                <a:ln w="1905"/>
                <a:solidFill>
                  <a:srgbClr val="FF0000"/>
                </a:solidFill>
                <a:effectLst>
                  <a:innerShdw blurRad="69850" dist="43180" dir="5400000">
                    <a:srgbClr val="000000">
                      <a:alpha val="65000"/>
                    </a:srgbClr>
                  </a:innerShdw>
                </a:effectLst>
                <a:latin typeface="Tahoma" pitchFamily="34" charset="0"/>
                <a:ea typeface="Tahoma" pitchFamily="34" charset="0"/>
                <a:cs typeface="Tahoma" pitchFamily="34" charset="0"/>
              </a:rPr>
              <a:t>TRÒ CHƠI: </a:t>
            </a:r>
          </a:p>
          <a:p>
            <a:pPr algn="ctr">
              <a:defRPr/>
            </a:pPr>
            <a:r>
              <a:rPr lang="en-US" sz="3600" b="1" kern="0" smtClean="0">
                <a:ln w="1905"/>
                <a:solidFill>
                  <a:srgbClr val="FF0000"/>
                </a:solidFill>
                <a:effectLst>
                  <a:innerShdw blurRad="69850" dist="43180" dir="5400000">
                    <a:srgbClr val="000000">
                      <a:alpha val="65000"/>
                    </a:srgbClr>
                  </a:innerShdw>
                </a:effectLst>
                <a:latin typeface="Tahoma" pitchFamily="34" charset="0"/>
                <a:ea typeface="Tahoma" pitchFamily="34" charset="0"/>
                <a:cs typeface="Tahoma" pitchFamily="34" charset="0"/>
              </a:rPr>
              <a:t>“Chiếc hôp bí mật”</a:t>
            </a:r>
            <a:endParaRPr lang="en-US" sz="3600" b="1" kern="0" dirty="0">
              <a:ln w="1905"/>
              <a:solidFill>
                <a:srgbClr val="FF0000"/>
              </a:solidFill>
              <a:effectLst>
                <a:innerShdw blurRad="69850" dist="43180" dir="5400000">
                  <a:srgbClr val="000000">
                    <a:alpha val="65000"/>
                  </a:srgbClr>
                </a:innerShdw>
              </a:effectLst>
              <a:latin typeface="Tahoma" pitchFamily="34" charset="0"/>
              <a:ea typeface="Tahoma" pitchFamily="34" charset="0"/>
              <a:cs typeface="Tahoma" pitchFamily="34" charset="0"/>
            </a:endParaRPr>
          </a:p>
        </p:txBody>
      </p:sp>
      <p:sp>
        <p:nvSpPr>
          <p:cNvPr id="6" name="Rectangle 36"/>
          <p:cNvSpPr>
            <a:spLocks noChangeArrowheads="1"/>
          </p:cNvSpPr>
          <p:nvPr/>
        </p:nvSpPr>
        <p:spPr bwMode="auto">
          <a:xfrm>
            <a:off x="0" y="0"/>
            <a:ext cx="9144000" cy="51435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297090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20241"/>
            <a:ext cx="9144000" cy="5218510"/>
            <a:chOff x="0" y="0"/>
            <a:chExt cx="5760" cy="4383"/>
          </a:xfrm>
        </p:grpSpPr>
        <p:sp>
          <p:nvSpPr>
            <p:cNvPr id="14369"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70"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71"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1" name="AutoShape 51"/>
          <p:cNvSpPr>
            <a:spLocks noChangeArrowheads="1"/>
          </p:cNvSpPr>
          <p:nvPr/>
        </p:nvSpPr>
        <p:spPr bwMode="auto">
          <a:xfrm>
            <a:off x="1258888" y="887017"/>
            <a:ext cx="7561262" cy="820340"/>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smtClean="0">
                <a:solidFill>
                  <a:schemeClr val="bg1"/>
                </a:solidFill>
                <a:latin typeface="Arial" panose="020B0604020202020204" pitchFamily="34" charset="0"/>
                <a:cs typeface="Arial" panose="020B0604020202020204" pitchFamily="34" charset="0"/>
              </a:rPr>
              <a:t>Muốn tính chu vi hình chữ nhật ta</a:t>
            </a:r>
          </a:p>
          <a:p>
            <a:pPr algn="ctr" eaLnBrk="1" hangingPunct="1"/>
            <a:r>
              <a:rPr lang="en-US" altLang="en-US" sz="3200" b="1">
                <a:solidFill>
                  <a:schemeClr val="bg1"/>
                </a:solidFill>
                <a:latin typeface="Arial" panose="020B0604020202020204" pitchFamily="34" charset="0"/>
                <a:cs typeface="Arial" panose="020B0604020202020204" pitchFamily="34" charset="0"/>
              </a:rPr>
              <a:t>l</a:t>
            </a:r>
            <a:r>
              <a:rPr lang="en-US" altLang="en-US" sz="3200" b="1" smtClean="0">
                <a:solidFill>
                  <a:schemeClr val="bg1"/>
                </a:solidFill>
                <a:latin typeface="Arial" panose="020B0604020202020204" pitchFamily="34" charset="0"/>
                <a:cs typeface="Arial" panose="020B0604020202020204" pitchFamily="34" charset="0"/>
              </a:rPr>
              <a:t>àm như thế nào?</a:t>
            </a:r>
            <a:endParaRPr lang="en-US" altLang="en-US" sz="3200" b="1">
              <a:solidFill>
                <a:schemeClr val="bg1"/>
              </a:solidFill>
              <a:latin typeface="Arial" panose="020B0604020202020204" pitchFamily="34" charset="0"/>
              <a:cs typeface="Arial" panose="020B0604020202020204" pitchFamily="34" charset="0"/>
            </a:endParaRPr>
          </a:p>
        </p:txBody>
      </p:sp>
      <p:sp>
        <p:nvSpPr>
          <p:cNvPr id="36" name="AutoShape 51"/>
          <p:cNvSpPr>
            <a:spLocks noChangeArrowheads="1"/>
          </p:cNvSpPr>
          <p:nvPr/>
        </p:nvSpPr>
        <p:spPr bwMode="auto">
          <a:xfrm>
            <a:off x="1835150" y="3651647"/>
            <a:ext cx="5843588" cy="561975"/>
          </a:xfrm>
          <a:prstGeom prst="roundRect">
            <a:avLst>
              <a:gd name="adj" fmla="val 16667"/>
            </a:avLst>
          </a:prstGeom>
          <a:solidFill>
            <a:srgbClr val="7030A0"/>
          </a:solidFill>
          <a:ln w="9525">
            <a:noFill/>
            <a:round/>
            <a:headEnd/>
            <a:tailEnd/>
          </a:ln>
        </p:spPr>
        <p:txBody>
          <a:bodyPr wrap="none" anchor="ctr"/>
          <a:lstStyle/>
          <a:p>
            <a:pPr algn="ctr"/>
            <a:r>
              <a:rPr lang="en-US" altLang="en-US" b="1">
                <a:solidFill>
                  <a:schemeClr val="bg1"/>
                </a:solidFill>
                <a:latin typeface="Arial" panose="020B0604020202020204" pitchFamily="34" charset="0"/>
                <a:cs typeface="Arial" panose="020B0604020202020204" pitchFamily="34" charset="0"/>
              </a:rPr>
              <a:t> Ta lấy chiều dài cộng chiều rộng cùng một đơn vị </a:t>
            </a:r>
          </a:p>
          <a:p>
            <a:pPr algn="ctr"/>
            <a:r>
              <a:rPr lang="en-US" altLang="en-US" b="1">
                <a:solidFill>
                  <a:schemeClr val="bg1"/>
                </a:solidFill>
                <a:latin typeface="Arial" panose="020B0604020202020204" pitchFamily="34" charset="0"/>
                <a:cs typeface="Arial" panose="020B0604020202020204" pitchFamily="34" charset="0"/>
              </a:rPr>
              <a:t>đo rồi </a:t>
            </a:r>
            <a:r>
              <a:rPr lang="en-US" altLang="en-US" b="1" smtClean="0">
                <a:solidFill>
                  <a:schemeClr val="bg1"/>
                </a:solidFill>
                <a:latin typeface="Arial" panose="020B0604020202020204" pitchFamily="34" charset="0"/>
                <a:cs typeface="Arial" panose="020B0604020202020204" pitchFamily="34" charset="0"/>
              </a:rPr>
              <a:t>chia cho 2</a:t>
            </a:r>
            <a:r>
              <a:rPr lang="en-US" altLang="en-US" b="1">
                <a:solidFill>
                  <a:schemeClr val="bg1"/>
                </a:solidFill>
                <a:latin typeface="Arial" panose="020B0604020202020204" pitchFamily="34" charset="0"/>
                <a:cs typeface="Arial" panose="020B0604020202020204" pitchFamily="34" charset="0"/>
              </a:rPr>
              <a:t>. Công </a:t>
            </a:r>
            <a:r>
              <a:rPr lang="en-US" altLang="en-US" b="1" smtClean="0">
                <a:solidFill>
                  <a:schemeClr val="bg1"/>
                </a:solidFill>
                <a:latin typeface="Arial" panose="020B0604020202020204" pitchFamily="34" charset="0"/>
                <a:cs typeface="Arial" panose="020B0604020202020204" pitchFamily="34" charset="0"/>
              </a:rPr>
              <a:t>thước P= </a:t>
            </a:r>
            <a:r>
              <a:rPr lang="en-US" altLang="en-US" b="1">
                <a:solidFill>
                  <a:schemeClr val="bg1"/>
                </a:solidFill>
                <a:latin typeface="Arial" panose="020B0604020202020204" pitchFamily="34" charset="0"/>
                <a:cs typeface="Arial" panose="020B0604020202020204" pitchFamily="34" charset="0"/>
              </a:rPr>
              <a:t>(a+b) </a:t>
            </a:r>
            <a:r>
              <a:rPr lang="en-US" altLang="en-US" b="1" smtClean="0">
                <a:solidFill>
                  <a:schemeClr val="bg1"/>
                </a:solidFill>
                <a:latin typeface="Arial" panose="020B0604020202020204" pitchFamily="34" charset="0"/>
                <a:cs typeface="Arial" panose="020B0604020202020204" pitchFamily="34" charset="0"/>
              </a:rPr>
              <a:t>: </a:t>
            </a:r>
            <a:r>
              <a:rPr lang="en-US" altLang="en-US" b="1">
                <a:solidFill>
                  <a:schemeClr val="bg1"/>
                </a:solidFill>
                <a:latin typeface="Arial" panose="020B0604020202020204" pitchFamily="34" charset="0"/>
                <a:cs typeface="Arial" panose="020B0604020202020204" pitchFamily="34" charset="0"/>
              </a:rPr>
              <a:t>2</a:t>
            </a:r>
            <a:endParaRPr lang="en-US" baseline="30000" dirty="0">
              <a:solidFill>
                <a:schemeClr val="bg1"/>
              </a:solidFill>
              <a:latin typeface="Arial" charset="0"/>
              <a:cs typeface="Arial" charset="0"/>
            </a:endParaRPr>
          </a:p>
        </p:txBody>
      </p:sp>
      <p:pic>
        <p:nvPicPr>
          <p:cNvPr id="39" name="Picture 38"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69914" y="3651648"/>
            <a:ext cx="1500187"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8" name="cached_combo42.wav"/>
            </a:hlinkHover>
          </p:cNvPr>
          <p:cNvSpPr>
            <a:spLocks noChangeArrowheads="1"/>
          </p:cNvSpPr>
          <p:nvPr/>
        </p:nvSpPr>
        <p:spPr bwMode="auto">
          <a:xfrm>
            <a:off x="706438" y="3759994"/>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912814" y="3813572"/>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42" name="AutoShape 51"/>
          <p:cNvSpPr>
            <a:spLocks noChangeArrowheads="1"/>
          </p:cNvSpPr>
          <p:nvPr/>
        </p:nvSpPr>
        <p:spPr bwMode="auto">
          <a:xfrm>
            <a:off x="1692276" y="1924050"/>
            <a:ext cx="5967413"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smtClean="0">
                <a:solidFill>
                  <a:schemeClr val="bg1"/>
                </a:solidFill>
                <a:latin typeface="Arial" panose="020B0604020202020204" pitchFamily="34" charset="0"/>
                <a:cs typeface="Arial" panose="020B0604020202020204" pitchFamily="34" charset="0"/>
              </a:rPr>
              <a:t>    Ta lấy chiều dài cộng chiều rộng cùng một đơn vị </a:t>
            </a:r>
          </a:p>
          <a:p>
            <a:pPr algn="ctr"/>
            <a:r>
              <a:rPr lang="en-US" altLang="en-US" sz="1800" b="1" smtClean="0">
                <a:solidFill>
                  <a:schemeClr val="bg1"/>
                </a:solidFill>
                <a:latin typeface="Arial" panose="020B0604020202020204" pitchFamily="34" charset="0"/>
                <a:cs typeface="Arial" panose="020B0604020202020204" pitchFamily="34" charset="0"/>
              </a:rPr>
              <a:t>đo rồi nhân với 2. Công thước P= (a+b) x 2</a:t>
            </a:r>
            <a:endParaRPr lang="en-US" altLang="en-US" sz="1800" b="1" dirty="0">
              <a:solidFill>
                <a:schemeClr val="bg1"/>
              </a:solidFill>
              <a:latin typeface="Arial" panose="020B0604020202020204" pitchFamily="34" charset="0"/>
              <a:cs typeface="Arial" panose="020B0604020202020204" pitchFamily="34" charset="0"/>
            </a:endParaRPr>
          </a:p>
        </p:txBody>
      </p:sp>
      <p:pic>
        <p:nvPicPr>
          <p:cNvPr id="44"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25475" y="1935956"/>
            <a:ext cx="1500188" cy="60126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8" name="cached_combo42.wav"/>
            </a:hlinkHover>
          </p:cNvPr>
          <p:cNvSpPr>
            <a:spLocks noChangeArrowheads="1"/>
          </p:cNvSpPr>
          <p:nvPr/>
        </p:nvSpPr>
        <p:spPr bwMode="auto">
          <a:xfrm>
            <a:off x="701676" y="1990726"/>
            <a:ext cx="817563"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908051" y="2075260"/>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p:sp>
        <p:nvSpPr>
          <p:cNvPr id="47" name="AutoShape 51"/>
          <p:cNvSpPr>
            <a:spLocks noChangeArrowheads="1"/>
          </p:cNvSpPr>
          <p:nvPr/>
        </p:nvSpPr>
        <p:spPr bwMode="auto">
          <a:xfrm>
            <a:off x="1676400" y="2800350"/>
            <a:ext cx="5943600"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b="1">
                <a:solidFill>
                  <a:schemeClr val="bg1"/>
                </a:solidFill>
                <a:latin typeface="Arial" panose="020B0604020202020204" pitchFamily="34" charset="0"/>
                <a:cs typeface="Arial" panose="020B0604020202020204" pitchFamily="34" charset="0"/>
              </a:rPr>
              <a:t> Ta lấy chiều dài </a:t>
            </a:r>
            <a:r>
              <a:rPr lang="en-US" altLang="en-US" b="1" smtClean="0">
                <a:solidFill>
                  <a:schemeClr val="bg1"/>
                </a:solidFill>
                <a:latin typeface="Arial" panose="020B0604020202020204" pitchFamily="34" charset="0"/>
                <a:cs typeface="Arial" panose="020B0604020202020204" pitchFamily="34" charset="0"/>
              </a:rPr>
              <a:t>trừ </a:t>
            </a:r>
            <a:r>
              <a:rPr lang="en-US" altLang="en-US" b="1">
                <a:solidFill>
                  <a:schemeClr val="bg1"/>
                </a:solidFill>
                <a:latin typeface="Arial" panose="020B0604020202020204" pitchFamily="34" charset="0"/>
                <a:cs typeface="Arial" panose="020B0604020202020204" pitchFamily="34" charset="0"/>
              </a:rPr>
              <a:t>chiều rộng cùng một đơn vị </a:t>
            </a:r>
          </a:p>
          <a:p>
            <a:pPr algn="ctr"/>
            <a:r>
              <a:rPr lang="en-US" altLang="en-US" b="1">
                <a:solidFill>
                  <a:schemeClr val="bg1"/>
                </a:solidFill>
                <a:latin typeface="Arial" panose="020B0604020202020204" pitchFamily="34" charset="0"/>
                <a:cs typeface="Arial" panose="020B0604020202020204" pitchFamily="34" charset="0"/>
              </a:rPr>
              <a:t>đo rồi nhân với 2. Công </a:t>
            </a:r>
            <a:r>
              <a:rPr lang="en-US" altLang="en-US" b="1" smtClean="0">
                <a:solidFill>
                  <a:schemeClr val="bg1"/>
                </a:solidFill>
                <a:latin typeface="Arial" panose="020B0604020202020204" pitchFamily="34" charset="0"/>
                <a:cs typeface="Arial" panose="020B0604020202020204" pitchFamily="34" charset="0"/>
              </a:rPr>
              <a:t>thước P= </a:t>
            </a:r>
            <a:r>
              <a:rPr lang="en-US" altLang="en-US" b="1">
                <a:solidFill>
                  <a:schemeClr val="bg1"/>
                </a:solidFill>
                <a:latin typeface="Arial" panose="020B0604020202020204" pitchFamily="34" charset="0"/>
                <a:cs typeface="Arial" panose="020B0604020202020204" pitchFamily="34" charset="0"/>
              </a:rPr>
              <a:t>(</a:t>
            </a:r>
            <a:r>
              <a:rPr lang="en-US" altLang="en-US" b="1" smtClean="0">
                <a:solidFill>
                  <a:schemeClr val="bg1"/>
                </a:solidFill>
                <a:latin typeface="Arial" panose="020B0604020202020204" pitchFamily="34" charset="0"/>
                <a:cs typeface="Arial" panose="020B0604020202020204" pitchFamily="34" charset="0"/>
              </a:rPr>
              <a:t>a - b</a:t>
            </a:r>
            <a:r>
              <a:rPr lang="en-US" altLang="en-US" b="1">
                <a:solidFill>
                  <a:schemeClr val="bg1"/>
                </a:solidFill>
                <a:latin typeface="Arial" panose="020B0604020202020204" pitchFamily="34" charset="0"/>
                <a:cs typeface="Arial" panose="020B0604020202020204" pitchFamily="34" charset="0"/>
              </a:rPr>
              <a:t>) x 2</a:t>
            </a:r>
            <a:endParaRPr lang="en-US" b="1" baseline="30000" dirty="0">
              <a:solidFill>
                <a:schemeClr val="bg1"/>
              </a:solidFill>
              <a:effectLst>
                <a:outerShdw blurRad="38100" dist="38100" dir="2700000" algn="tl">
                  <a:srgbClr val="000000"/>
                </a:outerShdw>
              </a:effectLst>
              <a:latin typeface="Arial" charset="0"/>
              <a:cs typeface="Arial" charset="0"/>
            </a:endParaRPr>
          </a:p>
        </p:txBody>
      </p:sp>
      <p:pic>
        <p:nvPicPr>
          <p:cNvPr id="4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44514" y="2787254"/>
            <a:ext cx="1500187"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8" name="cached_combo42.wav"/>
            </a:hlinkHover>
          </p:cNvPr>
          <p:cNvSpPr>
            <a:spLocks noChangeArrowheads="1"/>
          </p:cNvSpPr>
          <p:nvPr/>
        </p:nvSpPr>
        <p:spPr bwMode="auto">
          <a:xfrm>
            <a:off x="620713" y="2895600"/>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827089" y="2895600"/>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p:sp>
        <p:nvSpPr>
          <p:cNvPr id="57" name="AutoShape 27"/>
          <p:cNvSpPr>
            <a:spLocks noChangeArrowheads="1"/>
          </p:cNvSpPr>
          <p:nvPr/>
        </p:nvSpPr>
        <p:spPr bwMode="auto">
          <a:xfrm>
            <a:off x="4763" y="800100"/>
            <a:ext cx="1543050"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422275" y="1076325"/>
            <a:ext cx="685800" cy="457200"/>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1</a:t>
            </a:r>
          </a:p>
        </p:txBody>
      </p:sp>
      <p:sp>
        <p:nvSpPr>
          <p:cNvPr id="63" name="WordArt 33"/>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8167688" y="194310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8210550"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8177213"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8167688" y="1953816"/>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7772400" y="2830116"/>
            <a:ext cx="1447800" cy="884634"/>
            <a:chOff x="4320" y="2928"/>
            <a:chExt cx="1104" cy="1104"/>
          </a:xfrm>
        </p:grpSpPr>
        <p:sp>
          <p:nvSpPr>
            <p:cNvPr id="1436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436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extLst>
      <p:ext uri="{BB962C8B-B14F-4D97-AF65-F5344CB8AC3E}">
        <p14:creationId xmlns:p14="http://schemas.microsoft.com/office/powerpoint/2010/main" val="1837237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grpId="0" nodeType="withEffect">
                                  <p:stCondLst>
                                    <p:cond delay="3000"/>
                                  </p:stCondLst>
                                  <p:childTnLst>
                                    <p:set>
                                      <p:cBhvr>
                                        <p:cTn id="22" dur="1" fill="hold">
                                          <p:stCondLst>
                                            <p:cond delay="0"/>
                                          </p:stCondLst>
                                        </p:cTn>
                                        <p:tgtEl>
                                          <p:spTgt spid="45"/>
                                        </p:tgtEl>
                                        <p:attrNameLst>
                                          <p:attrName>style.visibility</p:attrName>
                                        </p:attrNameLst>
                                      </p:cBhvr>
                                      <p:to>
                                        <p:strVal val="visible"/>
                                      </p:to>
                                    </p:set>
                                    <p:animEffect transition="in" filter="checkerboard(across)">
                                      <p:cBhvr>
                                        <p:cTn id="23" dur="500"/>
                                        <p:tgtEl>
                                          <p:spTgt spid="45"/>
                                        </p:tgtEl>
                                      </p:cBhvr>
                                    </p:animEffect>
                                  </p:childTnLst>
                                </p:cTn>
                              </p:par>
                              <p:par>
                                <p:cTn id="24" presetID="5" presetClass="entr" presetSubtype="10" fill="hold" grpId="0" nodeType="withEffect">
                                  <p:stCondLst>
                                    <p:cond delay="3000"/>
                                  </p:stCondLst>
                                  <p:childTnLst>
                                    <p:set>
                                      <p:cBhvr>
                                        <p:cTn id="25" dur="1" fill="hold">
                                          <p:stCondLst>
                                            <p:cond delay="0"/>
                                          </p:stCondLst>
                                        </p:cTn>
                                        <p:tgtEl>
                                          <p:spTgt spid="46"/>
                                        </p:tgtEl>
                                        <p:attrNameLst>
                                          <p:attrName>style.visibility</p:attrName>
                                        </p:attrNameLst>
                                      </p:cBhvr>
                                      <p:to>
                                        <p:strVal val="visible"/>
                                      </p:to>
                                    </p:set>
                                    <p:animEffect transition="in" filter="checkerboard(across)">
                                      <p:cBhvr>
                                        <p:cTn id="26" dur="500"/>
                                        <p:tgtEl>
                                          <p:spTgt spid="46"/>
                                        </p:tgtEl>
                                      </p:cBhvr>
                                    </p:animEffect>
                                  </p:childTnLst>
                                </p:cTn>
                              </p:par>
                              <p:par>
                                <p:cTn id="27" presetID="22" presetClass="entr" presetSubtype="8" fill="hold" nodeType="withEffect">
                                  <p:stCondLst>
                                    <p:cond delay="3000"/>
                                  </p:stCondLst>
                                  <p:iterate type="lt">
                                    <p:tmPct val="0"/>
                                  </p:iterate>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5" presetClass="entr" presetSubtype="10" fill="hold" nodeType="withEffect">
                                  <p:stCondLst>
                                    <p:cond delay="400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 3-CL (2).wav"/>
                                        </p:tgtEl>
                                      </p:cMediaNode>
                                    </p:audio>
                                  </p:subTnLst>
                                </p:cTn>
                              </p:par>
                              <p:par>
                                <p:cTn id="33" presetID="5" presetClass="entr" presetSubtype="10" fill="hold" grpId="0" nodeType="withEffect">
                                  <p:stCondLst>
                                    <p:cond delay="4000"/>
                                  </p:stCondLst>
                                  <p:childTnLst>
                                    <p:set>
                                      <p:cBhvr>
                                        <p:cTn id="34" dur="1" fill="hold">
                                          <p:stCondLst>
                                            <p:cond delay="0"/>
                                          </p:stCondLst>
                                        </p:cTn>
                                        <p:tgtEl>
                                          <p:spTgt spid="50"/>
                                        </p:tgtEl>
                                        <p:attrNameLst>
                                          <p:attrName>style.visibility</p:attrName>
                                        </p:attrNameLst>
                                      </p:cBhvr>
                                      <p:to>
                                        <p:strVal val="visible"/>
                                      </p:to>
                                    </p:set>
                                    <p:animEffect transition="in" filter="checkerboard(across)">
                                      <p:cBhvr>
                                        <p:cTn id="35" dur="500"/>
                                        <p:tgtEl>
                                          <p:spTgt spid="50"/>
                                        </p:tgtEl>
                                      </p:cBhvr>
                                    </p:animEffect>
                                  </p:childTnLst>
                                </p:cTn>
                              </p:par>
                              <p:par>
                                <p:cTn id="36" presetID="5" presetClass="entr" presetSubtype="10" fill="hold" grpId="0" nodeType="withEffect">
                                  <p:stCondLst>
                                    <p:cond delay="4000"/>
                                  </p:stCondLst>
                                  <p:childTnLst>
                                    <p:set>
                                      <p:cBhvr>
                                        <p:cTn id="37" dur="1" fill="hold">
                                          <p:stCondLst>
                                            <p:cond delay="0"/>
                                          </p:stCondLst>
                                        </p:cTn>
                                        <p:tgtEl>
                                          <p:spTgt spid="51"/>
                                        </p:tgtEl>
                                        <p:attrNameLst>
                                          <p:attrName>style.visibility</p:attrName>
                                        </p:attrNameLst>
                                      </p:cBhvr>
                                      <p:to>
                                        <p:strVal val="visible"/>
                                      </p:to>
                                    </p:set>
                                    <p:animEffect transition="in" filter="checkerboard(across)">
                                      <p:cBhvr>
                                        <p:cTn id="38" dur="500"/>
                                        <p:tgtEl>
                                          <p:spTgt spid="51"/>
                                        </p:tgtEl>
                                      </p:cBhvr>
                                    </p:animEffect>
                                  </p:childTnLst>
                                </p:cTn>
                              </p:par>
                              <p:par>
                                <p:cTn id="39" presetID="22" presetClass="entr" presetSubtype="8" fill="hold" nodeType="withEffect">
                                  <p:stCondLst>
                                    <p:cond delay="400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par>
                                <p:cTn id="42" presetID="5" presetClass="entr" presetSubtype="10" fill="hold" nodeType="withEffect">
                                  <p:stCondLst>
                                    <p:cond delay="4000"/>
                                  </p:stCondLst>
                                  <p:childTnLst>
                                    <p:set>
                                      <p:cBhvr>
                                        <p:cTn id="43" dur="1" fill="hold">
                                          <p:stCondLst>
                                            <p:cond delay="0"/>
                                          </p:stCondLst>
                                        </p:cTn>
                                        <p:tgtEl>
                                          <p:spTgt spid="39"/>
                                        </p:tgtEl>
                                        <p:attrNameLst>
                                          <p:attrName>style.visibility</p:attrName>
                                        </p:attrNameLst>
                                      </p:cBhvr>
                                      <p:to>
                                        <p:strVal val="visible"/>
                                      </p:to>
                                    </p:set>
                                    <p:animEffect transition="in" filter="checkerboard(across)">
                                      <p:cBhvr>
                                        <p:cTn id="44" dur="500"/>
                                        <p:tgtEl>
                                          <p:spTgt spid="3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 3-CL (2).wav"/>
                                        </p:tgtEl>
                                      </p:cMediaNode>
                                    </p:audio>
                                  </p:subTnLst>
                                </p:cTn>
                              </p:par>
                              <p:par>
                                <p:cTn id="45" presetID="5" presetClass="entr" presetSubtype="10" fill="hold" grpId="0" nodeType="withEffect">
                                  <p:stCondLst>
                                    <p:cond delay="4000"/>
                                  </p:stCondLst>
                                  <p:childTnLst>
                                    <p:set>
                                      <p:cBhvr>
                                        <p:cTn id="46" dur="1" fill="hold">
                                          <p:stCondLst>
                                            <p:cond delay="0"/>
                                          </p:stCondLst>
                                        </p:cTn>
                                        <p:tgtEl>
                                          <p:spTgt spid="40"/>
                                        </p:tgtEl>
                                        <p:attrNameLst>
                                          <p:attrName>style.visibility</p:attrName>
                                        </p:attrNameLst>
                                      </p:cBhvr>
                                      <p:to>
                                        <p:strVal val="visible"/>
                                      </p:to>
                                    </p:set>
                                    <p:animEffect transition="in" filter="checkerboard(across)">
                                      <p:cBhvr>
                                        <p:cTn id="47" dur="500"/>
                                        <p:tgtEl>
                                          <p:spTgt spid="40"/>
                                        </p:tgtEl>
                                      </p:cBhvr>
                                    </p:animEffect>
                                  </p:childTnLst>
                                </p:cTn>
                              </p:par>
                              <p:par>
                                <p:cTn id="48" presetID="5" presetClass="entr" presetSubtype="10" fill="hold" grpId="0" nodeType="withEffect">
                                  <p:stCondLst>
                                    <p:cond delay="4000"/>
                                  </p:stCondLst>
                                  <p:childTnLst>
                                    <p:set>
                                      <p:cBhvr>
                                        <p:cTn id="49" dur="1" fill="hold">
                                          <p:stCondLst>
                                            <p:cond delay="0"/>
                                          </p:stCondLst>
                                        </p:cTn>
                                        <p:tgtEl>
                                          <p:spTgt spid="41"/>
                                        </p:tgtEl>
                                        <p:attrNameLst>
                                          <p:attrName>style.visibility</p:attrName>
                                        </p:attrNameLst>
                                      </p:cBhvr>
                                      <p:to>
                                        <p:strVal val="visible"/>
                                      </p:to>
                                    </p:set>
                                    <p:animEffect transition="in" filter="checkerboard(across)">
                                      <p:cBhvr>
                                        <p:cTn id="50" dur="500"/>
                                        <p:tgtEl>
                                          <p:spTgt spid="41"/>
                                        </p:tgtEl>
                                      </p:cBhvr>
                                    </p:animEffect>
                                  </p:childTnLst>
                                </p:cTn>
                              </p:par>
                              <p:par>
                                <p:cTn id="51" presetID="22" presetClass="entr" presetSubtype="8" fill="hold" nodeType="withEffect">
                                  <p:stCondLst>
                                    <p:cond delay="4000"/>
                                  </p:stCondLst>
                                  <p:iterate type="lt">
                                    <p:tmPct val="0"/>
                                  </p:iterate>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par>
                                <p:cTn id="54" presetID="5" presetClass="entr" presetSubtype="10" fill="hold" nodeType="withEffect">
                                  <p:stCondLst>
                                    <p:cond delay="5000"/>
                                  </p:stCondLst>
                                  <p:childTnLst>
                                    <p:set>
                                      <p:cBhvr>
                                        <p:cTn id="55" dur="1" fill="hold">
                                          <p:stCondLst>
                                            <p:cond delay="0"/>
                                          </p:stCondLst>
                                        </p:cTn>
                                        <p:tgtEl>
                                          <p:spTgt spid="44"/>
                                        </p:tgtEl>
                                        <p:attrNameLst>
                                          <p:attrName>style.visibility</p:attrName>
                                        </p:attrNameLst>
                                      </p:cBhvr>
                                      <p:to>
                                        <p:strVal val="visible"/>
                                      </p:to>
                                    </p:set>
                                    <p:animEffect transition="in" filter="checkerboard(across)">
                                      <p:cBhvr>
                                        <p:cTn id="56" dur="500"/>
                                        <p:tgtEl>
                                          <p:spTgt spid="44"/>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 3-CL (2).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5"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6"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20241"/>
            <a:ext cx="9901238" cy="5218510"/>
            <a:chOff x="0" y="0"/>
            <a:chExt cx="6237" cy="4383"/>
          </a:xfrm>
        </p:grpSpPr>
        <p:sp>
          <p:nvSpPr>
            <p:cNvPr id="16417"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8"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9"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20" name="Text Box 6"/>
            <p:cNvSpPr txBox="1">
              <a:spLocks noChangeArrowheads="1"/>
            </p:cNvSpPr>
            <p:nvPr/>
          </p:nvSpPr>
          <p:spPr bwMode="auto">
            <a:xfrm>
              <a:off x="2926" y="4156"/>
              <a:ext cx="3311"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sz="1000" b="1">
                  <a:solidFill>
                    <a:srgbClr val="006666"/>
                  </a:solidFill>
                  <a:latin typeface="Arial" panose="020B0604020202020204" pitchFamily="34" charset="0"/>
                  <a:cs typeface="Arial" panose="020B0604020202020204" pitchFamily="34" charset="0"/>
                  <a:hlinkClick r:id="rId7"/>
                </a:rPr>
                <a:t>http://tieuhoc.info</a:t>
              </a:r>
              <a:r>
                <a:rPr lang="en-US" altLang="en-US" sz="1000" b="1">
                  <a:solidFill>
                    <a:srgbClr val="006666"/>
                  </a:solidFill>
                  <a:latin typeface="Arial" panose="020B0604020202020204" pitchFamily="34" charset="0"/>
                  <a:cs typeface="Arial" panose="020B0604020202020204" pitchFamily="34" charset="0"/>
                </a:rPr>
                <a:t> – Pham Khac Lap Kien Bai Primary School – 2015</a:t>
              </a:r>
            </a:p>
          </p:txBody>
        </p:sp>
      </p:grpSp>
      <p:sp>
        <p:nvSpPr>
          <p:cNvPr id="31" name="AutoShape 51"/>
          <p:cNvSpPr>
            <a:spLocks noChangeArrowheads="1"/>
          </p:cNvSpPr>
          <p:nvPr/>
        </p:nvSpPr>
        <p:spPr bwMode="auto">
          <a:xfrm>
            <a:off x="755650" y="789385"/>
            <a:ext cx="8172450" cy="1241822"/>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latin typeface="Arial" panose="020B0604020202020204" pitchFamily="34" charset="0"/>
                <a:cs typeface="Arial" panose="020B0604020202020204" pitchFamily="34" charset="0"/>
              </a:rPr>
              <a:t> </a:t>
            </a:r>
            <a:r>
              <a:rPr lang="en-US" altLang="en-US" sz="3200" b="1">
                <a:solidFill>
                  <a:schemeClr val="bg1"/>
                </a:solidFill>
                <a:latin typeface="Arial" panose="020B0604020202020204" pitchFamily="34" charset="0"/>
                <a:cs typeface="Arial" panose="020B0604020202020204" pitchFamily="34" charset="0"/>
              </a:rPr>
              <a:t>Muốn tính </a:t>
            </a:r>
            <a:r>
              <a:rPr lang="en-US" altLang="en-US" sz="3200" b="1" smtClean="0">
                <a:solidFill>
                  <a:schemeClr val="bg1"/>
                </a:solidFill>
                <a:latin typeface="Arial" panose="020B0604020202020204" pitchFamily="34" charset="0"/>
                <a:cs typeface="Arial" panose="020B0604020202020204" pitchFamily="34" charset="0"/>
              </a:rPr>
              <a:t>diện tích hình </a:t>
            </a:r>
            <a:r>
              <a:rPr lang="en-US" altLang="en-US" sz="3200" b="1">
                <a:solidFill>
                  <a:schemeClr val="bg1"/>
                </a:solidFill>
                <a:latin typeface="Arial" panose="020B0604020202020204" pitchFamily="34" charset="0"/>
                <a:cs typeface="Arial" panose="020B0604020202020204" pitchFamily="34" charset="0"/>
              </a:rPr>
              <a:t>chữ nhật ta</a:t>
            </a:r>
          </a:p>
          <a:p>
            <a:pPr algn="ctr" eaLnBrk="1" hangingPunct="1"/>
            <a:r>
              <a:rPr lang="en-US" altLang="en-US" sz="3200" b="1" smtClean="0">
                <a:solidFill>
                  <a:schemeClr val="bg1"/>
                </a:solidFill>
                <a:latin typeface="Arial" panose="020B0604020202020204" pitchFamily="34" charset="0"/>
                <a:cs typeface="Arial" panose="020B0604020202020204" pitchFamily="34" charset="0"/>
              </a:rPr>
              <a:t>làm </a:t>
            </a:r>
            <a:r>
              <a:rPr lang="en-US" altLang="en-US" sz="3200" b="1">
                <a:solidFill>
                  <a:schemeClr val="bg1"/>
                </a:solidFill>
                <a:latin typeface="Arial" panose="020B0604020202020204" pitchFamily="34" charset="0"/>
                <a:cs typeface="Arial" panose="020B0604020202020204" pitchFamily="34" charset="0"/>
              </a:rPr>
              <a:t>như thế nào?</a:t>
            </a:r>
          </a:p>
        </p:txBody>
      </p:sp>
      <p:sp>
        <p:nvSpPr>
          <p:cNvPr id="36" name="AutoShape 51"/>
          <p:cNvSpPr>
            <a:spLocks noChangeArrowheads="1"/>
          </p:cNvSpPr>
          <p:nvPr/>
        </p:nvSpPr>
        <p:spPr bwMode="auto">
          <a:xfrm>
            <a:off x="1752601" y="2240756"/>
            <a:ext cx="6019799" cy="561975"/>
          </a:xfrm>
          <a:prstGeom prst="roundRect">
            <a:avLst>
              <a:gd name="adj" fmla="val 16667"/>
            </a:avLst>
          </a:prstGeom>
          <a:solidFill>
            <a:srgbClr val="7030A0"/>
          </a:solidFill>
          <a:ln w="9525">
            <a:noFill/>
            <a:round/>
            <a:headEnd/>
            <a:tailEnd/>
          </a:ln>
        </p:spPr>
        <p:txBody>
          <a:bodyPr wrap="none" anchor="ctr"/>
          <a:lstStyle/>
          <a:p>
            <a:pPr algn="ctr"/>
            <a:r>
              <a:rPr lang="en-US" b="1" smtClean="0">
                <a:solidFill>
                  <a:schemeClr val="bg1"/>
                </a:solidFill>
                <a:effectLst>
                  <a:outerShdw blurRad="38100" dist="38100" dir="2700000" algn="tl">
                    <a:srgbClr val="000000"/>
                  </a:outerShdw>
                </a:effectLst>
                <a:latin typeface="Arial" charset="0"/>
                <a:cs typeface="Arial" charset="0"/>
              </a:rPr>
              <a:t> </a:t>
            </a:r>
            <a:r>
              <a:rPr lang="en-US" altLang="en-US" b="1">
                <a:solidFill>
                  <a:schemeClr val="bg1"/>
                </a:solidFill>
                <a:latin typeface="Arial" panose="020B0604020202020204" pitchFamily="34" charset="0"/>
                <a:cs typeface="Arial" panose="020B0604020202020204" pitchFamily="34" charset="0"/>
              </a:rPr>
              <a:t> Ta lấy chiều dài </a:t>
            </a:r>
            <a:r>
              <a:rPr lang="en-US" altLang="en-US" b="1" smtClean="0">
                <a:solidFill>
                  <a:schemeClr val="bg1"/>
                </a:solidFill>
                <a:latin typeface="Arial" panose="020B0604020202020204" pitchFamily="34" charset="0"/>
                <a:cs typeface="Arial" panose="020B0604020202020204" pitchFamily="34" charset="0"/>
              </a:rPr>
              <a:t>nhân với </a:t>
            </a:r>
            <a:r>
              <a:rPr lang="en-US" altLang="en-US" b="1">
                <a:solidFill>
                  <a:schemeClr val="bg1"/>
                </a:solidFill>
                <a:latin typeface="Arial" panose="020B0604020202020204" pitchFamily="34" charset="0"/>
                <a:cs typeface="Arial" panose="020B0604020202020204" pitchFamily="34" charset="0"/>
              </a:rPr>
              <a:t>chiều rộng cùng một đơn vị </a:t>
            </a:r>
          </a:p>
          <a:p>
            <a:pPr algn="ctr"/>
            <a:r>
              <a:rPr lang="en-US" altLang="en-US" b="1">
                <a:solidFill>
                  <a:schemeClr val="bg1"/>
                </a:solidFill>
                <a:latin typeface="Arial" panose="020B0604020202020204" pitchFamily="34" charset="0"/>
                <a:cs typeface="Arial" panose="020B0604020202020204" pitchFamily="34" charset="0"/>
              </a:rPr>
              <a:t>đo rồi nhân với 2. Công thước </a:t>
            </a:r>
            <a:r>
              <a:rPr lang="en-US" altLang="en-US" b="1" smtClean="0">
                <a:solidFill>
                  <a:schemeClr val="bg1"/>
                </a:solidFill>
                <a:latin typeface="Arial" panose="020B0604020202020204" pitchFamily="34" charset="0"/>
                <a:cs typeface="Arial" panose="020B0604020202020204" pitchFamily="34" charset="0"/>
              </a:rPr>
              <a:t>S= (a x b</a:t>
            </a:r>
            <a:r>
              <a:rPr lang="en-US" altLang="en-US" b="1">
                <a:solidFill>
                  <a:schemeClr val="bg1"/>
                </a:solidFill>
                <a:latin typeface="Arial" panose="020B0604020202020204" pitchFamily="34" charset="0"/>
                <a:cs typeface="Arial" panose="020B0604020202020204" pitchFamily="34" charset="0"/>
              </a:rPr>
              <a:t>) x 2</a:t>
            </a:r>
            <a:endParaRPr lang="en-US" baseline="30000" dirty="0">
              <a:solidFill>
                <a:schemeClr val="bg1"/>
              </a:solidFill>
              <a:latin typeface="Arial" charset="0"/>
              <a:cs typeface="Arial" charset="0"/>
            </a:endParaRPr>
          </a:p>
        </p:txBody>
      </p:sp>
      <p:pic>
        <p:nvPicPr>
          <p:cNvPr id="39" name="Picture 38"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87364" y="2240756"/>
            <a:ext cx="1500187" cy="60126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9" name="cached_combo42.wav"/>
            </a:hlinkHover>
          </p:cNvPr>
          <p:cNvSpPr>
            <a:spLocks noChangeArrowheads="1"/>
          </p:cNvSpPr>
          <p:nvPr/>
        </p:nvSpPr>
        <p:spPr bwMode="auto">
          <a:xfrm>
            <a:off x="623888" y="2349104"/>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830264" y="2402681"/>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p:sp>
        <p:nvSpPr>
          <p:cNvPr id="42" name="AutoShape 51"/>
          <p:cNvSpPr>
            <a:spLocks noChangeArrowheads="1"/>
          </p:cNvSpPr>
          <p:nvPr/>
        </p:nvSpPr>
        <p:spPr bwMode="auto">
          <a:xfrm>
            <a:off x="1930004" y="3117056"/>
            <a:ext cx="5842397"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smtClean="0">
                <a:solidFill>
                  <a:schemeClr val="bg1"/>
                </a:solidFill>
                <a:latin typeface="Arial" panose="020B0604020202020204" pitchFamily="34" charset="0"/>
                <a:cs typeface="Arial" panose="020B0604020202020204" pitchFamily="34" charset="0"/>
              </a:rPr>
              <a:t>  </a:t>
            </a:r>
            <a:r>
              <a:rPr lang="en-US" altLang="en-US" sz="1800" b="1">
                <a:solidFill>
                  <a:schemeClr val="bg1"/>
                </a:solidFill>
                <a:latin typeface="Arial" panose="020B0604020202020204" pitchFamily="34" charset="0"/>
                <a:cs typeface="Arial" panose="020B0604020202020204" pitchFamily="34" charset="0"/>
              </a:rPr>
              <a:t> Ta lấy chiều dài nhân với chiều rộng cùng một đơn </a:t>
            </a:r>
            <a:endParaRPr lang="en-US" altLang="en-US" sz="1800" b="1" smtClean="0">
              <a:solidFill>
                <a:schemeClr val="bg1"/>
              </a:solidFill>
              <a:latin typeface="Arial" panose="020B0604020202020204" pitchFamily="34" charset="0"/>
              <a:cs typeface="Arial" panose="020B0604020202020204" pitchFamily="34" charset="0"/>
            </a:endParaRPr>
          </a:p>
          <a:p>
            <a:pPr algn="ctr"/>
            <a:r>
              <a:rPr lang="en-US" altLang="en-US" sz="1800" b="1" smtClean="0">
                <a:solidFill>
                  <a:schemeClr val="bg1"/>
                </a:solidFill>
                <a:latin typeface="Arial" panose="020B0604020202020204" pitchFamily="34" charset="0"/>
                <a:cs typeface="Arial" panose="020B0604020202020204" pitchFamily="34" charset="0"/>
              </a:rPr>
              <a:t>vị đo . </a:t>
            </a:r>
            <a:r>
              <a:rPr lang="en-US" altLang="en-US" sz="1800" b="1">
                <a:solidFill>
                  <a:schemeClr val="bg1"/>
                </a:solidFill>
                <a:latin typeface="Arial" panose="020B0604020202020204" pitchFamily="34" charset="0"/>
                <a:cs typeface="Arial" panose="020B0604020202020204" pitchFamily="34" charset="0"/>
              </a:rPr>
              <a:t>Công </a:t>
            </a:r>
            <a:r>
              <a:rPr lang="en-US" altLang="en-US" sz="1800" b="1" smtClean="0">
                <a:solidFill>
                  <a:schemeClr val="bg1"/>
                </a:solidFill>
                <a:latin typeface="Arial" panose="020B0604020202020204" pitchFamily="34" charset="0"/>
                <a:cs typeface="Arial" panose="020B0604020202020204" pitchFamily="34" charset="0"/>
              </a:rPr>
              <a:t>thước S= a </a:t>
            </a:r>
            <a:r>
              <a:rPr lang="en-US" altLang="en-US" sz="1800" b="1">
                <a:solidFill>
                  <a:schemeClr val="bg1"/>
                </a:solidFill>
                <a:latin typeface="Arial" panose="020B0604020202020204" pitchFamily="34" charset="0"/>
                <a:cs typeface="Arial" panose="020B0604020202020204" pitchFamily="34" charset="0"/>
              </a:rPr>
              <a:t>x </a:t>
            </a:r>
            <a:r>
              <a:rPr lang="en-US" altLang="en-US" sz="1800" b="1" smtClean="0">
                <a:solidFill>
                  <a:schemeClr val="bg1"/>
                </a:solidFill>
                <a:latin typeface="Arial" panose="020B0604020202020204" pitchFamily="34" charset="0"/>
                <a:cs typeface="Arial" panose="020B0604020202020204" pitchFamily="34" charset="0"/>
              </a:rPr>
              <a:t>b</a:t>
            </a:r>
            <a:endParaRPr lang="en-US" sz="1800" baseline="30000">
              <a:solidFill>
                <a:schemeClr val="bg1"/>
              </a:solidFill>
              <a:latin typeface="Arial" charset="0"/>
              <a:cs typeface="Arial" charset="0"/>
            </a:endParaRPr>
          </a:p>
        </p:txBody>
      </p:sp>
      <p:pic>
        <p:nvPicPr>
          <p:cNvPr id="44"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52450" y="3117056"/>
            <a:ext cx="1500188" cy="60126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9" name="cached_combo42.wav"/>
            </a:hlinkHover>
          </p:cNvPr>
          <p:cNvSpPr>
            <a:spLocks noChangeArrowheads="1"/>
          </p:cNvSpPr>
          <p:nvPr/>
        </p:nvSpPr>
        <p:spPr bwMode="auto">
          <a:xfrm>
            <a:off x="628651" y="3171826"/>
            <a:ext cx="817563"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835026" y="3256360"/>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p:sp>
        <p:nvSpPr>
          <p:cNvPr id="47" name="AutoShape 51"/>
          <p:cNvSpPr>
            <a:spLocks noChangeArrowheads="1"/>
          </p:cNvSpPr>
          <p:nvPr/>
        </p:nvSpPr>
        <p:spPr bwMode="auto">
          <a:xfrm>
            <a:off x="1724026" y="3861197"/>
            <a:ext cx="6048375"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b="1">
                <a:solidFill>
                  <a:schemeClr val="bg1"/>
                </a:solidFill>
                <a:latin typeface="Arial" panose="020B0604020202020204" pitchFamily="34" charset="0"/>
                <a:cs typeface="Arial" panose="020B0604020202020204" pitchFamily="34" charset="0"/>
              </a:rPr>
              <a:t>Ta lấy chiều dài </a:t>
            </a:r>
            <a:r>
              <a:rPr lang="en-US" altLang="en-US" b="1" smtClean="0">
                <a:solidFill>
                  <a:schemeClr val="bg1"/>
                </a:solidFill>
                <a:latin typeface="Arial" panose="020B0604020202020204" pitchFamily="34" charset="0"/>
                <a:cs typeface="Arial" panose="020B0604020202020204" pitchFamily="34" charset="0"/>
              </a:rPr>
              <a:t>chia cho </a:t>
            </a:r>
            <a:r>
              <a:rPr lang="en-US" altLang="en-US" b="1">
                <a:solidFill>
                  <a:schemeClr val="bg1"/>
                </a:solidFill>
                <a:latin typeface="Arial" panose="020B0604020202020204" pitchFamily="34" charset="0"/>
                <a:cs typeface="Arial" panose="020B0604020202020204" pitchFamily="34" charset="0"/>
              </a:rPr>
              <a:t>chiều rộng cùng một đơn </a:t>
            </a:r>
          </a:p>
          <a:p>
            <a:pPr algn="ctr"/>
            <a:r>
              <a:rPr lang="en-US" altLang="en-US" b="1">
                <a:solidFill>
                  <a:schemeClr val="bg1"/>
                </a:solidFill>
                <a:latin typeface="Arial" panose="020B0604020202020204" pitchFamily="34" charset="0"/>
                <a:cs typeface="Arial" panose="020B0604020202020204" pitchFamily="34" charset="0"/>
              </a:rPr>
              <a:t>vị đo . Công thước S= a </a:t>
            </a:r>
            <a:r>
              <a:rPr lang="en-US" altLang="en-US" b="1" smtClean="0">
                <a:solidFill>
                  <a:schemeClr val="bg1"/>
                </a:solidFill>
                <a:latin typeface="Arial" panose="020B0604020202020204" pitchFamily="34" charset="0"/>
                <a:cs typeface="Arial" panose="020B0604020202020204" pitchFamily="34" charset="0"/>
              </a:rPr>
              <a:t>: </a:t>
            </a:r>
            <a:r>
              <a:rPr lang="en-US" altLang="en-US" b="1">
                <a:solidFill>
                  <a:schemeClr val="bg1"/>
                </a:solidFill>
                <a:latin typeface="Arial" panose="020B0604020202020204" pitchFamily="34" charset="0"/>
                <a:cs typeface="Arial" panose="020B0604020202020204" pitchFamily="34" charset="0"/>
              </a:rPr>
              <a:t>b</a:t>
            </a:r>
            <a:endParaRPr lang="en-US" baseline="30000">
              <a:solidFill>
                <a:schemeClr val="bg1"/>
              </a:solidFill>
              <a:latin typeface="Arial" charset="0"/>
              <a:cs typeface="Arial" charset="0"/>
            </a:endParaRPr>
          </a:p>
        </p:txBody>
      </p:sp>
      <p:pic>
        <p:nvPicPr>
          <p:cNvPr id="49"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76264" y="3861198"/>
            <a:ext cx="1500187"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9" name="cached_combo42.wav"/>
            </a:hlinkHover>
          </p:cNvPr>
          <p:cNvSpPr>
            <a:spLocks noChangeArrowheads="1"/>
          </p:cNvSpPr>
          <p:nvPr/>
        </p:nvSpPr>
        <p:spPr bwMode="auto">
          <a:xfrm>
            <a:off x="652463" y="3969544"/>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858839" y="3969544"/>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57" name="AutoShape 27"/>
          <p:cNvSpPr>
            <a:spLocks noChangeArrowheads="1"/>
          </p:cNvSpPr>
          <p:nvPr/>
        </p:nvSpPr>
        <p:spPr bwMode="auto">
          <a:xfrm>
            <a:off x="-139700" y="800100"/>
            <a:ext cx="1398588"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250826" y="1113235"/>
            <a:ext cx="576263" cy="384572"/>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2</a:t>
            </a:r>
          </a:p>
        </p:txBody>
      </p:sp>
      <p:sp>
        <p:nvSpPr>
          <p:cNvPr id="63" name="WordArt 33"/>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8167688" y="2206228"/>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8210550"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8177213"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8167688" y="2216944"/>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7772400" y="3093244"/>
            <a:ext cx="1447800" cy="884635"/>
            <a:chOff x="4320" y="2928"/>
            <a:chExt cx="1104" cy="1104"/>
          </a:xfrm>
        </p:grpSpPr>
        <p:sp>
          <p:nvSpPr>
            <p:cNvPr id="16415"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6416"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mc:AlternateContent xmlns:mc="http://schemas.openxmlformats.org/markup-compatibility/2006" xmlns:a14="http://schemas.microsoft.com/office/drawing/2010/main">
        <mc:Choice Requires="a14">
          <p:sp>
            <p:nvSpPr>
              <p:cNvPr id="37" name="Rectangle 36"/>
              <p:cNvSpPr/>
              <p:nvPr/>
            </p:nvSpPr>
            <p:spPr>
              <a:xfrm>
                <a:off x="3886200" y="23057"/>
                <a:ext cx="1524000" cy="79342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en-US" sz="2400" b="1" i="1" smtClean="0">
                              <a:solidFill>
                                <a:srgbClr val="FF0000"/>
                              </a:solidFill>
                              <a:latin typeface="Cambria Math"/>
                              <a:cs typeface="Arial" panose="020B0604020202020204" pitchFamily="34" charset="0"/>
                            </a:rPr>
                          </m:ctrlPr>
                        </m:fPr>
                        <m:num>
                          <m:r>
                            <a:rPr lang="en-US" altLang="en-US" sz="2400" b="1" i="1">
                              <a:solidFill>
                                <a:srgbClr val="FF0000"/>
                              </a:solidFill>
                              <a:latin typeface="Cambria Math"/>
                              <a:cs typeface="Arial" panose="020B0604020202020204" pitchFamily="34" charset="0"/>
                            </a:rPr>
                            <m:t>(</m:t>
                          </m:r>
                          <m:r>
                            <a:rPr lang="en-US" altLang="en-US" sz="2400" b="1" i="1">
                              <a:solidFill>
                                <a:srgbClr val="FF0000"/>
                              </a:solidFill>
                              <a:latin typeface="Cambria Math"/>
                              <a:cs typeface="Arial" panose="020B0604020202020204" pitchFamily="34" charset="0"/>
                            </a:rPr>
                            <m:t>𝒂𝒙𝒉</m:t>
                          </m:r>
                          <m:r>
                            <a:rPr lang="en-US" altLang="en-US" sz="2400" b="1" i="1">
                              <a:solidFill>
                                <a:srgbClr val="FF0000"/>
                              </a:solidFill>
                              <a:latin typeface="Cambria Math"/>
                              <a:cs typeface="Arial" panose="020B0604020202020204" pitchFamily="34" charset="0"/>
                            </a:rPr>
                            <m:t>)</m:t>
                          </m:r>
                        </m:num>
                        <m:den>
                          <m:r>
                            <a:rPr lang="en-US" altLang="en-US" sz="2400" b="1" i="1">
                              <a:solidFill>
                                <a:srgbClr val="FF0000"/>
                              </a:solidFill>
                              <a:latin typeface="Cambria Math"/>
                              <a:cs typeface="Arial" panose="020B0604020202020204" pitchFamily="34" charset="0"/>
                            </a:rPr>
                            <m:t>𝟐</m:t>
                          </m:r>
                        </m:den>
                      </m:f>
                    </m:oMath>
                  </m:oMathPara>
                </a14:m>
                <a:endParaRPr lang="en-US" altLang="en-US" sz="2400" b="1" dirty="0">
                  <a:solidFill>
                    <a:srgbClr val="FF0000"/>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886200" y="30743"/>
                <a:ext cx="1524000" cy="793422"/>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2556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 3-CL (2).wav"/>
                                        </p:tgtEl>
                                      </p:cMediaNode>
                                    </p:audio>
                                  </p:subTnLst>
                                </p:cTn>
                              </p:par>
                              <p:par>
                                <p:cTn id="24" presetID="5" presetClass="entr" presetSubtype="10" fill="hold" grpId="0"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cTn>
                              </p:par>
                              <p:par>
                                <p:cTn id="27" presetID="5" presetClass="entr" presetSubtype="10" fill="hold" grpId="0" nodeType="withEffect">
                                  <p:stCondLst>
                                    <p:cond delay="200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22" presetClass="entr" presetSubtype="8" fill="hold" nodeType="withEffect">
                                  <p:stCondLst>
                                    <p:cond delay="2000"/>
                                  </p:stCondLst>
                                  <p:iterate type="lt">
                                    <p:tmPct val="0"/>
                                  </p:iterate>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5" presetClass="entr" presetSubtype="10" fill="hold" nodeType="withEffect">
                                  <p:stCondLst>
                                    <p:cond delay="3000"/>
                                  </p:stCondLst>
                                  <p:childTnLst>
                                    <p:set>
                                      <p:cBhvr>
                                        <p:cTn id="34" dur="1" fill="hold">
                                          <p:stCondLst>
                                            <p:cond delay="0"/>
                                          </p:stCondLst>
                                        </p:cTn>
                                        <p:tgtEl>
                                          <p:spTgt spid="44"/>
                                        </p:tgtEl>
                                        <p:attrNameLst>
                                          <p:attrName>style.visibility</p:attrName>
                                        </p:attrNameLst>
                                      </p:cBhvr>
                                      <p:to>
                                        <p:strVal val="visible"/>
                                      </p:to>
                                    </p:set>
                                    <p:animEffect transition="in" filter="checkerboard(across)">
                                      <p:cBhvr>
                                        <p:cTn id="35" dur="500"/>
                                        <p:tgtEl>
                                          <p:spTgt spid="44"/>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 3-CL (2).wav"/>
                                        </p:tgtEl>
                                      </p:cMediaNode>
                                    </p:audio>
                                  </p:subTnLst>
                                </p:cTn>
                              </p:par>
                              <p:par>
                                <p:cTn id="36" presetID="5" presetClass="entr" presetSubtype="1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checkerboard(across)">
                                      <p:cBhvr>
                                        <p:cTn id="38" dur="500"/>
                                        <p:tgtEl>
                                          <p:spTgt spid="45"/>
                                        </p:tgtEl>
                                      </p:cBhvr>
                                    </p:animEffect>
                                  </p:childTnLst>
                                </p:cTn>
                              </p:par>
                              <p:par>
                                <p:cTn id="39" presetID="5" presetClass="entr" presetSubtype="10" fill="hold" grpId="0" nodeType="withEffect">
                                  <p:stCondLst>
                                    <p:cond delay="3000"/>
                                  </p:stCondLst>
                                  <p:childTnLst>
                                    <p:set>
                                      <p:cBhvr>
                                        <p:cTn id="40" dur="1" fill="hold">
                                          <p:stCondLst>
                                            <p:cond delay="0"/>
                                          </p:stCondLst>
                                        </p:cTn>
                                        <p:tgtEl>
                                          <p:spTgt spid="46"/>
                                        </p:tgtEl>
                                        <p:attrNameLst>
                                          <p:attrName>style.visibility</p:attrName>
                                        </p:attrNameLst>
                                      </p:cBhvr>
                                      <p:to>
                                        <p:strVal val="visible"/>
                                      </p:to>
                                    </p:set>
                                    <p:animEffect transition="in" filter="checkerboard(across)">
                                      <p:cBhvr>
                                        <p:cTn id="41" dur="500"/>
                                        <p:tgtEl>
                                          <p:spTgt spid="46"/>
                                        </p:tgtEl>
                                      </p:cBhvr>
                                    </p:animEffect>
                                  </p:childTnLst>
                                </p:cTn>
                              </p:par>
                              <p:par>
                                <p:cTn id="42" presetID="22" presetClass="entr" presetSubtype="8" fill="hold" nodeType="withEffect">
                                  <p:stCondLst>
                                    <p:cond delay="3000"/>
                                  </p:stCondLst>
                                  <p:iterate type="lt">
                                    <p:tmPct val="0"/>
                                  </p:iterate>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5" presetClass="entr" presetSubtype="10" fill="hold" nodeType="withEffect">
                                  <p:stCondLst>
                                    <p:cond delay="400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 3-CL (2).wav"/>
                                        </p:tgtEl>
                                      </p:cMediaNode>
                                    </p:audio>
                                  </p:subTnLst>
                                </p:cTn>
                              </p:par>
                              <p:par>
                                <p:cTn id="48" presetID="5" presetClass="entr" presetSubtype="10" fill="hold" grpId="0" nodeType="withEffect">
                                  <p:stCondLst>
                                    <p:cond delay="4000"/>
                                  </p:stCondLst>
                                  <p:childTnLst>
                                    <p:set>
                                      <p:cBhvr>
                                        <p:cTn id="49" dur="1" fill="hold">
                                          <p:stCondLst>
                                            <p:cond delay="0"/>
                                          </p:stCondLst>
                                        </p:cTn>
                                        <p:tgtEl>
                                          <p:spTgt spid="50"/>
                                        </p:tgtEl>
                                        <p:attrNameLst>
                                          <p:attrName>style.visibility</p:attrName>
                                        </p:attrNameLst>
                                      </p:cBhvr>
                                      <p:to>
                                        <p:strVal val="visible"/>
                                      </p:to>
                                    </p:set>
                                    <p:animEffect transition="in" filter="checkerboard(across)">
                                      <p:cBhvr>
                                        <p:cTn id="50" dur="500"/>
                                        <p:tgtEl>
                                          <p:spTgt spid="50"/>
                                        </p:tgtEl>
                                      </p:cBhvr>
                                    </p:animEffect>
                                  </p:childTnLst>
                                </p:cTn>
                              </p:par>
                              <p:par>
                                <p:cTn id="51" presetID="5" presetClass="entr" presetSubtype="10" fill="hold" grpId="0" nodeType="withEffect">
                                  <p:stCondLst>
                                    <p:cond delay="4000"/>
                                  </p:stCondLst>
                                  <p:childTnLst>
                                    <p:set>
                                      <p:cBhvr>
                                        <p:cTn id="52" dur="1" fill="hold">
                                          <p:stCondLst>
                                            <p:cond delay="0"/>
                                          </p:stCondLst>
                                        </p:cTn>
                                        <p:tgtEl>
                                          <p:spTgt spid="51"/>
                                        </p:tgtEl>
                                        <p:attrNameLst>
                                          <p:attrName>style.visibility</p:attrName>
                                        </p:attrNameLst>
                                      </p:cBhvr>
                                      <p:to>
                                        <p:strVal val="visible"/>
                                      </p:to>
                                    </p:set>
                                    <p:animEffect transition="in" filter="checkerboard(across)">
                                      <p:cBhvr>
                                        <p:cTn id="53" dur="500"/>
                                        <p:tgtEl>
                                          <p:spTgt spid="51"/>
                                        </p:tgtEl>
                                      </p:cBhvr>
                                    </p:animEffect>
                                  </p:childTnLst>
                                </p:cTn>
                              </p:par>
                              <p:par>
                                <p:cTn id="54" presetID="22" presetClass="entr" presetSubtype="8" fill="hold" nodeType="withEffect">
                                  <p:stCondLst>
                                    <p:cond delay="400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5"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6"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20241"/>
            <a:ext cx="9144000" cy="5218510"/>
            <a:chOff x="0" y="0"/>
            <a:chExt cx="5760" cy="4383"/>
          </a:xfrm>
        </p:grpSpPr>
        <p:sp>
          <p:nvSpPr>
            <p:cNvPr id="15393"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94"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95"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1" name="AutoShape 51"/>
          <p:cNvSpPr>
            <a:spLocks noChangeArrowheads="1"/>
          </p:cNvSpPr>
          <p:nvPr/>
        </p:nvSpPr>
        <p:spPr bwMode="auto">
          <a:xfrm>
            <a:off x="1258888" y="887017"/>
            <a:ext cx="7656512" cy="820340"/>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b="1">
                <a:solidFill>
                  <a:schemeClr val="bg1"/>
                </a:solidFill>
                <a:latin typeface="Arial" panose="020B0604020202020204" pitchFamily="34" charset="0"/>
                <a:cs typeface="Arial" panose="020B0604020202020204" pitchFamily="34" charset="0"/>
              </a:rPr>
              <a:t>Muốn tính </a:t>
            </a:r>
            <a:r>
              <a:rPr lang="en-US" altLang="en-US" sz="2800" b="1" smtClean="0">
                <a:solidFill>
                  <a:schemeClr val="bg1"/>
                </a:solidFill>
                <a:latin typeface="Arial" panose="020B0604020202020204" pitchFamily="34" charset="0"/>
                <a:cs typeface="Arial" panose="020B0604020202020204" pitchFamily="34" charset="0"/>
              </a:rPr>
              <a:t>diện tích hình thang ta</a:t>
            </a:r>
            <a:endParaRPr lang="en-US" altLang="en-US" sz="2800" b="1">
              <a:solidFill>
                <a:schemeClr val="bg1"/>
              </a:solidFill>
              <a:latin typeface="Arial" panose="020B0604020202020204" pitchFamily="34" charset="0"/>
              <a:cs typeface="Arial" panose="020B0604020202020204" pitchFamily="34" charset="0"/>
            </a:endParaRPr>
          </a:p>
          <a:p>
            <a:pPr algn="ctr" eaLnBrk="1" hangingPunct="1"/>
            <a:r>
              <a:rPr lang="en-US" altLang="en-US" sz="2800" b="1">
                <a:solidFill>
                  <a:schemeClr val="bg1"/>
                </a:solidFill>
                <a:latin typeface="Arial" panose="020B0604020202020204" pitchFamily="34" charset="0"/>
                <a:cs typeface="Arial" panose="020B0604020202020204" pitchFamily="34" charset="0"/>
              </a:rPr>
              <a:t>làm như thế nào?</a:t>
            </a:r>
          </a:p>
        </p:txBody>
      </p:sp>
      <mc:AlternateContent xmlns:mc="http://schemas.openxmlformats.org/markup-compatibility/2006" xmlns:a14="http://schemas.microsoft.com/office/drawing/2010/main">
        <mc:Choice Requires="a14">
          <p:sp>
            <p:nvSpPr>
              <p:cNvPr id="36" name="AutoShape 51"/>
              <p:cNvSpPr>
                <a:spLocks noChangeArrowheads="1"/>
              </p:cNvSpPr>
              <p:nvPr/>
            </p:nvSpPr>
            <p:spPr bwMode="auto">
              <a:xfrm>
                <a:off x="1752600" y="1819275"/>
                <a:ext cx="6172200" cy="720329"/>
              </a:xfrm>
              <a:prstGeom prst="roundRect">
                <a:avLst>
                  <a:gd name="adj" fmla="val 16667"/>
                </a:avLst>
              </a:prstGeom>
              <a:solidFill>
                <a:srgbClr val="7030A0"/>
              </a:solidFill>
              <a:ln w="9525">
                <a:noFill/>
                <a:round/>
                <a:headEnd/>
                <a:tailEnd/>
              </a:ln>
            </p:spPr>
            <p:txBody>
              <a:bodyPr wrap="none" anchor="ctr"/>
              <a:lstStyle/>
              <a:p>
                <a:pPr algn="ctr"/>
                <a:r>
                  <a:rPr lang="en-US" altLang="en-US" b="1" smtClean="0">
                    <a:solidFill>
                      <a:schemeClr val="bg1"/>
                    </a:solidFill>
                    <a:latin typeface="Arial" panose="020B0604020202020204" pitchFamily="34" charset="0"/>
                    <a:cs typeface="Arial" panose="020B0604020202020204" pitchFamily="34" charset="0"/>
                  </a:rPr>
                  <a:t> Ta </a:t>
                </a:r>
                <a:r>
                  <a:rPr lang="en-US" altLang="en-US" b="1">
                    <a:solidFill>
                      <a:schemeClr val="bg1"/>
                    </a:solidFill>
                    <a:latin typeface="Arial" panose="020B0604020202020204" pitchFamily="34" charset="0"/>
                    <a:cs typeface="Arial" panose="020B0604020202020204" pitchFamily="34" charset="0"/>
                  </a:rPr>
                  <a:t>lấy </a:t>
                </a:r>
                <a:r>
                  <a:rPr lang="en-US" altLang="en-US" b="1" smtClean="0">
                    <a:solidFill>
                      <a:schemeClr val="bg1"/>
                    </a:solidFill>
                    <a:latin typeface="Arial" panose="020B0604020202020204" pitchFamily="34" charset="0"/>
                    <a:cs typeface="Arial" panose="020B0604020202020204" pitchFamily="34" charset="0"/>
                  </a:rPr>
                  <a:t>tổng độ dài hai đáy trừ cho chiều cao </a:t>
                </a:r>
                <a:r>
                  <a:rPr lang="en-US" altLang="en-US" b="1">
                    <a:solidFill>
                      <a:schemeClr val="bg1"/>
                    </a:solidFill>
                    <a:latin typeface="Arial" panose="020B0604020202020204" pitchFamily="34" charset="0"/>
                    <a:cs typeface="Arial" panose="020B0604020202020204" pitchFamily="34" charset="0"/>
                  </a:rPr>
                  <a:t>cùng một </a:t>
                </a:r>
                <a:endParaRPr lang="en-US" altLang="en-US" b="1" smtClean="0">
                  <a:solidFill>
                    <a:schemeClr val="bg1"/>
                  </a:solidFill>
                  <a:latin typeface="Arial" panose="020B0604020202020204" pitchFamily="34" charset="0"/>
                  <a:cs typeface="Arial" panose="020B0604020202020204" pitchFamily="34" charset="0"/>
                </a:endParaRPr>
              </a:p>
              <a:p>
                <a:pPr algn="ctr"/>
                <a:r>
                  <a:rPr lang="en-US" altLang="en-US" b="1" smtClean="0">
                    <a:solidFill>
                      <a:schemeClr val="bg1"/>
                    </a:solidFill>
                    <a:latin typeface="Arial" panose="020B0604020202020204" pitchFamily="34" charset="0"/>
                    <a:cs typeface="Arial" panose="020B0604020202020204" pitchFamily="34" charset="0"/>
                  </a:rPr>
                  <a:t>đơn </a:t>
                </a:r>
                <a:r>
                  <a:rPr lang="en-US" altLang="en-US" b="1">
                    <a:solidFill>
                      <a:schemeClr val="bg1"/>
                    </a:solidFill>
                    <a:latin typeface="Arial" panose="020B0604020202020204" pitchFamily="34" charset="0"/>
                    <a:cs typeface="Arial" panose="020B0604020202020204" pitchFamily="34" charset="0"/>
                  </a:rPr>
                  <a:t>vị </a:t>
                </a:r>
                <a:r>
                  <a:rPr lang="en-US" altLang="en-US" b="1" smtClean="0">
                    <a:solidFill>
                      <a:schemeClr val="bg1"/>
                    </a:solidFill>
                    <a:latin typeface="Arial" panose="020B0604020202020204" pitchFamily="34" charset="0"/>
                    <a:cs typeface="Arial" panose="020B0604020202020204" pitchFamily="34" charset="0"/>
                  </a:rPr>
                  <a:t>đo chia cho 2</a:t>
                </a:r>
                <a:r>
                  <a:rPr lang="en-US" altLang="en-US" b="1">
                    <a:solidFill>
                      <a:schemeClr val="bg1"/>
                    </a:solidFill>
                    <a:latin typeface="Arial" panose="020B0604020202020204" pitchFamily="34" charset="0"/>
                    <a:cs typeface="Arial" panose="020B0604020202020204" pitchFamily="34" charset="0"/>
                  </a:rPr>
                  <a:t>. Công thước S= </a:t>
                </a:r>
                <a14:m>
                  <m:oMath xmlns:m="http://schemas.openxmlformats.org/officeDocument/2006/math">
                    <m:f>
                      <m:fPr>
                        <m:ctrlPr>
                          <a:rPr lang="en-US" altLang="en-US" sz="2400" b="1" i="1" smtClean="0">
                            <a:solidFill>
                              <a:schemeClr val="bg1"/>
                            </a:solidFill>
                            <a:latin typeface="Cambria Math"/>
                            <a:cs typeface="Arial" panose="020B0604020202020204" pitchFamily="34" charset="0"/>
                          </a:rPr>
                        </m:ctrlPr>
                      </m:fPr>
                      <m:num>
                        <m:d>
                          <m:dPr>
                            <m:ctrlPr>
                              <a:rPr lang="en-US" altLang="en-US" sz="2400" b="1" i="1" smtClean="0">
                                <a:solidFill>
                                  <a:schemeClr val="bg1"/>
                                </a:solidFill>
                                <a:latin typeface="Cambria Math"/>
                                <a:cs typeface="Arial" panose="020B0604020202020204" pitchFamily="34" charset="0"/>
                              </a:rPr>
                            </m:ctrlPr>
                          </m:dPr>
                          <m:e>
                            <m:r>
                              <a:rPr lang="en-US" altLang="en-US" sz="2400" b="1" i="1" smtClean="0">
                                <a:solidFill>
                                  <a:schemeClr val="bg1"/>
                                </a:solidFill>
                                <a:latin typeface="Cambria Math"/>
                                <a:cs typeface="Arial" panose="020B0604020202020204" pitchFamily="34" charset="0"/>
                              </a:rPr>
                              <m:t>𝒂</m:t>
                            </m:r>
                            <m:r>
                              <a:rPr lang="en-US" altLang="en-US" sz="2400" b="1" i="1" smtClean="0">
                                <a:solidFill>
                                  <a:schemeClr val="bg1"/>
                                </a:solidFill>
                                <a:latin typeface="Cambria Math"/>
                                <a:cs typeface="Arial" panose="020B0604020202020204" pitchFamily="34" charset="0"/>
                              </a:rPr>
                              <m:t>+</m:t>
                            </m:r>
                            <m:r>
                              <a:rPr lang="en-US" altLang="en-US" sz="2400" b="1" i="1" smtClean="0">
                                <a:solidFill>
                                  <a:schemeClr val="bg1"/>
                                </a:solidFill>
                                <a:latin typeface="Cambria Math"/>
                                <a:cs typeface="Arial" panose="020B0604020202020204" pitchFamily="34" charset="0"/>
                              </a:rPr>
                              <m:t>𝒃</m:t>
                            </m:r>
                          </m:e>
                        </m:d>
                        <m:r>
                          <a:rPr lang="en-US" altLang="en-US" sz="2400" b="1" i="1" smtClean="0">
                            <a:solidFill>
                              <a:schemeClr val="bg1"/>
                            </a:solidFill>
                            <a:latin typeface="Cambria Math"/>
                            <a:cs typeface="Arial" panose="020B0604020202020204" pitchFamily="34" charset="0"/>
                          </a:rPr>
                          <m:t>−</m:t>
                        </m:r>
                        <m:r>
                          <a:rPr lang="en-US" altLang="en-US" sz="2400" b="1" i="1" smtClean="0">
                            <a:solidFill>
                              <a:schemeClr val="bg1"/>
                            </a:solidFill>
                            <a:latin typeface="Cambria Math"/>
                            <a:cs typeface="Arial" panose="020B0604020202020204" pitchFamily="34" charset="0"/>
                          </a:rPr>
                          <m:t>𝒉</m:t>
                        </m:r>
                      </m:num>
                      <m:den>
                        <m:r>
                          <a:rPr lang="en-US" altLang="en-US" sz="2400" b="1" i="1" smtClean="0">
                            <a:solidFill>
                              <a:schemeClr val="bg1"/>
                            </a:solidFill>
                            <a:latin typeface="Cambria Math"/>
                            <a:cs typeface="Arial" panose="020B0604020202020204" pitchFamily="34" charset="0"/>
                          </a:rPr>
                          <m:t>𝟐</m:t>
                        </m:r>
                      </m:den>
                    </m:f>
                  </m:oMath>
                </a14:m>
                <a:endParaRPr lang="en-US" sz="2400" baseline="30000" dirty="0">
                  <a:solidFill>
                    <a:schemeClr val="bg1"/>
                  </a:solidFill>
                  <a:latin typeface="Arial" charset="0"/>
                  <a:cs typeface="Arial" charset="0"/>
                </a:endParaRPr>
              </a:p>
            </p:txBody>
          </p:sp>
        </mc:Choice>
        <mc:Fallback xmlns="">
          <p:sp>
            <p:nvSpPr>
              <p:cNvPr id="36" name="AutoShape 51"/>
              <p:cNvSpPr>
                <a:spLocks noRot="1" noChangeAspect="1" noMove="1" noResize="1" noEditPoints="1" noAdjustHandles="1" noChangeArrowheads="1" noChangeShapeType="1" noTextEdit="1"/>
              </p:cNvSpPr>
              <p:nvPr/>
            </p:nvSpPr>
            <p:spPr bwMode="auto">
              <a:xfrm>
                <a:off x="1752600" y="2425700"/>
                <a:ext cx="6172200" cy="960438"/>
              </a:xfrm>
              <a:prstGeom prst="roundRect">
                <a:avLst>
                  <a:gd name="adj" fmla="val 16667"/>
                </a:avLst>
              </a:prstGeom>
              <a:blipFill rotWithShape="1">
                <a:blip r:embed="rId8"/>
                <a:stretch>
                  <a:fillRect t="-637" r="-791"/>
                </a:stretch>
              </a:blipFill>
              <a:ln w="9525">
                <a:noFill/>
                <a:round/>
                <a:headEnd/>
                <a:tailEnd/>
              </a:ln>
            </p:spPr>
            <p:txBody>
              <a:bodyPr/>
              <a:lstStyle/>
              <a:p>
                <a:r>
                  <a:rPr lang="en-US">
                    <a:noFill/>
                  </a:rPr>
                  <a:t> </a:t>
                </a:r>
              </a:p>
            </p:txBody>
          </p:sp>
        </mc:Fallback>
      </mc:AlternateContent>
      <p:pic>
        <p:nvPicPr>
          <p:cNvPr id="39" name="Picture 38"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87364" y="1977629"/>
            <a:ext cx="1500187"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10" name="cached_combo42.wav"/>
            </a:hlinkHover>
          </p:cNvPr>
          <p:cNvSpPr>
            <a:spLocks noChangeArrowheads="1"/>
          </p:cNvSpPr>
          <p:nvPr/>
        </p:nvSpPr>
        <p:spPr bwMode="auto">
          <a:xfrm>
            <a:off x="623888" y="2085976"/>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830264" y="2139553"/>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mc:AlternateContent xmlns:mc="http://schemas.openxmlformats.org/markup-compatibility/2006" xmlns:a14="http://schemas.microsoft.com/office/drawing/2010/main">
        <mc:Choice Requires="a14">
          <p:sp>
            <p:nvSpPr>
              <p:cNvPr id="42" name="AutoShape 51"/>
              <p:cNvSpPr>
                <a:spLocks noChangeArrowheads="1"/>
              </p:cNvSpPr>
              <p:nvPr/>
            </p:nvSpPr>
            <p:spPr bwMode="auto">
              <a:xfrm>
                <a:off x="1600200" y="2768204"/>
                <a:ext cx="6324600" cy="561975"/>
              </a:xfrm>
              <a:prstGeom prst="roundRect">
                <a:avLst>
                  <a:gd name="adj" fmla="val 16667"/>
                </a:avLst>
              </a:prstGeom>
              <a:solidFill>
                <a:srgbClr val="7030A0"/>
              </a:solidFill>
              <a:ln>
                <a:noFill/>
              </a:ln>
              <a:extLst>
                <a:ext uri="{91240B29-F687-4F45-9708-019B960494DF}">
                  <a14:hiddenLine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Arial" panose="020B0604020202020204" pitchFamily="34" charset="0"/>
                    <a:cs typeface="Arial" panose="020B0604020202020204" pitchFamily="34" charset="0"/>
                  </a:rPr>
                  <a:t> Ta lấy tổng độ dài hai đáy nhân với chiều cao cùng một </a:t>
                </a:r>
              </a:p>
              <a:p>
                <a:pPr algn="ctr"/>
                <a:r>
                  <a:rPr lang="en-US" altLang="en-US" sz="1800" b="1">
                    <a:solidFill>
                      <a:schemeClr val="bg1"/>
                    </a:solidFill>
                    <a:latin typeface="Arial" panose="020B0604020202020204" pitchFamily="34" charset="0"/>
                    <a:cs typeface="Arial" panose="020B0604020202020204" pitchFamily="34" charset="0"/>
                  </a:rPr>
                  <a:t>đơn vị đo chia cho 2. Công thước S= </a:t>
                </a:r>
                <a14:m>
                  <m:oMath xmlns:m="http://schemas.openxmlformats.org/officeDocument/2006/math">
                    <m:f>
                      <m:fPr>
                        <m:ctrlPr>
                          <a:rPr lang="en-US" altLang="en-US" sz="2000" b="1" i="1">
                            <a:solidFill>
                              <a:schemeClr val="bg1"/>
                            </a:solidFill>
                            <a:latin typeface="Cambria Math"/>
                            <a:cs typeface="Arial" panose="020B0604020202020204" pitchFamily="34" charset="0"/>
                          </a:rPr>
                        </m:ctrlPr>
                      </m:fPr>
                      <m:num>
                        <m:r>
                          <a:rPr lang="en-US" altLang="en-US" sz="2000" b="1" i="1">
                            <a:solidFill>
                              <a:schemeClr val="bg1"/>
                            </a:solidFill>
                            <a:latin typeface="Cambria Math"/>
                            <a:cs typeface="Arial" panose="020B0604020202020204" pitchFamily="34" charset="0"/>
                          </a:rPr>
                          <m:t>(</m:t>
                        </m:r>
                        <m:r>
                          <a:rPr lang="en-US" altLang="en-US" sz="2000" b="1" i="1">
                            <a:solidFill>
                              <a:schemeClr val="bg1"/>
                            </a:solidFill>
                            <a:latin typeface="Cambria Math"/>
                            <a:cs typeface="Arial" panose="020B0604020202020204" pitchFamily="34" charset="0"/>
                          </a:rPr>
                          <m:t>𝒂</m:t>
                        </m:r>
                        <m:r>
                          <a:rPr lang="en-US" altLang="en-US" sz="2000" b="1" i="1">
                            <a:solidFill>
                              <a:schemeClr val="bg1"/>
                            </a:solidFill>
                            <a:latin typeface="Cambria Math"/>
                            <a:cs typeface="Arial" panose="020B0604020202020204" pitchFamily="34" charset="0"/>
                          </a:rPr>
                          <m:t>+</m:t>
                        </m:r>
                        <m:r>
                          <a:rPr lang="en-US" altLang="en-US" sz="2000" b="1" i="1">
                            <a:solidFill>
                              <a:schemeClr val="bg1"/>
                            </a:solidFill>
                            <a:latin typeface="Cambria Math"/>
                            <a:cs typeface="Arial" panose="020B0604020202020204" pitchFamily="34" charset="0"/>
                          </a:rPr>
                          <m:t>𝒃</m:t>
                        </m:r>
                        <m:r>
                          <a:rPr lang="en-US" altLang="en-US" sz="2000" b="1" i="1">
                            <a:solidFill>
                              <a:schemeClr val="bg1"/>
                            </a:solidFill>
                            <a:latin typeface="Cambria Math"/>
                            <a:cs typeface="Arial" panose="020B0604020202020204" pitchFamily="34" charset="0"/>
                          </a:rPr>
                          <m:t>)</m:t>
                        </m:r>
                        <m:r>
                          <a:rPr lang="en-US" altLang="en-US" sz="2000" b="1" i="1">
                            <a:solidFill>
                              <a:schemeClr val="bg1"/>
                            </a:solidFill>
                            <a:latin typeface="Cambria Math"/>
                            <a:cs typeface="Arial" panose="020B0604020202020204" pitchFamily="34" charset="0"/>
                          </a:rPr>
                          <m:t>𝒙𝒉</m:t>
                        </m:r>
                      </m:num>
                      <m:den>
                        <m:r>
                          <a:rPr lang="en-US" altLang="en-US" sz="2000" b="1" i="1">
                            <a:solidFill>
                              <a:schemeClr val="bg1"/>
                            </a:solidFill>
                            <a:latin typeface="Cambria Math"/>
                            <a:cs typeface="Arial" panose="020B0604020202020204" pitchFamily="34" charset="0"/>
                          </a:rPr>
                          <m:t>𝟐</m:t>
                        </m:r>
                      </m:den>
                    </m:f>
                  </m:oMath>
                </a14:m>
                <a:endParaRPr lang="en-US" sz="2000" baseline="30000" dirty="0">
                  <a:solidFill>
                    <a:schemeClr val="bg1"/>
                  </a:solidFill>
                  <a:latin typeface="Arial" charset="0"/>
                  <a:cs typeface="Arial" charset="0"/>
                </a:endParaRPr>
              </a:p>
            </p:txBody>
          </p:sp>
        </mc:Choice>
        <mc:Fallback xmlns="">
          <p:sp>
            <p:nvSpPr>
              <p:cNvPr id="42" name="AutoShape 51"/>
              <p:cNvSpPr>
                <a:spLocks noRot="1" noChangeAspect="1" noMove="1" noResize="1" noEditPoints="1" noAdjustHandles="1" noChangeArrowheads="1" noChangeShapeType="1" noTextEdit="1"/>
              </p:cNvSpPr>
              <p:nvPr/>
            </p:nvSpPr>
            <p:spPr bwMode="auto">
              <a:xfrm>
                <a:off x="1600200" y="3690938"/>
                <a:ext cx="6324600" cy="749300"/>
              </a:xfrm>
              <a:prstGeom prst="roundRect">
                <a:avLst>
                  <a:gd name="adj" fmla="val 16667"/>
                </a:avLst>
              </a:prstGeom>
              <a:blipFill rotWithShape="1">
                <a:blip r:embed="rId11"/>
                <a:stretch>
                  <a:fillRect t="-8130" r="-771" b="-7317"/>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en-US">
                    <a:noFill/>
                  </a:rPr>
                  <a:t> </a:t>
                </a:r>
              </a:p>
            </p:txBody>
          </p:sp>
        </mc:Fallback>
      </mc:AlternateContent>
      <p:pic>
        <p:nvPicPr>
          <p:cNvPr id="44"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33400" y="2780110"/>
            <a:ext cx="1500188"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10" name="cached_combo42.wav"/>
            </a:hlinkHover>
          </p:cNvPr>
          <p:cNvSpPr>
            <a:spLocks noChangeArrowheads="1"/>
          </p:cNvSpPr>
          <p:nvPr/>
        </p:nvSpPr>
        <p:spPr bwMode="auto">
          <a:xfrm>
            <a:off x="609601" y="2834879"/>
            <a:ext cx="817563"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815976" y="2919412"/>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mc:AlternateContent xmlns:mc="http://schemas.openxmlformats.org/markup-compatibility/2006" xmlns:a14="http://schemas.microsoft.com/office/drawing/2010/main">
        <mc:Choice Requires="a14">
          <p:sp>
            <p:nvSpPr>
              <p:cNvPr id="47" name="AutoShape 51"/>
              <p:cNvSpPr>
                <a:spLocks noChangeArrowheads="1"/>
              </p:cNvSpPr>
              <p:nvPr/>
            </p:nvSpPr>
            <p:spPr bwMode="auto">
              <a:xfrm>
                <a:off x="1676400" y="3590925"/>
                <a:ext cx="6324600" cy="695325"/>
              </a:xfrm>
              <a:prstGeom prst="roundRect">
                <a:avLst>
                  <a:gd name="adj" fmla="val 16667"/>
                </a:avLst>
              </a:prstGeom>
              <a:solidFill>
                <a:srgbClr val="7030A0"/>
              </a:solidFill>
              <a:ln>
                <a:noFill/>
              </a:ln>
              <a:extLst>
                <a:ext uri="{91240B29-F687-4F45-9708-019B960494DF}">
                  <a14:hiddenLine w="9525">
                    <a:solidFill>
                      <a:srgbClr val="000000"/>
                    </a:solidFill>
                    <a:round/>
                    <a:headEnd/>
                    <a:tailEnd/>
                  </a14:hiddenLine>
                </a:ext>
              </a:extLst>
            </p:spPr>
            <p:txBody>
              <a:bodyPr wrap="none" anchor="ctr"/>
              <a:lstStyle/>
              <a:p>
                <a:pPr algn="ctr"/>
                <a:r>
                  <a:rPr lang="en-US" altLang="en-US" b="1" smtClean="0">
                    <a:solidFill>
                      <a:schemeClr val="bg1"/>
                    </a:solidFill>
                    <a:latin typeface="Arial" panose="020B0604020202020204" pitchFamily="34" charset="0"/>
                    <a:cs typeface="Arial" panose="020B0604020202020204" pitchFamily="34" charset="0"/>
                  </a:rPr>
                  <a:t> Ta </a:t>
                </a:r>
                <a:r>
                  <a:rPr lang="en-US" altLang="en-US" b="1">
                    <a:solidFill>
                      <a:schemeClr val="bg1"/>
                    </a:solidFill>
                    <a:latin typeface="Arial" panose="020B0604020202020204" pitchFamily="34" charset="0"/>
                    <a:cs typeface="Arial" panose="020B0604020202020204" pitchFamily="34" charset="0"/>
                  </a:rPr>
                  <a:t>lấy tổng độ dài hai đáy nhân với </a:t>
                </a:r>
                <a:r>
                  <a:rPr lang="en-US" altLang="en-US" b="1" smtClean="0">
                    <a:solidFill>
                      <a:schemeClr val="bg1"/>
                    </a:solidFill>
                    <a:latin typeface="Arial" panose="020B0604020202020204" pitchFamily="34" charset="0"/>
                    <a:cs typeface="Arial" panose="020B0604020202020204" pitchFamily="34" charset="0"/>
                  </a:rPr>
                  <a:t>2 </a:t>
                </a:r>
                <a:r>
                  <a:rPr lang="en-US" altLang="en-US" b="1">
                    <a:solidFill>
                      <a:schemeClr val="bg1"/>
                    </a:solidFill>
                    <a:latin typeface="Arial" panose="020B0604020202020204" pitchFamily="34" charset="0"/>
                    <a:cs typeface="Arial" panose="020B0604020202020204" pitchFamily="34" charset="0"/>
                  </a:rPr>
                  <a:t>cùng một </a:t>
                </a:r>
              </a:p>
              <a:p>
                <a:pPr algn="ctr"/>
                <a:r>
                  <a:rPr lang="en-US" altLang="en-US" b="1">
                    <a:solidFill>
                      <a:schemeClr val="bg1"/>
                    </a:solidFill>
                    <a:latin typeface="Arial" panose="020B0604020202020204" pitchFamily="34" charset="0"/>
                    <a:cs typeface="Arial" panose="020B0604020202020204" pitchFamily="34" charset="0"/>
                  </a:rPr>
                  <a:t>đơn vị đo </a:t>
                </a:r>
                <a:r>
                  <a:rPr lang="en-US" altLang="en-US" b="1" smtClean="0">
                    <a:solidFill>
                      <a:schemeClr val="bg1"/>
                    </a:solidFill>
                    <a:latin typeface="Arial" panose="020B0604020202020204" pitchFamily="34" charset="0"/>
                    <a:cs typeface="Arial" panose="020B0604020202020204" pitchFamily="34" charset="0"/>
                  </a:rPr>
                  <a:t>nhân với  chiều cao. </a:t>
                </a:r>
                <a:r>
                  <a:rPr lang="en-US" altLang="en-US" b="1">
                    <a:solidFill>
                      <a:schemeClr val="bg1"/>
                    </a:solidFill>
                    <a:latin typeface="Arial" panose="020B0604020202020204" pitchFamily="34" charset="0"/>
                    <a:cs typeface="Arial" panose="020B0604020202020204" pitchFamily="34" charset="0"/>
                  </a:rPr>
                  <a:t>Công thước S= </a:t>
                </a:r>
                <a14:m>
                  <m:oMath xmlns:m="http://schemas.openxmlformats.org/officeDocument/2006/math">
                    <m:f>
                      <m:fPr>
                        <m:ctrlPr>
                          <a:rPr lang="en-US" altLang="en-US" sz="2000" b="1" i="1">
                            <a:solidFill>
                              <a:schemeClr val="bg1"/>
                            </a:solidFill>
                            <a:latin typeface="Cambria Math"/>
                            <a:cs typeface="Arial" panose="020B0604020202020204" pitchFamily="34" charset="0"/>
                          </a:rPr>
                        </m:ctrlPr>
                      </m:fPr>
                      <m:num>
                        <m:r>
                          <a:rPr lang="en-US" altLang="en-US" sz="2000" b="1" i="1">
                            <a:solidFill>
                              <a:schemeClr val="bg1"/>
                            </a:solidFill>
                            <a:latin typeface="Cambria Math"/>
                            <a:cs typeface="Arial" panose="020B0604020202020204" pitchFamily="34" charset="0"/>
                          </a:rPr>
                          <m:t>(</m:t>
                        </m:r>
                        <m:r>
                          <a:rPr lang="en-US" altLang="en-US" sz="2000" b="1" i="1">
                            <a:solidFill>
                              <a:schemeClr val="bg1"/>
                            </a:solidFill>
                            <a:latin typeface="Cambria Math"/>
                            <a:cs typeface="Arial" panose="020B0604020202020204" pitchFamily="34" charset="0"/>
                          </a:rPr>
                          <m:t>𝒂</m:t>
                        </m:r>
                        <m:r>
                          <a:rPr lang="en-US" altLang="en-US" sz="2000" b="1" i="1">
                            <a:solidFill>
                              <a:schemeClr val="bg1"/>
                            </a:solidFill>
                            <a:latin typeface="Cambria Math"/>
                            <a:cs typeface="Arial" panose="020B0604020202020204" pitchFamily="34" charset="0"/>
                          </a:rPr>
                          <m:t>+</m:t>
                        </m:r>
                        <m:r>
                          <a:rPr lang="en-US" altLang="en-US" sz="2000" b="1" i="1">
                            <a:solidFill>
                              <a:schemeClr val="bg1"/>
                            </a:solidFill>
                            <a:latin typeface="Cambria Math"/>
                            <a:cs typeface="Arial" panose="020B0604020202020204" pitchFamily="34" charset="0"/>
                          </a:rPr>
                          <m:t>𝒃</m:t>
                        </m:r>
                        <m:r>
                          <a:rPr lang="en-US" altLang="en-US" sz="2000" b="1" i="1">
                            <a:solidFill>
                              <a:schemeClr val="bg1"/>
                            </a:solidFill>
                            <a:latin typeface="Cambria Math"/>
                            <a:cs typeface="Arial" panose="020B0604020202020204" pitchFamily="34" charset="0"/>
                          </a:rPr>
                          <m:t>)</m:t>
                        </m:r>
                        <m:r>
                          <a:rPr lang="en-US" altLang="en-US" sz="2000" b="1" i="1">
                            <a:solidFill>
                              <a:schemeClr val="bg1"/>
                            </a:solidFill>
                            <a:latin typeface="Cambria Math"/>
                            <a:cs typeface="Arial" panose="020B0604020202020204" pitchFamily="34" charset="0"/>
                          </a:rPr>
                          <m:t>𝒙</m:t>
                        </m:r>
                        <m:r>
                          <a:rPr lang="en-US" altLang="en-US" sz="2000" b="1" i="1" smtClean="0">
                            <a:solidFill>
                              <a:schemeClr val="bg1"/>
                            </a:solidFill>
                            <a:latin typeface="Cambria Math"/>
                            <a:cs typeface="Arial" panose="020B0604020202020204" pitchFamily="34" charset="0"/>
                          </a:rPr>
                          <m:t>𝟐</m:t>
                        </m:r>
                      </m:num>
                      <m:den>
                        <m:r>
                          <a:rPr lang="en-US" altLang="en-US" sz="2000" b="1" i="1" smtClean="0">
                            <a:solidFill>
                              <a:schemeClr val="bg1"/>
                            </a:solidFill>
                            <a:latin typeface="Cambria Math"/>
                            <a:cs typeface="Arial" panose="020B0604020202020204" pitchFamily="34" charset="0"/>
                          </a:rPr>
                          <m:t>𝒉</m:t>
                        </m:r>
                      </m:den>
                    </m:f>
                  </m:oMath>
                </a14:m>
                <a:endParaRPr lang="en-US" sz="2000" baseline="30000" dirty="0">
                  <a:solidFill>
                    <a:schemeClr val="bg1"/>
                  </a:solidFill>
                  <a:latin typeface="Arial" charset="0"/>
                  <a:cs typeface="Arial" charset="0"/>
                </a:endParaRPr>
              </a:p>
            </p:txBody>
          </p:sp>
        </mc:Choice>
        <mc:Fallback xmlns="">
          <p:sp>
            <p:nvSpPr>
              <p:cNvPr id="47" name="AutoShape 51"/>
              <p:cNvSpPr>
                <a:spLocks noRot="1" noChangeAspect="1" noMove="1" noResize="1" noEditPoints="1" noAdjustHandles="1" noChangeArrowheads="1" noChangeShapeType="1" noTextEdit="1"/>
              </p:cNvSpPr>
              <p:nvPr/>
            </p:nvSpPr>
            <p:spPr bwMode="auto">
              <a:xfrm>
                <a:off x="1676400" y="4787900"/>
                <a:ext cx="6324600" cy="927100"/>
              </a:xfrm>
              <a:prstGeom prst="roundRect">
                <a:avLst>
                  <a:gd name="adj" fmla="val 16667"/>
                </a:avLst>
              </a:prstGeom>
              <a:blipFill rotWithShape="1">
                <a:blip r:embed="rId1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en-US">
                    <a:noFill/>
                  </a:rPr>
                  <a:t> </a:t>
                </a:r>
              </a:p>
            </p:txBody>
          </p:sp>
        </mc:Fallback>
      </mc:AlternateContent>
      <p:pic>
        <p:nvPicPr>
          <p:cNvPr id="49"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9" y="3590925"/>
            <a:ext cx="1500187" cy="60126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10" name="cached_combo42.wav"/>
            </a:hlinkHover>
          </p:cNvPr>
          <p:cNvSpPr>
            <a:spLocks noChangeArrowheads="1"/>
          </p:cNvSpPr>
          <p:nvPr/>
        </p:nvSpPr>
        <p:spPr bwMode="auto">
          <a:xfrm>
            <a:off x="604838" y="3699273"/>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811214" y="3699272"/>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57" name="AutoShape 27"/>
          <p:cNvSpPr>
            <a:spLocks noChangeArrowheads="1"/>
          </p:cNvSpPr>
          <p:nvPr/>
        </p:nvSpPr>
        <p:spPr bwMode="auto">
          <a:xfrm>
            <a:off x="4763" y="800100"/>
            <a:ext cx="1543050"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422275" y="1076325"/>
            <a:ext cx="685800" cy="457200"/>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3</a:t>
            </a:r>
          </a:p>
        </p:txBody>
      </p:sp>
      <p:sp>
        <p:nvSpPr>
          <p:cNvPr id="63" name="WordArt 33"/>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8167688" y="194310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8210550"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8177213"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8167688" y="1953816"/>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7772400" y="2830116"/>
            <a:ext cx="1447800" cy="884634"/>
            <a:chOff x="4320" y="2928"/>
            <a:chExt cx="1104" cy="1104"/>
          </a:xfrm>
        </p:grpSpPr>
        <p:sp>
          <p:nvSpPr>
            <p:cNvPr id="15391"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5392"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mc:AlternateContent xmlns:mc="http://schemas.openxmlformats.org/markup-compatibility/2006" xmlns:a14="http://schemas.microsoft.com/office/drawing/2010/main">
        <mc:Choice Requires="a14">
          <p:sp>
            <p:nvSpPr>
              <p:cNvPr id="35" name="Rectangle 34"/>
              <p:cNvSpPr/>
              <p:nvPr/>
            </p:nvSpPr>
            <p:spPr>
              <a:xfrm>
                <a:off x="4124784" y="11"/>
                <a:ext cx="1818816" cy="806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400" b="1" i="1" smtClean="0">
                              <a:solidFill>
                                <a:srgbClr val="FF0000"/>
                              </a:solidFill>
                              <a:latin typeface="Cambria Math"/>
                              <a:cs typeface="Arial" panose="020B0604020202020204" pitchFamily="34" charset="0"/>
                            </a:rPr>
                          </m:ctrlPr>
                        </m:fPr>
                        <m:num>
                          <m:d>
                            <m:dPr>
                              <m:ctrlPr>
                                <a:rPr lang="en-US" altLang="en-US" sz="2400" b="1" i="1">
                                  <a:solidFill>
                                    <a:srgbClr val="FF0000"/>
                                  </a:solidFill>
                                  <a:latin typeface="Cambria Math"/>
                                  <a:cs typeface="Arial" panose="020B0604020202020204" pitchFamily="34" charset="0"/>
                                </a:rPr>
                              </m:ctrlPr>
                            </m:dPr>
                            <m:e>
                              <m:r>
                                <a:rPr lang="en-US" altLang="en-US" sz="2400" b="1" i="1">
                                  <a:solidFill>
                                    <a:srgbClr val="FF0000"/>
                                  </a:solidFill>
                                  <a:latin typeface="Cambria Math"/>
                                  <a:cs typeface="Arial" panose="020B0604020202020204" pitchFamily="34" charset="0"/>
                                </a:rPr>
                                <m:t>𝒂</m:t>
                              </m:r>
                              <m:r>
                                <a:rPr lang="en-US" altLang="en-US" sz="2400" b="1" i="1">
                                  <a:solidFill>
                                    <a:srgbClr val="FF0000"/>
                                  </a:solidFill>
                                  <a:latin typeface="Cambria Math"/>
                                  <a:cs typeface="Arial" panose="020B0604020202020204" pitchFamily="34" charset="0"/>
                                </a:rPr>
                                <m:t>+</m:t>
                              </m:r>
                              <m:r>
                                <a:rPr lang="en-US" altLang="en-US" sz="2400" b="1" i="1">
                                  <a:solidFill>
                                    <a:srgbClr val="FF0000"/>
                                  </a:solidFill>
                                  <a:latin typeface="Cambria Math"/>
                                  <a:cs typeface="Arial" panose="020B0604020202020204" pitchFamily="34" charset="0"/>
                                </a:rPr>
                                <m:t>𝒃</m:t>
                              </m:r>
                            </m:e>
                          </m:d>
                          <m:r>
                            <a:rPr lang="en-US" altLang="en-US" sz="2400" b="1" i="1">
                              <a:solidFill>
                                <a:srgbClr val="FF0000"/>
                              </a:solidFill>
                              <a:latin typeface="Cambria Math"/>
                              <a:cs typeface="Arial" panose="020B0604020202020204" pitchFamily="34" charset="0"/>
                            </a:rPr>
                            <m:t>𝒙𝒉</m:t>
                          </m:r>
                        </m:num>
                        <m:den>
                          <m:r>
                            <a:rPr lang="en-US" altLang="en-US" sz="2400" b="1" i="1">
                              <a:solidFill>
                                <a:srgbClr val="FF0000"/>
                              </a:solidFill>
                              <a:latin typeface="Cambria Math"/>
                              <a:cs typeface="Arial" panose="020B0604020202020204" pitchFamily="34" charset="0"/>
                            </a:rPr>
                            <m:t>𝟐</m:t>
                          </m:r>
                        </m:den>
                      </m:f>
                    </m:oMath>
                  </m:oMathPara>
                </a14:m>
                <a:endParaRPr lang="en-US" sz="2400">
                  <a:solidFill>
                    <a:srgbClr val="FF0000"/>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4124784" y="15"/>
                <a:ext cx="1818816" cy="806696"/>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6693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subTnLst>
                                    <p:audio>
                                      <p:cMediaNode>
                                        <p:cTn display="0" masterRel="sameClick">
                                          <p:stCondLst>
                                            <p:cond evt="begin" delay="0">
                                              <p:tn val="21"/>
                                            </p:cond>
                                          </p:stCondLst>
                                          <p:endCondLst>
                                            <p:cond evt="onStopAudio" delay="0">
                                              <p:tgtEl>
                                                <p:sldTgt/>
                                              </p:tgtEl>
                                            </p:cond>
                                          </p:endCondLst>
                                        </p:cTn>
                                        <p:tgtEl>
                                          <p:sndTgt r:embed="rId4" name="Chimes 3-CL (2).wav"/>
                                        </p:tgtEl>
                                      </p:cMediaNode>
                                    </p:audio>
                                  </p:subTnLst>
                                </p:cTn>
                              </p:par>
                              <p:par>
                                <p:cTn id="24" presetID="5" presetClass="entr" presetSubtype="10" fill="hold" grpId="0"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cTn>
                              </p:par>
                              <p:par>
                                <p:cTn id="27" presetID="5" presetClass="entr" presetSubtype="10" fill="hold" grpId="0" nodeType="withEffect">
                                  <p:stCondLst>
                                    <p:cond delay="200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22" presetClass="entr" presetSubtype="8" fill="hold" nodeType="withEffect">
                                  <p:stCondLst>
                                    <p:cond delay="2000"/>
                                  </p:stCondLst>
                                  <p:iterate type="lt">
                                    <p:tmPct val="0"/>
                                  </p:iterate>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5" presetClass="entr" presetSubtype="10" fill="hold" nodeType="withEffect">
                                  <p:stCondLst>
                                    <p:cond delay="3000"/>
                                  </p:stCondLst>
                                  <p:childTnLst>
                                    <p:set>
                                      <p:cBhvr>
                                        <p:cTn id="34" dur="1" fill="hold">
                                          <p:stCondLst>
                                            <p:cond delay="0"/>
                                          </p:stCondLst>
                                        </p:cTn>
                                        <p:tgtEl>
                                          <p:spTgt spid="44"/>
                                        </p:tgtEl>
                                        <p:attrNameLst>
                                          <p:attrName>style.visibility</p:attrName>
                                        </p:attrNameLst>
                                      </p:cBhvr>
                                      <p:to>
                                        <p:strVal val="visible"/>
                                      </p:to>
                                    </p:set>
                                    <p:animEffect transition="in" filter="checkerboard(across)">
                                      <p:cBhvr>
                                        <p:cTn id="35" dur="500"/>
                                        <p:tgtEl>
                                          <p:spTgt spid="44"/>
                                        </p:tgtEl>
                                      </p:cBhvr>
                                    </p:animEffect>
                                  </p:childTnLst>
                                  <p:subTnLst>
                                    <p:audio>
                                      <p:cMediaNode>
                                        <p:cTn display="0" masterRel="sameClick">
                                          <p:stCondLst>
                                            <p:cond evt="begin" delay="0">
                                              <p:tn val="33"/>
                                            </p:cond>
                                          </p:stCondLst>
                                          <p:endCondLst>
                                            <p:cond evt="onStopAudio" delay="0">
                                              <p:tgtEl>
                                                <p:sldTgt/>
                                              </p:tgtEl>
                                            </p:cond>
                                          </p:endCondLst>
                                        </p:cTn>
                                        <p:tgtEl>
                                          <p:sndTgt r:embed="rId4" name="Chimes 3-CL (2).wav"/>
                                        </p:tgtEl>
                                      </p:cMediaNode>
                                    </p:audio>
                                  </p:subTnLst>
                                </p:cTn>
                              </p:par>
                              <p:par>
                                <p:cTn id="36" presetID="5" presetClass="entr" presetSubtype="1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checkerboard(across)">
                                      <p:cBhvr>
                                        <p:cTn id="38" dur="500"/>
                                        <p:tgtEl>
                                          <p:spTgt spid="45"/>
                                        </p:tgtEl>
                                      </p:cBhvr>
                                    </p:animEffect>
                                  </p:childTnLst>
                                </p:cTn>
                              </p:par>
                              <p:par>
                                <p:cTn id="39" presetID="5" presetClass="entr" presetSubtype="10" fill="hold" grpId="0" nodeType="withEffect">
                                  <p:stCondLst>
                                    <p:cond delay="3000"/>
                                  </p:stCondLst>
                                  <p:childTnLst>
                                    <p:set>
                                      <p:cBhvr>
                                        <p:cTn id="40" dur="1" fill="hold">
                                          <p:stCondLst>
                                            <p:cond delay="0"/>
                                          </p:stCondLst>
                                        </p:cTn>
                                        <p:tgtEl>
                                          <p:spTgt spid="46"/>
                                        </p:tgtEl>
                                        <p:attrNameLst>
                                          <p:attrName>style.visibility</p:attrName>
                                        </p:attrNameLst>
                                      </p:cBhvr>
                                      <p:to>
                                        <p:strVal val="visible"/>
                                      </p:to>
                                    </p:set>
                                    <p:animEffect transition="in" filter="checkerboard(across)">
                                      <p:cBhvr>
                                        <p:cTn id="41" dur="500"/>
                                        <p:tgtEl>
                                          <p:spTgt spid="46"/>
                                        </p:tgtEl>
                                      </p:cBhvr>
                                    </p:animEffect>
                                  </p:childTnLst>
                                </p:cTn>
                              </p:par>
                              <p:par>
                                <p:cTn id="42" presetID="22" presetClass="entr" presetSubtype="8" fill="hold" nodeType="withEffect">
                                  <p:stCondLst>
                                    <p:cond delay="3000"/>
                                  </p:stCondLst>
                                  <p:iterate type="lt">
                                    <p:tmPct val="0"/>
                                  </p:iterate>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5" presetClass="entr" presetSubtype="10" fill="hold" nodeType="withEffect">
                                  <p:stCondLst>
                                    <p:cond delay="400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subTnLst>
                                    <p:audio>
                                      <p:cMediaNode>
                                        <p:cTn display="0" masterRel="sameClick">
                                          <p:stCondLst>
                                            <p:cond evt="begin" delay="0">
                                              <p:tn val="45"/>
                                            </p:cond>
                                          </p:stCondLst>
                                          <p:endCondLst>
                                            <p:cond evt="onStopAudio" delay="0">
                                              <p:tgtEl>
                                                <p:sldTgt/>
                                              </p:tgtEl>
                                            </p:cond>
                                          </p:endCondLst>
                                        </p:cTn>
                                        <p:tgtEl>
                                          <p:sndTgt r:embed="rId4" name="Chimes 3-CL (2).wav"/>
                                        </p:tgtEl>
                                      </p:cMediaNode>
                                    </p:audio>
                                  </p:subTnLst>
                                </p:cTn>
                              </p:par>
                              <p:par>
                                <p:cTn id="48" presetID="5" presetClass="entr" presetSubtype="10" fill="hold" grpId="0" nodeType="withEffect">
                                  <p:stCondLst>
                                    <p:cond delay="4000"/>
                                  </p:stCondLst>
                                  <p:childTnLst>
                                    <p:set>
                                      <p:cBhvr>
                                        <p:cTn id="49" dur="1" fill="hold">
                                          <p:stCondLst>
                                            <p:cond delay="0"/>
                                          </p:stCondLst>
                                        </p:cTn>
                                        <p:tgtEl>
                                          <p:spTgt spid="50"/>
                                        </p:tgtEl>
                                        <p:attrNameLst>
                                          <p:attrName>style.visibility</p:attrName>
                                        </p:attrNameLst>
                                      </p:cBhvr>
                                      <p:to>
                                        <p:strVal val="visible"/>
                                      </p:to>
                                    </p:set>
                                    <p:animEffect transition="in" filter="checkerboard(across)">
                                      <p:cBhvr>
                                        <p:cTn id="50" dur="500"/>
                                        <p:tgtEl>
                                          <p:spTgt spid="50"/>
                                        </p:tgtEl>
                                      </p:cBhvr>
                                    </p:animEffect>
                                  </p:childTnLst>
                                </p:cTn>
                              </p:par>
                              <p:par>
                                <p:cTn id="51" presetID="5" presetClass="entr" presetSubtype="10" fill="hold" grpId="0" nodeType="withEffect">
                                  <p:stCondLst>
                                    <p:cond delay="4000"/>
                                  </p:stCondLst>
                                  <p:childTnLst>
                                    <p:set>
                                      <p:cBhvr>
                                        <p:cTn id="52" dur="1" fill="hold">
                                          <p:stCondLst>
                                            <p:cond delay="0"/>
                                          </p:stCondLst>
                                        </p:cTn>
                                        <p:tgtEl>
                                          <p:spTgt spid="51"/>
                                        </p:tgtEl>
                                        <p:attrNameLst>
                                          <p:attrName>style.visibility</p:attrName>
                                        </p:attrNameLst>
                                      </p:cBhvr>
                                      <p:to>
                                        <p:strVal val="visible"/>
                                      </p:to>
                                    </p:set>
                                    <p:animEffect transition="in" filter="checkerboard(across)">
                                      <p:cBhvr>
                                        <p:cTn id="53" dur="500"/>
                                        <p:tgtEl>
                                          <p:spTgt spid="51"/>
                                        </p:tgtEl>
                                      </p:cBhvr>
                                    </p:animEffect>
                                  </p:childTnLst>
                                </p:cTn>
                              </p:par>
                              <p:par>
                                <p:cTn id="54" presetID="22" presetClass="entr" presetSubtype="8" fill="hold" nodeType="withEffect">
                                  <p:stCondLst>
                                    <p:cond delay="400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5"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5"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6"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7"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20241"/>
            <a:ext cx="9144000" cy="5218510"/>
            <a:chOff x="0" y="0"/>
            <a:chExt cx="5760" cy="4383"/>
          </a:xfrm>
        </p:grpSpPr>
        <p:sp>
          <p:nvSpPr>
            <p:cNvPr id="14369"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70"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71"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1" name="AutoShape 51"/>
          <p:cNvSpPr>
            <a:spLocks noChangeArrowheads="1"/>
          </p:cNvSpPr>
          <p:nvPr/>
        </p:nvSpPr>
        <p:spPr bwMode="auto">
          <a:xfrm>
            <a:off x="1299537" y="887016"/>
            <a:ext cx="7561262" cy="713184"/>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b="1">
                <a:solidFill>
                  <a:schemeClr val="bg1"/>
                </a:solidFill>
                <a:latin typeface="Arial" panose="020B0604020202020204" pitchFamily="34" charset="0"/>
                <a:cs typeface="Arial" panose="020B0604020202020204" pitchFamily="34" charset="0"/>
              </a:rPr>
              <a:t>Muốn tính </a:t>
            </a:r>
            <a:r>
              <a:rPr lang="en-US" altLang="en-US" sz="2800" b="1" smtClean="0">
                <a:solidFill>
                  <a:schemeClr val="bg1"/>
                </a:solidFill>
                <a:latin typeface="Arial" panose="020B0604020202020204" pitchFamily="34" charset="0"/>
                <a:cs typeface="Arial" panose="020B0604020202020204" pitchFamily="34" charset="0"/>
              </a:rPr>
              <a:t>chu vi hình tròn, cho đường </a:t>
            </a:r>
          </a:p>
          <a:p>
            <a:pPr algn="ctr" eaLnBrk="1" hangingPunct="1"/>
            <a:r>
              <a:rPr lang="en-US" altLang="en-US" sz="2800" b="1">
                <a:solidFill>
                  <a:schemeClr val="bg1"/>
                </a:solidFill>
                <a:latin typeface="Arial" panose="020B0604020202020204" pitchFamily="34" charset="0"/>
                <a:cs typeface="Arial" panose="020B0604020202020204" pitchFamily="34" charset="0"/>
              </a:rPr>
              <a:t>k</a:t>
            </a:r>
            <a:r>
              <a:rPr lang="en-US" altLang="en-US" sz="2800" b="1" smtClean="0">
                <a:solidFill>
                  <a:schemeClr val="bg1"/>
                </a:solidFill>
                <a:latin typeface="Arial" panose="020B0604020202020204" pitchFamily="34" charset="0"/>
                <a:cs typeface="Arial" panose="020B0604020202020204" pitchFamily="34" charset="0"/>
              </a:rPr>
              <a:t>ính  ta làm </a:t>
            </a:r>
            <a:r>
              <a:rPr lang="en-US" altLang="en-US" sz="2800" b="1">
                <a:solidFill>
                  <a:schemeClr val="bg1"/>
                </a:solidFill>
                <a:latin typeface="Arial" panose="020B0604020202020204" pitchFamily="34" charset="0"/>
                <a:cs typeface="Arial" panose="020B0604020202020204" pitchFamily="34" charset="0"/>
              </a:rPr>
              <a:t>như thế nào?</a:t>
            </a:r>
          </a:p>
        </p:txBody>
      </p:sp>
      <p:sp>
        <p:nvSpPr>
          <p:cNvPr id="36" name="AutoShape 51"/>
          <p:cNvSpPr>
            <a:spLocks noChangeArrowheads="1"/>
          </p:cNvSpPr>
          <p:nvPr/>
        </p:nvSpPr>
        <p:spPr bwMode="auto">
          <a:xfrm>
            <a:off x="1835150" y="3651647"/>
            <a:ext cx="5843588" cy="561975"/>
          </a:xfrm>
          <a:prstGeom prst="roundRect">
            <a:avLst>
              <a:gd name="adj" fmla="val 16667"/>
            </a:avLst>
          </a:prstGeom>
          <a:solidFill>
            <a:srgbClr val="7030A0"/>
          </a:solidFill>
          <a:ln w="9525">
            <a:noFill/>
            <a:round/>
            <a:headEnd/>
            <a:tailEnd/>
          </a:ln>
        </p:spPr>
        <p:txBody>
          <a:bodyPr wrap="none" anchor="ctr"/>
          <a:lstStyle/>
          <a:p>
            <a:pPr algn="ctr"/>
            <a:r>
              <a:rPr lang="en-US" altLang="en-US" b="1">
                <a:solidFill>
                  <a:schemeClr val="bg1"/>
                </a:solidFill>
                <a:latin typeface="Arial" panose="020B0604020202020204" pitchFamily="34" charset="0"/>
                <a:cs typeface="Arial" panose="020B0604020202020204" pitchFamily="34" charset="0"/>
              </a:rPr>
              <a:t> Ta lấy đường kính </a:t>
            </a:r>
            <a:r>
              <a:rPr lang="en-US" altLang="en-US" b="1" smtClean="0">
                <a:solidFill>
                  <a:schemeClr val="bg1"/>
                </a:solidFill>
                <a:latin typeface="Arial" panose="020B0604020202020204" pitchFamily="34" charset="0"/>
                <a:cs typeface="Arial" panose="020B0604020202020204" pitchFamily="34" charset="0"/>
              </a:rPr>
              <a:t>chia cho </a:t>
            </a:r>
            <a:r>
              <a:rPr lang="en-US" altLang="en-US" b="1">
                <a:solidFill>
                  <a:schemeClr val="bg1"/>
                </a:solidFill>
                <a:latin typeface="Arial" panose="020B0604020202020204" pitchFamily="34" charset="0"/>
                <a:cs typeface="Arial" panose="020B0604020202020204" pitchFamily="34" charset="0"/>
              </a:rPr>
              <a:t>số 3,14. </a:t>
            </a:r>
          </a:p>
          <a:p>
            <a:pPr algn="ctr"/>
            <a:r>
              <a:rPr lang="en-US" altLang="en-US" b="1">
                <a:solidFill>
                  <a:schemeClr val="bg1"/>
                </a:solidFill>
                <a:latin typeface="Arial" panose="020B0604020202020204" pitchFamily="34" charset="0"/>
                <a:cs typeface="Arial" panose="020B0604020202020204" pitchFamily="34" charset="0"/>
              </a:rPr>
              <a:t>Công thước C= d </a:t>
            </a:r>
            <a:r>
              <a:rPr lang="en-US" altLang="en-US" b="1" smtClean="0">
                <a:solidFill>
                  <a:schemeClr val="bg1"/>
                </a:solidFill>
                <a:latin typeface="Arial" panose="020B0604020202020204" pitchFamily="34" charset="0"/>
                <a:cs typeface="Arial" panose="020B0604020202020204" pitchFamily="34" charset="0"/>
              </a:rPr>
              <a:t>: </a:t>
            </a:r>
            <a:r>
              <a:rPr lang="en-US" altLang="en-US" b="1">
                <a:solidFill>
                  <a:schemeClr val="bg1"/>
                </a:solidFill>
                <a:latin typeface="Arial" panose="020B0604020202020204" pitchFamily="34" charset="0"/>
                <a:cs typeface="Arial" panose="020B0604020202020204" pitchFamily="34" charset="0"/>
              </a:rPr>
              <a:t>3,14</a:t>
            </a:r>
            <a:endParaRPr lang="en-US" altLang="en-US" b="1" dirty="0">
              <a:solidFill>
                <a:schemeClr val="bg1"/>
              </a:solidFill>
              <a:latin typeface="Arial" panose="020B0604020202020204" pitchFamily="34" charset="0"/>
              <a:cs typeface="Arial" panose="020B0604020202020204" pitchFamily="34" charset="0"/>
            </a:endParaRPr>
          </a:p>
        </p:txBody>
      </p:sp>
      <p:pic>
        <p:nvPicPr>
          <p:cNvPr id="39" name="Picture 38"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69914" y="3651648"/>
            <a:ext cx="1500187"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8" name="cached_combo42.wav"/>
            </a:hlinkHover>
          </p:cNvPr>
          <p:cNvSpPr>
            <a:spLocks noChangeArrowheads="1"/>
          </p:cNvSpPr>
          <p:nvPr/>
        </p:nvSpPr>
        <p:spPr bwMode="auto">
          <a:xfrm>
            <a:off x="706438" y="3759994"/>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912814" y="3813572"/>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42" name="AutoShape 51"/>
          <p:cNvSpPr>
            <a:spLocks noChangeArrowheads="1"/>
          </p:cNvSpPr>
          <p:nvPr/>
        </p:nvSpPr>
        <p:spPr bwMode="auto">
          <a:xfrm>
            <a:off x="1692276" y="1924050"/>
            <a:ext cx="6156325"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Arial" panose="020B0604020202020204" pitchFamily="34" charset="0"/>
                <a:cs typeface="Arial" panose="020B0604020202020204" pitchFamily="34" charset="0"/>
              </a:rPr>
              <a:t> Ta lấy </a:t>
            </a:r>
            <a:r>
              <a:rPr lang="en-US" altLang="en-US" sz="1800" b="1" smtClean="0">
                <a:solidFill>
                  <a:schemeClr val="bg1"/>
                </a:solidFill>
                <a:latin typeface="Arial" panose="020B0604020202020204" pitchFamily="34" charset="0"/>
                <a:cs typeface="Arial" panose="020B0604020202020204" pitchFamily="34" charset="0"/>
              </a:rPr>
              <a:t>đường kính nhân với số 3,14. </a:t>
            </a:r>
          </a:p>
          <a:p>
            <a:pPr algn="ctr"/>
            <a:r>
              <a:rPr lang="en-US" altLang="en-US" sz="1800" b="1" smtClean="0">
                <a:solidFill>
                  <a:schemeClr val="bg1"/>
                </a:solidFill>
                <a:latin typeface="Arial" panose="020B0604020202020204" pitchFamily="34" charset="0"/>
                <a:cs typeface="Arial" panose="020B0604020202020204" pitchFamily="34" charset="0"/>
              </a:rPr>
              <a:t>Công </a:t>
            </a:r>
            <a:r>
              <a:rPr lang="en-US" altLang="en-US" sz="1800" b="1">
                <a:solidFill>
                  <a:schemeClr val="bg1"/>
                </a:solidFill>
                <a:latin typeface="Arial" panose="020B0604020202020204" pitchFamily="34" charset="0"/>
                <a:cs typeface="Arial" panose="020B0604020202020204" pitchFamily="34" charset="0"/>
              </a:rPr>
              <a:t>thước </a:t>
            </a:r>
            <a:r>
              <a:rPr lang="en-US" altLang="en-US" sz="1800" b="1" smtClean="0">
                <a:solidFill>
                  <a:schemeClr val="bg1"/>
                </a:solidFill>
                <a:latin typeface="Arial" panose="020B0604020202020204" pitchFamily="34" charset="0"/>
                <a:cs typeface="Arial" panose="020B0604020202020204" pitchFamily="34" charset="0"/>
              </a:rPr>
              <a:t>C= d </a:t>
            </a:r>
            <a:r>
              <a:rPr lang="en-US" altLang="en-US" sz="1800" b="1">
                <a:solidFill>
                  <a:schemeClr val="bg1"/>
                </a:solidFill>
                <a:latin typeface="Arial" panose="020B0604020202020204" pitchFamily="34" charset="0"/>
                <a:cs typeface="Arial" panose="020B0604020202020204" pitchFamily="34" charset="0"/>
              </a:rPr>
              <a:t>x </a:t>
            </a:r>
            <a:r>
              <a:rPr lang="en-US" altLang="en-US" sz="1800" b="1" smtClean="0">
                <a:solidFill>
                  <a:schemeClr val="bg1"/>
                </a:solidFill>
                <a:latin typeface="Arial" panose="020B0604020202020204" pitchFamily="34" charset="0"/>
                <a:cs typeface="Arial" panose="020B0604020202020204" pitchFamily="34" charset="0"/>
              </a:rPr>
              <a:t>3,14</a:t>
            </a:r>
            <a:endParaRPr lang="en-US" altLang="en-US" sz="1800" b="1" dirty="0">
              <a:solidFill>
                <a:schemeClr val="bg1"/>
              </a:solidFill>
              <a:latin typeface="Arial" panose="020B0604020202020204" pitchFamily="34" charset="0"/>
              <a:cs typeface="Arial" panose="020B0604020202020204" pitchFamily="34" charset="0"/>
            </a:endParaRPr>
          </a:p>
        </p:txBody>
      </p:sp>
      <p:pic>
        <p:nvPicPr>
          <p:cNvPr id="44"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25475" y="1935956"/>
            <a:ext cx="1500188" cy="60126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8" name="cached_combo42.wav"/>
            </a:hlinkHover>
          </p:cNvPr>
          <p:cNvSpPr>
            <a:spLocks noChangeArrowheads="1"/>
          </p:cNvSpPr>
          <p:nvPr/>
        </p:nvSpPr>
        <p:spPr bwMode="auto">
          <a:xfrm>
            <a:off x="701676" y="1990726"/>
            <a:ext cx="817563"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908051" y="2075260"/>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p:sp>
        <p:nvSpPr>
          <p:cNvPr id="47" name="AutoShape 51"/>
          <p:cNvSpPr>
            <a:spLocks noChangeArrowheads="1"/>
          </p:cNvSpPr>
          <p:nvPr/>
        </p:nvSpPr>
        <p:spPr bwMode="auto">
          <a:xfrm>
            <a:off x="1676400" y="2800350"/>
            <a:ext cx="5943600"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b="1">
                <a:solidFill>
                  <a:schemeClr val="bg1"/>
                </a:solidFill>
                <a:latin typeface="Arial" panose="020B0604020202020204" pitchFamily="34" charset="0"/>
                <a:cs typeface="Arial" panose="020B0604020202020204" pitchFamily="34" charset="0"/>
              </a:rPr>
              <a:t> Ta lấy </a:t>
            </a:r>
            <a:r>
              <a:rPr lang="en-US" altLang="en-US" b="1" smtClean="0">
                <a:solidFill>
                  <a:schemeClr val="bg1"/>
                </a:solidFill>
                <a:latin typeface="Arial" panose="020B0604020202020204" pitchFamily="34" charset="0"/>
                <a:cs typeface="Arial" panose="020B0604020202020204" pitchFamily="34" charset="0"/>
              </a:rPr>
              <a:t>bán </a:t>
            </a:r>
            <a:r>
              <a:rPr lang="en-US" altLang="en-US" b="1">
                <a:solidFill>
                  <a:schemeClr val="bg1"/>
                </a:solidFill>
                <a:latin typeface="Arial" panose="020B0604020202020204" pitchFamily="34" charset="0"/>
                <a:cs typeface="Arial" panose="020B0604020202020204" pitchFamily="34" charset="0"/>
              </a:rPr>
              <a:t>kính nhân với </a:t>
            </a:r>
            <a:r>
              <a:rPr lang="en-US" altLang="en-US" b="1" smtClean="0">
                <a:solidFill>
                  <a:schemeClr val="bg1"/>
                </a:solidFill>
                <a:latin typeface="Arial" panose="020B0604020202020204" pitchFamily="34" charset="0"/>
                <a:cs typeface="Arial" panose="020B0604020202020204" pitchFamily="34" charset="0"/>
              </a:rPr>
              <a:t>2 rồi nhân với số </a:t>
            </a:r>
            <a:r>
              <a:rPr lang="en-US" altLang="en-US" b="1">
                <a:solidFill>
                  <a:schemeClr val="bg1"/>
                </a:solidFill>
                <a:latin typeface="Arial" panose="020B0604020202020204" pitchFamily="34" charset="0"/>
                <a:cs typeface="Arial" panose="020B0604020202020204" pitchFamily="34" charset="0"/>
              </a:rPr>
              <a:t>3,14. </a:t>
            </a:r>
          </a:p>
          <a:p>
            <a:pPr algn="ctr"/>
            <a:r>
              <a:rPr lang="en-US" altLang="en-US" b="1">
                <a:solidFill>
                  <a:schemeClr val="bg1"/>
                </a:solidFill>
                <a:latin typeface="Arial" panose="020B0604020202020204" pitchFamily="34" charset="0"/>
                <a:cs typeface="Arial" panose="020B0604020202020204" pitchFamily="34" charset="0"/>
              </a:rPr>
              <a:t>Công thước C= </a:t>
            </a:r>
            <a:r>
              <a:rPr lang="en-US" altLang="en-US" b="1" smtClean="0">
                <a:solidFill>
                  <a:schemeClr val="bg1"/>
                </a:solidFill>
                <a:latin typeface="Arial" panose="020B0604020202020204" pitchFamily="34" charset="0"/>
                <a:cs typeface="Arial" panose="020B0604020202020204" pitchFamily="34" charset="0"/>
              </a:rPr>
              <a:t>r x2 x </a:t>
            </a:r>
            <a:r>
              <a:rPr lang="en-US" altLang="en-US" b="1">
                <a:solidFill>
                  <a:schemeClr val="bg1"/>
                </a:solidFill>
                <a:latin typeface="Arial" panose="020B0604020202020204" pitchFamily="34" charset="0"/>
                <a:cs typeface="Arial" panose="020B0604020202020204" pitchFamily="34" charset="0"/>
              </a:rPr>
              <a:t>3,14</a:t>
            </a:r>
            <a:endParaRPr lang="en-US" altLang="en-US" b="1" dirty="0">
              <a:solidFill>
                <a:schemeClr val="bg1"/>
              </a:solidFill>
              <a:latin typeface="Arial" panose="020B0604020202020204" pitchFamily="34" charset="0"/>
              <a:cs typeface="Arial" panose="020B0604020202020204" pitchFamily="34" charset="0"/>
            </a:endParaRPr>
          </a:p>
        </p:txBody>
      </p:sp>
      <p:pic>
        <p:nvPicPr>
          <p:cNvPr id="4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44514" y="2787254"/>
            <a:ext cx="1500187"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8" name="cached_combo42.wav"/>
            </a:hlinkHover>
          </p:cNvPr>
          <p:cNvSpPr>
            <a:spLocks noChangeArrowheads="1"/>
          </p:cNvSpPr>
          <p:nvPr/>
        </p:nvSpPr>
        <p:spPr bwMode="auto">
          <a:xfrm>
            <a:off x="620713" y="2895600"/>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827089" y="2895600"/>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p:sp>
        <p:nvSpPr>
          <p:cNvPr id="57" name="AutoShape 27"/>
          <p:cNvSpPr>
            <a:spLocks noChangeArrowheads="1"/>
          </p:cNvSpPr>
          <p:nvPr/>
        </p:nvSpPr>
        <p:spPr bwMode="auto">
          <a:xfrm>
            <a:off x="4763" y="800100"/>
            <a:ext cx="1543050"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422275" y="1076325"/>
            <a:ext cx="685800" cy="457200"/>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a:t>
            </a:r>
            <a:r>
              <a:rPr lang="en-US" sz="3600" b="1" kern="10" smtClean="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4</a:t>
            </a:r>
            <a:endPar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
        <p:nvSpPr>
          <p:cNvPr id="63" name="WordArt 33"/>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8167688" y="194310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8210550"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8177213"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8167688" y="1953816"/>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8162925" y="1964531"/>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7772400" y="2830116"/>
            <a:ext cx="1447800" cy="884634"/>
            <a:chOff x="4320" y="2928"/>
            <a:chExt cx="1104" cy="1104"/>
          </a:xfrm>
        </p:grpSpPr>
        <p:sp>
          <p:nvSpPr>
            <p:cNvPr id="1436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436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extLst>
      <p:ext uri="{BB962C8B-B14F-4D97-AF65-F5344CB8AC3E}">
        <p14:creationId xmlns:p14="http://schemas.microsoft.com/office/powerpoint/2010/main" val="802748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grpId="0" nodeType="withEffect">
                                  <p:stCondLst>
                                    <p:cond delay="3000"/>
                                  </p:stCondLst>
                                  <p:childTnLst>
                                    <p:set>
                                      <p:cBhvr>
                                        <p:cTn id="22" dur="1" fill="hold">
                                          <p:stCondLst>
                                            <p:cond delay="0"/>
                                          </p:stCondLst>
                                        </p:cTn>
                                        <p:tgtEl>
                                          <p:spTgt spid="45"/>
                                        </p:tgtEl>
                                        <p:attrNameLst>
                                          <p:attrName>style.visibility</p:attrName>
                                        </p:attrNameLst>
                                      </p:cBhvr>
                                      <p:to>
                                        <p:strVal val="visible"/>
                                      </p:to>
                                    </p:set>
                                    <p:animEffect transition="in" filter="checkerboard(across)">
                                      <p:cBhvr>
                                        <p:cTn id="23" dur="500"/>
                                        <p:tgtEl>
                                          <p:spTgt spid="45"/>
                                        </p:tgtEl>
                                      </p:cBhvr>
                                    </p:animEffect>
                                  </p:childTnLst>
                                </p:cTn>
                              </p:par>
                              <p:par>
                                <p:cTn id="24" presetID="5" presetClass="entr" presetSubtype="10" fill="hold" grpId="0" nodeType="withEffect">
                                  <p:stCondLst>
                                    <p:cond delay="3000"/>
                                  </p:stCondLst>
                                  <p:childTnLst>
                                    <p:set>
                                      <p:cBhvr>
                                        <p:cTn id="25" dur="1" fill="hold">
                                          <p:stCondLst>
                                            <p:cond delay="0"/>
                                          </p:stCondLst>
                                        </p:cTn>
                                        <p:tgtEl>
                                          <p:spTgt spid="46"/>
                                        </p:tgtEl>
                                        <p:attrNameLst>
                                          <p:attrName>style.visibility</p:attrName>
                                        </p:attrNameLst>
                                      </p:cBhvr>
                                      <p:to>
                                        <p:strVal val="visible"/>
                                      </p:to>
                                    </p:set>
                                    <p:animEffect transition="in" filter="checkerboard(across)">
                                      <p:cBhvr>
                                        <p:cTn id="26" dur="500"/>
                                        <p:tgtEl>
                                          <p:spTgt spid="46"/>
                                        </p:tgtEl>
                                      </p:cBhvr>
                                    </p:animEffect>
                                  </p:childTnLst>
                                </p:cTn>
                              </p:par>
                              <p:par>
                                <p:cTn id="27" presetID="22" presetClass="entr" presetSubtype="8" fill="hold" nodeType="withEffect">
                                  <p:stCondLst>
                                    <p:cond delay="3000"/>
                                  </p:stCondLst>
                                  <p:iterate type="lt">
                                    <p:tmPct val="0"/>
                                  </p:iterate>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5" presetClass="entr" presetSubtype="10" fill="hold" nodeType="withEffect">
                                  <p:stCondLst>
                                    <p:cond delay="400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 3-CL (2).wav"/>
                                        </p:tgtEl>
                                      </p:cMediaNode>
                                    </p:audio>
                                  </p:subTnLst>
                                </p:cTn>
                              </p:par>
                              <p:par>
                                <p:cTn id="33" presetID="5" presetClass="entr" presetSubtype="10" fill="hold" grpId="0" nodeType="withEffect">
                                  <p:stCondLst>
                                    <p:cond delay="4000"/>
                                  </p:stCondLst>
                                  <p:childTnLst>
                                    <p:set>
                                      <p:cBhvr>
                                        <p:cTn id="34" dur="1" fill="hold">
                                          <p:stCondLst>
                                            <p:cond delay="0"/>
                                          </p:stCondLst>
                                        </p:cTn>
                                        <p:tgtEl>
                                          <p:spTgt spid="50"/>
                                        </p:tgtEl>
                                        <p:attrNameLst>
                                          <p:attrName>style.visibility</p:attrName>
                                        </p:attrNameLst>
                                      </p:cBhvr>
                                      <p:to>
                                        <p:strVal val="visible"/>
                                      </p:to>
                                    </p:set>
                                    <p:animEffect transition="in" filter="checkerboard(across)">
                                      <p:cBhvr>
                                        <p:cTn id="35" dur="500"/>
                                        <p:tgtEl>
                                          <p:spTgt spid="50"/>
                                        </p:tgtEl>
                                      </p:cBhvr>
                                    </p:animEffect>
                                  </p:childTnLst>
                                </p:cTn>
                              </p:par>
                              <p:par>
                                <p:cTn id="36" presetID="5" presetClass="entr" presetSubtype="10" fill="hold" grpId="0" nodeType="withEffect">
                                  <p:stCondLst>
                                    <p:cond delay="4000"/>
                                  </p:stCondLst>
                                  <p:childTnLst>
                                    <p:set>
                                      <p:cBhvr>
                                        <p:cTn id="37" dur="1" fill="hold">
                                          <p:stCondLst>
                                            <p:cond delay="0"/>
                                          </p:stCondLst>
                                        </p:cTn>
                                        <p:tgtEl>
                                          <p:spTgt spid="51"/>
                                        </p:tgtEl>
                                        <p:attrNameLst>
                                          <p:attrName>style.visibility</p:attrName>
                                        </p:attrNameLst>
                                      </p:cBhvr>
                                      <p:to>
                                        <p:strVal val="visible"/>
                                      </p:to>
                                    </p:set>
                                    <p:animEffect transition="in" filter="checkerboard(across)">
                                      <p:cBhvr>
                                        <p:cTn id="38" dur="500"/>
                                        <p:tgtEl>
                                          <p:spTgt spid="51"/>
                                        </p:tgtEl>
                                      </p:cBhvr>
                                    </p:animEffect>
                                  </p:childTnLst>
                                </p:cTn>
                              </p:par>
                              <p:par>
                                <p:cTn id="39" presetID="22" presetClass="entr" presetSubtype="8" fill="hold" nodeType="withEffect">
                                  <p:stCondLst>
                                    <p:cond delay="400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par>
                                <p:cTn id="42" presetID="5" presetClass="entr" presetSubtype="10" fill="hold" nodeType="withEffect">
                                  <p:stCondLst>
                                    <p:cond delay="4000"/>
                                  </p:stCondLst>
                                  <p:childTnLst>
                                    <p:set>
                                      <p:cBhvr>
                                        <p:cTn id="43" dur="1" fill="hold">
                                          <p:stCondLst>
                                            <p:cond delay="0"/>
                                          </p:stCondLst>
                                        </p:cTn>
                                        <p:tgtEl>
                                          <p:spTgt spid="39"/>
                                        </p:tgtEl>
                                        <p:attrNameLst>
                                          <p:attrName>style.visibility</p:attrName>
                                        </p:attrNameLst>
                                      </p:cBhvr>
                                      <p:to>
                                        <p:strVal val="visible"/>
                                      </p:to>
                                    </p:set>
                                    <p:animEffect transition="in" filter="checkerboard(across)">
                                      <p:cBhvr>
                                        <p:cTn id="44" dur="500"/>
                                        <p:tgtEl>
                                          <p:spTgt spid="3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 3-CL (2).wav"/>
                                        </p:tgtEl>
                                      </p:cMediaNode>
                                    </p:audio>
                                  </p:subTnLst>
                                </p:cTn>
                              </p:par>
                              <p:par>
                                <p:cTn id="45" presetID="5" presetClass="entr" presetSubtype="10" fill="hold" grpId="0" nodeType="withEffect">
                                  <p:stCondLst>
                                    <p:cond delay="4000"/>
                                  </p:stCondLst>
                                  <p:childTnLst>
                                    <p:set>
                                      <p:cBhvr>
                                        <p:cTn id="46" dur="1" fill="hold">
                                          <p:stCondLst>
                                            <p:cond delay="0"/>
                                          </p:stCondLst>
                                        </p:cTn>
                                        <p:tgtEl>
                                          <p:spTgt spid="40"/>
                                        </p:tgtEl>
                                        <p:attrNameLst>
                                          <p:attrName>style.visibility</p:attrName>
                                        </p:attrNameLst>
                                      </p:cBhvr>
                                      <p:to>
                                        <p:strVal val="visible"/>
                                      </p:to>
                                    </p:set>
                                    <p:animEffect transition="in" filter="checkerboard(across)">
                                      <p:cBhvr>
                                        <p:cTn id="47" dur="500"/>
                                        <p:tgtEl>
                                          <p:spTgt spid="40"/>
                                        </p:tgtEl>
                                      </p:cBhvr>
                                    </p:animEffect>
                                  </p:childTnLst>
                                </p:cTn>
                              </p:par>
                              <p:par>
                                <p:cTn id="48" presetID="5" presetClass="entr" presetSubtype="10" fill="hold" grpId="0" nodeType="withEffect">
                                  <p:stCondLst>
                                    <p:cond delay="4000"/>
                                  </p:stCondLst>
                                  <p:childTnLst>
                                    <p:set>
                                      <p:cBhvr>
                                        <p:cTn id="49" dur="1" fill="hold">
                                          <p:stCondLst>
                                            <p:cond delay="0"/>
                                          </p:stCondLst>
                                        </p:cTn>
                                        <p:tgtEl>
                                          <p:spTgt spid="41"/>
                                        </p:tgtEl>
                                        <p:attrNameLst>
                                          <p:attrName>style.visibility</p:attrName>
                                        </p:attrNameLst>
                                      </p:cBhvr>
                                      <p:to>
                                        <p:strVal val="visible"/>
                                      </p:to>
                                    </p:set>
                                    <p:animEffect transition="in" filter="checkerboard(across)">
                                      <p:cBhvr>
                                        <p:cTn id="50" dur="500"/>
                                        <p:tgtEl>
                                          <p:spTgt spid="41"/>
                                        </p:tgtEl>
                                      </p:cBhvr>
                                    </p:animEffect>
                                  </p:childTnLst>
                                </p:cTn>
                              </p:par>
                              <p:par>
                                <p:cTn id="51" presetID="22" presetClass="entr" presetSubtype="8" fill="hold" nodeType="withEffect">
                                  <p:stCondLst>
                                    <p:cond delay="4000"/>
                                  </p:stCondLst>
                                  <p:iterate type="lt">
                                    <p:tmPct val="0"/>
                                  </p:iterate>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par>
                                <p:cTn id="54" presetID="5" presetClass="entr" presetSubtype="10" fill="hold" nodeType="withEffect">
                                  <p:stCondLst>
                                    <p:cond delay="5000"/>
                                  </p:stCondLst>
                                  <p:childTnLst>
                                    <p:set>
                                      <p:cBhvr>
                                        <p:cTn id="55" dur="1" fill="hold">
                                          <p:stCondLst>
                                            <p:cond delay="0"/>
                                          </p:stCondLst>
                                        </p:cTn>
                                        <p:tgtEl>
                                          <p:spTgt spid="44"/>
                                        </p:tgtEl>
                                        <p:attrNameLst>
                                          <p:attrName>style.visibility</p:attrName>
                                        </p:attrNameLst>
                                      </p:cBhvr>
                                      <p:to>
                                        <p:strVal val="visible"/>
                                      </p:to>
                                    </p:set>
                                    <p:animEffect transition="in" filter="checkerboard(across)">
                                      <p:cBhvr>
                                        <p:cTn id="56" dur="500"/>
                                        <p:tgtEl>
                                          <p:spTgt spid="44"/>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 3-CL (2).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5"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6"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20241"/>
            <a:ext cx="9901238" cy="5218510"/>
            <a:chOff x="0" y="0"/>
            <a:chExt cx="6237" cy="4383"/>
          </a:xfrm>
        </p:grpSpPr>
        <p:sp>
          <p:nvSpPr>
            <p:cNvPr id="16417"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8"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9"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20" name="Text Box 6"/>
            <p:cNvSpPr txBox="1">
              <a:spLocks noChangeArrowheads="1"/>
            </p:cNvSpPr>
            <p:nvPr/>
          </p:nvSpPr>
          <p:spPr bwMode="auto">
            <a:xfrm>
              <a:off x="2926" y="4156"/>
              <a:ext cx="3311"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sz="1000" b="1">
                  <a:solidFill>
                    <a:srgbClr val="006666"/>
                  </a:solidFill>
                  <a:latin typeface="Arial" panose="020B0604020202020204" pitchFamily="34" charset="0"/>
                  <a:cs typeface="Arial" panose="020B0604020202020204" pitchFamily="34" charset="0"/>
                  <a:hlinkClick r:id="rId7"/>
                </a:rPr>
                <a:t>http://tieuhoc.info</a:t>
              </a:r>
              <a:r>
                <a:rPr lang="en-US" altLang="en-US" sz="1000" b="1">
                  <a:solidFill>
                    <a:srgbClr val="006666"/>
                  </a:solidFill>
                  <a:latin typeface="Arial" panose="020B0604020202020204" pitchFamily="34" charset="0"/>
                  <a:cs typeface="Arial" panose="020B0604020202020204" pitchFamily="34" charset="0"/>
                </a:rPr>
                <a:t> – Pham Khac Lap Kien Bai Primary School – 2015</a:t>
              </a:r>
            </a:p>
          </p:txBody>
        </p:sp>
      </p:grpSp>
      <p:sp>
        <p:nvSpPr>
          <p:cNvPr id="31" name="AutoShape 51"/>
          <p:cNvSpPr>
            <a:spLocks noChangeArrowheads="1"/>
          </p:cNvSpPr>
          <p:nvPr/>
        </p:nvSpPr>
        <p:spPr bwMode="auto">
          <a:xfrm>
            <a:off x="755650" y="789385"/>
            <a:ext cx="8172450" cy="925115"/>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latin typeface="Arial" panose="020B0604020202020204" pitchFamily="34" charset="0"/>
                <a:cs typeface="Arial" panose="020B0604020202020204" pitchFamily="34" charset="0"/>
              </a:rPr>
              <a:t> </a:t>
            </a:r>
            <a:r>
              <a:rPr lang="en-US" altLang="en-US" sz="3200" b="1">
                <a:solidFill>
                  <a:schemeClr val="bg1"/>
                </a:solidFill>
                <a:latin typeface="Arial" panose="020B0604020202020204" pitchFamily="34" charset="0"/>
                <a:cs typeface="Arial" panose="020B0604020202020204" pitchFamily="34" charset="0"/>
              </a:rPr>
              <a:t>Muốn tính chu vi hình tròn, cho </a:t>
            </a:r>
            <a:r>
              <a:rPr lang="en-US" altLang="en-US" sz="3200" b="1" smtClean="0">
                <a:solidFill>
                  <a:schemeClr val="bg1"/>
                </a:solidFill>
                <a:latin typeface="Arial" panose="020B0604020202020204" pitchFamily="34" charset="0"/>
                <a:cs typeface="Arial" panose="020B0604020202020204" pitchFamily="34" charset="0"/>
              </a:rPr>
              <a:t>bán </a:t>
            </a:r>
            <a:endParaRPr lang="en-US" altLang="en-US" sz="3200" b="1">
              <a:solidFill>
                <a:schemeClr val="bg1"/>
              </a:solidFill>
              <a:latin typeface="Arial" panose="020B0604020202020204" pitchFamily="34" charset="0"/>
              <a:cs typeface="Arial" panose="020B0604020202020204" pitchFamily="34" charset="0"/>
            </a:endParaRPr>
          </a:p>
          <a:p>
            <a:pPr algn="ctr" eaLnBrk="1" hangingPunct="1"/>
            <a:r>
              <a:rPr lang="en-US" altLang="en-US" sz="3200" b="1">
                <a:solidFill>
                  <a:schemeClr val="bg1"/>
                </a:solidFill>
                <a:latin typeface="Arial" panose="020B0604020202020204" pitchFamily="34" charset="0"/>
                <a:cs typeface="Arial" panose="020B0604020202020204" pitchFamily="34" charset="0"/>
              </a:rPr>
              <a:t>kính  ta làm như thế nào?</a:t>
            </a:r>
          </a:p>
        </p:txBody>
      </p:sp>
      <p:sp>
        <p:nvSpPr>
          <p:cNvPr id="36" name="AutoShape 51"/>
          <p:cNvSpPr>
            <a:spLocks noChangeArrowheads="1"/>
          </p:cNvSpPr>
          <p:nvPr/>
        </p:nvSpPr>
        <p:spPr bwMode="auto">
          <a:xfrm>
            <a:off x="1752601" y="2240756"/>
            <a:ext cx="6019799" cy="561975"/>
          </a:xfrm>
          <a:prstGeom prst="roundRect">
            <a:avLst>
              <a:gd name="adj" fmla="val 16667"/>
            </a:avLst>
          </a:prstGeom>
          <a:solidFill>
            <a:srgbClr val="7030A0"/>
          </a:solidFill>
          <a:ln w="9525">
            <a:noFill/>
            <a:round/>
            <a:headEnd/>
            <a:tailEnd/>
          </a:ln>
        </p:spPr>
        <p:txBody>
          <a:bodyPr wrap="none" anchor="ctr"/>
          <a:lstStyle/>
          <a:p>
            <a:pPr algn="ctr"/>
            <a:r>
              <a:rPr lang="en-US" b="1" smtClean="0">
                <a:solidFill>
                  <a:schemeClr val="bg1"/>
                </a:solidFill>
                <a:effectLst>
                  <a:outerShdw blurRad="38100" dist="38100" dir="2700000" algn="tl">
                    <a:srgbClr val="000000"/>
                  </a:outerShdw>
                </a:effectLst>
                <a:latin typeface="Arial" charset="0"/>
                <a:cs typeface="Arial" charset="0"/>
              </a:rPr>
              <a:t> </a:t>
            </a:r>
            <a:r>
              <a:rPr lang="en-US" altLang="en-US" b="1" smtClean="0">
                <a:solidFill>
                  <a:schemeClr val="bg1"/>
                </a:solidFill>
                <a:latin typeface="Arial" panose="020B0604020202020204" pitchFamily="34" charset="0"/>
                <a:cs typeface="Arial" panose="020B0604020202020204" pitchFamily="34" charset="0"/>
              </a:rPr>
              <a:t> </a:t>
            </a:r>
            <a:r>
              <a:rPr lang="en-US" altLang="en-US" b="1">
                <a:solidFill>
                  <a:schemeClr val="bg1"/>
                </a:solidFill>
                <a:latin typeface="Arial" panose="020B0604020202020204" pitchFamily="34" charset="0"/>
                <a:cs typeface="Arial" panose="020B0604020202020204" pitchFamily="34" charset="0"/>
              </a:rPr>
              <a:t>Ta lấy đường kính nhân với số 3,14. </a:t>
            </a:r>
          </a:p>
          <a:p>
            <a:pPr algn="ctr"/>
            <a:r>
              <a:rPr lang="en-US" altLang="en-US" b="1">
                <a:solidFill>
                  <a:schemeClr val="bg1"/>
                </a:solidFill>
                <a:latin typeface="Arial" panose="020B0604020202020204" pitchFamily="34" charset="0"/>
                <a:cs typeface="Arial" panose="020B0604020202020204" pitchFamily="34" charset="0"/>
              </a:rPr>
              <a:t>Công thước C= </a:t>
            </a:r>
            <a:r>
              <a:rPr lang="en-US" altLang="en-US" b="1" smtClean="0">
                <a:solidFill>
                  <a:schemeClr val="bg1"/>
                </a:solidFill>
                <a:latin typeface="Arial" panose="020B0604020202020204" pitchFamily="34" charset="0"/>
                <a:cs typeface="Arial" panose="020B0604020202020204" pitchFamily="34" charset="0"/>
              </a:rPr>
              <a:t>d x 3,14</a:t>
            </a:r>
            <a:endParaRPr lang="en-US" altLang="en-US" b="1">
              <a:solidFill>
                <a:schemeClr val="bg1"/>
              </a:solidFill>
              <a:latin typeface="Arial" panose="020B0604020202020204" pitchFamily="34" charset="0"/>
              <a:cs typeface="Arial" panose="020B0604020202020204" pitchFamily="34" charset="0"/>
            </a:endParaRPr>
          </a:p>
        </p:txBody>
      </p:sp>
      <p:pic>
        <p:nvPicPr>
          <p:cNvPr id="39" name="Picture 38"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87364" y="2240756"/>
            <a:ext cx="1500187" cy="60126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9" name="cached_combo42.wav"/>
            </a:hlinkHover>
          </p:cNvPr>
          <p:cNvSpPr>
            <a:spLocks noChangeArrowheads="1"/>
          </p:cNvSpPr>
          <p:nvPr/>
        </p:nvSpPr>
        <p:spPr bwMode="auto">
          <a:xfrm>
            <a:off x="623888" y="2349104"/>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1" name="WordArt 226"/>
          <p:cNvSpPr>
            <a:spLocks noChangeArrowheads="1" noChangeShapeType="1" noTextEdit="1"/>
          </p:cNvSpPr>
          <p:nvPr/>
        </p:nvSpPr>
        <p:spPr bwMode="auto">
          <a:xfrm>
            <a:off x="830264" y="2402681"/>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A</a:t>
            </a:r>
          </a:p>
        </p:txBody>
      </p:sp>
      <p:sp>
        <p:nvSpPr>
          <p:cNvPr id="42" name="AutoShape 51"/>
          <p:cNvSpPr>
            <a:spLocks noChangeArrowheads="1"/>
          </p:cNvSpPr>
          <p:nvPr/>
        </p:nvSpPr>
        <p:spPr bwMode="auto">
          <a:xfrm>
            <a:off x="1930004" y="3117056"/>
            <a:ext cx="5842397"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smtClean="0">
                <a:solidFill>
                  <a:schemeClr val="bg1"/>
                </a:solidFill>
                <a:latin typeface="Arial" panose="020B0604020202020204" pitchFamily="34" charset="0"/>
                <a:cs typeface="Arial" panose="020B0604020202020204" pitchFamily="34" charset="0"/>
              </a:rPr>
              <a:t>  </a:t>
            </a:r>
            <a:r>
              <a:rPr lang="en-US" altLang="en-US" sz="1800" b="1">
                <a:solidFill>
                  <a:schemeClr val="bg1"/>
                </a:solidFill>
                <a:latin typeface="Arial" panose="020B0604020202020204" pitchFamily="34" charset="0"/>
                <a:cs typeface="Arial" panose="020B0604020202020204" pitchFamily="34" charset="0"/>
              </a:rPr>
              <a:t> Ta lấy bán kính nhân với 2 rồi nhân với số 3,14. </a:t>
            </a:r>
          </a:p>
          <a:p>
            <a:pPr algn="ctr"/>
            <a:r>
              <a:rPr lang="en-US" altLang="en-US" sz="1800" b="1">
                <a:solidFill>
                  <a:schemeClr val="bg1"/>
                </a:solidFill>
                <a:latin typeface="Arial" panose="020B0604020202020204" pitchFamily="34" charset="0"/>
                <a:cs typeface="Arial" panose="020B0604020202020204" pitchFamily="34" charset="0"/>
              </a:rPr>
              <a:t>Công thước C= r x2 x 3,14</a:t>
            </a:r>
            <a:endParaRPr lang="en-US" altLang="en-US" sz="1800" b="1" dirty="0">
              <a:solidFill>
                <a:schemeClr val="bg1"/>
              </a:solidFill>
              <a:latin typeface="Arial" panose="020B0604020202020204" pitchFamily="34" charset="0"/>
              <a:cs typeface="Arial" panose="020B0604020202020204" pitchFamily="34" charset="0"/>
            </a:endParaRPr>
          </a:p>
        </p:txBody>
      </p:sp>
      <p:pic>
        <p:nvPicPr>
          <p:cNvPr id="44"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52450" y="3117056"/>
            <a:ext cx="1500188" cy="60126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9" name="cached_combo42.wav"/>
            </a:hlinkHover>
          </p:cNvPr>
          <p:cNvSpPr>
            <a:spLocks noChangeArrowheads="1"/>
          </p:cNvSpPr>
          <p:nvPr/>
        </p:nvSpPr>
        <p:spPr bwMode="auto">
          <a:xfrm>
            <a:off x="628651" y="3171826"/>
            <a:ext cx="817563"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46" name="WordArt 226"/>
          <p:cNvSpPr>
            <a:spLocks noChangeArrowheads="1" noChangeShapeType="1" noTextEdit="1"/>
          </p:cNvSpPr>
          <p:nvPr/>
        </p:nvSpPr>
        <p:spPr bwMode="auto">
          <a:xfrm>
            <a:off x="835026" y="3256360"/>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B</a:t>
            </a:r>
          </a:p>
        </p:txBody>
      </p:sp>
      <p:sp>
        <p:nvSpPr>
          <p:cNvPr id="47" name="AutoShape 51"/>
          <p:cNvSpPr>
            <a:spLocks noChangeArrowheads="1"/>
          </p:cNvSpPr>
          <p:nvPr/>
        </p:nvSpPr>
        <p:spPr bwMode="auto">
          <a:xfrm>
            <a:off x="1724026" y="3861197"/>
            <a:ext cx="6048375"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b="1">
                <a:solidFill>
                  <a:schemeClr val="bg1"/>
                </a:solidFill>
                <a:latin typeface="Arial" panose="020B0604020202020204" pitchFamily="34" charset="0"/>
                <a:cs typeface="Arial" panose="020B0604020202020204" pitchFamily="34" charset="0"/>
              </a:rPr>
              <a:t>Ta lấy </a:t>
            </a:r>
            <a:r>
              <a:rPr lang="en-US" altLang="en-US" b="1" smtClean="0">
                <a:solidFill>
                  <a:schemeClr val="bg1"/>
                </a:solidFill>
                <a:latin typeface="Arial" panose="020B0604020202020204" pitchFamily="34" charset="0"/>
                <a:cs typeface="Arial" panose="020B0604020202020204" pitchFamily="34" charset="0"/>
              </a:rPr>
              <a:t>bán </a:t>
            </a:r>
            <a:r>
              <a:rPr lang="en-US" altLang="en-US" b="1">
                <a:solidFill>
                  <a:schemeClr val="bg1"/>
                </a:solidFill>
                <a:latin typeface="Arial" panose="020B0604020202020204" pitchFamily="34" charset="0"/>
                <a:cs typeface="Arial" panose="020B0604020202020204" pitchFamily="34" charset="0"/>
              </a:rPr>
              <a:t>kính chia cho số 3,14. </a:t>
            </a:r>
          </a:p>
          <a:p>
            <a:pPr algn="ctr"/>
            <a:r>
              <a:rPr lang="en-US" altLang="en-US" b="1">
                <a:solidFill>
                  <a:schemeClr val="bg1"/>
                </a:solidFill>
                <a:latin typeface="Arial" panose="020B0604020202020204" pitchFamily="34" charset="0"/>
                <a:cs typeface="Arial" panose="020B0604020202020204" pitchFamily="34" charset="0"/>
              </a:rPr>
              <a:t>Công thước C= </a:t>
            </a:r>
            <a:r>
              <a:rPr lang="en-US" altLang="en-US" b="1" smtClean="0">
                <a:solidFill>
                  <a:schemeClr val="bg1"/>
                </a:solidFill>
                <a:latin typeface="Arial" panose="020B0604020202020204" pitchFamily="34" charset="0"/>
                <a:cs typeface="Arial" panose="020B0604020202020204" pitchFamily="34" charset="0"/>
              </a:rPr>
              <a:t>r </a:t>
            </a:r>
            <a:r>
              <a:rPr lang="en-US" altLang="en-US" b="1">
                <a:solidFill>
                  <a:schemeClr val="bg1"/>
                </a:solidFill>
                <a:latin typeface="Arial" panose="020B0604020202020204" pitchFamily="34" charset="0"/>
                <a:cs typeface="Arial" panose="020B0604020202020204" pitchFamily="34" charset="0"/>
              </a:rPr>
              <a:t>: 3,14</a:t>
            </a:r>
            <a:endParaRPr lang="en-US" altLang="en-US" b="1" dirty="0">
              <a:solidFill>
                <a:schemeClr val="bg1"/>
              </a:solidFill>
              <a:latin typeface="Arial" panose="020B0604020202020204" pitchFamily="34" charset="0"/>
              <a:cs typeface="Arial" panose="020B0604020202020204" pitchFamily="34" charset="0"/>
            </a:endParaRPr>
          </a:p>
        </p:txBody>
      </p:sp>
      <p:pic>
        <p:nvPicPr>
          <p:cNvPr id="49"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76264" y="3861198"/>
            <a:ext cx="1500187"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9" name="cached_combo42.wav"/>
            </a:hlinkHover>
          </p:cNvPr>
          <p:cNvSpPr>
            <a:spLocks noChangeArrowheads="1"/>
          </p:cNvSpPr>
          <p:nvPr/>
        </p:nvSpPr>
        <p:spPr bwMode="auto">
          <a:xfrm>
            <a:off x="652463" y="3969544"/>
            <a:ext cx="81756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2000">
              <a:latin typeface=".VnTime" panose="020B7200000000000000" pitchFamily="34" charset="0"/>
              <a:cs typeface="Arial" panose="020B0604020202020204" pitchFamily="34" charset="0"/>
            </a:endParaRPr>
          </a:p>
        </p:txBody>
      </p:sp>
      <p:sp>
        <p:nvSpPr>
          <p:cNvPr id="51" name="WordArt 226"/>
          <p:cNvSpPr>
            <a:spLocks noChangeArrowheads="1" noChangeShapeType="1" noTextEdit="1"/>
          </p:cNvSpPr>
          <p:nvPr/>
        </p:nvSpPr>
        <p:spPr bwMode="auto">
          <a:xfrm>
            <a:off x="858839" y="3969544"/>
            <a:ext cx="460375" cy="290513"/>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panose="020B7200000000000000" pitchFamily="34" charset="0"/>
              </a:rPr>
              <a:t>c</a:t>
            </a:r>
          </a:p>
        </p:txBody>
      </p:sp>
      <p:sp>
        <p:nvSpPr>
          <p:cNvPr id="57" name="AutoShape 27"/>
          <p:cNvSpPr>
            <a:spLocks noChangeArrowheads="1"/>
          </p:cNvSpPr>
          <p:nvPr/>
        </p:nvSpPr>
        <p:spPr bwMode="auto">
          <a:xfrm>
            <a:off x="-139700" y="800100"/>
            <a:ext cx="1398588"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800">
              <a:latin typeface="Arial" panose="020B0604020202020204" pitchFamily="34" charset="0"/>
              <a:cs typeface="Arial" panose="020B0604020202020204" pitchFamily="34" charset="0"/>
            </a:endParaRPr>
          </a:p>
        </p:txBody>
      </p:sp>
      <p:sp>
        <p:nvSpPr>
          <p:cNvPr id="58" name="WordArt 28"/>
          <p:cNvSpPr>
            <a:spLocks noChangeArrowheads="1" noChangeShapeType="1" noTextEdit="1"/>
          </p:cNvSpPr>
          <p:nvPr/>
        </p:nvSpPr>
        <p:spPr bwMode="auto">
          <a:xfrm>
            <a:off x="250826" y="1113235"/>
            <a:ext cx="576263" cy="384572"/>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a:t>
            </a:r>
            <a:r>
              <a:rPr lang="en-US" sz="3600" b="1" kern="10" smtClean="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5</a:t>
            </a:r>
            <a:endPar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
        <p:nvSpPr>
          <p:cNvPr id="63" name="WordArt 33"/>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4" name="WordArt 34"/>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8167688" y="2206228"/>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8210550"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8177213"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8167688" y="2216944"/>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8162925" y="2227660"/>
            <a:ext cx="666750" cy="55721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7772400" y="3093244"/>
            <a:ext cx="1447800" cy="884635"/>
            <a:chOff x="4320" y="2928"/>
            <a:chExt cx="1104" cy="1104"/>
          </a:xfrm>
        </p:grpSpPr>
        <p:sp>
          <p:nvSpPr>
            <p:cNvPr id="16415"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6416"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mc:AlternateContent xmlns:mc="http://schemas.openxmlformats.org/markup-compatibility/2006" xmlns:a14="http://schemas.microsoft.com/office/drawing/2010/main">
        <mc:Choice Requires="a14">
          <p:sp>
            <p:nvSpPr>
              <p:cNvPr id="37" name="Rectangle 36"/>
              <p:cNvSpPr/>
              <p:nvPr/>
            </p:nvSpPr>
            <p:spPr>
              <a:xfrm>
                <a:off x="3886200" y="23057"/>
                <a:ext cx="1524000" cy="79342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en-US" sz="2400" b="1" i="1" smtClean="0">
                              <a:solidFill>
                                <a:srgbClr val="FF0000"/>
                              </a:solidFill>
                              <a:latin typeface="Cambria Math"/>
                              <a:cs typeface="Arial" panose="020B0604020202020204" pitchFamily="34" charset="0"/>
                            </a:rPr>
                          </m:ctrlPr>
                        </m:fPr>
                        <m:num>
                          <m:r>
                            <a:rPr lang="en-US" altLang="en-US" sz="2400" b="1" i="1">
                              <a:solidFill>
                                <a:srgbClr val="FF0000"/>
                              </a:solidFill>
                              <a:latin typeface="Cambria Math"/>
                              <a:cs typeface="Arial" panose="020B0604020202020204" pitchFamily="34" charset="0"/>
                            </a:rPr>
                            <m:t>(</m:t>
                          </m:r>
                          <m:r>
                            <a:rPr lang="en-US" altLang="en-US" sz="2400" b="1" i="1">
                              <a:solidFill>
                                <a:srgbClr val="FF0000"/>
                              </a:solidFill>
                              <a:latin typeface="Cambria Math"/>
                              <a:cs typeface="Arial" panose="020B0604020202020204" pitchFamily="34" charset="0"/>
                            </a:rPr>
                            <m:t>𝒂𝒙𝒉</m:t>
                          </m:r>
                          <m:r>
                            <a:rPr lang="en-US" altLang="en-US" sz="2400" b="1" i="1">
                              <a:solidFill>
                                <a:srgbClr val="FF0000"/>
                              </a:solidFill>
                              <a:latin typeface="Cambria Math"/>
                              <a:cs typeface="Arial" panose="020B0604020202020204" pitchFamily="34" charset="0"/>
                            </a:rPr>
                            <m:t>)</m:t>
                          </m:r>
                        </m:num>
                        <m:den>
                          <m:r>
                            <a:rPr lang="en-US" altLang="en-US" sz="2400" b="1" i="1">
                              <a:solidFill>
                                <a:srgbClr val="FF0000"/>
                              </a:solidFill>
                              <a:latin typeface="Cambria Math"/>
                              <a:cs typeface="Arial" panose="020B0604020202020204" pitchFamily="34" charset="0"/>
                            </a:rPr>
                            <m:t>𝟐</m:t>
                          </m:r>
                        </m:den>
                      </m:f>
                    </m:oMath>
                  </m:oMathPara>
                </a14:m>
                <a:endParaRPr lang="en-US" altLang="en-US" sz="2400" b="1" dirty="0">
                  <a:solidFill>
                    <a:srgbClr val="FF0000"/>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886200" y="30743"/>
                <a:ext cx="1524000" cy="793422"/>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6938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 3-CL (2).wav"/>
                                        </p:tgtEl>
                                      </p:cMediaNode>
                                    </p:audio>
                                  </p:subTnLst>
                                </p:cTn>
                              </p:par>
                              <p:par>
                                <p:cTn id="24" presetID="5" presetClass="entr" presetSubtype="10" fill="hold" grpId="0"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cTn>
                              </p:par>
                              <p:par>
                                <p:cTn id="27" presetID="5" presetClass="entr" presetSubtype="10" fill="hold" grpId="0" nodeType="withEffect">
                                  <p:stCondLst>
                                    <p:cond delay="200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22" presetClass="entr" presetSubtype="8" fill="hold" nodeType="withEffect">
                                  <p:stCondLst>
                                    <p:cond delay="2000"/>
                                  </p:stCondLst>
                                  <p:iterate type="lt">
                                    <p:tmPct val="0"/>
                                  </p:iterate>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5" presetClass="entr" presetSubtype="10" fill="hold" nodeType="withEffect">
                                  <p:stCondLst>
                                    <p:cond delay="3000"/>
                                  </p:stCondLst>
                                  <p:childTnLst>
                                    <p:set>
                                      <p:cBhvr>
                                        <p:cTn id="34" dur="1" fill="hold">
                                          <p:stCondLst>
                                            <p:cond delay="0"/>
                                          </p:stCondLst>
                                        </p:cTn>
                                        <p:tgtEl>
                                          <p:spTgt spid="44"/>
                                        </p:tgtEl>
                                        <p:attrNameLst>
                                          <p:attrName>style.visibility</p:attrName>
                                        </p:attrNameLst>
                                      </p:cBhvr>
                                      <p:to>
                                        <p:strVal val="visible"/>
                                      </p:to>
                                    </p:set>
                                    <p:animEffect transition="in" filter="checkerboard(across)">
                                      <p:cBhvr>
                                        <p:cTn id="35" dur="500"/>
                                        <p:tgtEl>
                                          <p:spTgt spid="44"/>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 3-CL (2).wav"/>
                                        </p:tgtEl>
                                      </p:cMediaNode>
                                    </p:audio>
                                  </p:subTnLst>
                                </p:cTn>
                              </p:par>
                              <p:par>
                                <p:cTn id="36" presetID="5" presetClass="entr" presetSubtype="1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checkerboard(across)">
                                      <p:cBhvr>
                                        <p:cTn id="38" dur="500"/>
                                        <p:tgtEl>
                                          <p:spTgt spid="45"/>
                                        </p:tgtEl>
                                      </p:cBhvr>
                                    </p:animEffect>
                                  </p:childTnLst>
                                </p:cTn>
                              </p:par>
                              <p:par>
                                <p:cTn id="39" presetID="5" presetClass="entr" presetSubtype="10" fill="hold" grpId="0" nodeType="withEffect">
                                  <p:stCondLst>
                                    <p:cond delay="3000"/>
                                  </p:stCondLst>
                                  <p:childTnLst>
                                    <p:set>
                                      <p:cBhvr>
                                        <p:cTn id="40" dur="1" fill="hold">
                                          <p:stCondLst>
                                            <p:cond delay="0"/>
                                          </p:stCondLst>
                                        </p:cTn>
                                        <p:tgtEl>
                                          <p:spTgt spid="46"/>
                                        </p:tgtEl>
                                        <p:attrNameLst>
                                          <p:attrName>style.visibility</p:attrName>
                                        </p:attrNameLst>
                                      </p:cBhvr>
                                      <p:to>
                                        <p:strVal val="visible"/>
                                      </p:to>
                                    </p:set>
                                    <p:animEffect transition="in" filter="checkerboard(across)">
                                      <p:cBhvr>
                                        <p:cTn id="41" dur="500"/>
                                        <p:tgtEl>
                                          <p:spTgt spid="46"/>
                                        </p:tgtEl>
                                      </p:cBhvr>
                                    </p:animEffect>
                                  </p:childTnLst>
                                </p:cTn>
                              </p:par>
                              <p:par>
                                <p:cTn id="42" presetID="22" presetClass="entr" presetSubtype="8" fill="hold" nodeType="withEffect">
                                  <p:stCondLst>
                                    <p:cond delay="3000"/>
                                  </p:stCondLst>
                                  <p:iterate type="lt">
                                    <p:tmPct val="0"/>
                                  </p:iterate>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5" presetClass="entr" presetSubtype="10" fill="hold" nodeType="withEffect">
                                  <p:stCondLst>
                                    <p:cond delay="400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 3-CL (2).wav"/>
                                        </p:tgtEl>
                                      </p:cMediaNode>
                                    </p:audio>
                                  </p:subTnLst>
                                </p:cTn>
                              </p:par>
                              <p:par>
                                <p:cTn id="48" presetID="5" presetClass="entr" presetSubtype="10" fill="hold" grpId="0" nodeType="withEffect">
                                  <p:stCondLst>
                                    <p:cond delay="4000"/>
                                  </p:stCondLst>
                                  <p:childTnLst>
                                    <p:set>
                                      <p:cBhvr>
                                        <p:cTn id="49" dur="1" fill="hold">
                                          <p:stCondLst>
                                            <p:cond delay="0"/>
                                          </p:stCondLst>
                                        </p:cTn>
                                        <p:tgtEl>
                                          <p:spTgt spid="50"/>
                                        </p:tgtEl>
                                        <p:attrNameLst>
                                          <p:attrName>style.visibility</p:attrName>
                                        </p:attrNameLst>
                                      </p:cBhvr>
                                      <p:to>
                                        <p:strVal val="visible"/>
                                      </p:to>
                                    </p:set>
                                    <p:animEffect transition="in" filter="checkerboard(across)">
                                      <p:cBhvr>
                                        <p:cTn id="50" dur="500"/>
                                        <p:tgtEl>
                                          <p:spTgt spid="50"/>
                                        </p:tgtEl>
                                      </p:cBhvr>
                                    </p:animEffect>
                                  </p:childTnLst>
                                </p:cTn>
                              </p:par>
                              <p:par>
                                <p:cTn id="51" presetID="5" presetClass="entr" presetSubtype="10" fill="hold" grpId="0" nodeType="withEffect">
                                  <p:stCondLst>
                                    <p:cond delay="4000"/>
                                  </p:stCondLst>
                                  <p:childTnLst>
                                    <p:set>
                                      <p:cBhvr>
                                        <p:cTn id="52" dur="1" fill="hold">
                                          <p:stCondLst>
                                            <p:cond delay="0"/>
                                          </p:stCondLst>
                                        </p:cTn>
                                        <p:tgtEl>
                                          <p:spTgt spid="51"/>
                                        </p:tgtEl>
                                        <p:attrNameLst>
                                          <p:attrName>style.visibility</p:attrName>
                                        </p:attrNameLst>
                                      </p:cBhvr>
                                      <p:to>
                                        <p:strVal val="visible"/>
                                      </p:to>
                                    </p:set>
                                    <p:animEffect transition="in" filter="checkerboard(across)">
                                      <p:cBhvr>
                                        <p:cTn id="53" dur="500"/>
                                        <p:tgtEl>
                                          <p:spTgt spid="51"/>
                                        </p:tgtEl>
                                      </p:cBhvr>
                                    </p:animEffect>
                                  </p:childTnLst>
                                </p:cTn>
                              </p:par>
                              <p:par>
                                <p:cTn id="54" presetID="22" presetClass="entr" presetSubtype="8" fill="hold" nodeType="withEffect">
                                  <p:stCondLst>
                                    <p:cond delay="400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dissolve">
                                      <p:cBhvr>
                                        <p:cTn id="61" dur="500"/>
                                        <p:tgtEl>
                                          <p:spTgt spid="73"/>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500"/>
                            </p:stCondLst>
                            <p:childTnLst>
                              <p:par>
                                <p:cTn id="63" presetID="53" presetClass="exit" presetSubtype="0" fill="hold" grpId="1" nodeType="afterEffect">
                                  <p:stCondLst>
                                    <p:cond delay="0"/>
                                  </p:stCondLst>
                                  <p:childTnLst>
                                    <p:anim calcmode="lin" valueType="num">
                                      <p:cBhvr>
                                        <p:cTn id="64" dur="500"/>
                                        <p:tgtEl>
                                          <p:spTgt spid="73"/>
                                        </p:tgtEl>
                                        <p:attrNameLst>
                                          <p:attrName>ppt_w</p:attrName>
                                        </p:attrNameLst>
                                      </p:cBhvr>
                                      <p:tavLst>
                                        <p:tav tm="0">
                                          <p:val>
                                            <p:strVal val="ppt_w"/>
                                          </p:val>
                                        </p:tav>
                                        <p:tav tm="100000">
                                          <p:val>
                                            <p:fltVal val="0"/>
                                          </p:val>
                                        </p:tav>
                                      </p:tavLst>
                                    </p:anim>
                                    <p:anim calcmode="lin" valueType="num">
                                      <p:cBhvr>
                                        <p:cTn id="65" dur="500"/>
                                        <p:tgtEl>
                                          <p:spTgt spid="73"/>
                                        </p:tgtEl>
                                        <p:attrNameLst>
                                          <p:attrName>ppt_h</p:attrName>
                                        </p:attrNameLst>
                                      </p:cBhvr>
                                      <p:tavLst>
                                        <p:tav tm="0">
                                          <p:val>
                                            <p:strVal val="ppt_h"/>
                                          </p:val>
                                        </p:tav>
                                        <p:tav tm="100000">
                                          <p:val>
                                            <p:fltVal val="0"/>
                                          </p:val>
                                        </p:tav>
                                      </p:tavLst>
                                    </p:anim>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1500"/>
                            </p:stCondLst>
                            <p:childTnLst>
                              <p:par>
                                <p:cTn id="73" presetID="53" presetClass="exit" presetSubtype="0" fill="hold" grpId="1" nodeType="afterEffect">
                                  <p:stCondLst>
                                    <p:cond delay="0"/>
                                  </p:stCondLst>
                                  <p:childTnLst>
                                    <p:anim calcmode="lin" valueType="num">
                                      <p:cBhvr>
                                        <p:cTn id="74" dur="500"/>
                                        <p:tgtEl>
                                          <p:spTgt spid="72"/>
                                        </p:tgtEl>
                                        <p:attrNameLst>
                                          <p:attrName>ppt_w</p:attrName>
                                        </p:attrNameLst>
                                      </p:cBhvr>
                                      <p:tavLst>
                                        <p:tav tm="0">
                                          <p:val>
                                            <p:strVal val="ppt_w"/>
                                          </p:val>
                                        </p:tav>
                                        <p:tav tm="100000">
                                          <p:val>
                                            <p:fltVal val="0"/>
                                          </p:val>
                                        </p:tav>
                                      </p:tavLst>
                                    </p:anim>
                                    <p:anim calcmode="lin" valueType="num">
                                      <p:cBhvr>
                                        <p:cTn id="75" dur="500"/>
                                        <p:tgtEl>
                                          <p:spTgt spid="72"/>
                                        </p:tgtEl>
                                        <p:attrNameLst>
                                          <p:attrName>ppt_h</p:attrName>
                                        </p:attrNameLst>
                                      </p:cBhvr>
                                      <p:tavLst>
                                        <p:tav tm="0">
                                          <p:val>
                                            <p:strVal val="ppt_h"/>
                                          </p:val>
                                        </p:tav>
                                        <p:tav tm="100000">
                                          <p:val>
                                            <p:fltVal val="0"/>
                                          </p:val>
                                        </p:tav>
                                      </p:tavLst>
                                    </p:anim>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dissolve">
                                      <p:cBhvr>
                                        <p:cTn id="81" dur="500"/>
                                        <p:tgtEl>
                                          <p:spTgt spid="71"/>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2500"/>
                            </p:stCondLst>
                            <p:childTnLst>
                              <p:par>
                                <p:cTn id="83" presetID="53" presetClass="exit" presetSubtype="0" fill="hold" grpId="1" nodeType="afterEffect">
                                  <p:stCondLst>
                                    <p:cond delay="0"/>
                                  </p:stCondLst>
                                  <p:childTnLst>
                                    <p:anim calcmode="lin" valueType="num">
                                      <p:cBhvr>
                                        <p:cTn id="84" dur="500"/>
                                        <p:tgtEl>
                                          <p:spTgt spid="71"/>
                                        </p:tgtEl>
                                        <p:attrNameLst>
                                          <p:attrName>ppt_w</p:attrName>
                                        </p:attrNameLst>
                                      </p:cBhvr>
                                      <p:tavLst>
                                        <p:tav tm="0">
                                          <p:val>
                                            <p:strVal val="ppt_w"/>
                                          </p:val>
                                        </p:tav>
                                        <p:tav tm="100000">
                                          <p:val>
                                            <p:fltVal val="0"/>
                                          </p:val>
                                        </p:tav>
                                      </p:tavLst>
                                    </p:anim>
                                    <p:anim calcmode="lin" valueType="num">
                                      <p:cBhvr>
                                        <p:cTn id="85" dur="500"/>
                                        <p:tgtEl>
                                          <p:spTgt spid="71"/>
                                        </p:tgtEl>
                                        <p:attrNameLst>
                                          <p:attrName>ppt_h</p:attrName>
                                        </p:attrNameLst>
                                      </p:cBhvr>
                                      <p:tavLst>
                                        <p:tav tm="0">
                                          <p:val>
                                            <p:strVal val="ppt_h"/>
                                          </p:val>
                                        </p:tav>
                                        <p:tav tm="100000">
                                          <p:val>
                                            <p:fltVal val="0"/>
                                          </p:val>
                                        </p:tav>
                                      </p:tavLst>
                                    </p:anim>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dissolve">
                                      <p:cBhvr>
                                        <p:cTn id="91" dur="500"/>
                                        <p:tgtEl>
                                          <p:spTgt spid="70"/>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3500"/>
                            </p:stCondLst>
                            <p:childTnLst>
                              <p:par>
                                <p:cTn id="93" presetID="53" presetClass="exit" presetSubtype="0" fill="hold" grpId="1" nodeType="afterEffect">
                                  <p:stCondLst>
                                    <p:cond delay="0"/>
                                  </p:stCondLst>
                                  <p:childTnLst>
                                    <p:anim calcmode="lin" valueType="num">
                                      <p:cBhvr>
                                        <p:cTn id="94" dur="500"/>
                                        <p:tgtEl>
                                          <p:spTgt spid="70"/>
                                        </p:tgtEl>
                                        <p:attrNameLst>
                                          <p:attrName>ppt_w</p:attrName>
                                        </p:attrNameLst>
                                      </p:cBhvr>
                                      <p:tavLst>
                                        <p:tav tm="0">
                                          <p:val>
                                            <p:strVal val="ppt_w"/>
                                          </p:val>
                                        </p:tav>
                                        <p:tav tm="100000">
                                          <p:val>
                                            <p:fltVal val="0"/>
                                          </p:val>
                                        </p:tav>
                                      </p:tavLst>
                                    </p:anim>
                                    <p:anim calcmode="lin" valueType="num">
                                      <p:cBhvr>
                                        <p:cTn id="95" dur="500"/>
                                        <p:tgtEl>
                                          <p:spTgt spid="70"/>
                                        </p:tgtEl>
                                        <p:attrNameLst>
                                          <p:attrName>ppt_h</p:attrName>
                                        </p:attrNameLst>
                                      </p:cBhvr>
                                      <p:tavLst>
                                        <p:tav tm="0">
                                          <p:val>
                                            <p:strVal val="ppt_h"/>
                                          </p:val>
                                        </p:tav>
                                        <p:tav tm="100000">
                                          <p:val>
                                            <p:fltVal val="0"/>
                                          </p:val>
                                        </p:tav>
                                      </p:tavLst>
                                    </p:anim>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4500"/>
                            </p:stCondLst>
                            <p:childTnLst>
                              <p:par>
                                <p:cTn id="103" presetID="53" presetClass="exit" presetSubtype="0" fill="hold" grpId="1" nodeType="after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dissolve">
                                      <p:cBhvr>
                                        <p:cTn id="111" dur="500"/>
                                        <p:tgtEl>
                                          <p:spTgt spid="68"/>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5500"/>
                            </p:stCondLst>
                            <p:childTnLst>
                              <p:par>
                                <p:cTn id="113" presetID="53" presetClass="exit" presetSubtype="0" fill="hold" grpId="1" nodeType="afterEffect">
                                  <p:stCondLst>
                                    <p:cond delay="0"/>
                                  </p:stCondLst>
                                  <p:childTnLst>
                                    <p:anim calcmode="lin" valueType="num">
                                      <p:cBhvr>
                                        <p:cTn id="114" dur="500"/>
                                        <p:tgtEl>
                                          <p:spTgt spid="68"/>
                                        </p:tgtEl>
                                        <p:attrNameLst>
                                          <p:attrName>ppt_w</p:attrName>
                                        </p:attrNameLst>
                                      </p:cBhvr>
                                      <p:tavLst>
                                        <p:tav tm="0">
                                          <p:val>
                                            <p:strVal val="ppt_w"/>
                                          </p:val>
                                        </p:tav>
                                        <p:tav tm="100000">
                                          <p:val>
                                            <p:fltVal val="0"/>
                                          </p:val>
                                        </p:tav>
                                      </p:tavLst>
                                    </p:anim>
                                    <p:anim calcmode="lin" valueType="num">
                                      <p:cBhvr>
                                        <p:cTn id="115" dur="500"/>
                                        <p:tgtEl>
                                          <p:spTgt spid="68"/>
                                        </p:tgtEl>
                                        <p:attrNameLst>
                                          <p:attrName>ppt_h</p:attrName>
                                        </p:attrNameLst>
                                      </p:cBhvr>
                                      <p:tavLst>
                                        <p:tav tm="0">
                                          <p:val>
                                            <p:strVal val="ppt_h"/>
                                          </p:val>
                                        </p:tav>
                                        <p:tav tm="100000">
                                          <p:val>
                                            <p:fltVal val="0"/>
                                          </p:val>
                                        </p:tav>
                                      </p:tavLst>
                                    </p:anim>
                                    <p:animEffect transition="out" filter="fade">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grpId="0" nodeType="after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dissolve">
                                      <p:cBhvr>
                                        <p:cTn id="121" dur="500"/>
                                        <p:tgtEl>
                                          <p:spTgt spid="67"/>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6500"/>
                            </p:stCondLst>
                            <p:childTnLst>
                              <p:par>
                                <p:cTn id="123" presetID="53" presetClass="exit" presetSubtype="0" fill="hold" grpId="1" nodeType="afterEffect">
                                  <p:stCondLst>
                                    <p:cond delay="0"/>
                                  </p:stCondLst>
                                  <p:childTnLst>
                                    <p:anim calcmode="lin" valueType="num">
                                      <p:cBhvr>
                                        <p:cTn id="124" dur="500"/>
                                        <p:tgtEl>
                                          <p:spTgt spid="67"/>
                                        </p:tgtEl>
                                        <p:attrNameLst>
                                          <p:attrName>ppt_w</p:attrName>
                                        </p:attrNameLst>
                                      </p:cBhvr>
                                      <p:tavLst>
                                        <p:tav tm="0">
                                          <p:val>
                                            <p:strVal val="ppt_w"/>
                                          </p:val>
                                        </p:tav>
                                        <p:tav tm="100000">
                                          <p:val>
                                            <p:fltVal val="0"/>
                                          </p:val>
                                        </p:tav>
                                      </p:tavLst>
                                    </p:anim>
                                    <p:anim calcmode="lin" valueType="num">
                                      <p:cBhvr>
                                        <p:cTn id="125" dur="500"/>
                                        <p:tgtEl>
                                          <p:spTgt spid="67"/>
                                        </p:tgtEl>
                                        <p:attrNameLst>
                                          <p:attrName>ppt_h</p:attrName>
                                        </p:attrNameLst>
                                      </p:cBhvr>
                                      <p:tavLst>
                                        <p:tav tm="0">
                                          <p:val>
                                            <p:strVal val="ppt_h"/>
                                          </p:val>
                                        </p:tav>
                                        <p:tav tm="100000">
                                          <p:val>
                                            <p:fltVal val="0"/>
                                          </p:val>
                                        </p:tav>
                                      </p:tavLst>
                                    </p:anim>
                                    <p:animEffect transition="out" filter="fade">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dissolve">
                                      <p:cBhvr>
                                        <p:cTn id="131" dur="500"/>
                                        <p:tgtEl>
                                          <p:spTgt spid="66"/>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7500"/>
                            </p:stCondLst>
                            <p:childTnLst>
                              <p:par>
                                <p:cTn id="133" presetID="53" presetClass="exit" presetSubtype="0" fill="hold" grpId="1" nodeType="after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8500"/>
                            </p:stCondLst>
                            <p:childTnLst>
                              <p:par>
                                <p:cTn id="143" presetID="53" presetClass="exit" presetSubtype="0" fill="hold" grpId="1" nodeType="afterEffect">
                                  <p:stCondLst>
                                    <p:cond delay="0"/>
                                  </p:stCondLst>
                                  <p:childTnLst>
                                    <p:anim calcmode="lin" valueType="num">
                                      <p:cBhvr>
                                        <p:cTn id="144" dur="500"/>
                                        <p:tgtEl>
                                          <p:spTgt spid="65"/>
                                        </p:tgtEl>
                                        <p:attrNameLst>
                                          <p:attrName>ppt_w</p:attrName>
                                        </p:attrNameLst>
                                      </p:cBhvr>
                                      <p:tavLst>
                                        <p:tav tm="0">
                                          <p:val>
                                            <p:strVal val="ppt_w"/>
                                          </p:val>
                                        </p:tav>
                                        <p:tav tm="100000">
                                          <p:val>
                                            <p:fltVal val="0"/>
                                          </p:val>
                                        </p:tav>
                                      </p:tavLst>
                                    </p:anim>
                                    <p:anim calcmode="lin" valueType="num">
                                      <p:cBhvr>
                                        <p:cTn id="145" dur="500"/>
                                        <p:tgtEl>
                                          <p:spTgt spid="65"/>
                                        </p:tgtEl>
                                        <p:attrNameLst>
                                          <p:attrName>ppt_h</p:attrName>
                                        </p:attrNameLst>
                                      </p:cBhvr>
                                      <p:tavLst>
                                        <p:tav tm="0">
                                          <p:val>
                                            <p:strVal val="ppt_h"/>
                                          </p:val>
                                        </p:tav>
                                        <p:tav tm="100000">
                                          <p:val>
                                            <p:fltVal val="0"/>
                                          </p:val>
                                        </p:tav>
                                      </p:tavLst>
                                    </p:anim>
                                    <p:animEffect transition="out" filter="fade">
                                      <p:cBhvr>
                                        <p:cTn id="146" dur="500"/>
                                        <p:tgtEl>
                                          <p:spTgt spid="65"/>
                                        </p:tgtEl>
                                      </p:cBhvr>
                                    </p:animEffect>
                                    <p:set>
                                      <p:cBhvr>
                                        <p:cTn id="147" dur="1" fill="hold">
                                          <p:stCondLst>
                                            <p:cond delay="499"/>
                                          </p:stCondLst>
                                        </p:cTn>
                                        <p:tgtEl>
                                          <p:spTgt spid="65"/>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grpId="0"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9500"/>
                            </p:stCondLst>
                            <p:childTnLst>
                              <p:par>
                                <p:cTn id="153" presetID="53" presetClass="exit" presetSubtype="0" fill="hold" grpId="1" nodeType="afterEffect">
                                  <p:stCondLst>
                                    <p:cond delay="0"/>
                                  </p:stCondLst>
                                  <p:childTnLst>
                                    <p:anim calcmode="lin" valueType="num">
                                      <p:cBhvr>
                                        <p:cTn id="154" dur="500"/>
                                        <p:tgtEl>
                                          <p:spTgt spid="64"/>
                                        </p:tgtEl>
                                        <p:attrNameLst>
                                          <p:attrName>ppt_w</p:attrName>
                                        </p:attrNameLst>
                                      </p:cBhvr>
                                      <p:tavLst>
                                        <p:tav tm="0">
                                          <p:val>
                                            <p:strVal val="ppt_w"/>
                                          </p:val>
                                        </p:tav>
                                        <p:tav tm="100000">
                                          <p:val>
                                            <p:fltVal val="0"/>
                                          </p:val>
                                        </p:tav>
                                      </p:tavLst>
                                    </p:anim>
                                    <p:anim calcmode="lin" valueType="num">
                                      <p:cBhvr>
                                        <p:cTn id="155" dur="500"/>
                                        <p:tgtEl>
                                          <p:spTgt spid="64"/>
                                        </p:tgtEl>
                                        <p:attrNameLst>
                                          <p:attrName>ppt_h</p:attrName>
                                        </p:attrNameLst>
                                      </p:cBhvr>
                                      <p:tavLst>
                                        <p:tav tm="0">
                                          <p:val>
                                            <p:strVal val="ppt_h"/>
                                          </p:val>
                                        </p:tav>
                                        <p:tav tm="100000">
                                          <p:val>
                                            <p:fltVal val="0"/>
                                          </p:val>
                                        </p:tav>
                                      </p:tavLst>
                                    </p:anim>
                                    <p:animEffect transition="out" filter="fade">
                                      <p:cBhvr>
                                        <p:cTn id="156" dur="500"/>
                                        <p:tgtEl>
                                          <p:spTgt spid="64"/>
                                        </p:tgtEl>
                                      </p:cBhvr>
                                    </p:animEffect>
                                    <p:set>
                                      <p:cBhvr>
                                        <p:cTn id="157" dur="1" fill="hold">
                                          <p:stCondLst>
                                            <p:cond delay="499"/>
                                          </p:stCondLst>
                                        </p:cTn>
                                        <p:tgtEl>
                                          <p:spTgt spid="64"/>
                                        </p:tgtEl>
                                        <p:attrNameLst>
                                          <p:attrName>style.visibility</p:attrName>
                                        </p:attrNameLst>
                                      </p:cBhvr>
                                      <p:to>
                                        <p:strVal val="hidden"/>
                                      </p:to>
                                    </p:set>
                                  </p:childTnLst>
                                </p:cTn>
                              </p:par>
                            </p:childTnLst>
                          </p:cTn>
                        </p:par>
                        <p:par>
                          <p:cTn id="158" fill="hold" nodeType="afterGroup">
                            <p:stCondLst>
                              <p:cond delay="10000"/>
                            </p:stCondLst>
                            <p:childTnLst>
                              <p:par>
                                <p:cTn id="159" presetID="9"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dissolve">
                                      <p:cBhvr>
                                        <p:cTn id="161" dur="500"/>
                                        <p:tgtEl>
                                          <p:spTgt spid="63"/>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0500"/>
                            </p:stCondLst>
                            <p:childTnLst>
                              <p:par>
                                <p:cTn id="163" presetID="53" presetClass="exit" presetSubtype="0" fill="hold" grpId="1" nodeType="afterEffect">
                                  <p:stCondLst>
                                    <p:cond delay="0"/>
                                  </p:stCondLst>
                                  <p:childTnLst>
                                    <p:anim calcmode="lin" valueType="num">
                                      <p:cBhvr>
                                        <p:cTn id="164" dur="500"/>
                                        <p:tgtEl>
                                          <p:spTgt spid="63"/>
                                        </p:tgtEl>
                                        <p:attrNameLst>
                                          <p:attrName>ppt_w</p:attrName>
                                        </p:attrNameLst>
                                      </p:cBhvr>
                                      <p:tavLst>
                                        <p:tav tm="0">
                                          <p:val>
                                            <p:strVal val="ppt_w"/>
                                          </p:val>
                                        </p:tav>
                                        <p:tav tm="100000">
                                          <p:val>
                                            <p:fltVal val="0"/>
                                          </p:val>
                                        </p:tav>
                                      </p:tavLst>
                                    </p:anim>
                                    <p:anim calcmode="lin" valueType="num">
                                      <p:cBhvr>
                                        <p:cTn id="165" dur="500"/>
                                        <p:tgtEl>
                                          <p:spTgt spid="63"/>
                                        </p:tgtEl>
                                        <p:attrNameLst>
                                          <p:attrName>ppt_h</p:attrName>
                                        </p:attrNameLst>
                                      </p:cBhvr>
                                      <p:tavLst>
                                        <p:tav tm="0">
                                          <p:val>
                                            <p:strVal val="ppt_h"/>
                                          </p:val>
                                        </p:tav>
                                        <p:tav tm="100000">
                                          <p:val>
                                            <p:fltVal val="0"/>
                                          </p:val>
                                        </p:tav>
                                      </p:tavLst>
                                    </p:anim>
                                    <p:animEffect transition="out" filter="fade">
                                      <p:cBhvr>
                                        <p:cTn id="166" dur="500"/>
                                        <p:tgtEl>
                                          <p:spTgt spid="63"/>
                                        </p:tgtEl>
                                      </p:cBhvr>
                                    </p:animEffect>
                                    <p:set>
                                      <p:cBhvr>
                                        <p:cTn id="167" dur="1" fill="hold">
                                          <p:stCondLst>
                                            <p:cond delay="499"/>
                                          </p:stCondLst>
                                        </p:cTn>
                                        <p:tgtEl>
                                          <p:spTgt spid="63"/>
                                        </p:tgtEl>
                                        <p:attrNameLst>
                                          <p:attrName>style.visibility</p:attrName>
                                        </p:attrNameLst>
                                      </p:cBhvr>
                                      <p:to>
                                        <p:strVal val="hidden"/>
                                      </p:to>
                                    </p:set>
                                  </p:childTnLst>
                                </p:cTn>
                              </p:par>
                              <p:par>
                                <p:cTn id="168" presetID="53"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500" fill="hold"/>
                                        <p:tgtEl>
                                          <p:spTgt spid="3"/>
                                        </p:tgtEl>
                                        <p:attrNameLst>
                                          <p:attrName>ppt_w</p:attrName>
                                        </p:attrNameLst>
                                      </p:cBhvr>
                                      <p:tavLst>
                                        <p:tav tm="0">
                                          <p:val>
                                            <p:fltVal val="0"/>
                                          </p:val>
                                        </p:tav>
                                        <p:tav tm="100000">
                                          <p:val>
                                            <p:strVal val="#ppt_w"/>
                                          </p:val>
                                        </p:tav>
                                      </p:tavLst>
                                    </p:anim>
                                    <p:anim calcmode="lin" valueType="num">
                                      <p:cBhvr>
                                        <p:cTn id="171" dur="500" fill="hold"/>
                                        <p:tgtEl>
                                          <p:spTgt spid="3"/>
                                        </p:tgtEl>
                                        <p:attrNameLst>
                                          <p:attrName>ppt_h</p:attrName>
                                        </p:attrNameLst>
                                      </p:cBhvr>
                                      <p:tavLst>
                                        <p:tav tm="0">
                                          <p:val>
                                            <p:fltVal val="0"/>
                                          </p:val>
                                        </p:tav>
                                        <p:tav tm="100000">
                                          <p:val>
                                            <p:strVal val="#ppt_h"/>
                                          </p:val>
                                        </p:tav>
                                      </p:tavLst>
                                    </p:anim>
                                    <p:animEffect transition="in" filter="fade">
                                      <p:cBhvr>
                                        <p:cTn id="172" dur="500"/>
                                        <p:tgtEl>
                                          <p:spTgt spid="3"/>
                                        </p:tgtEl>
                                      </p:cBhvr>
                                    </p:animEffect>
                                  </p:childTnLst>
                                  <p:subTnLst>
                                    <p:audio>
                                      <p:cMediaNode>
                                        <p:cTn display="0" masterRel="sameClick">
                                          <p:stCondLst>
                                            <p:cond evt="begin" delay="0">
                                              <p:tn val="168"/>
                                            </p:cond>
                                          </p:stCondLst>
                                          <p:endCondLst>
                                            <p:cond evt="onStopAudio" delay="0">
                                              <p:tgtEl>
                                                <p:sldTgt/>
                                              </p:tgtEl>
                                            </p:cond>
                                          </p:endCondLst>
                                        </p:cTn>
                                        <p:tgtEl>
                                          <p:sndTgt r:embed="rId5"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xit" presetSubtype="2" fill="hold" nodeType="clickEffect">
                                  <p:stCondLst>
                                    <p:cond delay="0"/>
                                  </p:stCondLst>
                                  <p:childTnLst>
                                    <p:anim calcmode="lin" valueType="num">
                                      <p:cBhvr additive="base">
                                        <p:cTn id="176" dur="500"/>
                                        <p:tgtEl>
                                          <p:spTgt spid="3"/>
                                        </p:tgtEl>
                                        <p:attrNameLst>
                                          <p:attrName>ppt_x</p:attrName>
                                        </p:attrNameLst>
                                      </p:cBhvr>
                                      <p:tavLst>
                                        <p:tav tm="0">
                                          <p:val>
                                            <p:strVal val="ppt_x"/>
                                          </p:val>
                                        </p:tav>
                                        <p:tav tm="100000">
                                          <p:val>
                                            <p:strVal val="1+ppt_w/2"/>
                                          </p:val>
                                        </p:tav>
                                      </p:tavLst>
                                    </p:anim>
                                    <p:anim calcmode="lin" valueType="num">
                                      <p:cBhvr additive="base">
                                        <p:cTn id="177" dur="500"/>
                                        <p:tgtEl>
                                          <p:spTgt spid="3"/>
                                        </p:tgtEl>
                                        <p:attrNameLst>
                                          <p:attrName>ppt_y</p:attrName>
                                        </p:attrNameLst>
                                      </p:cBhvr>
                                      <p:tavLst>
                                        <p:tav tm="0">
                                          <p:val>
                                            <p:strVal val="ppt_y"/>
                                          </p:val>
                                        </p:tav>
                                        <p:tav tm="100000">
                                          <p:val>
                                            <p:strVal val="ppt_y"/>
                                          </p:val>
                                        </p:tav>
                                      </p:tavLst>
                                    </p:anim>
                                    <p:set>
                                      <p:cBhvr>
                                        <p:cTn id="178" dur="1" fill="hold">
                                          <p:stCondLst>
                                            <p:cond delay="499"/>
                                          </p:stCondLst>
                                        </p:cTn>
                                        <p:tgtEl>
                                          <p:spTgt spid="3"/>
                                        </p:tgtEl>
                                        <p:attrNameLst>
                                          <p:attrName>style.visibility</p:attrName>
                                        </p:attrNameLst>
                                      </p:cBhvr>
                                      <p:to>
                                        <p:strVal val="hidden"/>
                                      </p:to>
                                    </p:set>
                                  </p:childTnLst>
                                </p:cTn>
                              </p:par>
                            </p:childTnLst>
                          </p:cTn>
                        </p:par>
                        <p:par>
                          <p:cTn id="179" fill="hold" nodeType="afterGroup">
                            <p:stCondLst>
                              <p:cond delay="500"/>
                            </p:stCondLst>
                            <p:childTnLst>
                              <p:par>
                                <p:cTn id="180" presetID="23" presetClass="emph" presetSubtype="0" fill="hold" grpId="0" nodeType="afterEffect">
                                  <p:stCondLst>
                                    <p:cond delay="0"/>
                                  </p:stCondLst>
                                  <p:iterate type="lt">
                                    <p:tmPct val="0"/>
                                  </p:iterate>
                                  <p:childTnLst>
                                    <p:animClr clrSpc="hsl" dir="cw">
                                      <p:cBhvr override="childStyle">
                                        <p:cTn id="181" dur="500" fill="hold"/>
                                        <p:tgtEl>
                                          <p:spTgt spid="42"/>
                                        </p:tgtEl>
                                        <p:attrNameLst>
                                          <p:attrName>style.color</p:attrName>
                                        </p:attrNameLst>
                                      </p:cBhvr>
                                      <p:by>
                                        <p:hsl h="10842353" s="0" l="0"/>
                                      </p:by>
                                    </p:animClr>
                                    <p:animClr clrSpc="hsl" dir="cw">
                                      <p:cBhvr>
                                        <p:cTn id="182" dur="500" fill="hold"/>
                                        <p:tgtEl>
                                          <p:spTgt spid="42"/>
                                        </p:tgtEl>
                                        <p:attrNameLst>
                                          <p:attrName>fillcolor</p:attrName>
                                        </p:attrNameLst>
                                      </p:cBhvr>
                                      <p:by>
                                        <p:hsl h="10842353" s="0" l="0"/>
                                      </p:by>
                                    </p:animClr>
                                    <p:animClr clrSpc="hsl" dir="cw">
                                      <p:cBhvr>
                                        <p:cTn id="183" dur="500" fill="hold"/>
                                        <p:tgtEl>
                                          <p:spTgt spid="42"/>
                                        </p:tgtEl>
                                        <p:attrNameLst>
                                          <p:attrName>stroke.color</p:attrName>
                                        </p:attrNameLst>
                                      </p:cBhvr>
                                      <p:by>
                                        <p:hsl h="10842353" s="0" l="0"/>
                                      </p:by>
                                    </p:animClr>
                                    <p:set>
                                      <p:cBhvr>
                                        <p:cTn id="184" dur="500" fill="hold"/>
                                        <p:tgtEl>
                                          <p:spTgt spid="42"/>
                                        </p:tgtEl>
                                        <p:attrNameLst>
                                          <p:attrName>fill.type</p:attrName>
                                        </p:attrNameLst>
                                      </p:cBhvr>
                                      <p:to>
                                        <p:strVal val="solid"/>
                                      </p:to>
                                    </p:set>
                                  </p:childTnLst>
                                  <p:subTnLst>
                                    <p:audio>
                                      <p:cMediaNode>
                                        <p:cTn display="0" masterRel="sameClick">
                                          <p:stCondLst>
                                            <p:cond evt="begin" delay="0">
                                              <p:tn val="180"/>
                                            </p:cond>
                                          </p:stCondLst>
                                          <p:endCondLst>
                                            <p:cond evt="onStopAudio" delay="0">
                                              <p:tgtEl>
                                                <p:sldTgt/>
                                              </p:tgtEl>
                                            </p:cond>
                                          </p:endCondLst>
                                        </p:cTn>
                                        <p:tgtEl>
                                          <p:sndTgt r:embed="rId6" name="FELIZ2.WAV"/>
                                        </p:tgtEl>
                                      </p:cMediaNode>
                                    </p:audio>
                                  </p:sub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42"/>
                                        </p:tgtEl>
                                        <p:attrNameLst>
                                          <p:attrName>ppt_x</p:attrName>
                                          <p:attrName>ppt_y</p:attrName>
                                        </p:attrNameLst>
                                      </p:cBhvr>
                                    </p:animMotion>
                                    <p:animRot by="1500000">
                                      <p:cBhvr>
                                        <p:cTn id="187" dur="125" fill="hold">
                                          <p:stCondLst>
                                            <p:cond delay="0"/>
                                          </p:stCondLst>
                                        </p:cTn>
                                        <p:tgtEl>
                                          <p:spTgt spid="42"/>
                                        </p:tgtEl>
                                        <p:attrNameLst>
                                          <p:attrName>r</p:attrName>
                                        </p:attrNameLst>
                                      </p:cBhvr>
                                    </p:animRot>
                                    <p:animRot by="-1500000">
                                      <p:cBhvr>
                                        <p:cTn id="188" dur="125" fill="hold">
                                          <p:stCondLst>
                                            <p:cond delay="125"/>
                                          </p:stCondLst>
                                        </p:cTn>
                                        <p:tgtEl>
                                          <p:spTgt spid="42"/>
                                        </p:tgtEl>
                                        <p:attrNameLst>
                                          <p:attrName>r</p:attrName>
                                        </p:attrNameLst>
                                      </p:cBhvr>
                                    </p:animRot>
                                    <p:animRot by="-1500000">
                                      <p:cBhvr>
                                        <p:cTn id="189" dur="125" fill="hold">
                                          <p:stCondLst>
                                            <p:cond delay="250"/>
                                          </p:stCondLst>
                                        </p:cTn>
                                        <p:tgtEl>
                                          <p:spTgt spid="42"/>
                                        </p:tgtEl>
                                        <p:attrNameLst>
                                          <p:attrName>r</p:attrName>
                                        </p:attrNameLst>
                                      </p:cBhvr>
                                    </p:animRot>
                                    <p:animRot by="1500000">
                                      <p:cBhvr>
                                        <p:cTn id="19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4192</TotalTime>
  <Words>1342</Words>
  <Application>Microsoft Office PowerPoint</Application>
  <PresentationFormat>On-screen Show (16:9)</PresentationFormat>
  <Paragraphs>264</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Equity</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cp:lastModifiedBy>
  <cp:revision>788</cp:revision>
  <dcterms:created xsi:type="dcterms:W3CDTF">2021-04-03T03:26:40Z</dcterms:created>
  <dcterms:modified xsi:type="dcterms:W3CDTF">2023-01-30T02:56:19Z</dcterms:modified>
</cp:coreProperties>
</file>