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9" r:id="rId2"/>
    <p:sldId id="290" r:id="rId3"/>
    <p:sldId id="291" r:id="rId4"/>
    <p:sldId id="259" r:id="rId5"/>
    <p:sldId id="292" r:id="rId6"/>
    <p:sldId id="260" r:id="rId7"/>
    <p:sldId id="293" r:id="rId8"/>
    <p:sldId id="294" r:id="rId9"/>
    <p:sldId id="295" r:id="rId10"/>
    <p:sldId id="303" r:id="rId11"/>
    <p:sldId id="296" r:id="rId12"/>
    <p:sldId id="297" r:id="rId13"/>
    <p:sldId id="298" r:id="rId14"/>
    <p:sldId id="262" r:id="rId15"/>
    <p:sldId id="299" r:id="rId16"/>
    <p:sldId id="300" r:id="rId17"/>
    <p:sldId id="301" r:id="rId18"/>
    <p:sldId id="263" r:id="rId19"/>
    <p:sldId id="269" r:id="rId20"/>
    <p:sldId id="270" r:id="rId21"/>
    <p:sldId id="302" r:id="rId22"/>
    <p:sldId id="304" r:id="rId23"/>
    <p:sldId id="276" r:id="rId24"/>
    <p:sldId id="30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4" autoAdjust="0"/>
  </p:normalViewPr>
  <p:slideViewPr>
    <p:cSldViewPr snapToGrid="0">
      <p:cViewPr varScale="1">
        <p:scale>
          <a:sx n="107" d="100"/>
          <a:sy n="107" d="100"/>
        </p:scale>
        <p:origin x="138"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3801F-042A-4B0B-9544-99DCE4A53040}" type="datetimeFigureOut">
              <a:rPr lang="en-US" smtClean="0"/>
              <a:t>12/26/2021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54CAB-30F5-4EA7-84D8-12AC5466698D}" type="slidenum">
              <a:rPr lang="en-US" smtClean="0"/>
              <a:t>‹#›</a:t>
            </a:fld>
            <a:endParaRPr lang="en-US"/>
          </a:p>
        </p:txBody>
      </p:sp>
    </p:spTree>
    <p:extLst>
      <p:ext uri="{BB962C8B-B14F-4D97-AF65-F5344CB8AC3E}">
        <p14:creationId xmlns:p14="http://schemas.microsoft.com/office/powerpoint/2010/main" val="2177161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fld id="{9CEB2AB5-9ECB-4B72-A986-62D8AA883CC5}" type="slidenum">
              <a:rPr lang="en-US" altLang="en-US" b="0">
                <a:latin typeface="Arial" panose="020B0604020202020204" pitchFamily="34" charset="0"/>
              </a:rPr>
              <a:pPr eaLnBrk="1" hangingPunct="1"/>
              <a:t>2</a:t>
            </a:fld>
            <a:endParaRPr lang="en-US" altLang="en-US" b="0">
              <a:latin typeface="Arial" panose="020B060402020202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2132930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fld id="{34255CBD-DA99-4507-9B48-73639B057376}" type="slidenum">
              <a:rPr lang="en-US" altLang="en-US" b="0">
                <a:latin typeface="Arial" panose="020B0604020202020204" pitchFamily="34" charset="0"/>
              </a:rPr>
              <a:pPr eaLnBrk="1" hangingPunct="1"/>
              <a:t>16</a:t>
            </a:fld>
            <a:endParaRPr lang="en-US" altLang="en-US" b="0">
              <a:latin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245663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fld id="{34255CBD-DA99-4507-9B48-73639B057376}" type="slidenum">
              <a:rPr lang="en-US" altLang="en-US" b="0">
                <a:latin typeface="Arial" panose="020B0604020202020204" pitchFamily="34" charset="0"/>
              </a:rPr>
              <a:pPr eaLnBrk="1" hangingPunct="1"/>
              <a:t>17</a:t>
            </a:fld>
            <a:endParaRPr lang="en-US" altLang="en-US" b="0">
              <a:latin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13275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fld id="{BC406536-1439-4D4C-8072-BAEA6C5AEF12}" type="slidenum">
              <a:rPr lang="en-US" altLang="en-US" b="0">
                <a:latin typeface="Arial" panose="020B0604020202020204" pitchFamily="34" charset="0"/>
              </a:rPr>
              <a:pPr eaLnBrk="1" hangingPunct="1"/>
              <a:t>18</a:t>
            </a:fld>
            <a:endParaRPr lang="en-US" altLang="en-US" b="0">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54517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fld id="{6265AA3C-35CC-4B0D-A441-3F3DC903DF7B}" type="slidenum">
              <a:rPr lang="en-US" altLang="en-US" b="0">
                <a:latin typeface="Arial" panose="020B0604020202020204" pitchFamily="34" charset="0"/>
              </a:rPr>
              <a:pPr eaLnBrk="1" hangingPunct="1"/>
              <a:t>19</a:t>
            </a:fld>
            <a:endParaRPr lang="en-US" altLang="en-US" b="0">
              <a:latin typeface="Arial" panose="020B0604020202020204"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endParaRPr>
          </a:p>
        </p:txBody>
      </p:sp>
    </p:spTree>
    <p:extLst>
      <p:ext uri="{BB962C8B-B14F-4D97-AF65-F5344CB8AC3E}">
        <p14:creationId xmlns:p14="http://schemas.microsoft.com/office/powerpoint/2010/main" val="2431550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fld id="{327206CF-C123-4205-B4DA-A625A9259C27}" type="slidenum">
              <a:rPr lang="en-US" altLang="en-US" b="0">
                <a:solidFill>
                  <a:srgbClr val="000000"/>
                </a:solidFill>
                <a:latin typeface="Arial" panose="020B0604020202020204" pitchFamily="34" charset="0"/>
              </a:rPr>
              <a:pPr eaLnBrk="1" hangingPunct="1"/>
              <a:t>20</a:t>
            </a:fld>
            <a:endParaRPr lang="en-US" altLang="en-US" b="0">
              <a:solidFill>
                <a:srgbClr val="000000"/>
              </a:solidFill>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endParaRPr>
          </a:p>
        </p:txBody>
      </p:sp>
    </p:spTree>
    <p:extLst>
      <p:ext uri="{BB962C8B-B14F-4D97-AF65-F5344CB8AC3E}">
        <p14:creationId xmlns:p14="http://schemas.microsoft.com/office/powerpoint/2010/main" val="2303249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fld id="{327206CF-C123-4205-B4DA-A625A9259C27}" type="slidenum">
              <a:rPr lang="en-US" altLang="en-US" b="0">
                <a:solidFill>
                  <a:srgbClr val="000000"/>
                </a:solidFill>
                <a:latin typeface="Arial" panose="020B0604020202020204" pitchFamily="34" charset="0"/>
              </a:rPr>
              <a:pPr eaLnBrk="1" hangingPunct="1"/>
              <a:t>21</a:t>
            </a:fld>
            <a:endParaRPr lang="en-US" altLang="en-US" b="0">
              <a:solidFill>
                <a:srgbClr val="000000"/>
              </a:solidFill>
              <a:latin typeface="Arial" panose="020B0604020202020204" pitchFamily="3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endParaRPr>
          </a:p>
        </p:txBody>
      </p:sp>
    </p:spTree>
    <p:extLst>
      <p:ext uri="{BB962C8B-B14F-4D97-AF65-F5344CB8AC3E}">
        <p14:creationId xmlns:p14="http://schemas.microsoft.com/office/powerpoint/2010/main" val="3859955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fld id="{86484354-D6C7-489A-B08E-A0623E320210}" type="slidenum">
              <a:rPr lang="en-US" altLang="en-US" b="0">
                <a:latin typeface="Arial" panose="020B0604020202020204" pitchFamily="34" charset="0"/>
              </a:rPr>
              <a:pPr eaLnBrk="1" hangingPunct="1"/>
              <a:t>22</a:t>
            </a:fld>
            <a:endParaRPr lang="en-US" altLang="en-US" b="0">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endParaRPr>
          </a:p>
        </p:txBody>
      </p:sp>
    </p:spTree>
    <p:extLst>
      <p:ext uri="{BB962C8B-B14F-4D97-AF65-F5344CB8AC3E}">
        <p14:creationId xmlns:p14="http://schemas.microsoft.com/office/powerpoint/2010/main" val="3463667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fld id="{791B3610-D4F4-4B89-A65E-F604EBDBDF75}" type="slidenum">
              <a:rPr lang="en-US" altLang="en-US" b="0">
                <a:latin typeface="Arial" panose="020B0604020202020204" pitchFamily="34" charset="0"/>
              </a:rPr>
              <a:pPr eaLnBrk="1" hangingPunct="1"/>
              <a:t>23</a:t>
            </a:fld>
            <a:endParaRPr lang="en-US" altLang="en-US" b="0">
              <a:latin typeface="Arial" panose="020B0604020202020204"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endParaRPr>
          </a:p>
        </p:txBody>
      </p:sp>
    </p:spTree>
    <p:extLst>
      <p:ext uri="{BB962C8B-B14F-4D97-AF65-F5344CB8AC3E}">
        <p14:creationId xmlns:p14="http://schemas.microsoft.com/office/powerpoint/2010/main" val="91247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fld id="{BC406536-1439-4D4C-8072-BAEA6C5AEF12}" type="slidenum">
              <a:rPr lang="en-US" altLang="en-US" b="0">
                <a:latin typeface="Arial" panose="020B0604020202020204" pitchFamily="34" charset="0"/>
              </a:rPr>
              <a:pPr eaLnBrk="1" hangingPunct="1"/>
              <a:t>24</a:t>
            </a:fld>
            <a:endParaRPr lang="en-US" altLang="en-US" b="0">
              <a:latin typeface="Arial" panose="020B0604020202020204" pitchFamily="34"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97989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fld id="{C856705A-9963-468C-B963-65ED63FEB1AB}" type="slidenum">
              <a:rPr lang="en-US" altLang="en-US" b="0">
                <a:latin typeface="Arial" panose="020B0604020202020204" pitchFamily="34" charset="0"/>
              </a:rPr>
              <a:pPr eaLnBrk="1" hangingPunct="1"/>
              <a:t>4</a:t>
            </a:fld>
            <a:endParaRPr lang="en-US" altLang="en-US" b="0">
              <a:latin typeface="Arial" panose="020B060402020202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endParaRPr>
          </a:p>
        </p:txBody>
      </p:sp>
    </p:spTree>
    <p:extLst>
      <p:ext uri="{BB962C8B-B14F-4D97-AF65-F5344CB8AC3E}">
        <p14:creationId xmlns:p14="http://schemas.microsoft.com/office/powerpoint/2010/main" val="173982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fld id="{F929B208-180C-43D3-860B-CCE41F719851}" type="slidenum">
              <a:rPr lang="en-US" altLang="en-US" b="0">
                <a:latin typeface="Arial" panose="020B0604020202020204" pitchFamily="34" charset="0"/>
              </a:rPr>
              <a:pPr eaLnBrk="1" hangingPunct="1"/>
              <a:t>5</a:t>
            </a:fld>
            <a:endParaRPr lang="en-US" altLang="en-US" b="0">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10548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fld id="{F926CFD8-8FA4-4209-A77F-3ABCBDD3AB89}" type="slidenum">
              <a:rPr lang="en-US" altLang="en-US" b="0">
                <a:latin typeface="Arial" panose="020B0604020202020204" pitchFamily="34" charset="0"/>
              </a:rPr>
              <a:pPr eaLnBrk="1" hangingPunct="1"/>
              <a:t>6</a:t>
            </a:fld>
            <a:endParaRPr lang="en-US" altLang="en-US" b="0">
              <a:latin typeface="Arial" panose="020B0604020202020204"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endParaRPr>
          </a:p>
        </p:txBody>
      </p:sp>
    </p:spTree>
    <p:extLst>
      <p:ext uri="{BB962C8B-B14F-4D97-AF65-F5344CB8AC3E}">
        <p14:creationId xmlns:p14="http://schemas.microsoft.com/office/powerpoint/2010/main" val="1665742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fld id="{86484354-D6C7-489A-B08E-A0623E320210}" type="slidenum">
              <a:rPr lang="en-US" altLang="en-US" b="0">
                <a:latin typeface="Arial" panose="020B0604020202020204" pitchFamily="34" charset="0"/>
              </a:rPr>
              <a:pPr eaLnBrk="1" hangingPunct="1"/>
              <a:t>10</a:t>
            </a:fld>
            <a:endParaRPr lang="en-US" altLang="en-US" b="0">
              <a:latin typeface="Arial" panose="020B0604020202020204" pitchFamily="34"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smtClean="0">
              <a:latin typeface="Arial" panose="020B0604020202020204" pitchFamily="34" charset="0"/>
            </a:endParaRPr>
          </a:p>
        </p:txBody>
      </p:sp>
    </p:spTree>
    <p:extLst>
      <p:ext uri="{BB962C8B-B14F-4D97-AF65-F5344CB8AC3E}">
        <p14:creationId xmlns:p14="http://schemas.microsoft.com/office/powerpoint/2010/main" val="47239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fld id="{E5A44801-12D5-4BDD-A1EF-D4D967D2E7E4}" type="slidenum">
              <a:rPr lang="en-US" altLang="en-US" b="0">
                <a:latin typeface="Arial" panose="020B0604020202020204" pitchFamily="34" charset="0"/>
              </a:rPr>
              <a:pPr eaLnBrk="1" hangingPunct="1"/>
              <a:t>12</a:t>
            </a:fld>
            <a:endParaRPr lang="en-US" altLang="en-US" b="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91156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fld id="{E5A44801-12D5-4BDD-A1EF-D4D967D2E7E4}" type="slidenum">
              <a:rPr lang="en-US" altLang="en-US" b="0">
                <a:latin typeface="Arial" panose="020B0604020202020204" pitchFamily="34" charset="0"/>
              </a:rPr>
              <a:pPr eaLnBrk="1" hangingPunct="1"/>
              <a:t>13</a:t>
            </a:fld>
            <a:endParaRPr lang="en-US" altLang="en-US" b="0">
              <a:latin typeface="Arial" panose="020B0604020202020204" pitchFamily="34"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80620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fld id="{34255CBD-DA99-4507-9B48-73639B057376}" type="slidenum">
              <a:rPr lang="en-US" altLang="en-US" b="0">
                <a:latin typeface="Arial" panose="020B0604020202020204" pitchFamily="34" charset="0"/>
              </a:rPr>
              <a:pPr eaLnBrk="1" hangingPunct="1"/>
              <a:t>14</a:t>
            </a:fld>
            <a:endParaRPr lang="en-US" altLang="en-US" b="0">
              <a:latin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52415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fld id="{34255CBD-DA99-4507-9B48-73639B057376}" type="slidenum">
              <a:rPr lang="en-US" altLang="en-US" b="0">
                <a:latin typeface="Arial" panose="020B0604020202020204" pitchFamily="34" charset="0"/>
              </a:rPr>
              <a:pPr eaLnBrk="1" hangingPunct="1"/>
              <a:t>15</a:t>
            </a:fld>
            <a:endParaRPr lang="en-US" altLang="en-US" b="0">
              <a:latin typeface="Arial" panose="020B060402020202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869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A089E1-3D45-43BC-B52A-4E56656147BB}"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1D359-185F-448B-AE95-AA7877A58239}" type="slidenum">
              <a:rPr lang="en-US" smtClean="0"/>
              <a:t>‹#›</a:t>
            </a:fld>
            <a:endParaRPr lang="en-US"/>
          </a:p>
        </p:txBody>
      </p:sp>
    </p:spTree>
    <p:extLst>
      <p:ext uri="{BB962C8B-B14F-4D97-AF65-F5344CB8AC3E}">
        <p14:creationId xmlns:p14="http://schemas.microsoft.com/office/powerpoint/2010/main" val="134181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089E1-3D45-43BC-B52A-4E56656147BB}"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1D359-185F-448B-AE95-AA7877A58239}" type="slidenum">
              <a:rPr lang="en-US" smtClean="0"/>
              <a:t>‹#›</a:t>
            </a:fld>
            <a:endParaRPr lang="en-US"/>
          </a:p>
        </p:txBody>
      </p:sp>
    </p:spTree>
    <p:extLst>
      <p:ext uri="{BB962C8B-B14F-4D97-AF65-F5344CB8AC3E}">
        <p14:creationId xmlns:p14="http://schemas.microsoft.com/office/powerpoint/2010/main" val="2784898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089E1-3D45-43BC-B52A-4E56656147BB}"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1D359-185F-448B-AE95-AA7877A58239}" type="slidenum">
              <a:rPr lang="en-US" smtClean="0"/>
              <a:t>‹#›</a:t>
            </a:fld>
            <a:endParaRPr lang="en-US"/>
          </a:p>
        </p:txBody>
      </p:sp>
    </p:spTree>
    <p:extLst>
      <p:ext uri="{BB962C8B-B14F-4D97-AF65-F5344CB8AC3E}">
        <p14:creationId xmlns:p14="http://schemas.microsoft.com/office/powerpoint/2010/main" val="3092751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A089E1-3D45-43BC-B52A-4E56656147BB}"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1D359-185F-448B-AE95-AA7877A58239}" type="slidenum">
              <a:rPr lang="en-US" smtClean="0"/>
              <a:t>‹#›</a:t>
            </a:fld>
            <a:endParaRPr lang="en-US"/>
          </a:p>
        </p:txBody>
      </p:sp>
    </p:spTree>
    <p:extLst>
      <p:ext uri="{BB962C8B-B14F-4D97-AF65-F5344CB8AC3E}">
        <p14:creationId xmlns:p14="http://schemas.microsoft.com/office/powerpoint/2010/main" val="362204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A089E1-3D45-43BC-B52A-4E56656147BB}" type="datetimeFigureOut">
              <a:rPr lang="en-US" smtClean="0"/>
              <a:t>12/26/2021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B1D359-185F-448B-AE95-AA7877A58239}" type="slidenum">
              <a:rPr lang="en-US" smtClean="0"/>
              <a:t>‹#›</a:t>
            </a:fld>
            <a:endParaRPr lang="en-US"/>
          </a:p>
        </p:txBody>
      </p:sp>
    </p:spTree>
    <p:extLst>
      <p:ext uri="{BB962C8B-B14F-4D97-AF65-F5344CB8AC3E}">
        <p14:creationId xmlns:p14="http://schemas.microsoft.com/office/powerpoint/2010/main" val="3985353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DA089E1-3D45-43BC-B52A-4E56656147BB}" type="datetimeFigureOut">
              <a:rPr lang="en-US" smtClean="0"/>
              <a:t>12/26/2021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1D359-185F-448B-AE95-AA7877A58239}" type="slidenum">
              <a:rPr lang="en-US" smtClean="0"/>
              <a:t>‹#›</a:t>
            </a:fld>
            <a:endParaRPr lang="en-US"/>
          </a:p>
        </p:txBody>
      </p:sp>
    </p:spTree>
    <p:extLst>
      <p:ext uri="{BB962C8B-B14F-4D97-AF65-F5344CB8AC3E}">
        <p14:creationId xmlns:p14="http://schemas.microsoft.com/office/powerpoint/2010/main" val="2114811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DA089E1-3D45-43BC-B52A-4E56656147BB}" type="datetimeFigureOut">
              <a:rPr lang="en-US" smtClean="0"/>
              <a:t>12/26/2021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B1D359-185F-448B-AE95-AA7877A58239}" type="slidenum">
              <a:rPr lang="en-US" smtClean="0"/>
              <a:t>‹#›</a:t>
            </a:fld>
            <a:endParaRPr lang="en-US"/>
          </a:p>
        </p:txBody>
      </p:sp>
    </p:spTree>
    <p:extLst>
      <p:ext uri="{BB962C8B-B14F-4D97-AF65-F5344CB8AC3E}">
        <p14:creationId xmlns:p14="http://schemas.microsoft.com/office/powerpoint/2010/main" val="72818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A089E1-3D45-43BC-B52A-4E56656147BB}" type="datetimeFigureOut">
              <a:rPr lang="en-US" smtClean="0"/>
              <a:t>12/26/2021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B1D359-185F-448B-AE95-AA7877A58239}" type="slidenum">
              <a:rPr lang="en-US" smtClean="0"/>
              <a:t>‹#›</a:t>
            </a:fld>
            <a:endParaRPr lang="en-US"/>
          </a:p>
        </p:txBody>
      </p:sp>
    </p:spTree>
    <p:extLst>
      <p:ext uri="{BB962C8B-B14F-4D97-AF65-F5344CB8AC3E}">
        <p14:creationId xmlns:p14="http://schemas.microsoft.com/office/powerpoint/2010/main" val="3711313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089E1-3D45-43BC-B52A-4E56656147BB}" type="datetimeFigureOut">
              <a:rPr lang="en-US" smtClean="0"/>
              <a:t>12/26/2021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B1D359-185F-448B-AE95-AA7877A58239}" type="slidenum">
              <a:rPr lang="en-US" smtClean="0"/>
              <a:t>‹#›</a:t>
            </a:fld>
            <a:endParaRPr lang="en-US"/>
          </a:p>
        </p:txBody>
      </p:sp>
    </p:spTree>
    <p:extLst>
      <p:ext uri="{BB962C8B-B14F-4D97-AF65-F5344CB8AC3E}">
        <p14:creationId xmlns:p14="http://schemas.microsoft.com/office/powerpoint/2010/main" val="3028675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A089E1-3D45-43BC-B52A-4E56656147BB}" type="datetimeFigureOut">
              <a:rPr lang="en-US" smtClean="0"/>
              <a:t>12/26/2021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1D359-185F-448B-AE95-AA7877A58239}" type="slidenum">
              <a:rPr lang="en-US" smtClean="0"/>
              <a:t>‹#›</a:t>
            </a:fld>
            <a:endParaRPr lang="en-US"/>
          </a:p>
        </p:txBody>
      </p:sp>
    </p:spTree>
    <p:extLst>
      <p:ext uri="{BB962C8B-B14F-4D97-AF65-F5344CB8AC3E}">
        <p14:creationId xmlns:p14="http://schemas.microsoft.com/office/powerpoint/2010/main" val="315317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DA089E1-3D45-43BC-B52A-4E56656147BB}" type="datetimeFigureOut">
              <a:rPr lang="en-US" smtClean="0"/>
              <a:t>12/26/2021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B1D359-185F-448B-AE95-AA7877A58239}" type="slidenum">
              <a:rPr lang="en-US" smtClean="0"/>
              <a:t>‹#›</a:t>
            </a:fld>
            <a:endParaRPr lang="en-US"/>
          </a:p>
        </p:txBody>
      </p:sp>
    </p:spTree>
    <p:extLst>
      <p:ext uri="{BB962C8B-B14F-4D97-AF65-F5344CB8AC3E}">
        <p14:creationId xmlns:p14="http://schemas.microsoft.com/office/powerpoint/2010/main" val="423969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089E1-3D45-43BC-B52A-4E56656147BB}" type="datetimeFigureOut">
              <a:rPr lang="en-US" smtClean="0"/>
              <a:t>12/26/2021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1D359-185F-448B-AE95-AA7877A58239}" type="slidenum">
              <a:rPr lang="en-US" smtClean="0"/>
              <a:t>‹#›</a:t>
            </a:fld>
            <a:endParaRPr lang="en-US"/>
          </a:p>
        </p:txBody>
      </p:sp>
    </p:spTree>
    <p:extLst>
      <p:ext uri="{BB962C8B-B14F-4D97-AF65-F5344CB8AC3E}">
        <p14:creationId xmlns:p14="http://schemas.microsoft.com/office/powerpoint/2010/main" val="295838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9"/>
          <p:cNvGrpSpPr>
            <a:grpSpLocks/>
          </p:cNvGrpSpPr>
          <p:nvPr/>
        </p:nvGrpSpPr>
        <p:grpSpPr bwMode="auto">
          <a:xfrm>
            <a:off x="1195553" y="231342"/>
            <a:ext cx="10338262" cy="1077912"/>
            <a:chOff x="0" y="65088"/>
            <a:chExt cx="9144000" cy="1077912"/>
          </a:xfrm>
        </p:grpSpPr>
        <p:sp>
          <p:nvSpPr>
            <p:cNvPr id="5" name="Up Ribbon 10"/>
            <p:cNvSpPr>
              <a:spLocks noChangeArrowheads="1"/>
            </p:cNvSpPr>
            <p:nvPr/>
          </p:nvSpPr>
          <p:spPr bwMode="auto">
            <a:xfrm>
              <a:off x="0" y="65088"/>
              <a:ext cx="9144000" cy="1077912"/>
            </a:xfrm>
            <a:prstGeom prst="ribbon2">
              <a:avLst>
                <a:gd name="adj1" fmla="val 16667"/>
                <a:gd name="adj2" fmla="val 75000"/>
              </a:avLst>
            </a:prstGeom>
            <a:solidFill>
              <a:schemeClr val="accent1"/>
            </a:solidFill>
            <a:ln w="9525" algn="ctr">
              <a:solidFill>
                <a:schemeClr val="tx1"/>
              </a:solidFill>
              <a:round/>
              <a:headEnd/>
              <a:tailEnd/>
            </a:ln>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endParaRPr lang="vi-VN" altLang="en-US"/>
            </a:p>
          </p:txBody>
        </p:sp>
        <p:sp>
          <p:nvSpPr>
            <p:cNvPr id="6" name="Text Box 60"/>
            <p:cNvSpPr txBox="1">
              <a:spLocks noChangeArrowheads="1"/>
            </p:cNvSpPr>
            <p:nvPr/>
          </p:nvSpPr>
          <p:spPr bwMode="auto">
            <a:xfrm>
              <a:off x="273350" y="65089"/>
              <a:ext cx="86683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algn="ctr" eaLnBrk="1" hangingPunct="1"/>
              <a:r>
                <a:rPr kumimoji="1" lang="en-US" altLang="en-US" sz="2800" i="1" u="sng" dirty="0" err="1">
                  <a:solidFill>
                    <a:srgbClr val="002060"/>
                  </a:solidFill>
                  <a:latin typeface="Times New Roman" panose="02020603050405020304" pitchFamily="18" charset="0"/>
                  <a:cs typeface="Times New Roman" panose="02020603050405020304" pitchFamily="18" charset="0"/>
                </a:rPr>
                <a:t>Khoa</a:t>
              </a:r>
              <a:r>
                <a:rPr kumimoji="1" lang="en-US" altLang="en-US" sz="2800" i="1" u="sng" dirty="0">
                  <a:solidFill>
                    <a:srgbClr val="002060"/>
                  </a:solidFill>
                  <a:latin typeface="Times New Roman" panose="02020603050405020304" pitchFamily="18" charset="0"/>
                  <a:cs typeface="Times New Roman" panose="02020603050405020304" pitchFamily="18" charset="0"/>
                </a:rPr>
                <a:t> </a:t>
              </a:r>
              <a:r>
                <a:rPr kumimoji="1" lang="en-US" altLang="en-US" sz="2800" i="1" u="sng" dirty="0" err="1">
                  <a:solidFill>
                    <a:srgbClr val="002060"/>
                  </a:solidFill>
                  <a:latin typeface="Times New Roman" panose="02020603050405020304" pitchFamily="18" charset="0"/>
                  <a:cs typeface="Times New Roman" panose="02020603050405020304" pitchFamily="18" charset="0"/>
                </a:rPr>
                <a:t>học</a:t>
              </a:r>
              <a:r>
                <a:rPr kumimoji="1" lang="en-US" altLang="en-US" sz="2800" i="1" dirty="0">
                  <a:solidFill>
                    <a:srgbClr val="002060"/>
                  </a:solidFill>
                  <a:latin typeface="Times New Roman" panose="02020603050405020304" pitchFamily="18" charset="0"/>
                  <a:cs typeface="Times New Roman" panose="02020603050405020304" pitchFamily="18" charset="0"/>
                </a:rPr>
                <a:t>                       </a:t>
              </a:r>
              <a:endParaRPr kumimoji="1" lang="en-US" altLang="en-US" sz="2800" dirty="0">
                <a:solidFill>
                  <a:srgbClr val="002060"/>
                </a:solidFill>
                <a:latin typeface="Times New Roman" panose="02020603050405020304" pitchFamily="18" charset="0"/>
                <a:cs typeface="Times New Roman" panose="02020603050405020304" pitchFamily="18" charset="0"/>
              </a:endParaRPr>
            </a:p>
            <a:p>
              <a:pPr algn="ctr" eaLnBrk="1" hangingPunct="1"/>
              <a:r>
                <a:rPr lang="en-US" altLang="en-US" sz="2800" dirty="0" err="1" smtClean="0">
                  <a:solidFill>
                    <a:srgbClr val="CC0000"/>
                  </a:solidFill>
                  <a:latin typeface="Times New Roman" panose="02020603050405020304" pitchFamily="18" charset="0"/>
                  <a:cs typeface="Times New Roman" panose="02020603050405020304" pitchFamily="18" charset="0"/>
                </a:rPr>
                <a:t>Bài</a:t>
              </a:r>
              <a:r>
                <a:rPr lang="en-US" altLang="en-US" sz="2800" dirty="0" smtClean="0">
                  <a:solidFill>
                    <a:srgbClr val="CC0000"/>
                  </a:solidFill>
                  <a:latin typeface="Times New Roman" panose="02020603050405020304" pitchFamily="18" charset="0"/>
                  <a:cs typeface="Times New Roman" panose="02020603050405020304" pitchFamily="18" charset="0"/>
                </a:rPr>
                <a:t> 24:SỬ </a:t>
              </a:r>
              <a:r>
                <a:rPr lang="en-US" altLang="en-US" sz="2800" dirty="0">
                  <a:solidFill>
                    <a:srgbClr val="CC0000"/>
                  </a:solidFill>
                  <a:latin typeface="Times New Roman" panose="02020603050405020304" pitchFamily="18" charset="0"/>
                  <a:cs typeface="Times New Roman" panose="02020603050405020304" pitchFamily="18" charset="0"/>
                </a:rPr>
                <a:t>DỤNG NĂNG LƯỢNG CHẤT ĐỐT</a:t>
              </a:r>
            </a:p>
          </p:txBody>
        </p:sp>
      </p:grpSp>
      <p:sp>
        <p:nvSpPr>
          <p:cNvPr id="7" name="Text Box 60"/>
          <p:cNvSpPr txBox="1">
            <a:spLocks noChangeArrowheads="1"/>
          </p:cNvSpPr>
          <p:nvPr/>
        </p:nvSpPr>
        <p:spPr bwMode="auto">
          <a:xfrm>
            <a:off x="459972" y="1946536"/>
            <a:ext cx="980051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algn="ctr" eaLnBrk="1" hangingPunct="1"/>
            <a:r>
              <a:rPr kumimoji="1" lang="en-US" altLang="en-US" sz="2800" dirty="0" smtClean="0">
                <a:solidFill>
                  <a:srgbClr val="002060"/>
                </a:solidFill>
                <a:latin typeface="Times New Roman" panose="02020603050405020304" pitchFamily="18" charset="0"/>
                <a:cs typeface="Times New Roman" panose="02020603050405020304" pitchFamily="18" charset="0"/>
              </a:rPr>
              <a:t>MỤC TIÊU</a:t>
            </a:r>
          </a:p>
          <a:p>
            <a:pPr eaLnBrk="1" hangingPunct="1"/>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Kể</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tên</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và</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nêu</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công</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dụng</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của</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một</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số</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loại</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chất</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đốt</a:t>
            </a:r>
            <a:endParaRPr kumimoji="1" lang="en-US" altLang="en-US" sz="2800" dirty="0" smtClean="0">
              <a:solidFill>
                <a:srgbClr val="002060"/>
              </a:solidFill>
              <a:latin typeface="Times New Roman" panose="02020603050405020304" pitchFamily="18" charset="0"/>
              <a:cs typeface="Times New Roman" panose="02020603050405020304" pitchFamily="18" charset="0"/>
            </a:endParaRPr>
          </a:p>
          <a:p>
            <a:pPr eaLnBrk="1" hangingPunct="1"/>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Biết</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sử</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dụng</a:t>
            </a:r>
            <a:r>
              <a:rPr kumimoji="1" lang="en-US" altLang="en-US" sz="2800" dirty="0" smtClean="0">
                <a:solidFill>
                  <a:srgbClr val="002060"/>
                </a:solidFill>
                <a:latin typeface="Times New Roman" panose="02020603050405020304" pitchFamily="18" charset="0"/>
                <a:cs typeface="Times New Roman" panose="02020603050405020304" pitchFamily="18" charset="0"/>
              </a:rPr>
              <a:t> an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toàn</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và</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tiết</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kiệm</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các</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loại</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chất</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đốt</a:t>
            </a:r>
            <a:r>
              <a:rPr kumimoji="1" lang="en-US" altLang="en-US" sz="2800" dirty="0" smtClean="0">
                <a:solidFill>
                  <a:srgbClr val="002060"/>
                </a:solidFill>
                <a:latin typeface="Times New Roman" panose="02020603050405020304" pitchFamily="18" charset="0"/>
                <a:cs typeface="Times New Roman" panose="02020603050405020304" pitchFamily="18" charset="0"/>
              </a:rPr>
              <a:t>.</a:t>
            </a:r>
            <a:endParaRPr lang="en-US" altLang="en-US" sz="2800" dirty="0">
              <a:solidFill>
                <a:srgbClr val="CC0000"/>
              </a:solidFill>
              <a:latin typeface="Times New Roman" panose="02020603050405020304" pitchFamily="18" charset="0"/>
              <a:cs typeface="Times New Roman" panose="02020603050405020304" pitchFamily="18" charset="0"/>
            </a:endParaRPr>
          </a:p>
        </p:txBody>
      </p:sp>
      <p:sp>
        <p:nvSpPr>
          <p:cNvPr id="8" name="Text Box 60"/>
          <p:cNvSpPr txBox="1">
            <a:spLocks noChangeArrowheads="1"/>
          </p:cNvSpPr>
          <p:nvPr/>
        </p:nvSpPr>
        <p:spPr bwMode="auto">
          <a:xfrm>
            <a:off x="678874" y="3686667"/>
            <a:ext cx="98005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algn="ctr" eaLnBrk="1" hangingPunct="1"/>
            <a:r>
              <a:rPr kumimoji="1" lang="en-US" altLang="en-US" sz="2800" dirty="0" smtClean="0">
                <a:solidFill>
                  <a:srgbClr val="002060"/>
                </a:solidFill>
                <a:latin typeface="Times New Roman" panose="02020603050405020304" pitchFamily="18" charset="0"/>
                <a:cs typeface="Times New Roman" panose="02020603050405020304" pitchFamily="18" charset="0"/>
              </a:rPr>
              <a:t>HOẠT ĐỘNG CƠ BẢN</a:t>
            </a:r>
            <a:endParaRPr lang="en-US" altLang="en-US" sz="2800" dirty="0">
              <a:solidFill>
                <a:srgbClr val="CC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3772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41" descr="Su_dung_nang_luong_chat_do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079" y="504309"/>
            <a:ext cx="4798534" cy="312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0" descr="Lam_Biogaz"/>
          <p:cNvPicPr>
            <a:picLocks noChangeAspect="1" noChangeArrowheads="1"/>
          </p:cNvPicPr>
          <p:nvPr/>
        </p:nvPicPr>
        <p:blipFill>
          <a:blip r:embed="rId4">
            <a:extLst>
              <a:ext uri="{28A0092B-C50C-407E-A947-70E740481C1C}">
                <a14:useLocalDpi xmlns:a14="http://schemas.microsoft.com/office/drawing/2010/main" val="0"/>
              </a:ext>
            </a:extLst>
          </a:blip>
          <a:srcRect b="67531"/>
          <a:stretch>
            <a:fillRect/>
          </a:stretch>
        </p:blipFill>
        <p:spPr bwMode="auto">
          <a:xfrm>
            <a:off x="226428" y="3884654"/>
            <a:ext cx="3603700" cy="232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4" descr="Lam_Biogaz"/>
          <p:cNvPicPr>
            <a:picLocks noChangeAspect="1" noChangeArrowheads="1"/>
          </p:cNvPicPr>
          <p:nvPr/>
        </p:nvPicPr>
        <p:blipFill>
          <a:blip r:embed="rId4">
            <a:extLst>
              <a:ext uri="{28A0092B-C50C-407E-A947-70E740481C1C}">
                <a14:useLocalDpi xmlns:a14="http://schemas.microsoft.com/office/drawing/2010/main" val="0"/>
              </a:ext>
            </a:extLst>
          </a:blip>
          <a:srcRect t="32222" b="35556"/>
          <a:stretch>
            <a:fillRect/>
          </a:stretch>
        </p:blipFill>
        <p:spPr bwMode="auto">
          <a:xfrm>
            <a:off x="3835161" y="3763647"/>
            <a:ext cx="4193065" cy="24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5" descr="Lam_Biogaz"/>
          <p:cNvPicPr>
            <a:picLocks noChangeAspect="1" noChangeArrowheads="1"/>
          </p:cNvPicPr>
          <p:nvPr/>
        </p:nvPicPr>
        <p:blipFill>
          <a:blip r:embed="rId4">
            <a:extLst>
              <a:ext uri="{28A0092B-C50C-407E-A947-70E740481C1C}">
                <a14:useLocalDpi xmlns:a14="http://schemas.microsoft.com/office/drawing/2010/main" val="0"/>
              </a:ext>
            </a:extLst>
          </a:blip>
          <a:srcRect t="63333"/>
          <a:stretch>
            <a:fillRect/>
          </a:stretch>
        </p:blipFill>
        <p:spPr bwMode="auto">
          <a:xfrm>
            <a:off x="7978412" y="3763647"/>
            <a:ext cx="3881886" cy="250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1"/>
          <p:cNvSpPr txBox="1">
            <a:spLocks noChangeArrowheads="1"/>
          </p:cNvSpPr>
          <p:nvPr/>
        </p:nvSpPr>
        <p:spPr bwMode="auto">
          <a:xfrm>
            <a:off x="2443817" y="6307603"/>
            <a:ext cx="7475538" cy="4000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r>
              <a:rPr lang="en-US" altLang="en-US" sz="2000" dirty="0" err="1">
                <a:latin typeface="Times New Roman" panose="02020603050405020304" pitchFamily="18" charset="0"/>
                <a:cs typeface="Times New Roman" panose="02020603050405020304" pitchFamily="18" charset="0"/>
              </a:rPr>
              <a:t>Xây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hầm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chứa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trâu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bò</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để</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đốt</a:t>
            </a:r>
            <a:r>
              <a:rPr lang="en-US" altLang="en-US" sz="2000" dirty="0">
                <a:latin typeface="Times New Roman" panose="02020603050405020304" pitchFamily="18" charset="0"/>
                <a:cs typeface="Times New Roman" panose="02020603050405020304" pitchFamily="18" charset="0"/>
              </a:rPr>
              <a:t> (bi – ô – </a:t>
            </a:r>
            <a:r>
              <a:rPr lang="en-US" altLang="en-US" sz="2000" dirty="0" err="1">
                <a:latin typeface="Times New Roman" panose="02020603050405020304" pitchFamily="18" charset="0"/>
                <a:cs typeface="Times New Roman" panose="02020603050405020304" pitchFamily="18" charset="0"/>
              </a:rPr>
              <a:t>ga</a:t>
            </a:r>
            <a:r>
              <a:rPr lang="en-US" altLang="en-US" sz="2000" dirty="0">
                <a:latin typeface="Times New Roman" panose="02020603050405020304" pitchFamily="18" charset="0"/>
                <a:cs typeface="Times New Roman" panose="02020603050405020304" pitchFamily="18" charset="0"/>
              </a:rPr>
              <a:t>)</a:t>
            </a:r>
          </a:p>
        </p:txBody>
      </p:sp>
      <p:sp>
        <p:nvSpPr>
          <p:cNvPr id="8200" name="TextBox 9"/>
          <p:cNvSpPr txBox="1">
            <a:spLocks noChangeArrowheads="1"/>
          </p:cNvSpPr>
          <p:nvPr/>
        </p:nvSpPr>
        <p:spPr bwMode="auto">
          <a:xfrm>
            <a:off x="5386388" y="1676401"/>
            <a:ext cx="1090612" cy="1323975"/>
          </a:xfrm>
          <a:prstGeom prst="rect">
            <a:avLst/>
          </a:prstGeom>
          <a:solidFill>
            <a:srgbClr val="A1D1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algn="ctr" eaLnBrk="1" hangingPunct="1"/>
            <a:r>
              <a:rPr lang="en-US" altLang="en-US" sz="2000">
                <a:latin typeface="Times New Roman" panose="02020603050405020304" pitchFamily="18" charset="0"/>
                <a:cs typeface="Times New Roman" panose="02020603050405020304" pitchFamily="18" charset="0"/>
              </a:rPr>
              <a:t>Đun nấu bằng </a:t>
            </a:r>
          </a:p>
          <a:p>
            <a:pPr algn="ctr" eaLnBrk="1" hangingPunct="1"/>
            <a:r>
              <a:rPr lang="en-US" altLang="en-US" sz="2000">
                <a:latin typeface="Times New Roman" panose="02020603050405020304" pitchFamily="18" charset="0"/>
                <a:cs typeface="Times New Roman" panose="02020603050405020304" pitchFamily="18" charset="0"/>
              </a:rPr>
              <a:t>bi- ô- ga</a:t>
            </a:r>
          </a:p>
        </p:txBody>
      </p:sp>
      <p:pic>
        <p:nvPicPr>
          <p:cNvPr id="820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97638" y="504309"/>
            <a:ext cx="5362660" cy="312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2987520"/>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fade">
                                      <p:cBhvr>
                                        <p:cTn id="7" dur="500"/>
                                        <p:tgtEl>
                                          <p:spTgt spid="8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8201"/>
                                        </p:tgtEl>
                                        <p:attrNameLst>
                                          <p:attrName>style.visibility</p:attrName>
                                        </p:attrNameLst>
                                      </p:cBhvr>
                                      <p:to>
                                        <p:strVal val="visible"/>
                                      </p:to>
                                    </p:set>
                                    <p:animEffect transition="in" filter="barn(inVertical)">
                                      <p:cBhvr>
                                        <p:cTn id="15" dur="500"/>
                                        <p:tgtEl>
                                          <p:spTgt spid="820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edge">
                                      <p:cBhvr>
                                        <p:cTn id="20" dur="2000"/>
                                        <p:tgtEl>
                                          <p:spTgt spid="7"/>
                                        </p:tgtEl>
                                      </p:cBhvr>
                                    </p:animEffect>
                                  </p:childTnLst>
                                </p:cTn>
                              </p:par>
                              <p:par>
                                <p:cTn id="21" presetID="2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edge">
                                      <p:cBhvr>
                                        <p:cTn id="23" dur="2000"/>
                                        <p:tgtEl>
                                          <p:spTgt spid="8"/>
                                        </p:tgtEl>
                                      </p:cBhvr>
                                    </p:animEffect>
                                  </p:childTnLst>
                                </p:cTn>
                              </p:par>
                              <p:par>
                                <p:cTn id="24" presetID="2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edge">
                                      <p:cBhvr>
                                        <p:cTn id="26" dur="20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199"/>
                                        </p:tgtEl>
                                        <p:attrNameLst>
                                          <p:attrName>style.visibility</p:attrName>
                                        </p:attrNameLst>
                                      </p:cBhvr>
                                      <p:to>
                                        <p:strVal val="visible"/>
                                      </p:to>
                                    </p:set>
                                    <p:animEffect transition="in" filter="barn(inVertical)">
                                      <p:cBhvr>
                                        <p:cTn id="31"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20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382" y="5530473"/>
            <a:ext cx="5428211" cy="1200329"/>
          </a:xfrm>
          <a:prstGeom prst="rect">
            <a:avLst/>
          </a:prstGeom>
        </p:spPr>
        <p:txBody>
          <a:bodyPr wrap="square">
            <a:spAutoFit/>
          </a:bodyPr>
          <a:lstStyle/>
          <a:p>
            <a:pPr algn="just"/>
            <a:r>
              <a:rPr lang="en-US" sz="2400" dirty="0" err="1" smtClean="0">
                <a:latin typeface="Times New Roman" panose="02020603050405020304" pitchFamily="18" charset="0"/>
                <a:cs typeface="Times New Roman" panose="02020603050405020304" pitchFamily="18" charset="0"/>
              </a:rPr>
              <a:t>Hình</a:t>
            </a:r>
            <a:r>
              <a:rPr lang="en-US" sz="2400" dirty="0" smtClean="0">
                <a:latin typeface="Times New Roman" panose="02020603050405020304" pitchFamily="18" charset="0"/>
                <a:cs typeface="Times New Roman" panose="02020603050405020304" pitchFamily="18" charset="0"/>
              </a:rPr>
              <a:t> 7: </a:t>
            </a:r>
            <a:r>
              <a:rPr lang="vi-VN" sz="2400" dirty="0" smtClean="0">
                <a:latin typeface="Times New Roman" panose="02020603050405020304" pitchFamily="18" charset="0"/>
                <a:cs typeface="Times New Roman" panose="02020603050405020304" pitchFamily="18" charset="0"/>
              </a:rPr>
              <a:t>Đun </a:t>
            </a:r>
            <a:r>
              <a:rPr lang="vi-VN" sz="2400" dirty="0">
                <a:latin typeface="Times New Roman" panose="02020603050405020304" pitchFamily="18" charset="0"/>
                <a:cs typeface="Times New Roman" panose="02020603050405020304" pitchFamily="18" charset="0"/>
              </a:rPr>
              <a:t>bếp bằng khí sinh học bi-ô-ga giúp tiết kiệm các nguồn chất đốt khác, cải thiện môi trường</a:t>
            </a:r>
            <a:r>
              <a:rPr lang="vi-VN"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6422968" y="5345807"/>
            <a:ext cx="5655426" cy="1200329"/>
          </a:xfrm>
          <a:prstGeom prst="rect">
            <a:avLst/>
          </a:prstGeom>
        </p:spPr>
        <p:txBody>
          <a:bodyPr wrap="square">
            <a:spAutoFit/>
          </a:bodyPr>
          <a:lstStyle/>
          <a:p>
            <a:pPr algn="just"/>
            <a:r>
              <a:rPr lang="vi-VN" sz="2400" dirty="0" smtClean="0">
                <a:latin typeface="+mj-lt"/>
              </a:rPr>
              <a:t>Hình 8: Sử dụng máy phát điện bi-ô-ga giải quyết vấn đề năng lượng, hạn chế ô nhiễm môi trường.</a:t>
            </a:r>
            <a:endParaRPr lang="vi-VN" sz="2400" dirty="0">
              <a:latin typeface="+mj-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9483" y="1182498"/>
            <a:ext cx="5752407" cy="406564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193" y="1355839"/>
            <a:ext cx="5910349" cy="3892305"/>
          </a:xfrm>
          <a:prstGeom prst="rect">
            <a:avLst/>
          </a:prstGeom>
        </p:spPr>
      </p:pic>
      <p:sp>
        <p:nvSpPr>
          <p:cNvPr id="10" name="Rectangle 1"/>
          <p:cNvSpPr>
            <a:spLocks noChangeArrowheads="1"/>
          </p:cNvSpPr>
          <p:nvPr/>
        </p:nvSpPr>
        <p:spPr bwMode="auto">
          <a:xfrm>
            <a:off x="118532" y="74502"/>
            <a:ext cx="12724632" cy="1107996"/>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2.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Quan</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sát</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đọc</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thảo</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luận</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lvl="0"/>
            <a:r>
              <a:rPr lang="en-US" altLang="en-US" sz="2400" dirty="0" smtClean="0">
                <a:latin typeface="Times New Roman" panose="02020603050405020304" pitchFamily="18" charset="0"/>
                <a:cs typeface="Times New Roman" panose="02020603050405020304" pitchFamily="18" charset="0"/>
              </a:rPr>
              <a:t>    b. </a:t>
            </a:r>
            <a:r>
              <a:rPr lang="en-US" altLang="en-US" sz="2400" dirty="0" err="1" smtClean="0">
                <a:latin typeface="Times New Roman" panose="02020603050405020304" pitchFamily="18" charset="0"/>
                <a:cs typeface="Times New Roman" panose="02020603050405020304" pitchFamily="18" charset="0"/>
              </a:rPr>
              <a:t>Nói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điều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tới</a:t>
            </a:r>
            <a:r>
              <a:rPr lang="en-US" altLang="en-US" sz="2400" dirty="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mỗi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hình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hình</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98732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404553" y="276967"/>
            <a:ext cx="11673840" cy="1938992"/>
          </a:xfrm>
          <a:prstGeom prst="rect">
            <a:avLst/>
          </a:prstGeom>
        </p:spPr>
        <p:txBody>
          <a:bodyPr wrap="square">
            <a:spAutoFit/>
          </a:bodyPr>
          <a:lstStyle/>
          <a:p>
            <a:pPr algn="just"/>
            <a:r>
              <a:rPr lang="en-US" altLang="en-US" sz="2400" dirty="0" smtClean="0">
                <a:latin typeface="Times New Roman" panose="02020603050405020304" pitchFamily="18" charset="0"/>
                <a:cs typeface="Times New Roman" panose="02020603050405020304" pitchFamily="18" charset="0"/>
              </a:rPr>
              <a:t>2.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Quan</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sát</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đọc</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thảo</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luận</a:t>
            </a:r>
            <a:endParaRPr lang="en-US" sz="2400" dirty="0" smtClean="0">
              <a:latin typeface="+mj-lt"/>
            </a:endParaRPr>
          </a:p>
          <a:p>
            <a:pPr algn="just"/>
            <a:r>
              <a:rPr lang="en-US" sz="2400" dirty="0" smtClean="0">
                <a:latin typeface="Times New Roman" panose="02020603050405020304" pitchFamily="18" charset="0"/>
                <a:cs typeface="Times New Roman" panose="02020603050405020304" pitchFamily="18" charset="0"/>
              </a:rPr>
              <a:t>c. </a:t>
            </a:r>
            <a:r>
              <a:rPr lang="en-US" sz="2400" dirty="0" err="1" smtClean="0">
                <a:latin typeface="Times New Roman" panose="02020603050405020304" pitchFamily="18" charset="0"/>
                <a:cs typeface="Times New Roman" panose="02020603050405020304" pitchFamily="18" charset="0"/>
              </a:rPr>
              <a:t>Thảo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luận</a:t>
            </a:r>
            <a:r>
              <a:rPr lang="en-US" sz="2400" dirty="0" smtClean="0">
                <a:latin typeface="Times New Roman" panose="02020603050405020304" pitchFamily="18" charset="0"/>
                <a:cs typeface="Times New Roman" panose="02020603050405020304" pitchFamily="18" charset="0"/>
              </a:rPr>
              <a:t>:</a:t>
            </a:r>
          </a:p>
          <a:p>
            <a:pPr marL="342900" indent="-342900" algn="just">
              <a:buFontTx/>
              <a:buChar char="-"/>
            </a:pPr>
            <a:r>
              <a:rPr lang="vi-VN" sz="2400" dirty="0" smtClean="0">
                <a:latin typeface="+mj-lt"/>
              </a:rPr>
              <a:t>Than </a:t>
            </a:r>
            <a:r>
              <a:rPr lang="vi-VN" sz="2400" dirty="0">
                <a:latin typeface="+mj-lt"/>
              </a:rPr>
              <a:t>đá được dùng để làm gì? </a:t>
            </a:r>
            <a:endParaRPr lang="en-US" sz="2400" dirty="0" smtClean="0">
              <a:latin typeface="+mj-lt"/>
            </a:endParaRPr>
          </a:p>
          <a:p>
            <a:pPr marL="342900" indent="-342900" algn="just">
              <a:buFontTx/>
              <a:buChar char="-"/>
            </a:pPr>
            <a:r>
              <a:rPr lang="vi-VN" sz="2400" dirty="0" smtClean="0">
                <a:latin typeface="+mj-lt"/>
              </a:rPr>
              <a:t>Ở </a:t>
            </a:r>
            <a:r>
              <a:rPr lang="vi-VN" sz="2400" dirty="0">
                <a:latin typeface="+mj-lt"/>
              </a:rPr>
              <a:t>nước ta, than đá được khai thác chủ yếu ở đâu? </a:t>
            </a:r>
            <a:endParaRPr lang="en-US" sz="2400" dirty="0" smtClean="0">
              <a:latin typeface="+mj-lt"/>
            </a:endParaRPr>
          </a:p>
          <a:p>
            <a:pPr marL="342900" indent="-342900" algn="just">
              <a:buFontTx/>
              <a:buChar char="-"/>
            </a:pPr>
            <a:r>
              <a:rPr lang="vi-VN" sz="2400" dirty="0" smtClean="0">
                <a:latin typeface="+mj-lt"/>
              </a:rPr>
              <a:t>Ngoài </a:t>
            </a:r>
            <a:r>
              <a:rPr lang="vi-VN" sz="2400" dirty="0">
                <a:latin typeface="+mj-lt"/>
              </a:rPr>
              <a:t>than đá, còn có loại than nào khác</a:t>
            </a:r>
            <a:r>
              <a:rPr lang="vi-VN" sz="2400" dirty="0" smtClean="0">
                <a:latin typeface="+mj-lt"/>
              </a:rPr>
              <a:t>?</a:t>
            </a:r>
            <a:endParaRPr lang="vi-VN" sz="2400" dirty="0">
              <a:latin typeface="+mj-lt"/>
            </a:endParaRPr>
          </a:p>
        </p:txBody>
      </p:sp>
      <p:sp>
        <p:nvSpPr>
          <p:cNvPr id="4" name="Rectangle 1"/>
          <p:cNvSpPr>
            <a:spLocks noChangeArrowheads="1"/>
          </p:cNvSpPr>
          <p:nvPr/>
        </p:nvSpPr>
        <p:spPr bwMode="auto">
          <a:xfrm>
            <a:off x="518160" y="2500450"/>
            <a:ext cx="11446626"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Than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đá</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sử</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dụng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làm</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đốt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ở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gia</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đình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làm</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nhiên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liệu</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để</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sản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xuất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ra</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điện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ở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nhà</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máy</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nhiệt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điện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Than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đá</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còn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dùng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cho</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ngành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hóa</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học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tạo</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ra</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thuốc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chữa</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bệnh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dẻo</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sợi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nhân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tạo</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R="0" lvl="0" algn="just"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Ở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nước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ta, than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đá</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khai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thác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chủ</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yếu</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ở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tỉnh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Quảng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Ninh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R="0" lvl="0" algn="just"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Ngoài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than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đá</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còn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có</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than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than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bùn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Xăng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dầu</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dùng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để</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chạy</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động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cơ</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xe</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cơ</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giới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hành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máy</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móc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Ở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nước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ta,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dầu</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mỏ</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khai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thác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chủ</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yếu</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ở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tỉnh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Bà</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Rịa</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Vũng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Tàu</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Khí</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sinh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học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tạo</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ra</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bể</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chứa</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có</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ủ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thải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hữu</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cơ</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mùn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rác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phân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súc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Sử</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dụng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khí</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sinh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học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giúp</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tiết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kiệm</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nguồn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đốt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khác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giải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quyết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vấn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đề</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năng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lượng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cải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thiện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môi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trường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ở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nông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thôn</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195498"/>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404553" y="276967"/>
            <a:ext cx="11673840" cy="1569660"/>
          </a:xfrm>
          <a:prstGeom prst="rect">
            <a:avLst/>
          </a:prstGeom>
        </p:spPr>
        <p:txBody>
          <a:bodyPr wrap="square">
            <a:spAutoFit/>
          </a:bodyPr>
          <a:lstStyle/>
          <a:p>
            <a:pPr algn="just"/>
            <a:r>
              <a:rPr lang="en-US" altLang="en-US" sz="2400" dirty="0" smtClean="0">
                <a:latin typeface="Times New Roman" panose="02020603050405020304" pitchFamily="18" charset="0"/>
                <a:cs typeface="Times New Roman" panose="02020603050405020304" pitchFamily="18" charset="0"/>
              </a:rPr>
              <a:t>2.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Quan</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sát</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đọc</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thảo</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luận</a:t>
            </a:r>
            <a:endParaRPr lang="en-US" sz="2400" dirty="0" smtClean="0">
              <a:latin typeface="+mj-lt"/>
            </a:endParaRPr>
          </a:p>
          <a:p>
            <a:pPr algn="just"/>
            <a:r>
              <a:rPr lang="en-US" sz="2400" dirty="0" smtClean="0">
                <a:latin typeface="Times New Roman" panose="02020603050405020304" pitchFamily="18" charset="0"/>
                <a:cs typeface="Times New Roman" panose="02020603050405020304" pitchFamily="18" charset="0"/>
              </a:rPr>
              <a:t>c. </a:t>
            </a:r>
            <a:r>
              <a:rPr lang="en-US" sz="2400" dirty="0" err="1" smtClean="0">
                <a:latin typeface="Times New Roman" panose="02020603050405020304" pitchFamily="18" charset="0"/>
                <a:cs typeface="Times New Roman" panose="02020603050405020304" pitchFamily="18" charset="0"/>
              </a:rPr>
              <a:t>Thảo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luận</a:t>
            </a:r>
            <a:r>
              <a:rPr lang="en-US" sz="2400" dirty="0" smtClean="0">
                <a:latin typeface="Times New Roman" panose="02020603050405020304" pitchFamily="18" charset="0"/>
                <a:cs typeface="Times New Roman" panose="02020603050405020304" pitchFamily="18" charset="0"/>
              </a:rPr>
              <a:t>:</a:t>
            </a:r>
          </a:p>
          <a:p>
            <a:pPr marL="342900" indent="-342900" algn="just">
              <a:buFontTx/>
              <a:buChar char="-"/>
            </a:pPr>
            <a:r>
              <a:rPr lang="vi-VN" sz="2400" dirty="0" smtClean="0">
                <a:latin typeface="+mj-lt"/>
              </a:rPr>
              <a:t>Xăng</a:t>
            </a:r>
            <a:r>
              <a:rPr lang="vi-VN" sz="2400" dirty="0">
                <a:latin typeface="+mj-lt"/>
              </a:rPr>
              <a:t>, dầu được dùng </a:t>
            </a:r>
            <a:r>
              <a:rPr lang="vi-VN" sz="2400" dirty="0" smtClean="0">
                <a:latin typeface="+mj-lt"/>
              </a:rPr>
              <a:t>đ</a:t>
            </a:r>
            <a:r>
              <a:rPr lang="en-US" sz="2400" dirty="0" smtClean="0">
                <a:latin typeface="+mj-lt"/>
              </a:rPr>
              <a:t>ể</a:t>
            </a:r>
            <a:r>
              <a:rPr lang="vi-VN" sz="2400" dirty="0" smtClean="0">
                <a:latin typeface="+mj-lt"/>
              </a:rPr>
              <a:t> </a:t>
            </a:r>
            <a:r>
              <a:rPr lang="vi-VN" sz="2400" dirty="0">
                <a:latin typeface="+mj-lt"/>
              </a:rPr>
              <a:t>làm gì? </a:t>
            </a:r>
            <a:endParaRPr lang="en-US" sz="2400" dirty="0" smtClean="0">
              <a:latin typeface="+mj-lt"/>
            </a:endParaRPr>
          </a:p>
          <a:p>
            <a:pPr marL="342900" indent="-342900" algn="just">
              <a:buFontTx/>
              <a:buChar char="-"/>
            </a:pPr>
            <a:r>
              <a:rPr lang="vi-VN" sz="2400" dirty="0" smtClean="0">
                <a:latin typeface="+mj-lt"/>
              </a:rPr>
              <a:t>Ở </a:t>
            </a:r>
            <a:r>
              <a:rPr lang="vi-VN" sz="2400" dirty="0">
                <a:latin typeface="+mj-lt"/>
              </a:rPr>
              <a:t>nước ta, dầu mỏ được khai thác chủ yếu ở đâu</a:t>
            </a:r>
            <a:r>
              <a:rPr lang="vi-VN" sz="2400" dirty="0" smtClean="0">
                <a:latin typeface="+mj-lt"/>
              </a:rPr>
              <a:t>?</a:t>
            </a:r>
          </a:p>
        </p:txBody>
      </p:sp>
      <p:sp>
        <p:nvSpPr>
          <p:cNvPr id="4" name="Rectangle 1"/>
          <p:cNvSpPr>
            <a:spLocks noChangeArrowheads="1"/>
          </p:cNvSpPr>
          <p:nvPr/>
        </p:nvSpPr>
        <p:spPr bwMode="auto">
          <a:xfrm>
            <a:off x="338051" y="1846627"/>
            <a:ext cx="114466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Xăng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dầu</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dùng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để</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chạy</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động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cơ</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xe</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cơ</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giới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hành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máy</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móc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a:p>
            <a:pPr marL="342900" marR="0" lvl="0" indent="-342900" algn="just"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Ở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nước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ta,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dầu</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mỏ</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khai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thác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chủ</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yếu</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ở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tỉnh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Bà</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Rịa</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Vũng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Tàu</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t>
            </a:r>
          </a:p>
        </p:txBody>
      </p:sp>
      <p:sp>
        <p:nvSpPr>
          <p:cNvPr id="9" name="Rectangle 8"/>
          <p:cNvSpPr/>
          <p:nvPr/>
        </p:nvSpPr>
        <p:spPr>
          <a:xfrm>
            <a:off x="518160" y="3000788"/>
            <a:ext cx="10914611" cy="830997"/>
          </a:xfrm>
          <a:prstGeom prst="rect">
            <a:avLst/>
          </a:prstGeom>
        </p:spPr>
        <p:txBody>
          <a:bodyPr wrap="square">
            <a:spAutoFit/>
          </a:bodyPr>
          <a:lstStyle/>
          <a:p>
            <a:pPr marL="342900" indent="-342900" algn="just">
              <a:buFontTx/>
              <a:buChar char="-"/>
            </a:pPr>
            <a:r>
              <a:rPr lang="vi-VN" sz="2400" dirty="0" smtClean="0">
                <a:latin typeface="+mj-lt"/>
              </a:rPr>
              <a:t>Khí sinh học được tạo ra từ đâu? </a:t>
            </a:r>
            <a:endParaRPr lang="en-US" sz="2400" dirty="0" smtClean="0">
              <a:latin typeface="+mj-lt"/>
            </a:endParaRPr>
          </a:p>
          <a:p>
            <a:pPr marL="342900" indent="-342900" algn="just">
              <a:buFontTx/>
              <a:buChar char="-"/>
            </a:pPr>
            <a:r>
              <a:rPr lang="vi-VN" sz="2400" dirty="0" smtClean="0">
                <a:latin typeface="+mj-lt"/>
              </a:rPr>
              <a:t>Sử dụng khí sinh học có lợi gì?</a:t>
            </a:r>
            <a:endParaRPr lang="vi-VN" sz="2400" dirty="0">
              <a:latin typeface="+mj-lt"/>
            </a:endParaRPr>
          </a:p>
        </p:txBody>
      </p:sp>
      <p:sp>
        <p:nvSpPr>
          <p:cNvPr id="10" name="Rectangle 1"/>
          <p:cNvSpPr>
            <a:spLocks noChangeArrowheads="1"/>
          </p:cNvSpPr>
          <p:nvPr/>
        </p:nvSpPr>
        <p:spPr bwMode="auto">
          <a:xfrm>
            <a:off x="518160" y="4339615"/>
            <a:ext cx="11446626"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just"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Khí</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sinh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học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được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tạo</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ra</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bể</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chứa</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có</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ủ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thải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hữu</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cơ</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mùn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rác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phân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súc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vật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 </a:t>
            </a:r>
          </a:p>
          <a:p>
            <a:pPr marR="0" lvl="0" algn="just" defTabSz="914400" rtl="0" eaLnBrk="0" fontAlgn="base" latinLnBrk="0" hangingPunct="0">
              <a:lnSpc>
                <a:spcPct val="100000"/>
              </a:lnSpc>
              <a:spcBef>
                <a:spcPct val="0"/>
              </a:spcBef>
              <a:spcAft>
                <a:spcPct val="0"/>
              </a:spcAft>
              <a:buClrTx/>
              <a:buSzTx/>
              <a:tabLst/>
            </a:pPr>
            <a:r>
              <a:rPr lang="en-US" altLang="en-US" sz="2400" dirty="0" smtClean="0">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Sử</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dụng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khí</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sinh</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học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giúp</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tiết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kiệm</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nguồn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đốt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khác</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giải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quyết</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vấn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đề</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năng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lượng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cải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thiện</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môi</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trường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ở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nông</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thôn</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7354320"/>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346362" y="335018"/>
            <a:ext cx="11565775" cy="1200329"/>
          </a:xfrm>
          <a:prstGeom prst="rect">
            <a:avLst/>
          </a:prstGeom>
        </p:spPr>
        <p:txBody>
          <a:bodyPr wrap="square">
            <a:spAutoFit/>
          </a:bodyPr>
          <a:lstStyle/>
          <a:p>
            <a:pPr algn="just"/>
            <a:r>
              <a:rPr lang="vi-VN" sz="2400" b="1" i="0" dirty="0" smtClean="0">
                <a:effectLst/>
                <a:latin typeface="+mj-lt"/>
              </a:rPr>
              <a:t>3. Quan sát và thảo luận</a:t>
            </a:r>
            <a:endParaRPr lang="vi-VN" sz="2400" dirty="0">
              <a:latin typeface="+mj-lt"/>
            </a:endParaRPr>
          </a:p>
          <a:p>
            <a:pPr algn="just"/>
            <a:r>
              <a:rPr lang="vi-VN" sz="2400" dirty="0">
                <a:latin typeface="+mj-lt"/>
              </a:rPr>
              <a:t>a. Trong mỗi trường hợp dưới đây, trường hợp nào gây lãng phí chất đốt, trường hợp nào tránh được lãng phí chất đốt? Vì sao?</a:t>
            </a:r>
          </a:p>
        </p:txBody>
      </p:sp>
      <p:pic>
        <p:nvPicPr>
          <p:cNvPr id="8194" name="Picture 2" descr="https://i.vdoc.vn/data/image/2019/12/13/giai-khoa-hoc-lop-5-vnen-bai-24-su-dung-nang-luong-chat-dot-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53" y="1685722"/>
            <a:ext cx="10908665" cy="46153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1050" y="2733675"/>
            <a:ext cx="3009900" cy="1390650"/>
          </a:xfrm>
          <a:prstGeom prst="rect">
            <a:avLst/>
          </a:prstGeom>
        </p:spPr>
      </p:pic>
    </p:spTree>
    <p:extLst>
      <p:ext uri="{BB962C8B-B14F-4D97-AF65-F5344CB8AC3E}">
        <p14:creationId xmlns:p14="http://schemas.microsoft.com/office/powerpoint/2010/main" val="2073515352"/>
      </p:ext>
    </p:extLst>
  </p:cSld>
  <p:clrMapOvr>
    <a:masterClrMapping/>
  </p:clrMapOvr>
  <p:transition spd="med">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346362" y="335018"/>
            <a:ext cx="11565775" cy="1200329"/>
          </a:xfrm>
          <a:prstGeom prst="rect">
            <a:avLst/>
          </a:prstGeom>
        </p:spPr>
        <p:txBody>
          <a:bodyPr wrap="square">
            <a:spAutoFit/>
          </a:bodyPr>
          <a:lstStyle/>
          <a:p>
            <a:pPr algn="just"/>
            <a:r>
              <a:rPr lang="vi-VN" sz="2400" b="1" i="0" dirty="0" smtClean="0">
                <a:effectLst/>
                <a:latin typeface="+mj-lt"/>
              </a:rPr>
              <a:t>3. Quan sát và thảo luận</a:t>
            </a:r>
            <a:endParaRPr lang="vi-VN" sz="2400" dirty="0">
              <a:latin typeface="+mj-lt"/>
            </a:endParaRPr>
          </a:p>
          <a:p>
            <a:pPr algn="just"/>
            <a:r>
              <a:rPr lang="vi-VN" sz="2400" dirty="0">
                <a:latin typeface="+mj-lt"/>
              </a:rPr>
              <a:t>a. Trong mỗi trường hợp dưới đây, trường hợp nào gây lãng phí chất đốt, trường hợp nào tránh được lãng phí chất đốt? Vì sao?</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569" y="1727834"/>
            <a:ext cx="5783235" cy="320992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8371" y="1760478"/>
            <a:ext cx="5203766" cy="3177282"/>
          </a:xfrm>
          <a:prstGeom prst="rect">
            <a:avLst/>
          </a:prstGeom>
        </p:spPr>
      </p:pic>
      <p:sp>
        <p:nvSpPr>
          <p:cNvPr id="7" name="Rectangle 6"/>
          <p:cNvSpPr/>
          <p:nvPr/>
        </p:nvSpPr>
        <p:spPr>
          <a:xfrm>
            <a:off x="247994" y="5006909"/>
            <a:ext cx="11845638" cy="1569660"/>
          </a:xfrm>
          <a:prstGeom prst="rect">
            <a:avLst/>
          </a:prstGeom>
        </p:spPr>
        <p:txBody>
          <a:bodyPr wrap="square">
            <a:spAutoFit/>
          </a:bodyPr>
          <a:lstStyle/>
          <a:p>
            <a:pPr algn="just"/>
            <a:r>
              <a:rPr lang="vi-VN" sz="2400" dirty="0">
                <a:latin typeface="+mj-lt"/>
              </a:rPr>
              <a:t>Trong các hình trên hình </a:t>
            </a:r>
            <a:r>
              <a:rPr lang="en-US" sz="2400" dirty="0" smtClean="0">
                <a:latin typeface="+mj-lt"/>
              </a:rPr>
              <a:t> </a:t>
            </a:r>
            <a:r>
              <a:rPr lang="en-US" sz="2400" dirty="0" err="1" smtClean="0">
                <a:latin typeface="Times New Roman" panose="02020603050405020304" pitchFamily="18" charset="0"/>
                <a:cs typeface="Times New Roman" panose="02020603050405020304" pitchFamily="18" charset="0"/>
              </a:rPr>
              <a:t>tránh</a:t>
            </a:r>
            <a:r>
              <a:rPr lang="en-US" sz="2400" dirty="0" smtClean="0">
                <a:latin typeface="Times New Roman" panose="02020603050405020304" pitchFamily="18" charset="0"/>
                <a:cs typeface="Times New Roman" panose="02020603050405020304" pitchFamily="18" charset="0"/>
              </a:rPr>
              <a:t> </a:t>
            </a:r>
            <a:r>
              <a:rPr lang="vi-VN" sz="2400" dirty="0" smtClean="0">
                <a:latin typeface="+mj-lt"/>
              </a:rPr>
              <a:t>lãng </a:t>
            </a:r>
            <a:r>
              <a:rPr lang="vi-VN" sz="2400" dirty="0">
                <a:latin typeface="+mj-lt"/>
              </a:rPr>
              <a:t>phí chất đốt là hình </a:t>
            </a:r>
            <a:r>
              <a:rPr lang="en-US" sz="2400" dirty="0" smtClean="0">
                <a:latin typeface="Times New Roman" panose="02020603050405020304" pitchFamily="18" charset="0"/>
                <a:cs typeface="Times New Roman" panose="02020603050405020304" pitchFamily="18" charset="0"/>
              </a:rPr>
              <a:t>9</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và hình </a:t>
            </a:r>
            <a:r>
              <a:rPr lang="vi-VN" sz="24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0</a:t>
            </a:r>
            <a:r>
              <a:rPr lang="vi-VN" sz="2400" dirty="0" smtClean="0">
                <a:latin typeface="Times New Roman" panose="02020603050405020304" pitchFamily="18" charset="0"/>
                <a:cs typeface="Times New Roman" panose="02020603050405020304" pitchFamily="18" charset="0"/>
              </a:rPr>
              <a:t> </a:t>
            </a:r>
            <a:r>
              <a:rPr lang="vi-VN" sz="2400" dirty="0">
                <a:latin typeface="+mj-lt"/>
              </a:rPr>
              <a:t>vì:</a:t>
            </a:r>
          </a:p>
          <a:p>
            <a:pPr algn="just"/>
            <a:r>
              <a:rPr lang="vi-VN" sz="2400" dirty="0">
                <a:latin typeface="+mj-lt"/>
              </a:rPr>
              <a:t>· Hình </a:t>
            </a:r>
            <a:r>
              <a:rPr lang="en-US" sz="2400" dirty="0" smtClean="0">
                <a:latin typeface="Times New Roman" panose="02020603050405020304" pitchFamily="18" charset="0"/>
                <a:cs typeface="Times New Roman" panose="02020603050405020304" pitchFamily="18" charset="0"/>
              </a:rPr>
              <a:t>9</a:t>
            </a:r>
            <a:r>
              <a:rPr lang="vi-VN" sz="2400" dirty="0" smtClean="0">
                <a:latin typeface="+mj-lt"/>
              </a:rPr>
              <a:t>: </a:t>
            </a:r>
            <a:r>
              <a:rPr lang="en-US" sz="2400" dirty="0" err="1">
                <a:latin typeface="Times New Roman" panose="02020603050405020304" pitchFamily="18" charset="0"/>
                <a:cs typeface="Times New Roman" panose="02020603050405020304" pitchFamily="18" charset="0"/>
              </a:rPr>
              <a:t>Đ</a:t>
            </a:r>
            <a:r>
              <a:rPr lang="en-US" sz="2400" dirty="0" err="1" smtClean="0">
                <a:latin typeface="Times New Roman" panose="02020603050405020304" pitchFamily="18" charset="0"/>
                <a:cs typeface="Times New Roman" panose="02020603050405020304" pitchFamily="18" charset="0"/>
              </a:rPr>
              <a:t>ậy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phích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lâu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đun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kiêm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đốt</a:t>
            </a:r>
            <a:r>
              <a:rPr lang="vi-VN" sz="2400" dirty="0" smtClean="0">
                <a:latin typeface="+mj-lt"/>
              </a:rPr>
              <a:t>.</a:t>
            </a:r>
            <a:endParaRPr lang="vi-VN" sz="2400" dirty="0">
              <a:latin typeface="+mj-lt"/>
            </a:endParaRPr>
          </a:p>
          <a:p>
            <a:pPr algn="just"/>
            <a:r>
              <a:rPr lang="vi-VN" sz="2400" dirty="0">
                <a:latin typeface="+mj-lt"/>
              </a:rPr>
              <a:t>· Hình </a:t>
            </a:r>
            <a:r>
              <a:rPr lang="vi-VN" sz="2400" dirty="0" smtClean="0">
                <a:latin typeface="+mj-lt"/>
              </a:rPr>
              <a:t>1</a:t>
            </a:r>
            <a:r>
              <a:rPr lang="en-US" sz="2400" dirty="0" smtClean="0">
                <a:latin typeface="+mj-lt"/>
              </a:rPr>
              <a:t>0</a:t>
            </a:r>
            <a:r>
              <a:rPr lang="vi-VN" sz="2400" dirty="0" smtClean="0">
                <a:latin typeface="+mj-lt"/>
              </a:rPr>
              <a:t>: </a:t>
            </a:r>
            <a:r>
              <a:rPr lang="en-US" sz="2400" dirty="0" err="1" smtClean="0">
                <a:latin typeface="Times New Roman" panose="02020603050405020304" pitchFamily="18" charset="0"/>
                <a:cs typeface="Times New Roman" panose="02020603050405020304" pitchFamily="18" charset="0"/>
              </a:rPr>
              <a:t>Dùng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đun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đốt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củi</a:t>
            </a:r>
            <a:r>
              <a:rPr lang="en-US" sz="2400" dirty="0" smtClean="0">
                <a:latin typeface="Times New Roman" panose="02020603050405020304" pitchFamily="18" charset="0"/>
                <a:cs typeface="Times New Roman" panose="02020603050405020304" pitchFamily="18" charset="0"/>
              </a:rPr>
              <a:t>)</a:t>
            </a:r>
            <a:r>
              <a:rPr lang="vi-VN" sz="2400" dirty="0" smtClean="0">
                <a:latin typeface="+mj-lt"/>
              </a:rPr>
              <a:t>.</a:t>
            </a:r>
            <a:endParaRPr lang="vi-VN" sz="2400" dirty="0">
              <a:latin typeface="+mj-lt"/>
            </a:endParaRPr>
          </a:p>
        </p:txBody>
      </p:sp>
      <p:sp>
        <p:nvSpPr>
          <p:cNvPr id="6" name="Rectangle 5"/>
          <p:cNvSpPr/>
          <p:nvPr/>
        </p:nvSpPr>
        <p:spPr>
          <a:xfrm>
            <a:off x="3048000" y="3105835"/>
            <a:ext cx="6096000" cy="646331"/>
          </a:xfrm>
          <a:prstGeom prst="rect">
            <a:avLst/>
          </a:prstGeom>
        </p:spPr>
        <p:txBody>
          <a:bodyPr>
            <a:spAutoFit/>
          </a:bodyPr>
          <a:lstStyle/>
          <a:p>
            <a:r>
              <a:rPr lang="en-US" b="0" i="0" dirty="0" smtClean="0">
                <a:effectLst/>
                <a:latin typeface="Arial" panose="020B0604020202020204" pitchFamily="34" charset="0"/>
              </a:rPr>
              <a:t>b. </a:t>
            </a:r>
            <a:r>
              <a:rPr lang="en-US" b="0" i="0" dirty="0" err="1" smtClean="0">
                <a:effectLst/>
                <a:latin typeface="Arial" panose="020B0604020202020204" pitchFamily="34" charset="0"/>
              </a:rPr>
              <a:t>Thảo</a:t>
            </a:r>
            <a:r>
              <a:rPr lang="en-US" b="0" i="0" dirty="0" smtClean="0">
                <a:effectLst/>
                <a:latin typeface="Arial" panose="020B0604020202020204" pitchFamily="34" charset="0"/>
              </a:rPr>
              <a:t> </a:t>
            </a:r>
            <a:r>
              <a:rPr lang="en-US" b="0" i="0" dirty="0" err="1" smtClean="0">
                <a:effectLst/>
                <a:latin typeface="Arial" panose="020B0604020202020204" pitchFamily="34" charset="0"/>
              </a:rPr>
              <a:t>luận</a:t>
            </a:r>
            <a:r>
              <a:rPr lang="en-US" b="0" i="0" dirty="0" smtClean="0">
                <a:effectLst/>
                <a:latin typeface="Arial" panose="020B0604020202020204" pitchFamily="34" charset="0"/>
              </a:rPr>
              <a:t>: </a:t>
            </a:r>
            <a:r>
              <a:rPr lang="en-US" b="0" i="0" dirty="0" err="1" smtClean="0">
                <a:effectLst/>
                <a:latin typeface="Arial" panose="020B0604020202020204" pitchFamily="34" charset="0"/>
              </a:rPr>
              <a:t>Vì</a:t>
            </a:r>
            <a:r>
              <a:rPr lang="en-US" b="0" i="0" dirty="0" smtClean="0">
                <a:effectLst/>
                <a:latin typeface="Arial" panose="020B0604020202020204" pitchFamily="34" charset="0"/>
              </a:rPr>
              <a:t> </a:t>
            </a:r>
            <a:r>
              <a:rPr lang="en-US" b="0" i="0" dirty="0" err="1" smtClean="0">
                <a:effectLst/>
                <a:latin typeface="Arial" panose="020B0604020202020204" pitchFamily="34" charset="0"/>
              </a:rPr>
              <a:t>sao</a:t>
            </a:r>
            <a:r>
              <a:rPr lang="en-US" b="0" i="0" dirty="0" smtClean="0">
                <a:effectLst/>
                <a:latin typeface="Arial" panose="020B0604020202020204" pitchFamily="34" charset="0"/>
              </a:rPr>
              <a:t> </a:t>
            </a:r>
            <a:r>
              <a:rPr lang="en-US" b="0" i="0" dirty="0" err="1" smtClean="0">
                <a:effectLst/>
                <a:latin typeface="Arial" panose="020B0604020202020204" pitchFamily="34" charset="0"/>
              </a:rPr>
              <a:t>phải</a:t>
            </a:r>
            <a:r>
              <a:rPr lang="en-US" b="0" i="0" dirty="0" smtClean="0">
                <a:effectLst/>
                <a:latin typeface="Arial" panose="020B0604020202020204" pitchFamily="34" charset="0"/>
              </a:rPr>
              <a:t> </a:t>
            </a:r>
            <a:r>
              <a:rPr lang="en-US" b="0" i="0" dirty="0" err="1" smtClean="0">
                <a:effectLst/>
                <a:latin typeface="Arial" panose="020B0604020202020204" pitchFamily="34" charset="0"/>
              </a:rPr>
              <a:t>tránh</a:t>
            </a:r>
            <a:r>
              <a:rPr lang="en-US" b="0" i="0" dirty="0" smtClean="0">
                <a:effectLst/>
                <a:latin typeface="Arial" panose="020B0604020202020204" pitchFamily="34" charset="0"/>
              </a:rPr>
              <a:t> </a:t>
            </a:r>
            <a:r>
              <a:rPr lang="en-US" b="0" i="0" dirty="0" err="1" smtClean="0">
                <a:effectLst/>
                <a:latin typeface="Arial" panose="020B0604020202020204" pitchFamily="34" charset="0"/>
              </a:rPr>
              <a:t>lãng</a:t>
            </a:r>
            <a:r>
              <a:rPr lang="en-US" b="0" i="0" dirty="0" smtClean="0">
                <a:effectLst/>
                <a:latin typeface="Arial" panose="020B0604020202020204" pitchFamily="34" charset="0"/>
              </a:rPr>
              <a:t> </a:t>
            </a:r>
            <a:r>
              <a:rPr lang="en-US" b="0" i="0" dirty="0" err="1" smtClean="0">
                <a:effectLst/>
                <a:latin typeface="Arial" panose="020B0604020202020204" pitchFamily="34" charset="0"/>
              </a:rPr>
              <a:t>phí</a:t>
            </a:r>
            <a:r>
              <a:rPr lang="en-US" b="0" i="0" dirty="0" smtClean="0">
                <a:effectLst/>
                <a:latin typeface="Arial" panose="020B0604020202020204" pitchFamily="34" charset="0"/>
              </a:rPr>
              <a:t> </a:t>
            </a:r>
            <a:r>
              <a:rPr lang="en-US" b="0" i="0" dirty="0" err="1" smtClean="0">
                <a:effectLst/>
                <a:latin typeface="Arial" panose="020B0604020202020204" pitchFamily="34" charset="0"/>
              </a:rPr>
              <a:t>khi</a:t>
            </a:r>
            <a:r>
              <a:rPr lang="en-US" b="0" i="0" dirty="0" smtClean="0">
                <a:effectLst/>
                <a:latin typeface="Arial" panose="020B0604020202020204" pitchFamily="34" charset="0"/>
              </a:rPr>
              <a:t> </a:t>
            </a:r>
            <a:r>
              <a:rPr lang="en-US" b="0" i="0" dirty="0" err="1" smtClean="0">
                <a:effectLst/>
                <a:latin typeface="Arial" panose="020B0604020202020204" pitchFamily="34" charset="0"/>
              </a:rPr>
              <a:t>sử</a:t>
            </a:r>
            <a:r>
              <a:rPr lang="en-US" b="0" i="0" dirty="0" smtClean="0">
                <a:effectLst/>
                <a:latin typeface="Arial" panose="020B0604020202020204" pitchFamily="34" charset="0"/>
              </a:rPr>
              <a:t> </a:t>
            </a:r>
            <a:r>
              <a:rPr lang="en-US" b="0" i="0" dirty="0" err="1" smtClean="0">
                <a:effectLst/>
                <a:latin typeface="Arial" panose="020B0604020202020204" pitchFamily="34" charset="0"/>
              </a:rPr>
              <a:t>dụng</a:t>
            </a:r>
            <a:r>
              <a:rPr lang="en-US" b="0" i="0" dirty="0" smtClean="0">
                <a:effectLst/>
                <a:latin typeface="Arial" panose="020B0604020202020204" pitchFamily="34" charset="0"/>
              </a:rPr>
              <a:t> </a:t>
            </a:r>
            <a:r>
              <a:rPr lang="en-US" b="0" i="0" dirty="0" err="1" smtClean="0">
                <a:effectLst/>
                <a:latin typeface="Arial" panose="020B0604020202020204" pitchFamily="34" charset="0"/>
              </a:rPr>
              <a:t>chất</a:t>
            </a:r>
            <a:r>
              <a:rPr lang="en-US" b="0" i="0" dirty="0" smtClean="0">
                <a:effectLst/>
                <a:latin typeface="Arial" panose="020B0604020202020204" pitchFamily="34" charset="0"/>
              </a:rPr>
              <a:t> </a:t>
            </a:r>
            <a:r>
              <a:rPr lang="en-US" b="0" i="0" dirty="0" err="1" smtClean="0">
                <a:effectLst/>
                <a:latin typeface="Arial" panose="020B0604020202020204" pitchFamily="34" charset="0"/>
              </a:rPr>
              <a:t>đốt</a:t>
            </a:r>
            <a:r>
              <a:rPr lang="en-US" b="0" i="0" dirty="0" smtClean="0">
                <a:effectLst/>
                <a:latin typeface="Arial" panose="020B0604020202020204" pitchFamily="34" charset="0"/>
              </a:rPr>
              <a:t>? </a:t>
            </a:r>
            <a:r>
              <a:rPr lang="en-US" b="0" i="0" dirty="0" err="1" smtClean="0">
                <a:effectLst/>
                <a:latin typeface="Arial" panose="020B0604020202020204" pitchFamily="34" charset="0"/>
              </a:rPr>
              <a:t>Cần</a:t>
            </a:r>
            <a:r>
              <a:rPr lang="en-US" b="0" i="0" dirty="0" smtClean="0">
                <a:effectLst/>
                <a:latin typeface="Arial" panose="020B0604020202020204" pitchFamily="34" charset="0"/>
              </a:rPr>
              <a:t> </a:t>
            </a:r>
            <a:r>
              <a:rPr lang="en-US" b="0" i="0" dirty="0" err="1" smtClean="0">
                <a:effectLst/>
                <a:latin typeface="Arial" panose="020B0604020202020204" pitchFamily="34" charset="0"/>
              </a:rPr>
              <a:t>làm</a:t>
            </a:r>
            <a:r>
              <a:rPr lang="en-US" b="0" i="0" dirty="0" smtClean="0">
                <a:effectLst/>
                <a:latin typeface="Arial" panose="020B0604020202020204" pitchFamily="34" charset="0"/>
              </a:rPr>
              <a:t> </a:t>
            </a:r>
            <a:r>
              <a:rPr lang="en-US" b="0" i="0" dirty="0" err="1" smtClean="0">
                <a:effectLst/>
                <a:latin typeface="Arial" panose="020B0604020202020204" pitchFamily="34" charset="0"/>
              </a:rPr>
              <a:t>gì</a:t>
            </a:r>
            <a:r>
              <a:rPr lang="en-US" b="0" i="0" dirty="0" smtClean="0">
                <a:effectLst/>
                <a:latin typeface="Arial" panose="020B0604020202020204" pitchFamily="34" charset="0"/>
              </a:rPr>
              <a:t> </a:t>
            </a:r>
            <a:r>
              <a:rPr lang="en-US" b="0" i="0" dirty="0" err="1" smtClean="0">
                <a:effectLst/>
                <a:latin typeface="Arial" panose="020B0604020202020204" pitchFamily="34" charset="0"/>
              </a:rPr>
              <a:t>để</a:t>
            </a:r>
            <a:r>
              <a:rPr lang="en-US" b="0" i="0" dirty="0" smtClean="0">
                <a:effectLst/>
                <a:latin typeface="Arial" panose="020B0604020202020204" pitchFamily="34" charset="0"/>
              </a:rPr>
              <a:t> </a:t>
            </a:r>
            <a:r>
              <a:rPr lang="en-US" b="0" i="0" dirty="0" err="1" smtClean="0">
                <a:effectLst/>
                <a:latin typeface="Arial" panose="020B0604020202020204" pitchFamily="34" charset="0"/>
              </a:rPr>
              <a:t>tránh</a:t>
            </a:r>
            <a:r>
              <a:rPr lang="en-US" b="0" i="0" dirty="0" smtClean="0">
                <a:effectLst/>
                <a:latin typeface="Arial" panose="020B0604020202020204" pitchFamily="34" charset="0"/>
              </a:rPr>
              <a:t> </a:t>
            </a:r>
            <a:r>
              <a:rPr lang="en-US" b="0" i="0" dirty="0" err="1" smtClean="0">
                <a:effectLst/>
                <a:latin typeface="Arial" panose="020B0604020202020204" pitchFamily="34" charset="0"/>
              </a:rPr>
              <a:t>lãng</a:t>
            </a:r>
            <a:r>
              <a:rPr lang="en-US" b="0" i="0" dirty="0" smtClean="0">
                <a:effectLst/>
                <a:latin typeface="Arial" panose="020B0604020202020204" pitchFamily="34" charset="0"/>
              </a:rPr>
              <a:t> </a:t>
            </a:r>
            <a:r>
              <a:rPr lang="en-US" b="0" i="0" dirty="0" err="1" smtClean="0">
                <a:effectLst/>
                <a:latin typeface="Arial" panose="020B0604020202020204" pitchFamily="34" charset="0"/>
              </a:rPr>
              <a:t>phí</a:t>
            </a:r>
            <a:r>
              <a:rPr lang="en-US" b="0" i="0" dirty="0" smtClean="0">
                <a:effectLst/>
                <a:latin typeface="Arial" panose="020B0604020202020204" pitchFamily="34" charset="0"/>
              </a:rPr>
              <a:t> </a:t>
            </a:r>
            <a:r>
              <a:rPr lang="en-US" b="0" i="0" dirty="0" err="1" smtClean="0">
                <a:effectLst/>
                <a:latin typeface="Arial" panose="020B0604020202020204" pitchFamily="34" charset="0"/>
              </a:rPr>
              <a:t>chất</a:t>
            </a:r>
            <a:r>
              <a:rPr lang="en-US" b="0" i="0" dirty="0" smtClean="0">
                <a:effectLst/>
                <a:latin typeface="Arial" panose="020B0604020202020204" pitchFamily="34" charset="0"/>
              </a:rPr>
              <a:t> </a:t>
            </a:r>
            <a:r>
              <a:rPr lang="en-US" b="0" i="0" dirty="0" err="1" smtClean="0">
                <a:effectLst/>
                <a:latin typeface="Arial" panose="020B0604020202020204" pitchFamily="34" charset="0"/>
              </a:rPr>
              <a:t>đốt</a:t>
            </a:r>
            <a:r>
              <a:rPr lang="en-US" b="0" i="0" dirty="0" smtClean="0">
                <a:effectLst/>
                <a:latin typeface="Arial" panose="020B0604020202020204" pitchFamily="34" charset="0"/>
              </a:rPr>
              <a:t>?</a:t>
            </a:r>
            <a:endParaRPr lang="en-US" dirty="0"/>
          </a:p>
        </p:txBody>
      </p:sp>
    </p:spTree>
    <p:extLst>
      <p:ext uri="{BB962C8B-B14F-4D97-AF65-F5344CB8AC3E}">
        <p14:creationId xmlns:p14="http://schemas.microsoft.com/office/powerpoint/2010/main" val="117921116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1000"/>
                                        <p:tgtEl>
                                          <p:spTgt spid="7">
                                            <p:txEl>
                                              <p:pRg st="1" end="1"/>
                                            </p:txEl>
                                          </p:spTgt>
                                        </p:tgtEl>
                                      </p:cBhvr>
                                    </p:animEffect>
                                    <p:anim calcmode="lin" valueType="num">
                                      <p:cBhvr>
                                        <p:cTn id="2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fade">
                                      <p:cBhvr>
                                        <p:cTn id="33" dur="1000"/>
                                        <p:tgtEl>
                                          <p:spTgt spid="7">
                                            <p:txEl>
                                              <p:pRg st="2" end="2"/>
                                            </p:txEl>
                                          </p:spTgt>
                                        </p:tgtEl>
                                      </p:cBhvr>
                                    </p:animEffect>
                                    <p:anim calcmode="lin" valueType="num">
                                      <p:cBhvr>
                                        <p:cTn id="3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346362" y="335018"/>
            <a:ext cx="11565775" cy="1200329"/>
          </a:xfrm>
          <a:prstGeom prst="rect">
            <a:avLst/>
          </a:prstGeom>
        </p:spPr>
        <p:txBody>
          <a:bodyPr wrap="square">
            <a:spAutoFit/>
          </a:bodyPr>
          <a:lstStyle/>
          <a:p>
            <a:pPr algn="just"/>
            <a:r>
              <a:rPr lang="vi-VN" sz="2400" b="1" i="0" dirty="0" smtClean="0">
                <a:effectLst/>
                <a:latin typeface="+mj-lt"/>
              </a:rPr>
              <a:t>3. Quan sát và thảo luận</a:t>
            </a:r>
            <a:endParaRPr lang="vi-VN" sz="2400" dirty="0">
              <a:latin typeface="+mj-lt"/>
            </a:endParaRPr>
          </a:p>
          <a:p>
            <a:pPr algn="just"/>
            <a:r>
              <a:rPr lang="vi-VN" sz="2400" dirty="0">
                <a:latin typeface="+mj-lt"/>
              </a:rPr>
              <a:t>a. Trong mỗi trường hợp dưới đây, trường hợp nào gây lãng phí chất đốt, trường hợp nào tránh được lãng phí chất đốt? Vì sao?</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5841" y="1535347"/>
            <a:ext cx="9842268" cy="3219533"/>
          </a:xfrm>
          <a:prstGeom prst="rect">
            <a:avLst/>
          </a:prstGeom>
        </p:spPr>
      </p:pic>
      <p:sp>
        <p:nvSpPr>
          <p:cNvPr id="7" name="Rectangle 6"/>
          <p:cNvSpPr/>
          <p:nvPr/>
        </p:nvSpPr>
        <p:spPr>
          <a:xfrm>
            <a:off x="247994" y="5006909"/>
            <a:ext cx="11845638" cy="1569660"/>
          </a:xfrm>
          <a:prstGeom prst="rect">
            <a:avLst/>
          </a:prstGeom>
        </p:spPr>
        <p:txBody>
          <a:bodyPr wrap="square">
            <a:spAutoFit/>
          </a:bodyPr>
          <a:lstStyle/>
          <a:p>
            <a:pPr algn="just"/>
            <a:r>
              <a:rPr lang="vi-VN" sz="2400" dirty="0">
                <a:latin typeface="+mj-lt"/>
              </a:rPr>
              <a:t>Trong các hình trên hình lãng phí chất đốt là hình 10 và hình 11 vì:</a:t>
            </a:r>
          </a:p>
          <a:p>
            <a:pPr algn="just"/>
            <a:r>
              <a:rPr lang="vi-VN" sz="2400" dirty="0">
                <a:latin typeface="+mj-lt"/>
              </a:rPr>
              <a:t>· Hình 10: xe cộ không chịu nhường đường và đi đúng đường nên gây ra tắc đường, dù xe vẫn nổ máy tiêu hao xăng nhưng vẫn không di chuyển được.</a:t>
            </a:r>
          </a:p>
          <a:p>
            <a:pPr algn="just"/>
            <a:r>
              <a:rPr lang="vi-VN" sz="2400" dirty="0">
                <a:latin typeface="+mj-lt"/>
              </a:rPr>
              <a:t>· Hình 11: Nước đã sôi nhưng không để ý nên cho sôi nước đến cạn làm tiêu hao than, củi.</a:t>
            </a:r>
          </a:p>
        </p:txBody>
      </p:sp>
    </p:spTree>
    <p:extLst>
      <p:ext uri="{BB962C8B-B14F-4D97-AF65-F5344CB8AC3E}">
        <p14:creationId xmlns:p14="http://schemas.microsoft.com/office/powerpoint/2010/main" val="2270247028"/>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346362" y="335018"/>
            <a:ext cx="11565775" cy="1200329"/>
          </a:xfrm>
          <a:prstGeom prst="rect">
            <a:avLst/>
          </a:prstGeom>
        </p:spPr>
        <p:txBody>
          <a:bodyPr wrap="square">
            <a:spAutoFit/>
          </a:bodyPr>
          <a:lstStyle/>
          <a:p>
            <a:pPr algn="just"/>
            <a:r>
              <a:rPr lang="vi-VN" sz="2400" b="1" i="0" dirty="0" smtClean="0">
                <a:effectLst/>
                <a:latin typeface="+mj-lt"/>
              </a:rPr>
              <a:t>3. Quan sát và thảo luận</a:t>
            </a:r>
            <a:endParaRPr lang="vi-VN" sz="2400" dirty="0">
              <a:latin typeface="+mj-lt"/>
            </a:endParaRPr>
          </a:p>
          <a:p>
            <a:pPr algn="just"/>
            <a:r>
              <a:rPr lang="en-US" sz="2400" b="0" i="0" dirty="0" smtClean="0">
                <a:effectLst/>
                <a:latin typeface="Times New Roman" panose="02020603050405020304" pitchFamily="18" charset="0"/>
                <a:cs typeface="Times New Roman" panose="02020603050405020304" pitchFamily="18" charset="0"/>
              </a:rPr>
              <a:t>b. </a:t>
            </a:r>
            <a:r>
              <a:rPr lang="en-US" sz="2400" b="0" i="0" dirty="0" err="1" smtClean="0">
                <a:effectLst/>
                <a:latin typeface="Times New Roman" panose="02020603050405020304" pitchFamily="18" charset="0"/>
                <a:cs typeface="Times New Roman" panose="02020603050405020304" pitchFamily="18" charset="0"/>
              </a:rPr>
              <a:t>Thảo</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luận</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Vì</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sao</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phải</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tránh</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lãng</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phí</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khi</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sử</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dụng</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chất</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đốt</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Cần</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làm</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gì</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để</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tránh</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lãng</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phí</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chất</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đốt</a:t>
            </a:r>
            <a:r>
              <a:rPr lang="en-US" sz="2400" b="0" i="0" dirty="0" smtClean="0">
                <a:effectLst/>
                <a:latin typeface="Times New Roman" panose="02020603050405020304" pitchFamily="18" charset="0"/>
                <a:cs typeface="Times New Roman" panose="02020603050405020304" pitchFamily="18" charset="0"/>
              </a:rPr>
              <a:t>?</a:t>
            </a:r>
            <a:endParaRPr lang="en-US" sz="2400" dirty="0" smtClean="0">
              <a:latin typeface="Times New Roman" panose="02020603050405020304" pitchFamily="18" charset="0"/>
              <a:cs typeface="Times New Roman" panose="02020603050405020304" pitchFamily="18" charset="0"/>
            </a:endParaRPr>
          </a:p>
        </p:txBody>
      </p:sp>
      <p:sp>
        <p:nvSpPr>
          <p:cNvPr id="5" name="Rectangle 4"/>
          <p:cNvSpPr/>
          <p:nvPr/>
        </p:nvSpPr>
        <p:spPr>
          <a:xfrm>
            <a:off x="346362" y="1612499"/>
            <a:ext cx="11338560" cy="1569660"/>
          </a:xfrm>
          <a:prstGeom prst="rect">
            <a:avLst/>
          </a:prstGeom>
        </p:spPr>
        <p:txBody>
          <a:bodyPr wrap="square">
            <a:spAutoFit/>
          </a:bodyPr>
          <a:lstStyle/>
          <a:p>
            <a:r>
              <a:rPr lang="en-US" sz="2400" dirty="0" smtClean="0">
                <a:latin typeface="+mj-lt"/>
              </a:rPr>
              <a:t>       </a:t>
            </a:r>
            <a:r>
              <a:rPr lang="vi-VN" sz="2400" dirty="0" smtClean="0">
                <a:latin typeface="+mj-lt"/>
              </a:rPr>
              <a:t>Phải </a:t>
            </a:r>
            <a:r>
              <a:rPr lang="vi-VN" sz="2400" dirty="0">
                <a:latin typeface="+mj-lt"/>
              </a:rPr>
              <a:t>tránh lãng phí khi sử dụng chất đốt vì các nguồn tài nguyên đều có hạn, nếu chúng ta không sử dụng hợp lí thì nó sẽ nhanh chóng cạn kiệt. Để tránh lãng phí chất đốt chúng ta phải sử dụng tiết kiệm chất đốt, dùng đúng vào việc cần dùng và dùng các tăng cường sử dụng năng lượng mặt trời, gió và nước chảy.</a:t>
            </a:r>
            <a:endParaRPr lang="en-US" sz="2400" dirty="0">
              <a:latin typeface="+mj-lt"/>
            </a:endParaRPr>
          </a:p>
        </p:txBody>
      </p:sp>
      <p:sp>
        <p:nvSpPr>
          <p:cNvPr id="8" name="Rectangle 7"/>
          <p:cNvSpPr/>
          <p:nvPr/>
        </p:nvSpPr>
        <p:spPr>
          <a:xfrm>
            <a:off x="479366" y="3259311"/>
            <a:ext cx="11565775" cy="1200329"/>
          </a:xfrm>
          <a:prstGeom prst="rect">
            <a:avLst/>
          </a:prstGeom>
        </p:spPr>
        <p:txBody>
          <a:bodyPr wrap="square">
            <a:spAutoFit/>
          </a:bodyPr>
          <a:lstStyle/>
          <a:p>
            <a:pPr algn="just"/>
            <a:r>
              <a:rPr lang="vi-VN" sz="2400" b="1" i="0" dirty="0" smtClean="0">
                <a:effectLst/>
                <a:latin typeface="+mj-lt"/>
              </a:rPr>
              <a:t>4. Đọc </a:t>
            </a:r>
            <a:r>
              <a:rPr lang="en-US" sz="2400" b="1" i="0" dirty="0" smtClean="0">
                <a:effectLst/>
                <a:latin typeface="Times New Roman" panose="02020603050405020304" pitchFamily="18" charset="0"/>
                <a:cs typeface="Times New Roman" panose="02020603050405020304" pitchFamily="18" charset="0"/>
              </a:rPr>
              <a:t>(</a:t>
            </a:r>
            <a:r>
              <a:rPr lang="en-US" sz="2400" b="1" i="0" dirty="0" err="1" smtClean="0">
                <a:effectLst/>
                <a:latin typeface="Times New Roman" panose="02020603050405020304" pitchFamily="18" charset="0"/>
                <a:cs typeface="Times New Roman" panose="02020603050405020304" pitchFamily="18" charset="0"/>
              </a:rPr>
              <a:t>sgk</a:t>
            </a:r>
            <a:r>
              <a:rPr lang="en-US" sz="2400" b="1" i="0" dirty="0" smtClean="0">
                <a:effectLst/>
                <a:latin typeface="Times New Roman" panose="02020603050405020304" pitchFamily="18" charset="0"/>
                <a:cs typeface="Times New Roman" panose="02020603050405020304" pitchFamily="18" charset="0"/>
              </a:rPr>
              <a:t>) </a:t>
            </a:r>
            <a:r>
              <a:rPr lang="vi-VN" sz="2400" b="1" i="0" dirty="0" smtClean="0">
                <a:effectLst/>
                <a:latin typeface="+mj-lt"/>
              </a:rPr>
              <a:t>và t</a:t>
            </a:r>
            <a:r>
              <a:rPr lang="en-US" sz="2400" b="1" i="0" dirty="0" err="1" smtClean="0">
                <a:effectLst/>
                <a:latin typeface="Times New Roman" panose="02020603050405020304" pitchFamily="18" charset="0"/>
                <a:cs typeface="Times New Roman" panose="02020603050405020304" pitchFamily="18" charset="0"/>
              </a:rPr>
              <a:t>rả</a:t>
            </a:r>
            <a:r>
              <a:rPr lang="en-US" sz="2400" b="1" i="0" dirty="0" smtClean="0">
                <a:effectLst/>
                <a:latin typeface="Times New Roman" panose="02020603050405020304" pitchFamily="18" charset="0"/>
                <a:cs typeface="Times New Roman" panose="02020603050405020304" pitchFamily="18" charset="0"/>
              </a:rPr>
              <a:t> </a:t>
            </a:r>
            <a:r>
              <a:rPr lang="en-US" sz="2400" b="1" i="0" dirty="0" err="1" smtClean="0">
                <a:effectLst/>
                <a:latin typeface="Times New Roman" panose="02020603050405020304" pitchFamily="18" charset="0"/>
                <a:cs typeface="Times New Roman" panose="02020603050405020304" pitchFamily="18" charset="0"/>
              </a:rPr>
              <a:t>lời</a:t>
            </a:r>
            <a:r>
              <a:rPr lang="vi-VN" sz="2400" b="1" i="0" dirty="0" smtClean="0">
                <a:effectLst/>
                <a:latin typeface="+mj-lt"/>
              </a:rPr>
              <a:t>: </a:t>
            </a:r>
            <a:endParaRPr lang="vi-VN" sz="2400" dirty="0">
              <a:latin typeface="+mj-lt"/>
            </a:endParaRPr>
          </a:p>
          <a:p>
            <a:pPr algn="just"/>
            <a:r>
              <a:rPr lang="en-US" sz="2400" dirty="0" smtClean="0">
                <a:latin typeface="+mj-lt"/>
              </a:rPr>
              <a:t>- </a:t>
            </a:r>
            <a:r>
              <a:rPr lang="vi-VN" sz="2400" dirty="0" smtClean="0">
                <a:latin typeface="+mj-lt"/>
              </a:rPr>
              <a:t>Vì </a:t>
            </a:r>
            <a:r>
              <a:rPr lang="vi-VN" sz="2400" dirty="0">
                <a:latin typeface="+mj-lt"/>
              </a:rPr>
              <a:t>sao các chất đốt khi cháy có thể ảnh hưởng xấu tới môi trường?</a:t>
            </a:r>
          </a:p>
          <a:p>
            <a:pPr algn="just"/>
            <a:r>
              <a:rPr lang="en-US" sz="2400" dirty="0" smtClean="0">
                <a:latin typeface="+mj-lt"/>
              </a:rPr>
              <a:t>- </a:t>
            </a:r>
            <a:r>
              <a:rPr lang="vi-VN" sz="2400" dirty="0" smtClean="0">
                <a:latin typeface="+mj-lt"/>
              </a:rPr>
              <a:t>Cần </a:t>
            </a:r>
            <a:r>
              <a:rPr lang="vi-VN" sz="2400" dirty="0">
                <a:latin typeface="+mj-lt"/>
              </a:rPr>
              <a:t>làm gì để phòng tránh tai nạn khi sử dụng chất đôt trong sinh hoạt</a:t>
            </a:r>
            <a:r>
              <a:rPr lang="vi-VN" sz="2400" dirty="0" smtClean="0">
                <a:latin typeface="+mj-lt"/>
              </a:rPr>
              <a:t>?</a:t>
            </a:r>
            <a:endParaRPr lang="vi-VN" sz="2400" dirty="0">
              <a:latin typeface="+mj-lt"/>
            </a:endParaRPr>
          </a:p>
        </p:txBody>
      </p:sp>
      <p:sp>
        <p:nvSpPr>
          <p:cNvPr id="9" name="Rectangle 8"/>
          <p:cNvSpPr/>
          <p:nvPr/>
        </p:nvSpPr>
        <p:spPr>
          <a:xfrm>
            <a:off x="346361" y="4536792"/>
            <a:ext cx="11457711" cy="1938992"/>
          </a:xfrm>
          <a:prstGeom prst="rect">
            <a:avLst/>
          </a:prstGeom>
        </p:spPr>
        <p:txBody>
          <a:bodyPr wrap="square">
            <a:spAutoFit/>
          </a:bodyPr>
          <a:lstStyle/>
          <a:p>
            <a:pPr algn="just"/>
            <a:r>
              <a:rPr lang="en-US" sz="2400" dirty="0" smtClean="0">
                <a:latin typeface="+mj-lt"/>
              </a:rPr>
              <a:t>- </a:t>
            </a:r>
            <a:r>
              <a:rPr lang="vi-VN" sz="2400" dirty="0" smtClean="0">
                <a:latin typeface="+mj-lt"/>
              </a:rPr>
              <a:t>Chất </a:t>
            </a:r>
            <a:r>
              <a:rPr lang="vi-VN" sz="2400" dirty="0">
                <a:latin typeface="+mj-lt"/>
              </a:rPr>
              <a:t>đốt khi cháy có thể ảnh xưởng xấu tới môi trường vì tất cả chất đốt khi cháy đều sinh ra khí các-bô-níc, nhiều loại khí độc và chất độc hại khác.</a:t>
            </a:r>
          </a:p>
          <a:p>
            <a:pPr algn="just"/>
            <a:r>
              <a:rPr lang="en-US" sz="2400" dirty="0" smtClean="0">
                <a:latin typeface="+mj-lt"/>
              </a:rPr>
              <a:t>- </a:t>
            </a:r>
            <a:r>
              <a:rPr lang="vi-VN" sz="2400" dirty="0" smtClean="0">
                <a:latin typeface="+mj-lt"/>
              </a:rPr>
              <a:t>Để </a:t>
            </a:r>
            <a:r>
              <a:rPr lang="vi-VN" sz="2400" dirty="0">
                <a:latin typeface="+mj-lt"/>
              </a:rPr>
              <a:t>tránh tai nạn khi sử dụng chất đốt trong sinh hoạt, chúng ta phải tuyệt đối chú ý khi sử dụng chất đốt. Sau khi sử dụng bếp ga thì khóa ga lại, phải tuân thủ các biện pháp chống cháy nổ.</a:t>
            </a:r>
            <a:endParaRPr lang="en-US" sz="2400" dirty="0">
              <a:latin typeface="+mj-lt"/>
            </a:endParaRPr>
          </a:p>
        </p:txBody>
      </p:sp>
    </p:spTree>
    <p:extLst>
      <p:ext uri="{BB962C8B-B14F-4D97-AF65-F5344CB8AC3E}">
        <p14:creationId xmlns:p14="http://schemas.microsoft.com/office/powerpoint/2010/main" val="2801781799"/>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 Box 60"/>
          <p:cNvSpPr txBox="1">
            <a:spLocks noChangeArrowheads="1"/>
          </p:cNvSpPr>
          <p:nvPr/>
        </p:nvSpPr>
        <p:spPr bwMode="auto">
          <a:xfrm>
            <a:off x="1003070" y="103882"/>
            <a:ext cx="98005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algn="ctr" eaLnBrk="1" hangingPunct="1"/>
            <a:r>
              <a:rPr kumimoji="1" lang="en-US" altLang="en-US" sz="2800" dirty="0" smtClean="0">
                <a:solidFill>
                  <a:srgbClr val="002060"/>
                </a:solidFill>
                <a:latin typeface="Times New Roman" panose="02020603050405020304" pitchFamily="18" charset="0"/>
                <a:cs typeface="Times New Roman" panose="02020603050405020304" pitchFamily="18" charset="0"/>
              </a:rPr>
              <a:t>HOẠT ĐỘNG THỰC HÀNH</a:t>
            </a:r>
            <a:endParaRPr lang="en-US" altLang="en-US" sz="2800" dirty="0">
              <a:solidFill>
                <a:srgbClr val="CC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13266" y="627102"/>
            <a:ext cx="11573933" cy="2677656"/>
          </a:xfrm>
          <a:prstGeom prst="rect">
            <a:avLst/>
          </a:prstGeom>
        </p:spPr>
        <p:txBody>
          <a:bodyPr wrap="square">
            <a:spAutoFit/>
          </a:bodyPr>
          <a:lstStyle/>
          <a:p>
            <a:r>
              <a:rPr lang="vi-VN" sz="2400" i="0" dirty="0" smtClean="0">
                <a:solidFill>
                  <a:srgbClr val="000000"/>
                </a:solidFill>
                <a:effectLst/>
                <a:latin typeface="+mj-lt"/>
              </a:rPr>
              <a:t>1</a:t>
            </a:r>
            <a:r>
              <a:rPr lang="en-US" sz="2400" b="1" i="0" dirty="0" smtClean="0">
                <a:solidFill>
                  <a:srgbClr val="000000"/>
                </a:solidFill>
                <a:effectLst/>
                <a:latin typeface="+mj-lt"/>
              </a:rPr>
              <a:t>.</a:t>
            </a:r>
            <a:r>
              <a:rPr lang="vi-VN" sz="2400" b="1" i="0" dirty="0" smtClean="0">
                <a:solidFill>
                  <a:srgbClr val="000000"/>
                </a:solidFill>
                <a:effectLst/>
                <a:latin typeface="+mj-lt"/>
              </a:rPr>
              <a:t> </a:t>
            </a:r>
            <a:r>
              <a:rPr lang="vi-VN" sz="2400" b="0" i="0" dirty="0" smtClean="0">
                <a:solidFill>
                  <a:srgbClr val="000000"/>
                </a:solidFill>
                <a:effectLst/>
                <a:latin typeface="+mj-lt"/>
              </a:rPr>
              <a:t>Khoanh vào chữ cái đầu câu trả lời đúng: </a:t>
            </a:r>
            <a:endParaRPr lang="en-US" sz="2400" b="0" i="0" dirty="0" smtClean="0">
              <a:solidFill>
                <a:srgbClr val="000000"/>
              </a:solidFill>
              <a:effectLst/>
              <a:latin typeface="+mj-lt"/>
            </a:endParaRPr>
          </a:p>
          <a:p>
            <a:r>
              <a:rPr lang="vi-VN" sz="2400" b="0" i="0" dirty="0" smtClean="0">
                <a:solidFill>
                  <a:srgbClr val="000000"/>
                </a:solidFill>
                <a:effectLst/>
                <a:latin typeface="+mj-lt"/>
              </a:rPr>
              <a:t>Chất đốt có thể được sử dụng vào những việc nào sau đây?</a:t>
            </a:r>
          </a:p>
          <a:p>
            <a:r>
              <a:rPr lang="en-US" sz="2400" dirty="0" smtClean="0">
                <a:solidFill>
                  <a:srgbClr val="000000"/>
                </a:solidFill>
                <a:latin typeface="Times New Roman" panose="02020603050405020304" pitchFamily="18" charset="0"/>
                <a:cs typeface="Times New Roman" panose="02020603050405020304" pitchFamily="18" charset="0"/>
              </a:rPr>
              <a:t>A. </a:t>
            </a:r>
            <a:r>
              <a:rPr lang="vi-VN" sz="2400" b="0" i="0" dirty="0" smtClean="0">
                <a:solidFill>
                  <a:srgbClr val="000000"/>
                </a:solidFill>
                <a:effectLst/>
                <a:latin typeface="+mj-lt"/>
              </a:rPr>
              <a:t>Đun nóng</a:t>
            </a:r>
            <a:r>
              <a:rPr lang="en-US" sz="2400" dirty="0" smtClean="0">
                <a:solidFill>
                  <a:srgbClr val="000000"/>
                </a:solidFill>
                <a:latin typeface="+mj-lt"/>
              </a:rPr>
              <a:t>. </a:t>
            </a:r>
            <a:endParaRPr lang="en-US" sz="2400" b="0" i="0" dirty="0" smtClean="0">
              <a:solidFill>
                <a:srgbClr val="000000"/>
              </a:solidFill>
              <a:effectLst/>
              <a:latin typeface="+mj-lt"/>
            </a:endParaRPr>
          </a:p>
          <a:p>
            <a:r>
              <a:rPr lang="en-US" sz="2400" dirty="0" smtClean="0">
                <a:solidFill>
                  <a:srgbClr val="000000"/>
                </a:solidFill>
                <a:latin typeface="Times New Roman" panose="02020603050405020304" pitchFamily="18" charset="0"/>
                <a:cs typeface="Times New Roman" panose="02020603050405020304" pitchFamily="18" charset="0"/>
              </a:rPr>
              <a:t>B. </a:t>
            </a:r>
            <a:r>
              <a:rPr lang="vi-VN" sz="2400" b="0" i="0" dirty="0" smtClean="0">
                <a:solidFill>
                  <a:srgbClr val="000000"/>
                </a:solidFill>
                <a:effectLst/>
                <a:latin typeface="+mj-lt"/>
              </a:rPr>
              <a:t>Thắp sáng</a:t>
            </a:r>
          </a:p>
          <a:p>
            <a:r>
              <a:rPr lang="en-US" sz="2400" b="0" i="0" dirty="0" smtClean="0">
                <a:solidFill>
                  <a:srgbClr val="000000"/>
                </a:solidFill>
                <a:effectLst/>
                <a:latin typeface="Times New Roman" panose="02020603050405020304" pitchFamily="18" charset="0"/>
                <a:cs typeface="Times New Roman" panose="02020603050405020304" pitchFamily="18" charset="0"/>
              </a:rPr>
              <a:t>C. </a:t>
            </a:r>
            <a:r>
              <a:rPr lang="vi-VN" sz="2400" b="0" i="0" dirty="0" smtClean="0">
                <a:solidFill>
                  <a:srgbClr val="000000"/>
                </a:solidFill>
                <a:effectLst/>
                <a:latin typeface="+mj-lt"/>
              </a:rPr>
              <a:t>Chạy máy           </a:t>
            </a:r>
            <a:endParaRPr lang="en-US" sz="2400" b="0" i="0" dirty="0" smtClean="0">
              <a:solidFill>
                <a:srgbClr val="000000"/>
              </a:solidFill>
              <a:effectLst/>
              <a:latin typeface="+mj-lt"/>
            </a:endParaRPr>
          </a:p>
          <a:p>
            <a:r>
              <a:rPr lang="en-US" sz="2400" b="0" i="0" dirty="0" smtClean="0">
                <a:solidFill>
                  <a:srgbClr val="000000"/>
                </a:solidFill>
                <a:effectLst/>
                <a:latin typeface="Times New Roman" panose="02020603050405020304" pitchFamily="18" charset="0"/>
                <a:cs typeface="Times New Roman" panose="02020603050405020304" pitchFamily="18" charset="0"/>
              </a:rPr>
              <a:t>D. </a:t>
            </a:r>
            <a:r>
              <a:rPr lang="vi-VN" sz="2400" b="0" i="0" dirty="0" smtClean="0">
                <a:solidFill>
                  <a:srgbClr val="000000"/>
                </a:solidFill>
                <a:effectLst/>
                <a:latin typeface="+mj-lt"/>
              </a:rPr>
              <a:t>Sán xuất ra điện</a:t>
            </a:r>
          </a:p>
          <a:p>
            <a:r>
              <a:rPr lang="en-US" sz="2400" b="0" i="0" dirty="0" smtClean="0">
                <a:solidFill>
                  <a:srgbClr val="000000"/>
                </a:solidFill>
                <a:effectLst/>
                <a:latin typeface="Times New Roman" panose="02020603050405020304" pitchFamily="18" charset="0"/>
                <a:cs typeface="Times New Roman" panose="02020603050405020304" pitchFamily="18" charset="0"/>
              </a:rPr>
              <a:t>E. </a:t>
            </a:r>
            <a:r>
              <a:rPr lang="vi-VN" sz="2400" b="0" i="0" dirty="0" smtClean="0">
                <a:solidFill>
                  <a:srgbClr val="000000"/>
                </a:solidFill>
                <a:effectLst/>
                <a:latin typeface="+mj-lt"/>
              </a:rPr>
              <a:t>Tất cả những việc trên</a:t>
            </a:r>
            <a:endParaRPr lang="vi-VN" sz="2400" b="0" i="0" dirty="0">
              <a:solidFill>
                <a:srgbClr val="000000"/>
              </a:solidFill>
              <a:effectLst/>
              <a:latin typeface="+mj-lt"/>
            </a:endParaRPr>
          </a:p>
        </p:txBody>
      </p:sp>
      <p:sp>
        <p:nvSpPr>
          <p:cNvPr id="3" name="Oval 2"/>
          <p:cNvSpPr/>
          <p:nvPr/>
        </p:nvSpPr>
        <p:spPr>
          <a:xfrm>
            <a:off x="110065" y="2836333"/>
            <a:ext cx="660401" cy="5418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E</a:t>
            </a:r>
            <a:endParaRPr lang="en-US" dirty="0">
              <a:latin typeface="Times New Roman" panose="02020603050405020304" pitchFamily="18" charset="0"/>
              <a:cs typeface="Times New Roman" panose="02020603050405020304" pitchFamily="18" charset="0"/>
            </a:endParaRPr>
          </a:p>
        </p:txBody>
      </p:sp>
      <p:sp>
        <p:nvSpPr>
          <p:cNvPr id="8" name="Rectangle 1"/>
          <p:cNvSpPr>
            <a:spLocks noChangeArrowheads="1"/>
          </p:cNvSpPr>
          <p:nvPr/>
        </p:nvSpPr>
        <p:spPr bwMode="auto">
          <a:xfrm>
            <a:off x="110065" y="3597145"/>
            <a:ext cx="11906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Nêu</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mối</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nguy</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hiểm</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tác</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hại</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thể</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xảy</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ra</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khi</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sử</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đốt</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cách</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phòng</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tránh</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7794221"/>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1000"/>
                                        <p:tgtEl>
                                          <p:spTgt spid="2">
                                            <p:txEl>
                                              <p:pRg st="5" end="5"/>
                                            </p:txEl>
                                          </p:spTgt>
                                        </p:tgtEl>
                                      </p:cBhvr>
                                    </p:animEffect>
                                    <p:anim calcmode="lin" valueType="num">
                                      <p:cBhvr>
                                        <p:cTn id="36"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1000"/>
                                        <p:tgtEl>
                                          <p:spTgt spid="3"/>
                                        </p:tgtEl>
                                      </p:cBhvr>
                                    </p:animEffect>
                                    <p:anim calcmode="lin" valueType="num">
                                      <p:cBhvr>
                                        <p:cTn id="50" dur="1000" fill="hold"/>
                                        <p:tgtEl>
                                          <p:spTgt spid="3"/>
                                        </p:tgtEl>
                                        <p:attrNameLst>
                                          <p:attrName>ppt_x</p:attrName>
                                        </p:attrNameLst>
                                      </p:cBhvr>
                                      <p:tavLst>
                                        <p:tav tm="0">
                                          <p:val>
                                            <p:strVal val="#ppt_x"/>
                                          </p:val>
                                        </p:tav>
                                        <p:tav tm="100000">
                                          <p:val>
                                            <p:strVal val="#ppt_x"/>
                                          </p:val>
                                        </p:tav>
                                      </p:tavLst>
                                    </p:anim>
                                    <p:anim calcmode="lin" valueType="num">
                                      <p:cBhvr>
                                        <p:cTn id="5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30407909"/>
              </p:ext>
            </p:extLst>
          </p:nvPr>
        </p:nvGraphicFramePr>
        <p:xfrm>
          <a:off x="457202" y="1199072"/>
          <a:ext cx="11102193" cy="5020573"/>
        </p:xfrm>
        <a:graphic>
          <a:graphicData uri="http://schemas.openxmlformats.org/drawingml/2006/table">
            <a:tbl>
              <a:tblPr>
                <a:tableStyleId>{5940675A-B579-460E-94D1-54222C63F5DA}</a:tableStyleId>
              </a:tblPr>
              <a:tblGrid>
                <a:gridCol w="793628">
                  <a:extLst>
                    <a:ext uri="{9D8B030D-6E8A-4147-A177-3AD203B41FA5}">
                      <a16:colId xmlns:a16="http://schemas.microsoft.com/office/drawing/2014/main" val="1426368571"/>
                    </a:ext>
                  </a:extLst>
                </a:gridCol>
                <a:gridCol w="6607834">
                  <a:extLst>
                    <a:ext uri="{9D8B030D-6E8A-4147-A177-3AD203B41FA5}">
                      <a16:colId xmlns:a16="http://schemas.microsoft.com/office/drawing/2014/main" val="2704988728"/>
                    </a:ext>
                  </a:extLst>
                </a:gridCol>
                <a:gridCol w="3700731">
                  <a:extLst>
                    <a:ext uri="{9D8B030D-6E8A-4147-A177-3AD203B41FA5}">
                      <a16:colId xmlns:a16="http://schemas.microsoft.com/office/drawing/2014/main" val="2916875475"/>
                    </a:ext>
                  </a:extLst>
                </a:gridCol>
              </a:tblGrid>
              <a:tr h="658781">
                <a:tc>
                  <a:txBody>
                    <a:bodyPr/>
                    <a:lstStyle/>
                    <a:p>
                      <a:pPr fontAlgn="t"/>
                      <a:r>
                        <a:rPr lang="en-US" sz="2400" dirty="0">
                          <a:effectLst/>
                          <a:latin typeface="Times New Roman" panose="02020603050405020304" pitchFamily="18" charset="0"/>
                          <a:cs typeface="Times New Roman" panose="02020603050405020304" pitchFamily="18" charset="0"/>
                        </a:rPr>
                        <a:t>STT</a:t>
                      </a:r>
                    </a:p>
                  </a:txBody>
                  <a:tcPr marL="42593" marR="42593" marT="42593" marB="42593"/>
                </a:tc>
                <a:tc>
                  <a:txBody>
                    <a:bodyPr/>
                    <a:lstStyle/>
                    <a:p>
                      <a:pPr fontAlgn="t"/>
                      <a:r>
                        <a:rPr lang="en-US" sz="2400">
                          <a:effectLst/>
                          <a:latin typeface="Times New Roman" panose="02020603050405020304" pitchFamily="18" charset="0"/>
                          <a:cs typeface="Times New Roman" panose="02020603050405020304" pitchFamily="18" charset="0"/>
                        </a:rPr>
                        <a:t>Mối nguy hiểm/tác hại khi sử dụng chất đốt</a:t>
                      </a:r>
                    </a:p>
                  </a:txBody>
                  <a:tcPr marL="42593" marR="42593" marT="42593" marB="42593"/>
                </a:tc>
                <a:tc>
                  <a:txBody>
                    <a:bodyPr/>
                    <a:lstStyle/>
                    <a:p>
                      <a:pPr fontAlgn="t"/>
                      <a:r>
                        <a:rPr lang="en-US" sz="2400">
                          <a:effectLst/>
                          <a:latin typeface="Times New Roman" panose="02020603050405020304" pitchFamily="18" charset="0"/>
                          <a:cs typeface="Times New Roman" panose="02020603050405020304" pitchFamily="18" charset="0"/>
                        </a:rPr>
                        <a:t>Cách phòng, tránh</a:t>
                      </a:r>
                    </a:p>
                  </a:txBody>
                  <a:tcPr marL="42593" marR="42593" marT="42593" marB="42593"/>
                </a:tc>
                <a:extLst>
                  <a:ext uri="{0D108BD9-81ED-4DB2-BD59-A6C34878D82A}">
                    <a16:rowId xmlns:a16="http://schemas.microsoft.com/office/drawing/2014/main" val="1708065397"/>
                  </a:ext>
                </a:extLst>
              </a:tr>
              <a:tr h="954358">
                <a:tc>
                  <a:txBody>
                    <a:bodyPr/>
                    <a:lstStyle/>
                    <a:p>
                      <a:pPr algn="ctr" fontAlgn="t"/>
                      <a:r>
                        <a:rPr lang="en-US" sz="2000" dirty="0" smtClean="0">
                          <a:effectLst/>
                          <a:latin typeface="Times New Roman" panose="02020603050405020304" pitchFamily="18" charset="0"/>
                          <a:cs typeface="Times New Roman" panose="02020603050405020304" pitchFamily="18" charset="0"/>
                        </a:rPr>
                        <a:t>(</a:t>
                      </a:r>
                      <a:r>
                        <a:rPr lang="en-US" sz="2000" dirty="0" err="1">
                          <a:effectLst/>
                          <a:latin typeface="Times New Roman" panose="02020603050405020304" pitchFamily="18" charset="0"/>
                          <a:cs typeface="Times New Roman" panose="02020603050405020304" pitchFamily="18" charset="0"/>
                        </a:rPr>
                        <a:t>ví</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dụ</a:t>
                      </a:r>
                      <a:r>
                        <a:rPr lang="en-US" sz="2000" dirty="0" smtClean="0">
                          <a:effectLst/>
                          <a:latin typeface="Times New Roman" panose="02020603050405020304" pitchFamily="18" charset="0"/>
                          <a:cs typeface="Times New Roman" panose="02020603050405020304" pitchFamily="18" charset="0"/>
                        </a:rPr>
                        <a:t>) </a:t>
                      </a:r>
                    </a:p>
                    <a:p>
                      <a:pPr algn="ctr" fontAlgn="t"/>
                      <a:r>
                        <a:rPr lang="en-US" sz="2400" dirty="0" smtClean="0">
                          <a:effectLst/>
                          <a:latin typeface="Times New Roman" panose="02020603050405020304" pitchFamily="18" charset="0"/>
                          <a:cs typeface="Times New Roman" panose="02020603050405020304" pitchFamily="18" charset="0"/>
                        </a:rPr>
                        <a:t>1 </a:t>
                      </a:r>
                      <a:endParaRPr lang="en-US" sz="2400" dirty="0">
                        <a:effectLst/>
                        <a:latin typeface="Times New Roman" panose="02020603050405020304" pitchFamily="18" charset="0"/>
                        <a:cs typeface="Times New Roman" panose="02020603050405020304" pitchFamily="18" charset="0"/>
                      </a:endParaRPr>
                    </a:p>
                  </a:txBody>
                  <a:tcPr marL="42593" marR="42593" marT="42593" marB="42593"/>
                </a:tc>
                <a:tc>
                  <a:txBody>
                    <a:bodyPr/>
                    <a:lstStyle/>
                    <a:p>
                      <a:pPr fontAlgn="t"/>
                      <a:r>
                        <a:rPr lang="en-US" sz="2400" dirty="0" err="1">
                          <a:effectLst/>
                          <a:latin typeface="Times New Roman" panose="02020603050405020304" pitchFamily="18" charset="0"/>
                          <a:cs typeface="Times New Roman" panose="02020603050405020304" pitchFamily="18" charset="0"/>
                        </a:rPr>
                        <a:t>Khi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cháy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đốt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sinh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các-bô-níc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loại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độc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làm</a:t>
                      </a:r>
                      <a:r>
                        <a:rPr lang="en-US" sz="2400" dirty="0">
                          <a:effectLst/>
                          <a:latin typeface="Times New Roman" panose="02020603050405020304" pitchFamily="18" charset="0"/>
                          <a:cs typeface="Times New Roman" panose="02020603050405020304" pitchFamily="18" charset="0"/>
                        </a:rPr>
                        <a:t> ô </a:t>
                      </a:r>
                      <a:r>
                        <a:rPr lang="en-US" sz="2400" dirty="0" err="1">
                          <a:effectLst/>
                          <a:latin typeface="Times New Roman" panose="02020603050405020304" pitchFamily="18" charset="0"/>
                          <a:cs typeface="Times New Roman" panose="02020603050405020304" pitchFamily="18" charset="0"/>
                        </a:rPr>
                        <a:t>nhiễm</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khí</a:t>
                      </a:r>
                      <a:endParaRPr lang="en-US" sz="2400" dirty="0">
                        <a:effectLst/>
                        <a:latin typeface="Times New Roman" panose="02020603050405020304" pitchFamily="18" charset="0"/>
                        <a:cs typeface="Times New Roman" panose="02020603050405020304" pitchFamily="18" charset="0"/>
                      </a:endParaRPr>
                    </a:p>
                  </a:txBody>
                  <a:tcPr marL="42593" marR="42593" marT="42593" marB="42593"/>
                </a:tc>
                <a:tc>
                  <a:txBody>
                    <a:bodyPr/>
                    <a:lstStyle/>
                    <a:p>
                      <a:pPr fontAlgn="t"/>
                      <a:r>
                        <a:rPr lang="en-US" sz="2400">
                          <a:effectLst/>
                          <a:latin typeface="Times New Roman" panose="02020603050405020304" pitchFamily="18" charset="0"/>
                          <a:cs typeface="Times New Roman" panose="02020603050405020304" pitchFamily="18" charset="0"/>
                        </a:rPr>
                        <a:t> Sử dụng ống khói để dẫn các chất khí này lên cao </a:t>
                      </a:r>
                    </a:p>
                  </a:txBody>
                  <a:tcPr marL="42593" marR="42593" marT="42593" marB="42593"/>
                </a:tc>
                <a:extLst>
                  <a:ext uri="{0D108BD9-81ED-4DB2-BD59-A6C34878D82A}">
                    <a16:rowId xmlns:a16="http://schemas.microsoft.com/office/drawing/2014/main" val="235528734"/>
                  </a:ext>
                </a:extLst>
              </a:tr>
              <a:tr h="854015">
                <a:tc>
                  <a:txBody>
                    <a:bodyPr/>
                    <a:lstStyle/>
                    <a:p>
                      <a:pPr algn="ctr" fontAlgn="t"/>
                      <a:r>
                        <a:rPr lang="en-US" sz="2400" dirty="0">
                          <a:effectLst/>
                          <a:latin typeface="Times New Roman" panose="02020603050405020304" pitchFamily="18" charset="0"/>
                          <a:cs typeface="Times New Roman" panose="02020603050405020304" pitchFamily="18" charset="0"/>
                        </a:rPr>
                        <a:t>2</a:t>
                      </a:r>
                    </a:p>
                  </a:txBody>
                  <a:tcPr marL="42593" marR="42593" marT="42593" marB="42593"/>
                </a:tc>
                <a:tc>
                  <a:txBody>
                    <a:bodyPr/>
                    <a:lstStyle/>
                    <a:p>
                      <a:pPr fontAlgn="t"/>
                      <a:endParaRPr lang="en-US" sz="2400" dirty="0">
                        <a:effectLst/>
                        <a:latin typeface="Times New Roman" panose="02020603050405020304" pitchFamily="18" charset="0"/>
                        <a:cs typeface="Times New Roman" panose="02020603050405020304" pitchFamily="18" charset="0"/>
                      </a:endParaRPr>
                    </a:p>
                  </a:txBody>
                  <a:tcPr marL="42593" marR="42593" marT="42593" marB="42593"/>
                </a:tc>
                <a:tc>
                  <a:txBody>
                    <a:bodyPr/>
                    <a:lstStyle/>
                    <a:p>
                      <a:pPr fontAlgn="t"/>
                      <a:endParaRPr lang="en-US" sz="2400" dirty="0">
                        <a:effectLst/>
                        <a:latin typeface="Times New Roman" panose="02020603050405020304" pitchFamily="18" charset="0"/>
                        <a:cs typeface="Times New Roman" panose="02020603050405020304" pitchFamily="18" charset="0"/>
                      </a:endParaRPr>
                    </a:p>
                  </a:txBody>
                  <a:tcPr marL="42593" marR="42593" marT="42593" marB="42593"/>
                </a:tc>
                <a:extLst>
                  <a:ext uri="{0D108BD9-81ED-4DB2-BD59-A6C34878D82A}">
                    <a16:rowId xmlns:a16="http://schemas.microsoft.com/office/drawing/2014/main" val="1921551774"/>
                  </a:ext>
                </a:extLst>
              </a:tr>
              <a:tr h="1220110">
                <a:tc>
                  <a:txBody>
                    <a:bodyPr/>
                    <a:lstStyle/>
                    <a:p>
                      <a:pPr algn="ctr" fontAlgn="t"/>
                      <a:r>
                        <a:rPr lang="en-US" sz="2400" dirty="0">
                          <a:effectLst/>
                          <a:latin typeface="Times New Roman" panose="02020603050405020304" pitchFamily="18" charset="0"/>
                          <a:cs typeface="Times New Roman" panose="02020603050405020304" pitchFamily="18" charset="0"/>
                        </a:rPr>
                        <a:t>3</a:t>
                      </a:r>
                    </a:p>
                  </a:txBody>
                  <a:tcPr marL="42593" marR="42593" marT="42593" marB="42593"/>
                </a:tc>
                <a:tc>
                  <a:txBody>
                    <a:bodyPr/>
                    <a:lstStyle/>
                    <a:p>
                      <a:pPr fontAlgn="t"/>
                      <a:endParaRPr lang="en-US" sz="2400" dirty="0">
                        <a:effectLst/>
                        <a:latin typeface="Times New Roman" panose="02020603050405020304" pitchFamily="18" charset="0"/>
                        <a:cs typeface="Times New Roman" panose="02020603050405020304" pitchFamily="18" charset="0"/>
                      </a:endParaRPr>
                    </a:p>
                  </a:txBody>
                  <a:tcPr marL="42593" marR="42593" marT="42593" marB="42593"/>
                </a:tc>
                <a:tc>
                  <a:txBody>
                    <a:bodyPr/>
                    <a:lstStyle/>
                    <a:p>
                      <a:pPr fontAlgn="t"/>
                      <a:endParaRPr lang="en-US" sz="2400" dirty="0">
                        <a:effectLst/>
                        <a:latin typeface="Times New Roman" panose="02020603050405020304" pitchFamily="18" charset="0"/>
                        <a:cs typeface="Times New Roman" panose="02020603050405020304" pitchFamily="18" charset="0"/>
                      </a:endParaRPr>
                    </a:p>
                  </a:txBody>
                  <a:tcPr marL="42593" marR="42593" marT="42593" marB="42593"/>
                </a:tc>
                <a:extLst>
                  <a:ext uri="{0D108BD9-81ED-4DB2-BD59-A6C34878D82A}">
                    <a16:rowId xmlns:a16="http://schemas.microsoft.com/office/drawing/2014/main" val="1095965446"/>
                  </a:ext>
                </a:extLst>
              </a:tr>
              <a:tr h="1333309">
                <a:tc>
                  <a:txBody>
                    <a:bodyPr/>
                    <a:lstStyle/>
                    <a:p>
                      <a:pPr algn="ctr" fontAlgn="t"/>
                      <a:r>
                        <a:rPr lang="en-US" sz="2400" dirty="0">
                          <a:effectLst/>
                          <a:latin typeface="Times New Roman" panose="02020603050405020304" pitchFamily="18" charset="0"/>
                          <a:cs typeface="Times New Roman" panose="02020603050405020304" pitchFamily="18" charset="0"/>
                        </a:rPr>
                        <a:t>4</a:t>
                      </a:r>
                    </a:p>
                  </a:txBody>
                  <a:tcPr marL="42593" marR="42593" marT="42593" marB="42593"/>
                </a:tc>
                <a:tc>
                  <a:txBody>
                    <a:bodyPr/>
                    <a:lstStyle/>
                    <a:p>
                      <a:pPr fontAlgn="t"/>
                      <a:endParaRPr lang="en-US" sz="2400" dirty="0">
                        <a:effectLst/>
                        <a:latin typeface="Times New Roman" panose="02020603050405020304" pitchFamily="18" charset="0"/>
                        <a:cs typeface="Times New Roman" panose="02020603050405020304" pitchFamily="18" charset="0"/>
                      </a:endParaRPr>
                    </a:p>
                  </a:txBody>
                  <a:tcPr marL="42593" marR="42593" marT="42593" marB="42593"/>
                </a:tc>
                <a:tc>
                  <a:txBody>
                    <a:bodyPr/>
                    <a:lstStyle/>
                    <a:p>
                      <a:pPr fontAlgn="t"/>
                      <a:r>
                        <a:rPr lang="en-US" sz="2400" dirty="0">
                          <a:effectLst/>
                          <a:latin typeface="Times New Roman" panose="02020603050405020304" pitchFamily="18" charset="0"/>
                          <a:cs typeface="Times New Roman" panose="02020603050405020304" pitchFamily="18" charset="0"/>
                        </a:rPr>
                        <a:t>  </a:t>
                      </a:r>
                    </a:p>
                  </a:txBody>
                  <a:tcPr marL="42593" marR="42593" marT="42593" marB="42593"/>
                </a:tc>
                <a:extLst>
                  <a:ext uri="{0D108BD9-81ED-4DB2-BD59-A6C34878D82A}">
                    <a16:rowId xmlns:a16="http://schemas.microsoft.com/office/drawing/2014/main" val="1868218251"/>
                  </a:ext>
                </a:extLst>
              </a:tr>
            </a:tbl>
          </a:graphicData>
        </a:graphic>
      </p:graphicFrame>
      <p:sp>
        <p:nvSpPr>
          <p:cNvPr id="11" name="Rectangle 1"/>
          <p:cNvSpPr>
            <a:spLocks noChangeArrowheads="1"/>
          </p:cNvSpPr>
          <p:nvPr/>
        </p:nvSpPr>
        <p:spPr bwMode="auto">
          <a:xfrm>
            <a:off x="0" y="431251"/>
            <a:ext cx="119065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Nêu</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một</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mối</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nguy</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hiểm</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tác</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hại</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có</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thể</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xảy</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ra</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khi</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sử</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đốt</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cách</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phòng</a:t>
            </a: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tránh</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3" name="Rectangle 2"/>
          <p:cNvSpPr/>
          <p:nvPr/>
        </p:nvSpPr>
        <p:spPr>
          <a:xfrm>
            <a:off x="1405791" y="2900010"/>
            <a:ext cx="5125121" cy="461665"/>
          </a:xfrm>
          <a:prstGeom prst="rect">
            <a:avLst/>
          </a:prstGeom>
        </p:spPr>
        <p:txBody>
          <a:bodyPr wrap="none">
            <a:spAutoFit/>
          </a:bodyPr>
          <a:lstStyle/>
          <a:p>
            <a:pPr fontAlgn="t"/>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7951698" y="2814390"/>
            <a:ext cx="3626814" cy="830997"/>
          </a:xfrm>
          <a:prstGeom prst="rect">
            <a:avLst/>
          </a:prstGeom>
        </p:spPr>
        <p:txBody>
          <a:bodyPr wrap="square">
            <a:spAutoFit/>
          </a:bodyPr>
          <a:lstStyle/>
          <a:p>
            <a:pPr fontAlgn="t"/>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a:t>
            </a:r>
            <a:endParaRPr lang="en-US" sz="2400" dirty="0">
              <a:latin typeface="Times New Roman" panose="02020603050405020304" pitchFamily="18" charset="0"/>
              <a:cs typeface="Times New Roman" panose="02020603050405020304" pitchFamily="18" charset="0"/>
            </a:endParaRPr>
          </a:p>
        </p:txBody>
      </p:sp>
      <p:sp>
        <p:nvSpPr>
          <p:cNvPr id="5" name="Rectangle 4"/>
          <p:cNvSpPr/>
          <p:nvPr/>
        </p:nvSpPr>
        <p:spPr>
          <a:xfrm>
            <a:off x="1321008" y="3867873"/>
            <a:ext cx="6365128" cy="830997"/>
          </a:xfrm>
          <a:prstGeom prst="rect">
            <a:avLst/>
          </a:prstGeom>
        </p:spPr>
        <p:txBody>
          <a:bodyPr wrap="square">
            <a:spAutoFit/>
          </a:bodyPr>
          <a:lstStyle/>
          <a:p>
            <a:pPr fontAlgn="t"/>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7907551" y="3683206"/>
            <a:ext cx="3715108" cy="1200329"/>
          </a:xfrm>
          <a:prstGeom prst="rect">
            <a:avLst/>
          </a:prstGeom>
        </p:spPr>
        <p:txBody>
          <a:bodyPr wrap="square">
            <a:spAutoFit/>
          </a:bodyPr>
          <a:lstStyle/>
          <a:p>
            <a:pPr fontAlgn="t"/>
            <a:r>
              <a:rPr lang="en-US" sz="2400" dirty="0" err="1">
                <a:latin typeface="Times New Roman" panose="02020603050405020304" pitchFamily="18" charset="0"/>
                <a:cs typeface="Times New Roman" panose="02020603050405020304" pitchFamily="18" charset="0"/>
              </a:rPr>
              <a:t>Sau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dẫn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ga.</a:t>
            </a:r>
            <a:r>
              <a:rPr lang="en-US" sz="2400" dirty="0">
                <a:latin typeface="Times New Roman" panose="02020603050405020304" pitchFamily="18" charset="0"/>
                <a:cs typeface="Times New Roman" panose="02020603050405020304" pitchFamily="18" charset="0"/>
              </a:rPr>
              <a:t>.</a:t>
            </a:r>
          </a:p>
        </p:txBody>
      </p:sp>
      <p:sp>
        <p:nvSpPr>
          <p:cNvPr id="7" name="Rectangle 6"/>
          <p:cNvSpPr/>
          <p:nvPr/>
        </p:nvSpPr>
        <p:spPr>
          <a:xfrm>
            <a:off x="1405791" y="5005026"/>
            <a:ext cx="4839786" cy="461665"/>
          </a:xfrm>
          <a:prstGeom prst="rect">
            <a:avLst/>
          </a:prstGeom>
        </p:spPr>
        <p:txBody>
          <a:bodyPr wrap="none">
            <a:spAutoFit/>
          </a:bodyPr>
          <a:lstStyle/>
          <a:p>
            <a:pPr fontAlgn="t"/>
            <a:r>
              <a:rPr lang="en-US" sz="2400" dirty="0" err="1">
                <a:latin typeface="Times New Roman" panose="02020603050405020304" pitchFamily="18" charset="0"/>
                <a:cs typeface="Times New Roman" panose="02020603050405020304" pitchFamily="18" charset="0"/>
              </a:rPr>
              <a:t>Khói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gây</a:t>
            </a:r>
            <a:r>
              <a:rPr lang="en-US" sz="2400" dirty="0">
                <a:latin typeface="Times New Roman" panose="02020603050405020304" pitchFamily="18" charset="0"/>
                <a:cs typeface="Times New Roman" panose="02020603050405020304" pitchFamily="18" charset="0"/>
              </a:rPr>
              <a:t> ô </a:t>
            </a:r>
            <a:r>
              <a:rPr lang="en-US" sz="2400" dirty="0" err="1">
                <a:latin typeface="Times New Roman" panose="02020603050405020304" pitchFamily="18" charset="0"/>
                <a:cs typeface="Times New Roman" panose="02020603050405020304" pitchFamily="18" charset="0"/>
              </a:rPr>
              <a:t>nhiễm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7951698" y="4866526"/>
            <a:ext cx="3357216" cy="1200329"/>
          </a:xfrm>
          <a:prstGeom prst="rect">
            <a:avLst/>
          </a:prstGeom>
        </p:spPr>
        <p:txBody>
          <a:bodyPr wrap="square">
            <a:spAutoFit/>
          </a:bodyPr>
          <a:lstStyle/>
          <a:p>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máy</a:t>
            </a:r>
            <a:r>
              <a:rPr lang="en-US" sz="2400" dirty="0">
                <a:latin typeface="Times New Roman" panose="02020603050405020304" pitchFamily="18"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103739332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9" descr="Su_dung_nang_luong_chat_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512" y="1327446"/>
            <a:ext cx="7294764"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10"/>
          <p:cNvSpPr txBox="1">
            <a:spLocks noChangeArrowheads="1"/>
          </p:cNvSpPr>
          <p:nvPr/>
        </p:nvSpPr>
        <p:spPr bwMode="auto">
          <a:xfrm>
            <a:off x="2043841" y="4463234"/>
            <a:ext cx="514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US" altLang="en-US" sz="2400" dirty="0">
                <a:latin typeface="Arial" panose="020B0604020202020204" pitchFamily="34" charset="0"/>
              </a:rPr>
              <a:t>1</a:t>
            </a:r>
          </a:p>
        </p:txBody>
      </p:sp>
      <p:sp>
        <p:nvSpPr>
          <p:cNvPr id="7173" name="Text Box 11"/>
          <p:cNvSpPr txBox="1">
            <a:spLocks noChangeArrowheads="1"/>
          </p:cNvSpPr>
          <p:nvPr/>
        </p:nvSpPr>
        <p:spPr bwMode="auto">
          <a:xfrm>
            <a:off x="4415566" y="4536259"/>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US" altLang="en-US" sz="2400">
                <a:latin typeface="Arial" panose="020B0604020202020204" pitchFamily="34" charset="0"/>
              </a:rPr>
              <a:t>2</a:t>
            </a:r>
          </a:p>
        </p:txBody>
      </p:sp>
      <p:sp>
        <p:nvSpPr>
          <p:cNvPr id="7174" name="Text Box 12"/>
          <p:cNvSpPr txBox="1">
            <a:spLocks noChangeArrowheads="1"/>
          </p:cNvSpPr>
          <p:nvPr/>
        </p:nvSpPr>
        <p:spPr bwMode="auto">
          <a:xfrm>
            <a:off x="6899801" y="4536259"/>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US" altLang="en-US" sz="2400">
                <a:latin typeface="Arial" panose="020B0604020202020204" pitchFamily="34" charset="0"/>
              </a:rPr>
              <a:t>3</a:t>
            </a:r>
          </a:p>
        </p:txBody>
      </p:sp>
      <p:sp>
        <p:nvSpPr>
          <p:cNvPr id="9" name="Hình Chữ nhật 18"/>
          <p:cNvSpPr>
            <a:spLocks noChangeArrowheads="1"/>
          </p:cNvSpPr>
          <p:nvPr/>
        </p:nvSpPr>
        <p:spPr bwMode="auto">
          <a:xfrm>
            <a:off x="263583" y="263961"/>
            <a:ext cx="755038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r>
              <a:rPr lang="en-US" altLang="en-US" sz="2800" dirty="0" smtClean="0">
                <a:solidFill>
                  <a:srgbClr val="FF0000"/>
                </a:solidFill>
                <a:latin typeface="Times New Roman" panose="02020603050405020304" pitchFamily="18" charset="0"/>
                <a:cs typeface="Times New Roman" panose="02020603050405020304" pitchFamily="18" charset="0"/>
              </a:rPr>
              <a:t>1</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Quan</a:t>
            </a:r>
            <a:r>
              <a:rPr lang="en-US" altLang="en-US" sz="2800" dirty="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sát</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liên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hệ</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thực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tế</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và</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trả</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lời</a:t>
            </a:r>
            <a:endParaRPr lang="en-US" altLang="en-US" sz="2800"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373339" y="866528"/>
            <a:ext cx="8571156" cy="523220"/>
          </a:xfrm>
          <a:prstGeom prst="rect">
            <a:avLst/>
          </a:prstGeom>
        </p:spPr>
        <p:txBody>
          <a:bodyPr wrap="square">
            <a:spAutoFit/>
          </a:bodyPr>
          <a:lstStyle/>
          <a:p>
            <a:r>
              <a:rPr lang="en-US" sz="2800" b="0" i="0" dirty="0" err="1" smtClean="0">
                <a:effectLst/>
                <a:latin typeface="Times New Roman" panose="02020603050405020304" pitchFamily="18" charset="0"/>
                <a:cs typeface="Times New Roman" panose="02020603050405020304" pitchFamily="18" charset="0"/>
              </a:rPr>
              <a:t>Trong</a:t>
            </a:r>
            <a:r>
              <a:rPr lang="en-US" sz="2800" b="0" i="0" dirty="0" smtClean="0">
                <a:effectLst/>
                <a:latin typeface="Times New Roman" panose="02020603050405020304" pitchFamily="18" charset="0"/>
                <a:cs typeface="Times New Roman" panose="02020603050405020304" pitchFamily="18" charset="0"/>
              </a:rPr>
              <a:t> </a:t>
            </a:r>
            <a:r>
              <a:rPr lang="en-US" sz="2800" b="0" i="0" dirty="0" err="1" smtClean="0">
                <a:effectLst/>
                <a:latin typeface="Times New Roman" panose="02020603050405020304" pitchFamily="18" charset="0"/>
                <a:cs typeface="Times New Roman" panose="02020603050405020304" pitchFamily="18" charset="0"/>
              </a:rPr>
              <a:t>mỗi</a:t>
            </a:r>
            <a:r>
              <a:rPr lang="en-US" sz="2800" b="0" i="0" dirty="0" smtClean="0">
                <a:effectLst/>
                <a:latin typeface="Times New Roman" panose="02020603050405020304" pitchFamily="18" charset="0"/>
                <a:cs typeface="Times New Roman" panose="02020603050405020304" pitchFamily="18" charset="0"/>
              </a:rPr>
              <a:t> </a:t>
            </a:r>
            <a:r>
              <a:rPr lang="en-US" sz="2800" b="0" i="0" dirty="0" err="1" smtClean="0">
                <a:effectLst/>
                <a:latin typeface="Times New Roman" panose="02020603050405020304" pitchFamily="18" charset="0"/>
                <a:cs typeface="Times New Roman" panose="02020603050405020304" pitchFamily="18" charset="0"/>
              </a:rPr>
              <a:t>hình</a:t>
            </a:r>
            <a:r>
              <a:rPr lang="en-US" sz="2800" b="0" i="0" dirty="0" smtClean="0">
                <a:effectLst/>
                <a:latin typeface="Times New Roman" panose="02020603050405020304" pitchFamily="18" charset="0"/>
                <a:cs typeface="Times New Roman" panose="02020603050405020304" pitchFamily="18" charset="0"/>
              </a:rPr>
              <a:t> </a:t>
            </a:r>
            <a:r>
              <a:rPr lang="en-US" sz="2800" b="0" i="0" dirty="0" err="1" smtClean="0">
                <a:effectLst/>
                <a:latin typeface="Times New Roman" panose="02020603050405020304" pitchFamily="18" charset="0"/>
                <a:cs typeface="Times New Roman" panose="02020603050405020304" pitchFamily="18" charset="0"/>
              </a:rPr>
              <a:t>sau</a:t>
            </a:r>
            <a:r>
              <a:rPr lang="en-US" sz="2800" b="0" i="0" dirty="0" smtClean="0">
                <a:effectLst/>
                <a:latin typeface="Times New Roman" panose="02020603050405020304" pitchFamily="18" charset="0"/>
                <a:cs typeface="Times New Roman" panose="02020603050405020304" pitchFamily="18" charset="0"/>
              </a:rPr>
              <a:t> </a:t>
            </a:r>
            <a:r>
              <a:rPr lang="en-US" sz="2800" b="0" i="0" dirty="0" err="1" smtClean="0">
                <a:effectLst/>
                <a:latin typeface="Times New Roman" panose="02020603050405020304" pitchFamily="18" charset="0"/>
                <a:cs typeface="Times New Roman" panose="02020603050405020304" pitchFamily="18" charset="0"/>
              </a:rPr>
              <a:t>có</a:t>
            </a:r>
            <a:r>
              <a:rPr lang="en-US" sz="2800" b="0" i="0" dirty="0" smtClean="0">
                <a:effectLst/>
                <a:latin typeface="Times New Roman" panose="02020603050405020304" pitchFamily="18" charset="0"/>
                <a:cs typeface="Times New Roman" panose="02020603050405020304" pitchFamily="18" charset="0"/>
              </a:rPr>
              <a:t> </a:t>
            </a:r>
            <a:r>
              <a:rPr lang="en-US" sz="2800" b="0" i="0" dirty="0" err="1" smtClean="0">
                <a:effectLst/>
                <a:latin typeface="Times New Roman" panose="02020603050405020304" pitchFamily="18" charset="0"/>
                <a:cs typeface="Times New Roman" panose="02020603050405020304" pitchFamily="18" charset="0"/>
              </a:rPr>
              <a:t>loại</a:t>
            </a:r>
            <a:r>
              <a:rPr lang="en-US" sz="2800" b="0" i="0" dirty="0" smtClean="0">
                <a:effectLst/>
                <a:latin typeface="Times New Roman" panose="02020603050405020304" pitchFamily="18" charset="0"/>
                <a:cs typeface="Times New Roman" panose="02020603050405020304" pitchFamily="18" charset="0"/>
              </a:rPr>
              <a:t> </a:t>
            </a:r>
            <a:r>
              <a:rPr lang="en-US" sz="2800" b="0" i="0" dirty="0" err="1" smtClean="0">
                <a:effectLst/>
                <a:latin typeface="Times New Roman" panose="02020603050405020304" pitchFamily="18" charset="0"/>
                <a:cs typeface="Times New Roman" panose="02020603050405020304" pitchFamily="18" charset="0"/>
              </a:rPr>
              <a:t>chất</a:t>
            </a:r>
            <a:r>
              <a:rPr lang="en-US" sz="2800" b="0" i="0" dirty="0" smtClean="0">
                <a:effectLst/>
                <a:latin typeface="Times New Roman" panose="02020603050405020304" pitchFamily="18" charset="0"/>
                <a:cs typeface="Times New Roman" panose="02020603050405020304" pitchFamily="18" charset="0"/>
              </a:rPr>
              <a:t> </a:t>
            </a:r>
            <a:r>
              <a:rPr lang="en-US" sz="2800" b="0" i="0" dirty="0" err="1" smtClean="0">
                <a:effectLst/>
                <a:latin typeface="Times New Roman" panose="02020603050405020304" pitchFamily="18" charset="0"/>
                <a:cs typeface="Times New Roman" panose="02020603050405020304" pitchFamily="18" charset="0"/>
              </a:rPr>
              <a:t>đốt</a:t>
            </a:r>
            <a:r>
              <a:rPr lang="en-US" sz="2800" b="0" i="0" dirty="0" smtClean="0">
                <a:effectLst/>
                <a:latin typeface="Times New Roman" panose="02020603050405020304" pitchFamily="18" charset="0"/>
                <a:cs typeface="Times New Roman" panose="02020603050405020304" pitchFamily="18" charset="0"/>
              </a:rPr>
              <a:t> </a:t>
            </a:r>
            <a:r>
              <a:rPr lang="en-US" sz="2800" b="0" i="0" dirty="0" err="1" smtClean="0">
                <a:effectLst/>
                <a:latin typeface="Times New Roman" panose="02020603050405020304" pitchFamily="18" charset="0"/>
                <a:cs typeface="Times New Roman" panose="02020603050405020304" pitchFamily="18" charset="0"/>
              </a:rPr>
              <a:t>nào</a:t>
            </a:r>
            <a:r>
              <a:rPr lang="en-US" sz="2800" b="0" i="0" dirty="0" smtClean="0">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4" name="Rectangle 3"/>
          <p:cNvSpPr/>
          <p:nvPr/>
        </p:nvSpPr>
        <p:spPr>
          <a:xfrm>
            <a:off x="1113137" y="4960893"/>
            <a:ext cx="1861407" cy="461665"/>
          </a:xfrm>
          <a:prstGeom prst="rect">
            <a:avLst/>
          </a:prstGeom>
        </p:spPr>
        <p:txBody>
          <a:bodyPr wrap="none">
            <a:spAutoFit/>
          </a:bodyPr>
          <a:lstStyle/>
          <a:p>
            <a:pPr algn="just"/>
            <a:r>
              <a:rPr lang="en-US" sz="2400" b="1" i="0" dirty="0" err="1" smtClean="0">
                <a:effectLst/>
                <a:latin typeface="Times New Roman" panose="02020603050405020304" pitchFamily="18" charset="0"/>
                <a:cs typeface="Times New Roman" panose="02020603050405020304" pitchFamily="18" charset="0"/>
              </a:rPr>
              <a:t>Hình</a:t>
            </a:r>
            <a:r>
              <a:rPr lang="en-US" sz="2400" b="1" i="0" dirty="0" smtClean="0">
                <a:effectLst/>
                <a:latin typeface="Times New Roman" panose="02020603050405020304" pitchFamily="18" charset="0"/>
                <a:cs typeface="Times New Roman" panose="02020603050405020304" pitchFamily="18" charset="0"/>
              </a:rPr>
              <a:t> 1: than</a:t>
            </a:r>
          </a:p>
        </p:txBody>
      </p:sp>
      <p:sp>
        <p:nvSpPr>
          <p:cNvPr id="5" name="Rectangle 4"/>
          <p:cNvSpPr/>
          <p:nvPr/>
        </p:nvSpPr>
        <p:spPr>
          <a:xfrm>
            <a:off x="3713164" y="4942085"/>
            <a:ext cx="1758815" cy="461665"/>
          </a:xfrm>
          <a:prstGeom prst="rect">
            <a:avLst/>
          </a:prstGeom>
        </p:spPr>
        <p:txBody>
          <a:bodyPr wrap="none">
            <a:spAutoFit/>
          </a:bodyPr>
          <a:lstStyle/>
          <a:p>
            <a:pPr algn="just"/>
            <a:r>
              <a:rPr lang="en-US" sz="2400" b="1" i="0" dirty="0" err="1" smtClean="0">
                <a:effectLst/>
                <a:latin typeface="Times New Roman" panose="02020603050405020304" pitchFamily="18" charset="0"/>
                <a:cs typeface="Times New Roman" panose="02020603050405020304" pitchFamily="18" charset="0"/>
              </a:rPr>
              <a:t>Hình</a:t>
            </a:r>
            <a:r>
              <a:rPr lang="en-US" sz="2400" b="1" i="0" dirty="0" smtClean="0">
                <a:effectLst/>
                <a:latin typeface="Times New Roman" panose="02020603050405020304" pitchFamily="18" charset="0"/>
                <a:cs typeface="Times New Roman" panose="02020603050405020304" pitchFamily="18" charset="0"/>
              </a:rPr>
              <a:t> 2: </a:t>
            </a:r>
            <a:r>
              <a:rPr lang="en-US" sz="2400" b="1" i="0" dirty="0" err="1" smtClean="0">
                <a:effectLst/>
                <a:latin typeface="Times New Roman" panose="02020603050405020304" pitchFamily="18" charset="0"/>
                <a:cs typeface="Times New Roman" panose="02020603050405020304" pitchFamily="18" charset="0"/>
              </a:rPr>
              <a:t>dầu</a:t>
            </a:r>
            <a:endParaRPr lang="en-US" sz="2400" b="1" i="0" dirty="0" smtClean="0">
              <a:effectLst/>
              <a:latin typeface="Times New Roman" panose="02020603050405020304" pitchFamily="18" charset="0"/>
              <a:cs typeface="Times New Roman" panose="02020603050405020304" pitchFamily="18" charset="0"/>
            </a:endParaRPr>
          </a:p>
        </p:txBody>
      </p:sp>
      <p:sp>
        <p:nvSpPr>
          <p:cNvPr id="6" name="Rectangle 5"/>
          <p:cNvSpPr/>
          <p:nvPr/>
        </p:nvSpPr>
        <p:spPr>
          <a:xfrm>
            <a:off x="6311438" y="4993459"/>
            <a:ext cx="1654620" cy="461665"/>
          </a:xfrm>
          <a:prstGeom prst="rect">
            <a:avLst/>
          </a:prstGeom>
        </p:spPr>
        <p:txBody>
          <a:bodyPr wrap="none">
            <a:spAutoFit/>
          </a:bodyPr>
          <a:lstStyle/>
          <a:p>
            <a:pPr algn="just"/>
            <a:r>
              <a:rPr lang="en-US" sz="2400" b="1" i="0" dirty="0" err="1" smtClean="0">
                <a:effectLst/>
                <a:latin typeface="Times New Roman" panose="02020603050405020304" pitchFamily="18" charset="0"/>
                <a:cs typeface="Times New Roman" panose="02020603050405020304" pitchFamily="18" charset="0"/>
              </a:rPr>
              <a:t>Hình</a:t>
            </a:r>
            <a:r>
              <a:rPr lang="en-US" sz="2400" b="1" i="0" dirty="0" smtClean="0">
                <a:effectLst/>
                <a:latin typeface="Times New Roman" panose="02020603050405020304" pitchFamily="18" charset="0"/>
                <a:cs typeface="Times New Roman" panose="02020603050405020304" pitchFamily="18" charset="0"/>
              </a:rPr>
              <a:t> 3: Ga</a:t>
            </a:r>
            <a:endParaRPr lang="en-US" sz="2400" b="1"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2145048"/>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gtEl>
                                        <p:attrNameLst>
                                          <p:attrName>style.visibility</p:attrName>
                                        </p:attrNameLst>
                                      </p:cBhvr>
                                      <p:to>
                                        <p:strVal val="visible"/>
                                      </p:to>
                                    </p:set>
                                    <p:animEffect transition="in" filter="fade">
                                      <p:cBhvr>
                                        <p:cTn id="21" dur="1000"/>
                                        <p:tgtEl>
                                          <p:spTgt spid="7171"/>
                                        </p:tgtEl>
                                      </p:cBhvr>
                                    </p:animEffect>
                                    <p:anim calcmode="lin" valueType="num">
                                      <p:cBhvr>
                                        <p:cTn id="22" dur="1000" fill="hold"/>
                                        <p:tgtEl>
                                          <p:spTgt spid="7171"/>
                                        </p:tgtEl>
                                        <p:attrNameLst>
                                          <p:attrName>ppt_x</p:attrName>
                                        </p:attrNameLst>
                                      </p:cBhvr>
                                      <p:tavLst>
                                        <p:tav tm="0">
                                          <p:val>
                                            <p:strVal val="#ppt_x"/>
                                          </p:val>
                                        </p:tav>
                                        <p:tav tm="100000">
                                          <p:val>
                                            <p:strVal val="#ppt_x"/>
                                          </p:val>
                                        </p:tav>
                                      </p:tavLst>
                                    </p:anim>
                                    <p:anim calcmode="lin" valueType="num">
                                      <p:cBhvr>
                                        <p:cTn id="23" dur="1000" fill="hold"/>
                                        <p:tgtEl>
                                          <p:spTgt spid="717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fade">
                                      <p:cBhvr>
                                        <p:cTn id="26" dur="1000"/>
                                        <p:tgtEl>
                                          <p:spTgt spid="7172"/>
                                        </p:tgtEl>
                                      </p:cBhvr>
                                    </p:animEffect>
                                    <p:anim calcmode="lin" valueType="num">
                                      <p:cBhvr>
                                        <p:cTn id="27" dur="1000" fill="hold"/>
                                        <p:tgtEl>
                                          <p:spTgt spid="7172"/>
                                        </p:tgtEl>
                                        <p:attrNameLst>
                                          <p:attrName>ppt_x</p:attrName>
                                        </p:attrNameLst>
                                      </p:cBhvr>
                                      <p:tavLst>
                                        <p:tav tm="0">
                                          <p:val>
                                            <p:strVal val="#ppt_x"/>
                                          </p:val>
                                        </p:tav>
                                        <p:tav tm="100000">
                                          <p:val>
                                            <p:strVal val="#ppt_x"/>
                                          </p:val>
                                        </p:tav>
                                      </p:tavLst>
                                    </p:anim>
                                    <p:anim calcmode="lin" valueType="num">
                                      <p:cBhvr>
                                        <p:cTn id="28" dur="1000" fill="hold"/>
                                        <p:tgtEl>
                                          <p:spTgt spid="7172"/>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173"/>
                                        </p:tgtEl>
                                        <p:attrNameLst>
                                          <p:attrName>style.visibility</p:attrName>
                                        </p:attrNameLst>
                                      </p:cBhvr>
                                      <p:to>
                                        <p:strVal val="visible"/>
                                      </p:to>
                                    </p:set>
                                    <p:animEffect transition="in" filter="fade">
                                      <p:cBhvr>
                                        <p:cTn id="31" dur="1000"/>
                                        <p:tgtEl>
                                          <p:spTgt spid="7173"/>
                                        </p:tgtEl>
                                      </p:cBhvr>
                                    </p:animEffect>
                                    <p:anim calcmode="lin" valueType="num">
                                      <p:cBhvr>
                                        <p:cTn id="32" dur="1000" fill="hold"/>
                                        <p:tgtEl>
                                          <p:spTgt spid="7173"/>
                                        </p:tgtEl>
                                        <p:attrNameLst>
                                          <p:attrName>ppt_x</p:attrName>
                                        </p:attrNameLst>
                                      </p:cBhvr>
                                      <p:tavLst>
                                        <p:tav tm="0">
                                          <p:val>
                                            <p:strVal val="#ppt_x"/>
                                          </p:val>
                                        </p:tav>
                                        <p:tav tm="100000">
                                          <p:val>
                                            <p:strVal val="#ppt_x"/>
                                          </p:val>
                                        </p:tav>
                                      </p:tavLst>
                                    </p:anim>
                                    <p:anim calcmode="lin" valueType="num">
                                      <p:cBhvr>
                                        <p:cTn id="33" dur="1000" fill="hold"/>
                                        <p:tgtEl>
                                          <p:spTgt spid="7173"/>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7174"/>
                                        </p:tgtEl>
                                        <p:attrNameLst>
                                          <p:attrName>style.visibility</p:attrName>
                                        </p:attrNameLst>
                                      </p:cBhvr>
                                      <p:to>
                                        <p:strVal val="visible"/>
                                      </p:to>
                                    </p:set>
                                    <p:animEffect transition="in" filter="fade">
                                      <p:cBhvr>
                                        <p:cTn id="36" dur="1000"/>
                                        <p:tgtEl>
                                          <p:spTgt spid="7174"/>
                                        </p:tgtEl>
                                      </p:cBhvr>
                                    </p:animEffect>
                                    <p:anim calcmode="lin" valueType="num">
                                      <p:cBhvr>
                                        <p:cTn id="37" dur="1000" fill="hold"/>
                                        <p:tgtEl>
                                          <p:spTgt spid="7174"/>
                                        </p:tgtEl>
                                        <p:attrNameLst>
                                          <p:attrName>ppt_x</p:attrName>
                                        </p:attrNameLst>
                                      </p:cBhvr>
                                      <p:tavLst>
                                        <p:tav tm="0">
                                          <p:val>
                                            <p:strVal val="#ppt_x"/>
                                          </p:val>
                                        </p:tav>
                                        <p:tav tm="100000">
                                          <p:val>
                                            <p:strVal val="#ppt_x"/>
                                          </p:val>
                                        </p:tav>
                                      </p:tavLst>
                                    </p:anim>
                                    <p:anim calcmode="lin" valueType="num">
                                      <p:cBhvr>
                                        <p:cTn id="38" dur="1000" fill="hold"/>
                                        <p:tgtEl>
                                          <p:spTgt spid="717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1000"/>
                                        <p:tgtEl>
                                          <p:spTgt spid="6"/>
                                        </p:tgtEl>
                                      </p:cBhvr>
                                    </p:animEffect>
                                    <p:anim calcmode="lin" valueType="num">
                                      <p:cBhvr>
                                        <p:cTn id="58" dur="1000" fill="hold"/>
                                        <p:tgtEl>
                                          <p:spTgt spid="6"/>
                                        </p:tgtEl>
                                        <p:attrNameLst>
                                          <p:attrName>ppt_x</p:attrName>
                                        </p:attrNameLst>
                                      </p:cBhvr>
                                      <p:tavLst>
                                        <p:tav tm="0">
                                          <p:val>
                                            <p:strVal val="#ppt_x"/>
                                          </p:val>
                                        </p:tav>
                                        <p:tav tm="100000">
                                          <p:val>
                                            <p:strVal val="#ppt_x"/>
                                          </p:val>
                                        </p:tav>
                                      </p:tavLst>
                                    </p:anim>
                                    <p:anim calcmode="lin" valueType="num">
                                      <p:cBhvr>
                                        <p:cTn id="5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P spid="7174" grpId="0"/>
      <p:bldP spid="9" grpId="0"/>
      <p:bldP spid="2" grpId="0"/>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2362200" y="5105401"/>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spcBef>
                <a:spcPct val="50000"/>
              </a:spcBef>
            </a:pPr>
            <a:endParaRPr lang="vi-VN" altLang="en-US">
              <a:solidFill>
                <a:srgbClr val="000000"/>
              </a:solidFill>
            </a:endParaRPr>
          </a:p>
        </p:txBody>
      </p:sp>
      <p:sp>
        <p:nvSpPr>
          <p:cNvPr id="18435" name="Text Box 7"/>
          <p:cNvSpPr txBox="1">
            <a:spLocks noChangeArrowheads="1"/>
          </p:cNvSpPr>
          <p:nvPr/>
        </p:nvSpPr>
        <p:spPr bwMode="auto">
          <a:xfrm>
            <a:off x="2590800" y="5029201"/>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spcBef>
                <a:spcPct val="50000"/>
              </a:spcBef>
            </a:pPr>
            <a:endParaRPr lang="vi-VN" altLang="en-US">
              <a:solidFill>
                <a:srgbClr val="000000"/>
              </a:solidFill>
            </a:endParaRPr>
          </a:p>
        </p:txBody>
      </p:sp>
      <p:sp>
        <p:nvSpPr>
          <p:cNvPr id="18436" name="Text Box 8"/>
          <p:cNvSpPr txBox="1">
            <a:spLocks noChangeArrowheads="1"/>
          </p:cNvSpPr>
          <p:nvPr/>
        </p:nvSpPr>
        <p:spPr bwMode="auto">
          <a:xfrm>
            <a:off x="2667000" y="5181601"/>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spcBef>
                <a:spcPct val="50000"/>
              </a:spcBef>
            </a:pPr>
            <a:endParaRPr lang="vi-VN" altLang="en-US">
              <a:solidFill>
                <a:srgbClr val="000000"/>
              </a:solidFill>
            </a:endParaRPr>
          </a:p>
        </p:txBody>
      </p:sp>
      <p:sp>
        <p:nvSpPr>
          <p:cNvPr id="2" name="Rectangle 1"/>
          <p:cNvSpPr/>
          <p:nvPr/>
        </p:nvSpPr>
        <p:spPr>
          <a:xfrm>
            <a:off x="396814" y="211754"/>
            <a:ext cx="11171208" cy="1200329"/>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huống</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thảo </a:t>
            </a:r>
            <a:r>
              <a:rPr lang="vi-VN" sz="2400" dirty="0">
                <a:latin typeface="Times New Roman" panose="02020603050405020304" pitchFamily="18" charset="0"/>
                <a:cs typeface="Times New Roman" panose="02020603050405020304" pitchFamily="18" charset="0"/>
              </a:rPr>
              <a:t>luận về việc sử dụng tiết kiệm chất đốt.</a:t>
            </a:r>
          </a:p>
          <a:p>
            <a:pPr algn="just"/>
            <a:r>
              <a:rPr lang="vi-VN" sz="2400" dirty="0">
                <a:latin typeface="Times New Roman" panose="02020603050405020304" pitchFamily="18" charset="0"/>
                <a:cs typeface="Times New Roman" panose="02020603050405020304" pitchFamily="18" charset="0"/>
              </a:rPr>
              <a:t>· Bạn A: Theo mình, than đá và dầu mỏ là các nguồn năng lượng vô tận, chỉ cần mất công khai thác thôi</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Nếu </a:t>
            </a:r>
            <a:r>
              <a:rPr lang="vi-VN" sz="2400" dirty="0">
                <a:latin typeface="Times New Roman" panose="02020603050405020304" pitchFamily="18" charset="0"/>
                <a:cs typeface="Times New Roman" panose="02020603050405020304" pitchFamily="18" charset="0"/>
              </a:rPr>
              <a:t>ở đó, em sẽ nói gì với bạn A</a:t>
            </a:r>
            <a:r>
              <a:rPr lang="vi-VN"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396814" y="1528615"/>
            <a:ext cx="10955547" cy="1569660"/>
          </a:xfrm>
          <a:prstGeom prst="rect">
            <a:avLst/>
          </a:prstGeom>
        </p:spPr>
        <p:txBody>
          <a:bodyPr wrap="square">
            <a:spAutoFit/>
          </a:bodyPr>
          <a:lstStyle/>
          <a:p>
            <a:pPr algn="just"/>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Em sẽ nói với bạn A là bạn nói như vậy chưa đúng, than đá và dầu mỏ được hình thành từ xác sinh vật qua hàng triệu năm. Hiện nay, các nguồn năng lượng này đang có nguy cơ bị cạn kiệt do việc sử dụng của con người.Vì vậy, chúng ta phải biết khai thác hợp lí để bảo vệ nguồn năng lượng đó</a:t>
            </a:r>
            <a:r>
              <a:rPr lang="vi-VN"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7393" y="3098276"/>
            <a:ext cx="5744807" cy="2640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L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413739" y="3098276"/>
            <a:ext cx="5167222" cy="2690050"/>
          </a:xfrm>
          <a:prstGeom prst="rect">
            <a:avLst/>
          </a:prstGeom>
          <a:noFill/>
          <a:ln>
            <a:solidFill>
              <a:srgbClr val="009900"/>
            </a:solidFill>
            <a:miter lim="800000"/>
            <a:headEnd/>
            <a:tailEnd/>
          </a:ln>
        </p:spPr>
      </p:pic>
      <p:sp>
        <p:nvSpPr>
          <p:cNvPr id="9" name="Text Box 5"/>
          <p:cNvSpPr txBox="1">
            <a:spLocks noChangeArrowheads="1"/>
          </p:cNvSpPr>
          <p:nvPr/>
        </p:nvSpPr>
        <p:spPr bwMode="auto">
          <a:xfrm>
            <a:off x="0" y="5957992"/>
            <a:ext cx="11993592" cy="830997"/>
          </a:xfrm>
          <a:prstGeom prst="rect">
            <a:avLst/>
          </a:prstGeom>
          <a:noFill/>
          <a:ln>
            <a:noFill/>
          </a:ln>
          <a:extLst/>
        </p:spPr>
        <p:txBody>
          <a:bodyPr wrap="square">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algn="ctr"/>
            <a:r>
              <a:rPr lang="en-US" altLang="en-US" sz="2400" b="0" dirty="0">
                <a:solidFill>
                  <a:srgbClr val="0033CC"/>
                </a:solidFill>
                <a:latin typeface="Times New Roman" panose="02020603050405020304" pitchFamily="18" charset="0"/>
                <a:cs typeface="Times New Roman" panose="02020603050405020304" pitchFamily="18" charset="0"/>
              </a:rPr>
              <a:t> Than </a:t>
            </a:r>
            <a:r>
              <a:rPr lang="en-US" altLang="en-US" sz="2400" b="0" dirty="0" err="1">
                <a:solidFill>
                  <a:srgbClr val="0033CC"/>
                </a:solidFill>
                <a:latin typeface="Times New Roman" panose="02020603050405020304" pitchFamily="18" charset="0"/>
                <a:cs typeface="Times New Roman" panose="02020603050405020304" pitchFamily="18" charset="0"/>
              </a:rPr>
              <a:t>đá</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dầu</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mỏ</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khí</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đốt</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tự</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nhiên</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được</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hình</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thành</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từ</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xác</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sinh</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vật</a:t>
            </a:r>
            <a:r>
              <a:rPr lang="en-US" altLang="en-US" sz="2400" b="0" dirty="0">
                <a:solidFill>
                  <a:srgbClr val="0033CC"/>
                </a:solidFill>
                <a:latin typeface="Times New Roman" panose="02020603050405020304" pitchFamily="18" charset="0"/>
                <a:cs typeface="Times New Roman" panose="02020603050405020304" pitchFamily="18" charset="0"/>
              </a:rPr>
              <a:t> qua </a:t>
            </a:r>
            <a:r>
              <a:rPr lang="en-US" altLang="en-US" sz="2400" b="0" dirty="0" err="1">
                <a:solidFill>
                  <a:srgbClr val="0033CC"/>
                </a:solidFill>
                <a:latin typeface="Times New Roman" panose="02020603050405020304" pitchFamily="18" charset="0"/>
                <a:cs typeface="Times New Roman" panose="02020603050405020304" pitchFamily="18" charset="0"/>
              </a:rPr>
              <a:t>hàng</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triệu</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năm</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Hiện</a:t>
            </a:r>
            <a:r>
              <a:rPr lang="en-US" altLang="en-US" sz="2400" b="0" dirty="0">
                <a:solidFill>
                  <a:srgbClr val="0033CC"/>
                </a:solidFill>
                <a:latin typeface="Times New Roman" panose="02020603050405020304" pitchFamily="18" charset="0"/>
                <a:cs typeface="Times New Roman" panose="02020603050405020304" pitchFamily="18" charset="0"/>
              </a:rPr>
              <a:t> nay </a:t>
            </a:r>
            <a:r>
              <a:rPr lang="en-US" altLang="en-US" sz="2400" b="0" dirty="0" err="1">
                <a:solidFill>
                  <a:srgbClr val="0033CC"/>
                </a:solidFill>
                <a:latin typeface="Times New Roman" panose="02020603050405020304" pitchFamily="18" charset="0"/>
                <a:cs typeface="Times New Roman" panose="02020603050405020304" pitchFamily="18" charset="0"/>
              </a:rPr>
              <a:t>các</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nguồn</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năng</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lượng</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này</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đang</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có</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nguy</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cơ</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bị</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cạn</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kiệt</a:t>
            </a:r>
            <a:r>
              <a:rPr lang="en-US" altLang="en-US" sz="2400" b="0" dirty="0">
                <a:solidFill>
                  <a:srgbClr val="0033CC"/>
                </a:solidFill>
                <a:latin typeface="Times New Roman" panose="02020603050405020304" pitchFamily="18" charset="0"/>
                <a:cs typeface="Times New Roman" panose="02020603050405020304" pitchFamily="18" charset="0"/>
              </a:rPr>
              <a:t> do </a:t>
            </a:r>
            <a:r>
              <a:rPr lang="en-US" altLang="en-US" sz="2400" b="0" dirty="0" err="1">
                <a:solidFill>
                  <a:srgbClr val="0033CC"/>
                </a:solidFill>
                <a:latin typeface="Times New Roman" panose="02020603050405020304" pitchFamily="18" charset="0"/>
                <a:cs typeface="Times New Roman" panose="02020603050405020304" pitchFamily="18" charset="0"/>
              </a:rPr>
              <a:t>việc</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sử</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dụng</a:t>
            </a:r>
            <a:r>
              <a:rPr lang="en-US" altLang="en-US" sz="2400" b="0" dirty="0">
                <a:solidFill>
                  <a:srgbClr val="0033CC"/>
                </a:solidFill>
                <a:latin typeface="Times New Roman" panose="02020603050405020304" pitchFamily="18" charset="0"/>
                <a:cs typeface="Times New Roman" panose="02020603050405020304" pitchFamily="18" charset="0"/>
              </a:rPr>
              <a:t> </a:t>
            </a:r>
            <a:r>
              <a:rPr lang="en-US" altLang="en-US" sz="2400" b="0" dirty="0" err="1">
                <a:solidFill>
                  <a:srgbClr val="0033CC"/>
                </a:solidFill>
                <a:latin typeface="Times New Roman" panose="02020603050405020304" pitchFamily="18" charset="0"/>
                <a:cs typeface="Times New Roman" panose="02020603050405020304" pitchFamily="18" charset="0"/>
              </a:rPr>
              <a:t>của</a:t>
            </a:r>
            <a:r>
              <a:rPr lang="en-US" altLang="en-US" sz="2400" b="0" dirty="0">
                <a:solidFill>
                  <a:srgbClr val="0033CC"/>
                </a:solidFill>
                <a:latin typeface="Times New Roman" panose="02020603050405020304" pitchFamily="18" charset="0"/>
                <a:cs typeface="Times New Roman" panose="02020603050405020304" pitchFamily="18" charset="0"/>
              </a:rPr>
              <a:t> con </a:t>
            </a:r>
            <a:r>
              <a:rPr lang="en-US" altLang="en-US" sz="2400" b="0" dirty="0" err="1">
                <a:solidFill>
                  <a:srgbClr val="0033CC"/>
                </a:solidFill>
                <a:latin typeface="Times New Roman" panose="02020603050405020304" pitchFamily="18" charset="0"/>
                <a:cs typeface="Times New Roman" panose="02020603050405020304" pitchFamily="18" charset="0"/>
              </a:rPr>
              <a:t>người</a:t>
            </a:r>
            <a:r>
              <a:rPr lang="en-US" altLang="en-US" sz="2400" b="0" dirty="0">
                <a:solidFill>
                  <a:srgbClr val="0033CC"/>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4403051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6"/>
          <p:cNvSpPr txBox="1">
            <a:spLocks noChangeArrowheads="1"/>
          </p:cNvSpPr>
          <p:nvPr/>
        </p:nvSpPr>
        <p:spPr bwMode="auto">
          <a:xfrm>
            <a:off x="2362200" y="5105401"/>
            <a:ext cx="541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spcBef>
                <a:spcPct val="50000"/>
              </a:spcBef>
            </a:pPr>
            <a:endParaRPr lang="vi-VN" altLang="en-US">
              <a:solidFill>
                <a:srgbClr val="000000"/>
              </a:solidFill>
            </a:endParaRPr>
          </a:p>
        </p:txBody>
      </p:sp>
      <p:sp>
        <p:nvSpPr>
          <p:cNvPr id="18436" name="Text Box 8"/>
          <p:cNvSpPr txBox="1">
            <a:spLocks noChangeArrowheads="1"/>
          </p:cNvSpPr>
          <p:nvPr/>
        </p:nvSpPr>
        <p:spPr bwMode="auto">
          <a:xfrm>
            <a:off x="2667000" y="5181601"/>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spcBef>
                <a:spcPct val="50000"/>
              </a:spcBef>
            </a:pPr>
            <a:endParaRPr lang="vi-VN" altLang="en-US">
              <a:solidFill>
                <a:srgbClr val="000000"/>
              </a:solidFill>
            </a:endParaRPr>
          </a:p>
        </p:txBody>
      </p:sp>
      <p:sp>
        <p:nvSpPr>
          <p:cNvPr id="2" name="Rectangle 1"/>
          <p:cNvSpPr/>
          <p:nvPr/>
        </p:nvSpPr>
        <p:spPr>
          <a:xfrm>
            <a:off x="396814" y="211754"/>
            <a:ext cx="11171208" cy="830997"/>
          </a:xfrm>
          <a:prstGeom prst="rect">
            <a:avLst/>
          </a:prstGeom>
        </p:spPr>
        <p:txBody>
          <a:bodyPr wrap="square">
            <a:spAutoFit/>
          </a:bodyPr>
          <a:lstStyle/>
          <a:p>
            <a:pPr algn="just"/>
            <a:r>
              <a:rPr lang="en-US" sz="2400" dirty="0" smtClean="0">
                <a:latin typeface="Times New Roman" panose="02020603050405020304" pitchFamily="18" charset="0"/>
                <a:cs typeface="Times New Roman" panose="02020603050405020304" pitchFamily="18" charset="0"/>
              </a:rPr>
              <a:t>3. </a:t>
            </a:r>
            <a:r>
              <a:rPr lang="vi-VN" sz="2400" dirty="0" smtClean="0">
                <a:latin typeface="Times New Roman" panose="02020603050405020304" pitchFamily="18" charset="0"/>
                <a:cs typeface="Times New Roman" panose="02020603050405020304" pitchFamily="18" charset="0"/>
              </a:rPr>
              <a:t>Tình </a:t>
            </a:r>
            <a:r>
              <a:rPr lang="vi-VN" sz="2400" dirty="0">
                <a:latin typeface="Times New Roman" panose="02020603050405020304" pitchFamily="18" charset="0"/>
                <a:cs typeface="Times New Roman" panose="02020603050405020304" pitchFamily="18" charset="0"/>
              </a:rPr>
              <a:t>huống 2: Giả sử ở một nơi có tình trạng chặt cây bừa bãi để lấy củi đun, đốt lấy than. Theo em, người ta có thể làm gì để khắc phục tình trạng này</a:t>
            </a:r>
            <a:r>
              <a:rPr lang="vi-VN"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258792" y="1290474"/>
            <a:ext cx="11637034" cy="830997"/>
          </a:xfrm>
          <a:prstGeom prst="rect">
            <a:avLst/>
          </a:prstGeom>
        </p:spPr>
        <p:txBody>
          <a:bodyPr wrap="square">
            <a:spAutoFit/>
          </a:bodyPr>
          <a:lstStyle/>
          <a:p>
            <a:pPr algn="just"/>
            <a:r>
              <a:rPr lang="vi-VN" sz="2400" dirty="0" smtClean="0">
                <a:latin typeface="Times New Roman" panose="02020603050405020304" pitchFamily="18" charset="0"/>
                <a:cs typeface="Times New Roman" panose="02020603050405020304" pitchFamily="18" charset="0"/>
              </a:rPr>
              <a:t>Để </a:t>
            </a:r>
            <a:r>
              <a:rPr lang="vi-VN" sz="2400" dirty="0">
                <a:latin typeface="Times New Roman" panose="02020603050405020304" pitchFamily="18" charset="0"/>
                <a:cs typeface="Times New Roman" panose="02020603050405020304" pitchFamily="18" charset="0"/>
              </a:rPr>
              <a:t>khắc phục tình trạng chặt cây bừa bãi để lấy củi đun, đốt lấy than, người ta có thể sử dụng khí sinh học, sử dụng năng lượng mặt trời để đun nấu.</a:t>
            </a:r>
            <a:endParaRPr lang="vi-VN" sz="2400" dirty="0">
              <a:latin typeface="Times New Roman" panose="02020603050405020304" pitchFamily="18" charset="0"/>
              <a:cs typeface="Times New Roman" panose="02020603050405020304" pitchFamily="18" charset="0"/>
            </a:endParaRPr>
          </a:p>
        </p:txBody>
      </p:sp>
      <p:sp>
        <p:nvSpPr>
          <p:cNvPr id="8" name="Text Box 13"/>
          <p:cNvSpPr txBox="1">
            <a:spLocks noChangeArrowheads="1"/>
          </p:cNvSpPr>
          <p:nvPr/>
        </p:nvSpPr>
        <p:spPr bwMode="auto">
          <a:xfrm>
            <a:off x="303588" y="2540196"/>
            <a:ext cx="4726016" cy="18158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algn="just"/>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Chặt</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cây</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bừa</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bãi</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để</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lấy</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củi</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đun</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đốt</a:t>
            </a:r>
            <a:r>
              <a:rPr lang="en-US" altLang="en-US" sz="2800" dirty="0">
                <a:solidFill>
                  <a:schemeClr val="accent2"/>
                </a:solidFill>
                <a:latin typeface="Times New Roman" panose="02020603050405020304" pitchFamily="18" charset="0"/>
              </a:rPr>
              <a:t> than </a:t>
            </a:r>
            <a:r>
              <a:rPr lang="en-US" altLang="en-US" sz="2800" dirty="0" err="1">
                <a:solidFill>
                  <a:schemeClr val="accent2"/>
                </a:solidFill>
                <a:latin typeface="Times New Roman" panose="02020603050405020304" pitchFamily="18" charset="0"/>
              </a:rPr>
              <a:t>sẽ</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làm</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ảnh</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hưởng</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tới</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tài</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nguyên</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rừng</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tới</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môi</a:t>
            </a:r>
            <a:r>
              <a:rPr lang="en-US" altLang="en-US" sz="2800" dirty="0">
                <a:solidFill>
                  <a:schemeClr val="accent2"/>
                </a:solidFill>
                <a:latin typeface="Times New Roman" panose="02020603050405020304" pitchFamily="18" charset="0"/>
              </a:rPr>
              <a:t> </a:t>
            </a:r>
            <a:r>
              <a:rPr lang="en-US" altLang="en-US" sz="2800" dirty="0" err="1">
                <a:solidFill>
                  <a:schemeClr val="accent2"/>
                </a:solidFill>
                <a:latin typeface="Times New Roman" panose="02020603050405020304" pitchFamily="18" charset="0"/>
              </a:rPr>
              <a:t>trường</a:t>
            </a:r>
            <a:r>
              <a:rPr lang="en-US" altLang="en-US" sz="2800" dirty="0">
                <a:solidFill>
                  <a:schemeClr val="accent2"/>
                </a:solidFill>
                <a:latin typeface="Times New Roman" panose="02020603050405020304" pitchFamily="18" charset="0"/>
              </a:rPr>
              <a: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87570" y="1958975"/>
            <a:ext cx="5410200"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7570" y="1910556"/>
            <a:ext cx="5410200"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87570" y="1894681"/>
            <a:ext cx="5410200" cy="487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9051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inVertic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41" descr="Su_dung_nang_luong_chat_do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079" y="504309"/>
            <a:ext cx="4798534" cy="312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0" descr="Lam_Biogaz"/>
          <p:cNvPicPr>
            <a:picLocks noChangeAspect="1" noChangeArrowheads="1"/>
          </p:cNvPicPr>
          <p:nvPr/>
        </p:nvPicPr>
        <p:blipFill>
          <a:blip r:embed="rId4">
            <a:extLst>
              <a:ext uri="{28A0092B-C50C-407E-A947-70E740481C1C}">
                <a14:useLocalDpi xmlns:a14="http://schemas.microsoft.com/office/drawing/2010/main" val="0"/>
              </a:ext>
            </a:extLst>
          </a:blip>
          <a:srcRect b="67531"/>
          <a:stretch>
            <a:fillRect/>
          </a:stretch>
        </p:blipFill>
        <p:spPr bwMode="auto">
          <a:xfrm>
            <a:off x="226428" y="3884654"/>
            <a:ext cx="3603700" cy="232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4" descr="Lam_Biogaz"/>
          <p:cNvPicPr>
            <a:picLocks noChangeAspect="1" noChangeArrowheads="1"/>
          </p:cNvPicPr>
          <p:nvPr/>
        </p:nvPicPr>
        <p:blipFill>
          <a:blip r:embed="rId4">
            <a:extLst>
              <a:ext uri="{28A0092B-C50C-407E-A947-70E740481C1C}">
                <a14:useLocalDpi xmlns:a14="http://schemas.microsoft.com/office/drawing/2010/main" val="0"/>
              </a:ext>
            </a:extLst>
          </a:blip>
          <a:srcRect t="32222" b="35556"/>
          <a:stretch>
            <a:fillRect/>
          </a:stretch>
        </p:blipFill>
        <p:spPr bwMode="auto">
          <a:xfrm>
            <a:off x="3835161" y="3763647"/>
            <a:ext cx="4193065" cy="244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5" descr="Lam_Biogaz"/>
          <p:cNvPicPr>
            <a:picLocks noChangeAspect="1" noChangeArrowheads="1"/>
          </p:cNvPicPr>
          <p:nvPr/>
        </p:nvPicPr>
        <p:blipFill>
          <a:blip r:embed="rId4">
            <a:extLst>
              <a:ext uri="{28A0092B-C50C-407E-A947-70E740481C1C}">
                <a14:useLocalDpi xmlns:a14="http://schemas.microsoft.com/office/drawing/2010/main" val="0"/>
              </a:ext>
            </a:extLst>
          </a:blip>
          <a:srcRect t="63333"/>
          <a:stretch>
            <a:fillRect/>
          </a:stretch>
        </p:blipFill>
        <p:spPr bwMode="auto">
          <a:xfrm>
            <a:off x="7978412" y="3763647"/>
            <a:ext cx="3881886" cy="250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Box 1"/>
          <p:cNvSpPr txBox="1">
            <a:spLocks noChangeArrowheads="1"/>
          </p:cNvSpPr>
          <p:nvPr/>
        </p:nvSpPr>
        <p:spPr bwMode="auto">
          <a:xfrm>
            <a:off x="2443817" y="6307603"/>
            <a:ext cx="7475538" cy="4000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r>
              <a:rPr lang="en-US" altLang="en-US" sz="2000" dirty="0" err="1">
                <a:latin typeface="Times New Roman" panose="02020603050405020304" pitchFamily="18" charset="0"/>
                <a:cs typeface="Times New Roman" panose="02020603050405020304" pitchFamily="18" charset="0"/>
              </a:rPr>
              <a:t>Xây</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hầm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ga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chứa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phân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trâu</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bò</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để</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làm</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khí</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đốt</a:t>
            </a:r>
            <a:r>
              <a:rPr lang="en-US" altLang="en-US" sz="2000" dirty="0">
                <a:latin typeface="Times New Roman" panose="02020603050405020304" pitchFamily="18" charset="0"/>
                <a:cs typeface="Times New Roman" panose="02020603050405020304" pitchFamily="18" charset="0"/>
              </a:rPr>
              <a:t> (bi – ô – </a:t>
            </a:r>
            <a:r>
              <a:rPr lang="en-US" altLang="en-US" sz="2000" dirty="0" err="1">
                <a:latin typeface="Times New Roman" panose="02020603050405020304" pitchFamily="18" charset="0"/>
                <a:cs typeface="Times New Roman" panose="02020603050405020304" pitchFamily="18" charset="0"/>
              </a:rPr>
              <a:t>ga</a:t>
            </a:r>
            <a:r>
              <a:rPr lang="en-US" altLang="en-US" sz="2000" dirty="0">
                <a:latin typeface="Times New Roman" panose="02020603050405020304" pitchFamily="18" charset="0"/>
                <a:cs typeface="Times New Roman" panose="02020603050405020304" pitchFamily="18" charset="0"/>
              </a:rPr>
              <a:t>)</a:t>
            </a:r>
          </a:p>
        </p:txBody>
      </p:sp>
      <p:sp>
        <p:nvSpPr>
          <p:cNvPr id="8200" name="TextBox 9"/>
          <p:cNvSpPr txBox="1">
            <a:spLocks noChangeArrowheads="1"/>
          </p:cNvSpPr>
          <p:nvPr/>
        </p:nvSpPr>
        <p:spPr bwMode="auto">
          <a:xfrm>
            <a:off x="5386388" y="1676401"/>
            <a:ext cx="1090612" cy="1323975"/>
          </a:xfrm>
          <a:prstGeom prst="rect">
            <a:avLst/>
          </a:prstGeom>
          <a:solidFill>
            <a:srgbClr val="A1D1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algn="ctr" eaLnBrk="1" hangingPunct="1"/>
            <a:r>
              <a:rPr lang="en-US" altLang="en-US" sz="2000">
                <a:latin typeface="Times New Roman" panose="02020603050405020304" pitchFamily="18" charset="0"/>
                <a:cs typeface="Times New Roman" panose="02020603050405020304" pitchFamily="18" charset="0"/>
              </a:rPr>
              <a:t>Đun nấu bằng </a:t>
            </a:r>
          </a:p>
          <a:p>
            <a:pPr algn="ctr" eaLnBrk="1" hangingPunct="1"/>
            <a:r>
              <a:rPr lang="en-US" altLang="en-US" sz="2000">
                <a:latin typeface="Times New Roman" panose="02020603050405020304" pitchFamily="18" charset="0"/>
                <a:cs typeface="Times New Roman" panose="02020603050405020304" pitchFamily="18" charset="0"/>
              </a:rPr>
              <a:t>bi- ô- ga</a:t>
            </a:r>
          </a:p>
        </p:txBody>
      </p:sp>
      <p:pic>
        <p:nvPicPr>
          <p:cNvPr id="820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97638" y="504309"/>
            <a:ext cx="5362660" cy="3129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291933"/>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fade">
                                      <p:cBhvr>
                                        <p:cTn id="7" dur="500"/>
                                        <p:tgtEl>
                                          <p:spTgt spid="82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edge">
                                      <p:cBhvr>
                                        <p:cTn id="12" dur="20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8201"/>
                                        </p:tgtEl>
                                        <p:attrNameLst>
                                          <p:attrName>style.visibility</p:attrName>
                                        </p:attrNameLst>
                                      </p:cBhvr>
                                      <p:to>
                                        <p:strVal val="visible"/>
                                      </p:to>
                                    </p:set>
                                    <p:animEffect transition="in" filter="barn(inVertical)">
                                      <p:cBhvr>
                                        <p:cTn id="15" dur="500"/>
                                        <p:tgtEl>
                                          <p:spTgt spid="820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edge">
                                      <p:cBhvr>
                                        <p:cTn id="20" dur="2000"/>
                                        <p:tgtEl>
                                          <p:spTgt spid="7"/>
                                        </p:tgtEl>
                                      </p:cBhvr>
                                    </p:animEffect>
                                  </p:childTnLst>
                                </p:cTn>
                              </p:par>
                              <p:par>
                                <p:cTn id="21" presetID="2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edge">
                                      <p:cBhvr>
                                        <p:cTn id="23" dur="2000"/>
                                        <p:tgtEl>
                                          <p:spTgt spid="8"/>
                                        </p:tgtEl>
                                      </p:cBhvr>
                                    </p:animEffect>
                                  </p:childTnLst>
                                </p:cTn>
                              </p:par>
                              <p:par>
                                <p:cTn id="24" presetID="2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edge">
                                      <p:cBhvr>
                                        <p:cTn id="26" dur="2000"/>
                                        <p:tgtEl>
                                          <p:spTgt spid="9"/>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8199"/>
                                        </p:tgtEl>
                                        <p:attrNameLst>
                                          <p:attrName>style.visibility</p:attrName>
                                        </p:attrNameLst>
                                      </p:cBhvr>
                                      <p:to>
                                        <p:strVal val="visible"/>
                                      </p:to>
                                    </p:set>
                                    <p:animEffect transition="in" filter="barn(inVertical)">
                                      <p:cBhvr>
                                        <p:cTn id="31" dur="500"/>
                                        <p:tgtEl>
                                          <p:spTgt spid="8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nimBg="1"/>
      <p:bldP spid="820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1919288" y="1933575"/>
            <a:ext cx="4024312" cy="1384300"/>
          </a:xfrm>
          <a:prstGeom prst="rect">
            <a:avLst/>
          </a:prstGeom>
        </p:spPr>
        <p:txBody>
          <a:bodyPr>
            <a:spAutoFit/>
          </a:bodyPr>
          <a:lstStyle/>
          <a:p>
            <a:pPr algn="just">
              <a:defRPr/>
            </a:pPr>
            <a:r>
              <a:rPr lang="en-US" sz="2800" dirty="0" err="1">
                <a:solidFill>
                  <a:schemeClr val="tx1">
                    <a:lumMod val="95000"/>
                    <a:lumOff val="5000"/>
                  </a:schemeClr>
                </a:solidFill>
                <a:latin typeface="Times New Roman" pitchFamily="18" charset="0"/>
                <a:cs typeface="Times New Roman" pitchFamily="18" charset="0"/>
              </a:rPr>
              <a:t>Kể</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tên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một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số</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nguồn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năng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lượng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khác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có</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thể</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thế</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chúng</a:t>
            </a:r>
            <a:r>
              <a:rPr lang="en-US" sz="2800" dirty="0">
                <a:solidFill>
                  <a:schemeClr val="tx1">
                    <a:lumMod val="95000"/>
                    <a:lumOff val="5000"/>
                  </a:schemeClr>
                </a:solidFill>
                <a:latin typeface="Times New Roman" pitchFamily="18" charset="0"/>
                <a:cs typeface="Times New Roman" pitchFamily="18" charset="0"/>
              </a:rPr>
              <a:t>.</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752600"/>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35176" y="3429000"/>
            <a:ext cx="3679825"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189414"/>
            <a:ext cx="3810000"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1"/>
          <p:cNvSpPr txBox="1">
            <a:spLocks noChangeArrowheads="1"/>
          </p:cNvSpPr>
          <p:nvPr/>
        </p:nvSpPr>
        <p:spPr bwMode="auto">
          <a:xfrm>
            <a:off x="1714500" y="1558926"/>
            <a:ext cx="4419600" cy="2246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algn="just"/>
            <a:r>
              <a:rPr lang="en-US" altLang="en-US" sz="2800">
                <a:solidFill>
                  <a:srgbClr val="C00000"/>
                </a:solidFill>
                <a:latin typeface="Times New Roman" panose="02020603050405020304" pitchFamily="18" charset="0"/>
                <a:cs typeface="Times New Roman" panose="02020603050405020304" pitchFamily="18" charset="0"/>
              </a:rPr>
              <a:t> Nguồn năng lượng con người khai thác để thay thế là năng lượng mặt trời, năng lượng do nước chảy, năng lượng sức gió. </a:t>
            </a:r>
          </a:p>
        </p:txBody>
      </p:sp>
    </p:spTree>
    <p:extLst>
      <p:ext uri="{BB962C8B-B14F-4D97-AF65-F5344CB8AC3E}">
        <p14:creationId xmlns:p14="http://schemas.microsoft.com/office/powerpoint/2010/main" val="2547720452"/>
      </p:ext>
    </p:extLst>
  </p:cSld>
  <p:clrMapOvr>
    <a:masterClrMapping/>
  </p:clrMapOvr>
  <p:transition spd="med">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ox(in)">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Text Box 60"/>
          <p:cNvSpPr txBox="1">
            <a:spLocks noChangeArrowheads="1"/>
          </p:cNvSpPr>
          <p:nvPr/>
        </p:nvSpPr>
        <p:spPr bwMode="auto">
          <a:xfrm>
            <a:off x="393470" y="3035341"/>
            <a:ext cx="98005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algn="ctr" eaLnBrk="1" hangingPunct="1"/>
            <a:r>
              <a:rPr kumimoji="1" lang="en-US" altLang="en-US" sz="2800" dirty="0" err="1" smtClean="0">
                <a:solidFill>
                  <a:srgbClr val="002060"/>
                </a:solidFill>
                <a:latin typeface="Times New Roman" panose="02020603050405020304" pitchFamily="18" charset="0"/>
                <a:cs typeface="Times New Roman" panose="02020603050405020304" pitchFamily="18" charset="0"/>
              </a:rPr>
              <a:t>Chúc</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các</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em</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chăm</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ngoan</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dirty="0" err="1" smtClean="0">
                <a:solidFill>
                  <a:srgbClr val="002060"/>
                </a:solidFill>
                <a:latin typeface="Times New Roman" panose="02020603050405020304" pitchFamily="18" charset="0"/>
                <a:cs typeface="Times New Roman" panose="02020603050405020304" pitchFamily="18" charset="0"/>
              </a:rPr>
              <a:t>học</a:t>
            </a:r>
            <a:r>
              <a:rPr kumimoji="1" lang="en-US" altLang="en-US" sz="2800" dirty="0" smtClean="0">
                <a:solidFill>
                  <a:srgbClr val="002060"/>
                </a:solidFill>
                <a:latin typeface="Times New Roman" panose="02020603050405020304" pitchFamily="18" charset="0"/>
                <a:cs typeface="Times New Roman" panose="02020603050405020304" pitchFamily="18" charset="0"/>
              </a:rPr>
              <a:t> </a:t>
            </a:r>
            <a:r>
              <a:rPr kumimoji="1" lang="en-US" altLang="en-US" sz="2800" smtClean="0">
                <a:solidFill>
                  <a:srgbClr val="002060"/>
                </a:solidFill>
                <a:latin typeface="Times New Roman" panose="02020603050405020304" pitchFamily="18" charset="0"/>
                <a:cs typeface="Times New Roman" panose="02020603050405020304" pitchFamily="18" charset="0"/>
              </a:rPr>
              <a:t>giỏi</a:t>
            </a:r>
            <a:endParaRPr kumimoji="1" lang="en-US" altLang="en-US" sz="2800"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433554"/>
      </p:ext>
    </p:extLst>
  </p:cSld>
  <p:clrMapOvr>
    <a:masterClrMapping/>
  </p:clrMapOvr>
  <p:transition spd="med">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4197" y="0"/>
            <a:ext cx="11455400" cy="461665"/>
          </a:xfrm>
          <a:prstGeom prst="rect">
            <a:avLst/>
          </a:prstGeom>
        </p:spPr>
        <p:txBody>
          <a:bodyPr wrap="square">
            <a:spAutoFit/>
          </a:bodyPr>
          <a:lstStyle/>
          <a:p>
            <a:r>
              <a:rPr lang="en-US" sz="2400" b="0" i="0" dirty="0" err="1" smtClean="0">
                <a:effectLst/>
                <a:latin typeface="Times New Roman" panose="02020603050405020304" pitchFamily="18" charset="0"/>
                <a:cs typeface="Times New Roman" panose="02020603050405020304" pitchFamily="18" charset="0"/>
              </a:rPr>
              <a:t>Nói</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với</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bạn</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tên</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một</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số</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loại</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chất</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đốt</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mà</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gia</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đình</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em</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sử</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dụng</a:t>
            </a:r>
            <a:r>
              <a:rPr lang="en-US" sz="2400" b="0" i="0" dirty="0" smtClean="0">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227523" y="523007"/>
            <a:ext cx="11286066" cy="461665"/>
          </a:xfrm>
          <a:prstGeom prst="rect">
            <a:avLst/>
          </a:prstGeom>
        </p:spPr>
        <p:txBody>
          <a:bodyPr wrap="square">
            <a:spAutoFit/>
          </a:bodyPr>
          <a:lstStyle/>
          <a:p>
            <a:r>
              <a:rPr lang="en-US" sz="2400" b="0" i="0" dirty="0" err="1" smtClean="0">
                <a:effectLst/>
                <a:latin typeface="Times New Roman" panose="02020603050405020304" pitchFamily="18" charset="0"/>
                <a:cs typeface="Times New Roman" panose="02020603050405020304" pitchFamily="18" charset="0"/>
              </a:rPr>
              <a:t>Một</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số</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loại</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chất</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đốt</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mà</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gia</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đình</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em</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sử</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dụng</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là</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Củi</a:t>
            </a:r>
            <a:r>
              <a:rPr lang="en-US" sz="2400" b="0" i="0" dirty="0" smtClean="0">
                <a:effectLst/>
                <a:latin typeface="Times New Roman" panose="02020603050405020304" pitchFamily="18" charset="0"/>
                <a:cs typeface="Times New Roman" panose="02020603050405020304" pitchFamily="18" charset="0"/>
              </a:rPr>
              <a:t>, than </a:t>
            </a:r>
            <a:r>
              <a:rPr lang="en-US" sz="2400" b="0" i="0" dirty="0" err="1" smtClean="0">
                <a:effectLst/>
                <a:latin typeface="Times New Roman" panose="02020603050405020304" pitchFamily="18" charset="0"/>
                <a:cs typeface="Times New Roman" panose="02020603050405020304" pitchFamily="18" charset="0"/>
              </a:rPr>
              <a:t>đá</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ga</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cồn</a:t>
            </a:r>
            <a:r>
              <a:rPr lang="en-US" sz="2400" b="0" i="0" dirty="0" smtClean="0">
                <a:effectLst/>
                <a:latin typeface="Times New Roman" panose="02020603050405020304" pitchFamily="18" charset="0"/>
                <a:cs typeface="Times New Roman" panose="02020603050405020304" pitchFamily="18" charset="0"/>
              </a:rPr>
              <a:t>, </a:t>
            </a:r>
            <a:r>
              <a:rPr lang="en-US" sz="2400" b="0" i="0" dirty="0" err="1" smtClean="0">
                <a:effectLst/>
                <a:latin typeface="Times New Roman" panose="02020603050405020304" pitchFamily="18" charset="0"/>
                <a:cs typeface="Times New Roman" panose="02020603050405020304" pitchFamily="18" charset="0"/>
              </a:rPr>
              <a:t>dầu</a:t>
            </a:r>
            <a:r>
              <a:rPr lang="en-US" sz="2400" b="0" i="0" dirty="0" smtClean="0">
                <a:effectLst/>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523" y="1191663"/>
            <a:ext cx="3446702" cy="2690381"/>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150" y="1191664"/>
            <a:ext cx="4829175" cy="286494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7458" y="984672"/>
            <a:ext cx="3440777" cy="247658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7956" y="3461258"/>
            <a:ext cx="2933238" cy="3364959"/>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2596" y="4331276"/>
            <a:ext cx="3071120" cy="2393719"/>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4197" y="4263600"/>
            <a:ext cx="4056610" cy="2562617"/>
          </a:xfrm>
          <a:prstGeom prst="rect">
            <a:avLst/>
          </a:prstGeom>
        </p:spPr>
      </p:pic>
      <p:sp>
        <p:nvSpPr>
          <p:cNvPr id="16" name="Rectangle 15"/>
          <p:cNvSpPr/>
          <p:nvPr/>
        </p:nvSpPr>
        <p:spPr>
          <a:xfrm>
            <a:off x="324197" y="3882044"/>
            <a:ext cx="2527069" cy="316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Times New Roman" panose="02020603050405020304" pitchFamily="18" charset="0"/>
                <a:cs typeface="Times New Roman" panose="02020603050405020304" pitchFamily="18" charset="0"/>
              </a:rPr>
              <a:t>Củi</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3674225" y="1225932"/>
            <a:ext cx="1774335" cy="316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Times New Roman" panose="02020603050405020304" pitchFamily="18" charset="0"/>
                <a:cs typeface="Times New Roman" panose="02020603050405020304" pitchFamily="18" charset="0"/>
              </a:rPr>
              <a:t>Than </a:t>
            </a:r>
            <a:r>
              <a:rPr lang="en-US" dirty="0" err="1" smtClean="0">
                <a:solidFill>
                  <a:srgbClr val="FF0000"/>
                </a:solidFill>
                <a:latin typeface="Times New Roman" panose="02020603050405020304" pitchFamily="18" charset="0"/>
                <a:cs typeface="Times New Roman" panose="02020603050405020304" pitchFamily="18" charset="0"/>
              </a:rPr>
              <a:t>đước</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10166929" y="1033654"/>
            <a:ext cx="1454265" cy="316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0000"/>
                </a:solidFill>
                <a:latin typeface="Times New Roman" panose="02020603050405020304" pitchFamily="18" charset="0"/>
                <a:cs typeface="Times New Roman" panose="02020603050405020304" pitchFamily="18" charset="0"/>
              </a:rPr>
              <a:t>Ga</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3040164" y="4331276"/>
            <a:ext cx="1282454" cy="316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Times New Roman" panose="02020603050405020304" pitchFamily="18" charset="0"/>
                <a:cs typeface="Times New Roman" panose="02020603050405020304" pitchFamily="18" charset="0"/>
              </a:rPr>
              <a:t>Cồn</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5114621" y="6408978"/>
            <a:ext cx="2527069" cy="316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Times New Roman" panose="02020603050405020304" pitchFamily="18" charset="0"/>
                <a:cs typeface="Times New Roman" panose="02020603050405020304" pitchFamily="18" charset="0"/>
              </a:rPr>
              <a:t>Bếp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cồn</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8754311" y="6509372"/>
            <a:ext cx="2527069" cy="3160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FF0000"/>
                </a:solidFill>
                <a:latin typeface="Times New Roman" panose="02020603050405020304" pitchFamily="18" charset="0"/>
                <a:cs typeface="Times New Roman" panose="02020603050405020304" pitchFamily="18" charset="0"/>
              </a:rPr>
              <a:t>Bếp</a:t>
            </a:r>
            <a:r>
              <a:rPr lang="en-US" dirty="0" smtClean="0">
                <a:solidFill>
                  <a:srgbClr val="FF0000"/>
                </a:solidFill>
                <a:latin typeface="Times New Roman" panose="02020603050405020304" pitchFamily="18" charset="0"/>
                <a:cs typeface="Times New Roman" panose="02020603050405020304" pitchFamily="18" charset="0"/>
              </a:rPr>
              <a:t> </a:t>
            </a:r>
            <a:r>
              <a:rPr lang="en-US" dirty="0" err="1" smtClean="0">
                <a:solidFill>
                  <a:srgbClr val="FF0000"/>
                </a:solidFill>
                <a:latin typeface="Times New Roman" panose="02020603050405020304" pitchFamily="18" charset="0"/>
                <a:cs typeface="Times New Roman" panose="02020603050405020304" pitchFamily="18" charset="0"/>
              </a:rPr>
              <a:t>dầu</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45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1000"/>
                                        <p:tgtEl>
                                          <p:spTgt spid="17"/>
                                        </p:tgtEl>
                                      </p:cBhvr>
                                    </p:animEffect>
                                    <p:anim calcmode="lin" valueType="num">
                                      <p:cBhvr>
                                        <p:cTn id="34" dur="1000" fill="hold"/>
                                        <p:tgtEl>
                                          <p:spTgt spid="17"/>
                                        </p:tgtEl>
                                        <p:attrNameLst>
                                          <p:attrName>ppt_x</p:attrName>
                                        </p:attrNameLst>
                                      </p:cBhvr>
                                      <p:tavLst>
                                        <p:tav tm="0">
                                          <p:val>
                                            <p:strVal val="#ppt_x"/>
                                          </p:val>
                                        </p:tav>
                                        <p:tav tm="100000">
                                          <p:val>
                                            <p:strVal val="#ppt_x"/>
                                          </p:val>
                                        </p:tav>
                                      </p:tavLst>
                                    </p:anim>
                                    <p:anim calcmode="lin" valueType="num">
                                      <p:cBhvr>
                                        <p:cTn id="35" dur="1000" fill="hold"/>
                                        <p:tgtEl>
                                          <p:spTgt spid="1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1000"/>
                                        <p:tgtEl>
                                          <p:spTgt spid="20"/>
                                        </p:tgtEl>
                                      </p:cBhvr>
                                    </p:animEffect>
                                    <p:anim calcmode="lin" valueType="num">
                                      <p:cBhvr>
                                        <p:cTn id="70" dur="1000" fill="hold"/>
                                        <p:tgtEl>
                                          <p:spTgt spid="20"/>
                                        </p:tgtEl>
                                        <p:attrNameLst>
                                          <p:attrName>ppt_x</p:attrName>
                                        </p:attrNameLst>
                                      </p:cBhvr>
                                      <p:tavLst>
                                        <p:tav tm="0">
                                          <p:val>
                                            <p:strVal val="#ppt_x"/>
                                          </p:val>
                                        </p:tav>
                                        <p:tav tm="100000">
                                          <p:val>
                                            <p:strVal val="#ppt_x"/>
                                          </p:val>
                                        </p:tav>
                                      </p:tavLst>
                                    </p:anim>
                                    <p:anim calcmode="lin" valueType="num">
                                      <p:cBhvr>
                                        <p:cTn id="71" dur="1000" fill="hold"/>
                                        <p:tgtEl>
                                          <p:spTgt spid="20"/>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1000"/>
                                        <p:tgtEl>
                                          <p:spTgt spid="14"/>
                                        </p:tgtEl>
                                      </p:cBhvr>
                                    </p:animEffect>
                                    <p:anim calcmode="lin" valueType="num">
                                      <p:cBhvr>
                                        <p:cTn id="75" dur="1000" fill="hold"/>
                                        <p:tgtEl>
                                          <p:spTgt spid="14"/>
                                        </p:tgtEl>
                                        <p:attrNameLst>
                                          <p:attrName>ppt_x</p:attrName>
                                        </p:attrNameLst>
                                      </p:cBhvr>
                                      <p:tavLst>
                                        <p:tav tm="0">
                                          <p:val>
                                            <p:strVal val="#ppt_x"/>
                                          </p:val>
                                        </p:tav>
                                        <p:tav tm="100000">
                                          <p:val>
                                            <p:strVal val="#ppt_x"/>
                                          </p:val>
                                        </p:tav>
                                      </p:tavLst>
                                    </p:anim>
                                    <p:anim calcmode="lin" valueType="num">
                                      <p:cBhvr>
                                        <p:cTn id="7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fade">
                                      <p:cBhvr>
                                        <p:cTn id="86" dur="1000"/>
                                        <p:tgtEl>
                                          <p:spTgt spid="13"/>
                                        </p:tgtEl>
                                      </p:cBhvr>
                                    </p:animEffect>
                                    <p:anim calcmode="lin" valueType="num">
                                      <p:cBhvr>
                                        <p:cTn id="87" dur="1000" fill="hold"/>
                                        <p:tgtEl>
                                          <p:spTgt spid="13"/>
                                        </p:tgtEl>
                                        <p:attrNameLst>
                                          <p:attrName>ppt_x</p:attrName>
                                        </p:attrNameLst>
                                      </p:cBhvr>
                                      <p:tavLst>
                                        <p:tav tm="0">
                                          <p:val>
                                            <p:strVal val="#ppt_x"/>
                                          </p:val>
                                        </p:tav>
                                        <p:tav tm="100000">
                                          <p:val>
                                            <p:strVal val="#ppt_x"/>
                                          </p:val>
                                        </p:tav>
                                      </p:tavLst>
                                    </p:anim>
                                    <p:anim calcmode="lin" valueType="num">
                                      <p:cBhvr>
                                        <p:cTn id="8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6" grpId="0" animBg="1"/>
      <p:bldP spid="17" grpId="0" animBg="1"/>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593850" y="2141538"/>
            <a:ext cx="8229600" cy="1143000"/>
          </a:xfrm>
        </p:spPr>
        <p:txBody>
          <a:bodyPr>
            <a:normAutofit fontScale="90000"/>
          </a:bodyPr>
          <a:lstStyle/>
          <a:p>
            <a:pPr eaLnBrk="1" hangingPunct="1"/>
            <a:r>
              <a:rPr kumimoji="1" lang="en-US" altLang="en-US" sz="3600" b="1" i="1">
                <a:solidFill>
                  <a:srgbClr val="008000"/>
                </a:solidFill>
                <a:cs typeface="Arial" panose="020B0604020202020204" pitchFamily="34" charset="0"/>
              </a:rPr>
              <a:t>           </a:t>
            </a:r>
            <a:br>
              <a:rPr kumimoji="1" lang="en-US" altLang="en-US" sz="3600" b="1" i="1">
                <a:solidFill>
                  <a:srgbClr val="008000"/>
                </a:solidFill>
                <a:cs typeface="Arial" panose="020B0604020202020204" pitchFamily="34" charset="0"/>
              </a:rPr>
            </a:br>
            <a:r>
              <a:rPr kumimoji="1" lang="en-US" altLang="en-US" sz="3600" b="1" i="1">
                <a:solidFill>
                  <a:srgbClr val="008000"/>
                </a:solidFill>
                <a:cs typeface="Arial" panose="020B0604020202020204" pitchFamily="34" charset="0"/>
              </a:rPr>
              <a:t/>
            </a:r>
            <a:br>
              <a:rPr kumimoji="1" lang="en-US" altLang="en-US" sz="3600" b="1" i="1">
                <a:solidFill>
                  <a:srgbClr val="008000"/>
                </a:solidFill>
                <a:cs typeface="Arial" panose="020B0604020202020204" pitchFamily="34" charset="0"/>
              </a:rPr>
            </a:br>
            <a:r>
              <a:rPr kumimoji="1" lang="en-US" altLang="en-US" sz="3600" b="1" i="1">
                <a:solidFill>
                  <a:srgbClr val="008000"/>
                </a:solidFill>
                <a:cs typeface="Arial" panose="020B0604020202020204" pitchFamily="34" charset="0"/>
              </a:rPr>
              <a:t> </a:t>
            </a:r>
            <a:r>
              <a:rPr kumimoji="1" lang="en-US" altLang="en-US" b="1" smtClean="0">
                <a:solidFill>
                  <a:srgbClr val="FF3300"/>
                </a:solidFill>
                <a:cs typeface="Arial" panose="020B0604020202020204" pitchFamily="34" charset="0"/>
              </a:rPr>
              <a:t/>
            </a:r>
            <a:br>
              <a:rPr kumimoji="1" lang="en-US" altLang="en-US" b="1" smtClean="0">
                <a:solidFill>
                  <a:srgbClr val="FF3300"/>
                </a:solidFill>
                <a:cs typeface="Arial" panose="020B0604020202020204" pitchFamily="34" charset="0"/>
              </a:rPr>
            </a:br>
            <a:endParaRPr kumimoji="1" lang="en-US" altLang="en-US" b="1" smtClean="0">
              <a:solidFill>
                <a:srgbClr val="FF3300"/>
              </a:solidFill>
              <a:cs typeface="Arial" panose="020B0604020202020204" pitchFamily="34" charset="0"/>
            </a:endParaRPr>
          </a:p>
        </p:txBody>
      </p:sp>
      <p:sp>
        <p:nvSpPr>
          <p:cNvPr id="7171" name="Hình Chữ nhật 18"/>
          <p:cNvSpPr>
            <a:spLocks noChangeArrowheads="1"/>
          </p:cNvSpPr>
          <p:nvPr/>
        </p:nvSpPr>
        <p:spPr bwMode="auto">
          <a:xfrm>
            <a:off x="4901636" y="419997"/>
            <a:ext cx="538120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r>
              <a:rPr lang="en-US" altLang="en-US" sz="2800" dirty="0" err="1" smtClean="0">
                <a:solidFill>
                  <a:srgbClr val="0000FF"/>
                </a:solidFill>
                <a:latin typeface="Times New Roman" panose="02020603050405020304" pitchFamily="18" charset="0"/>
                <a:cs typeface="Times New Roman" panose="02020603050405020304" pitchFamily="18" charset="0"/>
              </a:rPr>
              <a:t>Một</a:t>
            </a:r>
            <a:r>
              <a:rPr lang="en-US" altLang="en-US" sz="2800" dirty="0" smtClean="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số</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các</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loai</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chất</a:t>
            </a:r>
            <a:r>
              <a:rPr lang="en-US" altLang="en-US" sz="2800" dirty="0">
                <a:solidFill>
                  <a:srgbClr val="0000FF"/>
                </a:solidFill>
                <a:latin typeface="Times New Roman" panose="02020603050405020304" pitchFamily="18" charset="0"/>
                <a:cs typeface="Times New Roman" panose="02020603050405020304" pitchFamily="18" charset="0"/>
              </a:rPr>
              <a:t> </a:t>
            </a:r>
            <a:r>
              <a:rPr lang="en-US" altLang="en-US" sz="2800" dirty="0" err="1">
                <a:solidFill>
                  <a:srgbClr val="0000FF"/>
                </a:solidFill>
                <a:latin typeface="Times New Roman" panose="02020603050405020304" pitchFamily="18" charset="0"/>
                <a:cs typeface="Times New Roman" panose="02020603050405020304" pitchFamily="18" charset="0"/>
              </a:rPr>
              <a:t>đốt</a:t>
            </a:r>
            <a:r>
              <a:rPr lang="en-US" altLang="en-US" sz="2800" dirty="0">
                <a:solidFill>
                  <a:srgbClr val="0000FF"/>
                </a:solidFill>
                <a:latin typeface="Times New Roman" panose="02020603050405020304" pitchFamily="18" charset="0"/>
                <a:cs typeface="Times New Roman" panose="02020603050405020304" pitchFamily="18" charset="0"/>
              </a:rPr>
              <a:t>. </a:t>
            </a:r>
          </a:p>
        </p:txBody>
      </p:sp>
      <p:grpSp>
        <p:nvGrpSpPr>
          <p:cNvPr id="7173" name="Group 11"/>
          <p:cNvGrpSpPr>
            <a:grpSpLocks/>
          </p:cNvGrpSpPr>
          <p:nvPr/>
        </p:nvGrpSpPr>
        <p:grpSpPr bwMode="auto">
          <a:xfrm>
            <a:off x="1852613" y="1763713"/>
            <a:ext cx="3294062" cy="2209800"/>
            <a:chOff x="838200" y="3581400"/>
            <a:chExt cx="3728434" cy="2209800"/>
          </a:xfrm>
        </p:grpSpPr>
        <p:sp>
          <p:nvSpPr>
            <p:cNvPr id="7190" name="Cloud Callout 12"/>
            <p:cNvSpPr>
              <a:spLocks noChangeArrowheads="1"/>
            </p:cNvSpPr>
            <p:nvPr/>
          </p:nvSpPr>
          <p:spPr bwMode="auto">
            <a:xfrm>
              <a:off x="838200" y="3581400"/>
              <a:ext cx="3728434" cy="2209800"/>
            </a:xfrm>
            <a:prstGeom prst="cloudCallout">
              <a:avLst>
                <a:gd name="adj1" fmla="val -47431"/>
                <a:gd name="adj2" fmla="val 73574"/>
              </a:avLst>
            </a:prstGeom>
            <a:solidFill>
              <a:schemeClr val="accent1"/>
            </a:solidFill>
            <a:ln w="9525" algn="ctr">
              <a:solidFill>
                <a:schemeClr val="tx1"/>
              </a:solidFill>
              <a:round/>
              <a:headEnd/>
              <a:tailEnd/>
            </a:ln>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endParaRPr lang="vi-VN" altLang="en-US"/>
            </a:p>
          </p:txBody>
        </p:sp>
        <p:sp>
          <p:nvSpPr>
            <p:cNvPr id="7191" name="Rectangle 2"/>
            <p:cNvSpPr txBox="1">
              <a:spLocks noChangeArrowheads="1"/>
            </p:cNvSpPr>
            <p:nvPr/>
          </p:nvSpPr>
          <p:spPr bwMode="auto">
            <a:xfrm>
              <a:off x="1447800" y="4114800"/>
              <a:ext cx="268363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algn="ctr" eaLnBrk="1" hangingPunct="1"/>
              <a:r>
                <a:rPr kumimoji="1" lang="en-US" altLang="en-US" sz="3200" i="1">
                  <a:solidFill>
                    <a:srgbClr val="008000"/>
                  </a:solidFill>
                  <a:latin typeface="Times New Roman" panose="02020603050405020304" pitchFamily="18" charset="0"/>
                  <a:cs typeface="Times New Roman" panose="02020603050405020304" pitchFamily="18" charset="0"/>
                </a:rPr>
                <a:t>           </a:t>
              </a:r>
              <a:br>
                <a:rPr kumimoji="1" lang="en-US" altLang="en-US" sz="3200" i="1">
                  <a:solidFill>
                    <a:srgbClr val="008000"/>
                  </a:solidFill>
                  <a:latin typeface="Times New Roman" panose="02020603050405020304" pitchFamily="18" charset="0"/>
                  <a:cs typeface="Times New Roman" panose="02020603050405020304" pitchFamily="18" charset="0"/>
                </a:rPr>
              </a:br>
              <a:r>
                <a:rPr kumimoji="1" lang="en-US" altLang="en-US" sz="3200" i="1">
                  <a:solidFill>
                    <a:srgbClr val="008000"/>
                  </a:solidFill>
                  <a:latin typeface="Times New Roman" panose="02020603050405020304" pitchFamily="18" charset="0"/>
                  <a:cs typeface="Times New Roman" panose="02020603050405020304" pitchFamily="18" charset="0"/>
                </a:rPr>
                <a:t/>
              </a:r>
              <a:br>
                <a:rPr kumimoji="1" lang="en-US" altLang="en-US" sz="3200" i="1">
                  <a:solidFill>
                    <a:srgbClr val="008000"/>
                  </a:solidFill>
                  <a:latin typeface="Times New Roman" panose="02020603050405020304" pitchFamily="18" charset="0"/>
                  <a:cs typeface="Times New Roman" panose="02020603050405020304" pitchFamily="18" charset="0"/>
                </a:rPr>
              </a:br>
              <a:r>
                <a:rPr lang="en-US" altLang="en-US" sz="3200">
                  <a:solidFill>
                    <a:srgbClr val="0000FF"/>
                  </a:solidFill>
                  <a:latin typeface="Times New Roman" panose="02020603050405020304" pitchFamily="18" charset="0"/>
                  <a:cs typeface="Times New Roman" panose="02020603050405020304" pitchFamily="18" charset="0"/>
                </a:rPr>
                <a:t>Kể tên một số chất đốt mà em biết?</a:t>
              </a:r>
              <a:br>
                <a:rPr lang="en-US" altLang="en-US" sz="3200">
                  <a:solidFill>
                    <a:srgbClr val="0000FF"/>
                  </a:solidFill>
                  <a:latin typeface="Times New Roman" panose="02020603050405020304" pitchFamily="18" charset="0"/>
                  <a:cs typeface="Times New Roman" panose="02020603050405020304" pitchFamily="18" charset="0"/>
                </a:rPr>
              </a:br>
              <a:r>
                <a:rPr kumimoji="1" lang="en-US" altLang="en-US" sz="3200" i="1">
                  <a:solidFill>
                    <a:srgbClr val="008000"/>
                  </a:solidFill>
                  <a:latin typeface="Times New Roman" panose="02020603050405020304" pitchFamily="18" charset="0"/>
                  <a:cs typeface="Times New Roman" panose="02020603050405020304" pitchFamily="18" charset="0"/>
                </a:rPr>
                <a:t> </a:t>
              </a:r>
              <a:r>
                <a:rPr kumimoji="1" lang="en-US" altLang="en-US" sz="3200">
                  <a:solidFill>
                    <a:srgbClr val="FF3300"/>
                  </a:solidFill>
                  <a:latin typeface="Times New Roman" panose="02020603050405020304" pitchFamily="18" charset="0"/>
                  <a:cs typeface="Times New Roman" panose="02020603050405020304" pitchFamily="18" charset="0"/>
                </a:rPr>
                <a:t/>
              </a:r>
              <a:br>
                <a:rPr kumimoji="1" lang="en-US" altLang="en-US" sz="3200">
                  <a:solidFill>
                    <a:srgbClr val="FF3300"/>
                  </a:solidFill>
                  <a:latin typeface="Times New Roman" panose="02020603050405020304" pitchFamily="18" charset="0"/>
                  <a:cs typeface="Times New Roman" panose="02020603050405020304" pitchFamily="18" charset="0"/>
                </a:rPr>
              </a:br>
              <a:endParaRPr kumimoji="1" lang="en-US" altLang="en-US" sz="3200">
                <a:solidFill>
                  <a:srgbClr val="FF3300"/>
                </a:solidFill>
                <a:latin typeface="Times New Roman" panose="02020603050405020304" pitchFamily="18" charset="0"/>
                <a:cs typeface="Times New Roman" panose="02020603050405020304" pitchFamily="18" charset="0"/>
              </a:endParaRPr>
            </a:p>
          </p:txBody>
        </p:sp>
      </p:grpSp>
      <p:grpSp>
        <p:nvGrpSpPr>
          <p:cNvPr id="19" name="Group 18"/>
          <p:cNvGrpSpPr>
            <a:grpSpLocks/>
          </p:cNvGrpSpPr>
          <p:nvPr/>
        </p:nvGrpSpPr>
        <p:grpSpPr bwMode="auto">
          <a:xfrm>
            <a:off x="8415339" y="1787525"/>
            <a:ext cx="1995487" cy="1758950"/>
            <a:chOff x="4556975" y="1676400"/>
            <a:chExt cx="1995488" cy="1759174"/>
          </a:xfrm>
        </p:grpSpPr>
        <p:pic>
          <p:nvPicPr>
            <p:cNvPr id="7188"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6975" y="1676400"/>
              <a:ext cx="199548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9" name="TextBox 17"/>
            <p:cNvSpPr txBox="1">
              <a:spLocks noChangeArrowheads="1"/>
            </p:cNvSpPr>
            <p:nvPr/>
          </p:nvSpPr>
          <p:spPr bwMode="auto">
            <a:xfrm>
              <a:off x="4556975" y="3054574"/>
              <a:ext cx="74295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Củi</a:t>
              </a:r>
            </a:p>
          </p:txBody>
        </p:sp>
      </p:grpSp>
      <p:grpSp>
        <p:nvGrpSpPr>
          <p:cNvPr id="20" name="Group 19"/>
          <p:cNvGrpSpPr>
            <a:grpSpLocks/>
          </p:cNvGrpSpPr>
          <p:nvPr/>
        </p:nvGrpSpPr>
        <p:grpSpPr bwMode="auto">
          <a:xfrm>
            <a:off x="5611813" y="3914775"/>
            <a:ext cx="2419350" cy="2089150"/>
            <a:chOff x="6764628" y="1600200"/>
            <a:chExt cx="2419080" cy="2088952"/>
          </a:xfrm>
        </p:grpSpPr>
        <p:pic>
          <p:nvPicPr>
            <p:cNvPr id="718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64628" y="1600200"/>
              <a:ext cx="2265072" cy="2011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7" name="TextBox 21"/>
            <p:cNvSpPr txBox="1">
              <a:spLocks noChangeArrowheads="1"/>
            </p:cNvSpPr>
            <p:nvPr/>
          </p:nvSpPr>
          <p:spPr bwMode="auto">
            <a:xfrm>
              <a:off x="8559351" y="3308152"/>
              <a:ext cx="624357"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Dầu</a:t>
              </a:r>
            </a:p>
          </p:txBody>
        </p:sp>
      </p:grpSp>
      <p:grpSp>
        <p:nvGrpSpPr>
          <p:cNvPr id="21" name="Group 20"/>
          <p:cNvGrpSpPr>
            <a:grpSpLocks/>
          </p:cNvGrpSpPr>
          <p:nvPr/>
        </p:nvGrpSpPr>
        <p:grpSpPr bwMode="auto">
          <a:xfrm>
            <a:off x="3832225" y="3963988"/>
            <a:ext cx="2057400" cy="2330450"/>
            <a:chOff x="1407955" y="3896051"/>
            <a:chExt cx="2057535" cy="2330601"/>
          </a:xfrm>
        </p:grpSpPr>
        <p:pic>
          <p:nvPicPr>
            <p:cNvPr id="7184"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7955" y="3896051"/>
              <a:ext cx="1558075" cy="215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TextBox 22"/>
            <p:cNvSpPr txBox="1">
              <a:spLocks noChangeArrowheads="1"/>
            </p:cNvSpPr>
            <p:nvPr/>
          </p:nvSpPr>
          <p:spPr bwMode="auto">
            <a:xfrm>
              <a:off x="2722540" y="5845652"/>
              <a:ext cx="742950"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Xăng</a:t>
              </a:r>
            </a:p>
          </p:txBody>
        </p:sp>
      </p:grpSp>
      <p:grpSp>
        <p:nvGrpSpPr>
          <p:cNvPr id="25" name="Group 24"/>
          <p:cNvGrpSpPr>
            <a:grpSpLocks/>
          </p:cNvGrpSpPr>
          <p:nvPr/>
        </p:nvGrpSpPr>
        <p:grpSpPr bwMode="auto">
          <a:xfrm>
            <a:off x="8120064" y="3657600"/>
            <a:ext cx="2301875" cy="2471738"/>
            <a:chOff x="6596466" y="3657600"/>
            <a:chExt cx="2300757" cy="2470979"/>
          </a:xfrm>
        </p:grpSpPr>
        <p:pic>
          <p:nvPicPr>
            <p:cNvPr id="7182"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96466" y="3657600"/>
              <a:ext cx="2300757" cy="22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3" name="TextBox 26"/>
            <p:cNvSpPr txBox="1">
              <a:spLocks noChangeArrowheads="1"/>
            </p:cNvSpPr>
            <p:nvPr/>
          </p:nvSpPr>
          <p:spPr bwMode="auto">
            <a:xfrm>
              <a:off x="7059502" y="5747579"/>
              <a:ext cx="575524" cy="38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Gas</a:t>
              </a:r>
            </a:p>
          </p:txBody>
        </p:sp>
      </p:grpSp>
      <p:grpSp>
        <p:nvGrpSpPr>
          <p:cNvPr id="3" name="Group 2"/>
          <p:cNvGrpSpPr>
            <a:grpSpLocks/>
          </p:cNvGrpSpPr>
          <p:nvPr/>
        </p:nvGrpSpPr>
        <p:grpSpPr bwMode="auto">
          <a:xfrm>
            <a:off x="5257800" y="1666876"/>
            <a:ext cx="2647950" cy="1971675"/>
            <a:chOff x="3733800" y="1666875"/>
            <a:chExt cx="2647370" cy="1971327"/>
          </a:xfrm>
        </p:grpSpPr>
        <p:pic>
          <p:nvPicPr>
            <p:cNvPr id="7180"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666875"/>
              <a:ext cx="2647370" cy="190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1" name="TextBox 25"/>
            <p:cNvSpPr txBox="1">
              <a:spLocks noChangeArrowheads="1"/>
            </p:cNvSpPr>
            <p:nvPr/>
          </p:nvSpPr>
          <p:spPr bwMode="auto">
            <a:xfrm>
              <a:off x="3752772" y="3257063"/>
              <a:ext cx="742950" cy="3811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Than</a:t>
              </a:r>
            </a:p>
          </p:txBody>
        </p:sp>
      </p:grpSp>
    </p:spTree>
    <p:extLst>
      <p:ext uri="{BB962C8B-B14F-4D97-AF65-F5344CB8AC3E}">
        <p14:creationId xmlns:p14="http://schemas.microsoft.com/office/powerpoint/2010/main" val="6898549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down)">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9" descr="Su_dung_nang_luong_chat_d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5100"/>
            <a:ext cx="9144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10"/>
          <p:cNvSpPr txBox="1">
            <a:spLocks noChangeArrowheads="1"/>
          </p:cNvSpPr>
          <p:nvPr/>
        </p:nvSpPr>
        <p:spPr bwMode="auto">
          <a:xfrm>
            <a:off x="1828800" y="1651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US" altLang="en-US" sz="2400">
                <a:latin typeface="Arial" panose="020B0604020202020204" pitchFamily="34" charset="0"/>
              </a:rPr>
              <a:t>1</a:t>
            </a:r>
          </a:p>
        </p:txBody>
      </p:sp>
      <p:sp>
        <p:nvSpPr>
          <p:cNvPr id="6148" name="Text Box 11"/>
          <p:cNvSpPr txBox="1">
            <a:spLocks noChangeArrowheads="1"/>
          </p:cNvSpPr>
          <p:nvPr/>
        </p:nvSpPr>
        <p:spPr bwMode="auto">
          <a:xfrm>
            <a:off x="4648201" y="152401"/>
            <a:ext cx="542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US" altLang="en-US" sz="2400">
                <a:latin typeface="Arial" panose="020B0604020202020204" pitchFamily="34" charset="0"/>
              </a:rPr>
              <a:t>2</a:t>
            </a:r>
          </a:p>
        </p:txBody>
      </p:sp>
      <p:sp>
        <p:nvSpPr>
          <p:cNvPr id="6149" name="Text Box 12"/>
          <p:cNvSpPr txBox="1">
            <a:spLocks noChangeArrowheads="1"/>
          </p:cNvSpPr>
          <p:nvPr/>
        </p:nvSpPr>
        <p:spPr bwMode="auto">
          <a:xfrm>
            <a:off x="8458200" y="1524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spcBef>
                <a:spcPct val="50000"/>
              </a:spcBef>
            </a:pPr>
            <a:r>
              <a:rPr lang="en-US" altLang="en-US" sz="2400">
                <a:latin typeface="Arial" panose="020B0604020202020204" pitchFamily="34" charset="0"/>
              </a:rPr>
              <a:t>3</a:t>
            </a:r>
          </a:p>
        </p:txBody>
      </p:sp>
      <p:sp>
        <p:nvSpPr>
          <p:cNvPr id="3" name="TextBox 2"/>
          <p:cNvSpPr txBox="1">
            <a:spLocks noChangeArrowheads="1"/>
          </p:cNvSpPr>
          <p:nvPr/>
        </p:nvSpPr>
        <p:spPr bwMode="auto">
          <a:xfrm>
            <a:off x="1600200" y="4419600"/>
            <a:ext cx="152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algn="ctr" eaLnBrk="1" hangingPunct="1"/>
            <a:r>
              <a:rPr lang="en-US" altLang="en-US" sz="2800" dirty="0">
                <a:solidFill>
                  <a:srgbClr val="FF0000"/>
                </a:solidFill>
                <a:latin typeface="Times New Roman" panose="02020603050405020304" pitchFamily="18" charset="0"/>
                <a:cs typeface="Times New Roman" panose="02020603050405020304" pitchFamily="18" charset="0"/>
              </a:rPr>
              <a:t>Than (</a:t>
            </a:r>
            <a:r>
              <a:rPr lang="en-US" altLang="en-US" sz="2800" dirty="0" err="1">
                <a:solidFill>
                  <a:srgbClr val="FF0000"/>
                </a:solidFill>
                <a:latin typeface="Times New Roman" panose="02020603050405020304" pitchFamily="18" charset="0"/>
                <a:cs typeface="Times New Roman" panose="02020603050405020304" pitchFamily="18" charset="0"/>
              </a:rPr>
              <a:t>thể</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rắn</a:t>
            </a:r>
            <a:r>
              <a:rPr lang="en-US" altLang="en-US" sz="2800" dirty="0">
                <a:solidFill>
                  <a:srgbClr val="FF0000"/>
                </a:solidFill>
                <a:latin typeface="Times New Roman" panose="02020603050405020304" pitchFamily="18" charset="0"/>
                <a:cs typeface="Times New Roman" panose="02020603050405020304" pitchFamily="18" charset="0"/>
              </a:rPr>
              <a:t>)</a:t>
            </a:r>
          </a:p>
        </p:txBody>
      </p:sp>
      <p:sp>
        <p:nvSpPr>
          <p:cNvPr id="9" name="TextBox 8"/>
          <p:cNvSpPr txBox="1">
            <a:spLocks noChangeArrowheads="1"/>
          </p:cNvSpPr>
          <p:nvPr/>
        </p:nvSpPr>
        <p:spPr bwMode="auto">
          <a:xfrm>
            <a:off x="3733800" y="4379914"/>
            <a:ext cx="3429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algn="ctr" eaLnBrk="1" hangingPunct="1"/>
            <a:r>
              <a:rPr lang="en-US" altLang="en-US" sz="2800">
                <a:solidFill>
                  <a:srgbClr val="FF0000"/>
                </a:solidFill>
                <a:latin typeface="Times New Roman" panose="02020603050405020304" pitchFamily="18" charset="0"/>
                <a:cs typeface="Times New Roman" panose="02020603050405020304" pitchFamily="18" charset="0"/>
              </a:rPr>
              <a:t>Dầu</a:t>
            </a:r>
          </a:p>
          <a:p>
            <a:pPr algn="ctr" eaLnBrk="1" hangingPunct="1"/>
            <a:r>
              <a:rPr lang="en-US" altLang="en-US" sz="2800">
                <a:solidFill>
                  <a:srgbClr val="FF0000"/>
                </a:solidFill>
                <a:latin typeface="Times New Roman" panose="02020603050405020304" pitchFamily="18" charset="0"/>
                <a:cs typeface="Times New Roman" panose="02020603050405020304" pitchFamily="18" charset="0"/>
              </a:rPr>
              <a:t> (thể lỏng)</a:t>
            </a:r>
          </a:p>
        </p:txBody>
      </p:sp>
      <p:sp>
        <p:nvSpPr>
          <p:cNvPr id="10" name="TextBox 9"/>
          <p:cNvSpPr txBox="1">
            <a:spLocks noChangeArrowheads="1"/>
          </p:cNvSpPr>
          <p:nvPr/>
        </p:nvSpPr>
        <p:spPr bwMode="auto">
          <a:xfrm>
            <a:off x="7810500" y="4343400"/>
            <a:ext cx="20193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algn="ctr" eaLnBrk="1" hangingPunct="1"/>
            <a:r>
              <a:rPr lang="en-US" altLang="en-US" sz="2800">
                <a:solidFill>
                  <a:srgbClr val="FF0000"/>
                </a:solidFill>
                <a:latin typeface="Times New Roman" panose="02020603050405020304" pitchFamily="18" charset="0"/>
                <a:cs typeface="Times New Roman" panose="02020603050405020304" pitchFamily="18" charset="0"/>
              </a:rPr>
              <a:t>Ga</a:t>
            </a:r>
          </a:p>
          <a:p>
            <a:pPr algn="ctr" eaLnBrk="1" hangingPunct="1"/>
            <a:r>
              <a:rPr lang="en-US" altLang="en-US" sz="2800">
                <a:solidFill>
                  <a:srgbClr val="FF0000"/>
                </a:solidFill>
                <a:latin typeface="Times New Roman" panose="02020603050405020304" pitchFamily="18" charset="0"/>
                <a:cs typeface="Times New Roman" panose="02020603050405020304" pitchFamily="18" charset="0"/>
              </a:rPr>
              <a:t> (thể khí)</a:t>
            </a:r>
          </a:p>
        </p:txBody>
      </p:sp>
      <p:sp>
        <p:nvSpPr>
          <p:cNvPr id="11" name="Hình Chữ nhật 18"/>
          <p:cNvSpPr>
            <a:spLocks noChangeArrowheads="1"/>
          </p:cNvSpPr>
          <p:nvPr/>
        </p:nvSpPr>
        <p:spPr bwMode="auto">
          <a:xfrm>
            <a:off x="1219200" y="5740400"/>
            <a:ext cx="9753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b="1">
                <a:solidFill>
                  <a:schemeClr val="tx1"/>
                </a:solidFill>
                <a:latin typeface=".VnTime" panose="020B7200000000000000" pitchFamily="34" charset="0"/>
                <a:cs typeface="Arial" panose="020B0604020202020204" pitchFamily="34" charset="0"/>
              </a:defRPr>
            </a:lvl1pPr>
            <a:lvl2pPr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lvl="1" eaLnBrk="1" hangingPunct="1"/>
            <a:r>
              <a:rPr lang="en-US" altLang="en-US" sz="3200">
                <a:latin typeface="Times New Roman" panose="02020603050405020304" pitchFamily="18" charset="0"/>
                <a:cs typeface="Times New Roman" panose="02020603050405020304" pitchFamily="18" charset="0"/>
              </a:rPr>
              <a:t>Chất đốt tồn tại ở 3 thể: </a:t>
            </a:r>
            <a:r>
              <a:rPr lang="en-US" altLang="en-US" sz="3200">
                <a:solidFill>
                  <a:srgbClr val="FF0000"/>
                </a:solidFill>
                <a:latin typeface="Times New Roman" panose="02020603050405020304" pitchFamily="18" charset="0"/>
                <a:cs typeface="Times New Roman" panose="02020603050405020304" pitchFamily="18" charset="0"/>
              </a:rPr>
              <a:t>thể rắn; thể lỏng, thể khí,..</a:t>
            </a:r>
          </a:p>
        </p:txBody>
      </p:sp>
      <p:sp>
        <p:nvSpPr>
          <p:cNvPr id="12" name="Cloud Callout 11"/>
          <p:cNvSpPr/>
          <p:nvPr/>
        </p:nvSpPr>
        <p:spPr bwMode="auto">
          <a:xfrm>
            <a:off x="9035935" y="44450"/>
            <a:ext cx="3024732" cy="1975543"/>
          </a:xfrm>
          <a:prstGeom prst="cloudCallout">
            <a:avLst>
              <a:gd name="adj1" fmla="val -27094"/>
              <a:gd name="adj2" fmla="val 15084"/>
            </a:avLst>
          </a:prstGeom>
          <a:solidFill>
            <a:srgbClr val="FFFF00"/>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3" name="Rectangle 2"/>
          <p:cNvSpPr txBox="1">
            <a:spLocks noChangeArrowheads="1"/>
          </p:cNvSpPr>
          <p:nvPr/>
        </p:nvSpPr>
        <p:spPr bwMode="auto">
          <a:xfrm>
            <a:off x="9497975" y="615950"/>
            <a:ext cx="2177128" cy="107772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kumimoji="1" lang="en-US" sz="2400" i="1" dirty="0" smtClean="0">
                <a:solidFill>
                  <a:srgbClr val="008000"/>
                </a:solidFill>
                <a:latin typeface="Times New Roman" pitchFamily="18" charset="0"/>
                <a:cs typeface="Times New Roman" pitchFamily="18" charset="0"/>
              </a:rPr>
              <a:t>   </a:t>
            </a:r>
            <a:r>
              <a:rPr kumimoji="1" lang="en-US" sz="2400" i="1" dirty="0">
                <a:solidFill>
                  <a:srgbClr val="008000"/>
                </a:solidFill>
                <a:latin typeface="Times New Roman" pitchFamily="18" charset="0"/>
                <a:cs typeface="Times New Roman" pitchFamily="18" charset="0"/>
              </a:rPr>
              <a:t/>
            </a:r>
            <a:br>
              <a:rPr kumimoji="1" lang="en-US" sz="2400" i="1" dirty="0">
                <a:solidFill>
                  <a:srgbClr val="008000"/>
                </a:solidFill>
                <a:latin typeface="Times New Roman" pitchFamily="18" charset="0"/>
                <a:cs typeface="Times New Roman" pitchFamily="18" charset="0"/>
              </a:rPr>
            </a:br>
            <a:r>
              <a:rPr kumimoji="1" lang="en-US" sz="2400" i="1" dirty="0">
                <a:solidFill>
                  <a:srgbClr val="008000"/>
                </a:solidFill>
                <a:latin typeface="Times New Roman" pitchFamily="18" charset="0"/>
                <a:cs typeface="Times New Roman" pitchFamily="18" charset="0"/>
              </a:rPr>
              <a:t/>
            </a:r>
            <a:br>
              <a:rPr kumimoji="1" lang="en-US" sz="2400" i="1" dirty="0">
                <a:solidFill>
                  <a:srgbClr val="008000"/>
                </a:solidFill>
                <a:latin typeface="Times New Roman" pitchFamily="18" charset="0"/>
                <a:cs typeface="Times New Roman" pitchFamily="18" charset="0"/>
              </a:rPr>
            </a:br>
            <a:r>
              <a:rPr lang="en-US" sz="2400" dirty="0">
                <a:solidFill>
                  <a:srgbClr val="0000FF"/>
                </a:solidFill>
                <a:latin typeface="Times New Roman" pitchFamily="18" charset="0"/>
                <a:cs typeface="Times New Roman" pitchFamily="18" charset="0"/>
              </a:rPr>
              <a:t>Cho </a:t>
            </a:r>
            <a:r>
              <a:rPr lang="en-US" sz="2400" dirty="0" err="1">
                <a:solidFill>
                  <a:srgbClr val="0000FF"/>
                </a:solidFill>
                <a:latin typeface="Times New Roman" pitchFamily="18" charset="0"/>
                <a:cs typeface="Times New Roman" pitchFamily="18" charset="0"/>
              </a:rPr>
              <a:t>biết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chất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đốt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sau</a:t>
            </a:r>
            <a:r>
              <a:rPr lang="en-US" sz="2400" dirty="0">
                <a:solidFill>
                  <a:srgbClr val="0000FF"/>
                </a:solidFill>
                <a:latin typeface="Times New Roman" pitchFamily="18" charset="0"/>
                <a:cs typeface="Times New Roman" pitchFamily="18" charset="0"/>
              </a:rPr>
              <a:t> ở </a:t>
            </a:r>
            <a:r>
              <a:rPr lang="en-US" sz="2400" dirty="0" err="1">
                <a:solidFill>
                  <a:srgbClr val="0000FF"/>
                </a:solidFill>
                <a:latin typeface="Times New Roman" pitchFamily="18" charset="0"/>
                <a:cs typeface="Times New Roman" pitchFamily="18" charset="0"/>
              </a:rPr>
              <a:t>thể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nào</a:t>
            </a:r>
            <a:r>
              <a:rPr lang="en-US" sz="2400" dirty="0">
                <a:solidFill>
                  <a:srgbClr val="0000FF"/>
                </a:solidFill>
                <a:latin typeface="Times New Roman" pitchFamily="18" charset="0"/>
                <a:cs typeface="Times New Roman" pitchFamily="18" charset="0"/>
              </a:rPr>
              <a:t>?</a:t>
            </a:r>
            <a:br>
              <a:rPr lang="en-US" sz="2400" dirty="0">
                <a:solidFill>
                  <a:srgbClr val="0000FF"/>
                </a:solidFill>
                <a:latin typeface="Times New Roman" pitchFamily="18" charset="0"/>
                <a:cs typeface="Times New Roman" pitchFamily="18" charset="0"/>
              </a:rPr>
            </a:br>
            <a:r>
              <a:rPr kumimoji="1" lang="en-US" sz="2400" i="1" dirty="0">
                <a:solidFill>
                  <a:srgbClr val="008000"/>
                </a:solidFill>
                <a:latin typeface="Times New Roman" pitchFamily="18" charset="0"/>
                <a:cs typeface="Times New Roman" pitchFamily="18" charset="0"/>
              </a:rPr>
              <a:t> </a:t>
            </a:r>
            <a:r>
              <a:rPr kumimoji="1" lang="en-US" sz="2400" dirty="0">
                <a:solidFill>
                  <a:srgbClr val="FF3300"/>
                </a:solidFill>
                <a:latin typeface="Times New Roman" pitchFamily="18" charset="0"/>
                <a:cs typeface="Times New Roman" pitchFamily="18" charset="0"/>
              </a:rPr>
              <a:t/>
            </a:r>
            <a:br>
              <a:rPr kumimoji="1" lang="en-US" sz="2400" dirty="0">
                <a:solidFill>
                  <a:srgbClr val="FF3300"/>
                </a:solidFill>
                <a:latin typeface="Times New Roman" pitchFamily="18" charset="0"/>
                <a:cs typeface="Times New Roman" pitchFamily="18" charset="0"/>
              </a:rPr>
            </a:br>
            <a:endParaRPr kumimoji="1" lang="en-US" sz="2400" dirty="0">
              <a:solidFill>
                <a:srgbClr val="FF3300"/>
              </a:solidFill>
              <a:latin typeface="Times New Roman" pitchFamily="18" charset="0"/>
              <a:cs typeface="Times New Roman" pitchFamily="18" charset="0"/>
            </a:endParaRPr>
          </a:p>
        </p:txBody>
      </p:sp>
    </p:spTree>
    <p:extLst>
      <p:ext uri="{BB962C8B-B14F-4D97-AF65-F5344CB8AC3E}">
        <p14:creationId xmlns:p14="http://schemas.microsoft.com/office/powerpoint/2010/main" val="382706747"/>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additive="base">
                                        <p:cTn id="7" dur="500" fill="hold"/>
                                        <p:tgtEl>
                                          <p:spTgt spid="32771"/>
                                        </p:tgtEl>
                                        <p:attrNameLst>
                                          <p:attrName>ppt_x</p:attrName>
                                        </p:attrNameLst>
                                      </p:cBhvr>
                                      <p:tavLst>
                                        <p:tav tm="0">
                                          <p:val>
                                            <p:strVal val="#ppt_x"/>
                                          </p:val>
                                        </p:tav>
                                        <p:tav tm="100000">
                                          <p:val>
                                            <p:strVal val="#ppt_x"/>
                                          </p:val>
                                        </p:tav>
                                      </p:tavLst>
                                    </p:anim>
                                    <p:anim calcmode="lin" valueType="num">
                                      <p:cBhvr additive="base">
                                        <p:cTn id="8" dur="500" fill="hold"/>
                                        <p:tgtEl>
                                          <p:spTgt spid="3277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10"/>
          <p:cNvSpPr txBox="1">
            <a:spLocks noChangeArrowheads="1"/>
          </p:cNvSpPr>
          <p:nvPr/>
        </p:nvSpPr>
        <p:spPr bwMode="auto">
          <a:xfrm>
            <a:off x="1752601" y="2038351"/>
            <a:ext cx="4613275" cy="460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algn="ctr" eaLnBrk="1" hangingPunct="1">
              <a:spcBef>
                <a:spcPct val="50000"/>
              </a:spcBef>
            </a:pPr>
            <a:r>
              <a:rPr lang="en-US" altLang="en-US" sz="2400">
                <a:latin typeface="Arial" panose="020B0604020202020204" pitchFamily="34" charset="0"/>
              </a:rPr>
              <a:t>Than, củi, rơm,….</a:t>
            </a:r>
          </a:p>
        </p:txBody>
      </p:sp>
      <p:sp>
        <p:nvSpPr>
          <p:cNvPr id="8197" name="Text Box 11"/>
          <p:cNvSpPr txBox="1">
            <a:spLocks noChangeArrowheads="1"/>
          </p:cNvSpPr>
          <p:nvPr/>
        </p:nvSpPr>
        <p:spPr bwMode="auto">
          <a:xfrm>
            <a:off x="1752600" y="2914651"/>
            <a:ext cx="4598988"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algn="ctr" eaLnBrk="1" hangingPunct="1">
              <a:spcBef>
                <a:spcPct val="50000"/>
              </a:spcBef>
            </a:pPr>
            <a:r>
              <a:rPr lang="en-US" altLang="en-US" sz="2400">
                <a:latin typeface="Arial" panose="020B0604020202020204" pitchFamily="34" charset="0"/>
              </a:rPr>
              <a:t>Xăng, dầu, …</a:t>
            </a:r>
          </a:p>
        </p:txBody>
      </p:sp>
      <p:sp>
        <p:nvSpPr>
          <p:cNvPr id="8198" name="Text Box 12"/>
          <p:cNvSpPr txBox="1">
            <a:spLocks noChangeArrowheads="1"/>
          </p:cNvSpPr>
          <p:nvPr/>
        </p:nvSpPr>
        <p:spPr bwMode="auto">
          <a:xfrm>
            <a:off x="1752600" y="3657601"/>
            <a:ext cx="4572000" cy="8302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algn="ctr" eaLnBrk="1" hangingPunct="1">
              <a:spcBef>
                <a:spcPct val="50000"/>
              </a:spcBef>
            </a:pPr>
            <a:r>
              <a:rPr lang="en-US" altLang="en-US" sz="2400">
                <a:latin typeface="Arial" panose="020B0604020202020204" pitchFamily="34" charset="0"/>
              </a:rPr>
              <a:t>Gas, khí sinh học (bi – ô – ga), …</a:t>
            </a:r>
          </a:p>
        </p:txBody>
      </p:sp>
      <p:sp>
        <p:nvSpPr>
          <p:cNvPr id="11" name="Hình Chữ nhật 18"/>
          <p:cNvSpPr>
            <a:spLocks noChangeArrowheads="1"/>
          </p:cNvSpPr>
          <p:nvPr/>
        </p:nvSpPr>
        <p:spPr bwMode="auto">
          <a:xfrm>
            <a:off x="3686175" y="4872039"/>
            <a:ext cx="4724400" cy="9540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algn="ctr" eaLnBrk="1" hangingPunct="1"/>
            <a:r>
              <a:rPr lang="en-US" altLang="en-US" sz="2800" b="0">
                <a:solidFill>
                  <a:srgbClr val="0000FF"/>
                </a:solidFill>
                <a:latin typeface="Arial" panose="020B0604020202020204" pitchFamily="34" charset="0"/>
              </a:rPr>
              <a:t>Chất đốt tồn tại ở 3 thể:  </a:t>
            </a:r>
          </a:p>
          <a:p>
            <a:pPr algn="ctr" eaLnBrk="1" hangingPunct="1"/>
            <a:r>
              <a:rPr lang="en-US" altLang="en-US" sz="2800">
                <a:solidFill>
                  <a:srgbClr val="FF0066"/>
                </a:solidFill>
                <a:latin typeface="Arial" panose="020B0604020202020204" pitchFamily="34" charset="0"/>
              </a:rPr>
              <a:t>thể rắn</a:t>
            </a:r>
            <a:r>
              <a:rPr lang="en-US" altLang="en-US" sz="2800">
                <a:solidFill>
                  <a:srgbClr val="0000FF"/>
                </a:solidFill>
                <a:latin typeface="Arial" panose="020B0604020202020204" pitchFamily="34" charset="0"/>
              </a:rPr>
              <a:t>, thể lỏng, </a:t>
            </a:r>
            <a:r>
              <a:rPr lang="en-US" altLang="en-US" sz="2800">
                <a:solidFill>
                  <a:srgbClr val="000000"/>
                </a:solidFill>
                <a:latin typeface="Arial" panose="020B0604020202020204" pitchFamily="34" charset="0"/>
              </a:rPr>
              <a:t>thể khí.</a:t>
            </a:r>
            <a:r>
              <a:rPr lang="en-US" altLang="en-US" sz="2800">
                <a:solidFill>
                  <a:srgbClr val="FFFF00"/>
                </a:solidFill>
                <a:latin typeface="Arial" panose="020B0604020202020204" pitchFamily="34" charset="0"/>
              </a:rPr>
              <a:t> </a:t>
            </a:r>
          </a:p>
        </p:txBody>
      </p:sp>
      <p:sp>
        <p:nvSpPr>
          <p:cNvPr id="2" name="TextBox 1"/>
          <p:cNvSpPr txBox="1">
            <a:spLocks noChangeArrowheads="1"/>
          </p:cNvSpPr>
          <p:nvPr/>
        </p:nvSpPr>
        <p:spPr bwMode="auto">
          <a:xfrm>
            <a:off x="6934200" y="1976439"/>
            <a:ext cx="1600200" cy="522287"/>
          </a:xfrm>
          <a:prstGeom prst="rect">
            <a:avLst/>
          </a:prstGeom>
          <a:solidFill>
            <a:srgbClr val="B6A4F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Thể rắn</a:t>
            </a:r>
          </a:p>
        </p:txBody>
      </p:sp>
      <p:sp>
        <p:nvSpPr>
          <p:cNvPr id="16" name="TextBox 15"/>
          <p:cNvSpPr txBox="1">
            <a:spLocks noChangeArrowheads="1"/>
          </p:cNvSpPr>
          <p:nvPr/>
        </p:nvSpPr>
        <p:spPr bwMode="auto">
          <a:xfrm>
            <a:off x="6934200" y="2884489"/>
            <a:ext cx="1600200" cy="523875"/>
          </a:xfrm>
          <a:prstGeom prst="rect">
            <a:avLst/>
          </a:prstGeom>
          <a:solidFill>
            <a:srgbClr val="B6A4F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Thể lỏng</a:t>
            </a:r>
          </a:p>
        </p:txBody>
      </p:sp>
      <p:sp>
        <p:nvSpPr>
          <p:cNvPr id="17" name="TextBox 16"/>
          <p:cNvSpPr txBox="1">
            <a:spLocks noChangeArrowheads="1"/>
          </p:cNvSpPr>
          <p:nvPr/>
        </p:nvSpPr>
        <p:spPr bwMode="auto">
          <a:xfrm>
            <a:off x="6934200" y="3743326"/>
            <a:ext cx="1600200" cy="523875"/>
          </a:xfrm>
          <a:prstGeom prst="rect">
            <a:avLst/>
          </a:prstGeom>
          <a:solidFill>
            <a:srgbClr val="B6A4F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Thể khí</a:t>
            </a:r>
          </a:p>
        </p:txBody>
      </p:sp>
      <p:sp>
        <p:nvSpPr>
          <p:cNvPr id="18" name="TextBox 17"/>
          <p:cNvSpPr txBox="1">
            <a:spLocks noChangeArrowheads="1"/>
          </p:cNvSpPr>
          <p:nvPr/>
        </p:nvSpPr>
        <p:spPr bwMode="auto">
          <a:xfrm>
            <a:off x="8991600" y="2819401"/>
            <a:ext cx="1600200" cy="523875"/>
          </a:xfrm>
          <a:prstGeom prst="rect">
            <a:avLst/>
          </a:prstGeom>
          <a:solidFill>
            <a:srgbClr val="A1D1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r>
              <a:rPr lang="en-US" altLang="en-US" sz="2800">
                <a:latin typeface="Times New Roman" panose="02020603050405020304" pitchFamily="18" charset="0"/>
                <a:cs typeface="Times New Roman" panose="02020603050405020304" pitchFamily="18" charset="0"/>
              </a:rPr>
              <a:t>Chất đốt</a:t>
            </a:r>
          </a:p>
        </p:txBody>
      </p:sp>
      <p:sp>
        <p:nvSpPr>
          <p:cNvPr id="3" name="Right Arrow 2"/>
          <p:cNvSpPr>
            <a:spLocks noChangeArrowheads="1"/>
          </p:cNvSpPr>
          <p:nvPr/>
        </p:nvSpPr>
        <p:spPr bwMode="auto">
          <a:xfrm>
            <a:off x="6437313" y="2198688"/>
            <a:ext cx="381000" cy="125412"/>
          </a:xfrm>
          <a:prstGeom prst="rightArrow">
            <a:avLst>
              <a:gd name="adj1" fmla="val 50000"/>
              <a:gd name="adj2" fmla="val 49663"/>
            </a:avLst>
          </a:prstGeom>
          <a:solidFill>
            <a:srgbClr val="FF0000"/>
          </a:solidFill>
          <a:ln w="9525" algn="ctr">
            <a:solidFill>
              <a:schemeClr val="tx1"/>
            </a:solidFill>
            <a:round/>
            <a:headEnd/>
            <a:tailEnd/>
          </a:ln>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endParaRPr lang="vi-VN" altLang="en-US"/>
          </a:p>
        </p:txBody>
      </p:sp>
      <p:sp>
        <p:nvSpPr>
          <p:cNvPr id="19" name="Right Arrow 18"/>
          <p:cNvSpPr>
            <a:spLocks noChangeArrowheads="1"/>
          </p:cNvSpPr>
          <p:nvPr/>
        </p:nvSpPr>
        <p:spPr bwMode="auto">
          <a:xfrm>
            <a:off x="6437313" y="3081339"/>
            <a:ext cx="381000" cy="123825"/>
          </a:xfrm>
          <a:prstGeom prst="rightArrow">
            <a:avLst>
              <a:gd name="adj1" fmla="val 50000"/>
              <a:gd name="adj2" fmla="val 50299"/>
            </a:avLst>
          </a:prstGeom>
          <a:solidFill>
            <a:srgbClr val="FF0000"/>
          </a:solidFill>
          <a:ln w="9525" algn="ctr">
            <a:solidFill>
              <a:schemeClr val="tx1"/>
            </a:solidFill>
            <a:round/>
            <a:headEnd/>
            <a:tailEnd/>
          </a:ln>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endParaRPr lang="vi-VN" altLang="en-US"/>
          </a:p>
        </p:txBody>
      </p:sp>
      <p:sp>
        <p:nvSpPr>
          <p:cNvPr id="20" name="Right Arrow 19"/>
          <p:cNvSpPr>
            <a:spLocks noChangeArrowheads="1"/>
          </p:cNvSpPr>
          <p:nvPr/>
        </p:nvSpPr>
        <p:spPr bwMode="auto">
          <a:xfrm>
            <a:off x="6437313" y="3922713"/>
            <a:ext cx="381000" cy="125412"/>
          </a:xfrm>
          <a:prstGeom prst="rightArrow">
            <a:avLst>
              <a:gd name="adj1" fmla="val 50000"/>
              <a:gd name="adj2" fmla="val 49663"/>
            </a:avLst>
          </a:prstGeom>
          <a:solidFill>
            <a:srgbClr val="FF0000"/>
          </a:solidFill>
          <a:ln w="9525" algn="ctr">
            <a:solidFill>
              <a:schemeClr val="tx1"/>
            </a:solidFill>
            <a:round/>
            <a:headEnd/>
            <a:tailEnd/>
          </a:ln>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endParaRPr lang="vi-VN" altLang="en-US"/>
          </a:p>
        </p:txBody>
      </p:sp>
      <p:sp>
        <p:nvSpPr>
          <p:cNvPr id="4" name="Right Arrow 3"/>
          <p:cNvSpPr>
            <a:spLocks noChangeArrowheads="1"/>
          </p:cNvSpPr>
          <p:nvPr/>
        </p:nvSpPr>
        <p:spPr bwMode="auto">
          <a:xfrm>
            <a:off x="8686800" y="2133601"/>
            <a:ext cx="268288" cy="1920875"/>
          </a:xfrm>
          <a:prstGeom prst="rightArrow">
            <a:avLst>
              <a:gd name="adj1" fmla="val 50000"/>
              <a:gd name="adj2" fmla="val 50000"/>
            </a:avLst>
          </a:prstGeom>
          <a:solidFill>
            <a:srgbClr val="FF0000"/>
          </a:solidFill>
          <a:ln w="9525" algn="ctr">
            <a:solidFill>
              <a:schemeClr val="tx1"/>
            </a:solidFill>
            <a:round/>
            <a:headEnd/>
            <a:tailEnd/>
          </a:ln>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endParaRPr lang="vi-VN" altLang="en-US"/>
          </a:p>
        </p:txBody>
      </p:sp>
    </p:spTree>
    <p:extLst>
      <p:ext uri="{BB962C8B-B14F-4D97-AF65-F5344CB8AC3E}">
        <p14:creationId xmlns:p14="http://schemas.microsoft.com/office/powerpoint/2010/main" val="2705096819"/>
      </p:ext>
    </p:extLst>
  </p:cSld>
  <p:clrMapOvr>
    <a:masterClrMapping/>
  </p:clrMapOvr>
  <p:transition spd="med">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ipe(down)">
                                      <p:cBhvr>
                                        <p:cTn id="7" dur="5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197"/>
                                        </p:tgtEl>
                                        <p:attrNameLst>
                                          <p:attrName>style.visibility</p:attrName>
                                        </p:attrNameLst>
                                      </p:cBhvr>
                                      <p:to>
                                        <p:strVal val="visible"/>
                                      </p:to>
                                    </p:set>
                                    <p:animEffect transition="in" filter="wipe(down)">
                                      <p:cBhvr>
                                        <p:cTn id="22" dur="500"/>
                                        <p:tgtEl>
                                          <p:spTgt spid="81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198"/>
                                        </p:tgtEl>
                                        <p:attrNameLst>
                                          <p:attrName>style.visibility</p:attrName>
                                        </p:attrNameLst>
                                      </p:cBhvr>
                                      <p:to>
                                        <p:strVal val="visible"/>
                                      </p:to>
                                    </p:set>
                                    <p:animEffect transition="in" filter="wipe(down)">
                                      <p:cBhvr>
                                        <p:cTn id="37" dur="500"/>
                                        <p:tgtEl>
                                          <p:spTgt spid="819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500"/>
                                        <p:tgtEl>
                                          <p:spTgt spid="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0-#ppt_w/2"/>
                                          </p:val>
                                        </p:tav>
                                        <p:tav tm="100000">
                                          <p:val>
                                            <p:strVal val="#ppt_x"/>
                                          </p:val>
                                        </p:tav>
                                      </p:tavLst>
                                    </p:anim>
                                    <p:anim calcmode="lin" valueType="num">
                                      <p:cBhvr additive="base">
                                        <p:cTn id="6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7" grpId="0" animBg="1"/>
      <p:bldP spid="8198" grpId="0" animBg="1"/>
      <p:bldP spid="11" grpId="0" animBg="1"/>
      <p:bldP spid="2" grpId="0" animBg="1"/>
      <p:bldP spid="16" grpId="0" animBg="1"/>
      <p:bldP spid="17" grpId="0" animBg="1"/>
      <p:bldP spid="18" grpId="0" animBg="1"/>
      <p:bldP spid="3" grpId="0" animBg="1"/>
      <p:bldP spid="19" grpId="0" animBg="1"/>
      <p:bldP spid="20"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18532" y="74502"/>
            <a:ext cx="11893359" cy="11079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2.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Quan</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sát</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đọc</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thảo</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luận</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lvl="0" algn="just"/>
            <a:r>
              <a:rPr lang="en-US" altLang="en-US" sz="2400" dirty="0">
                <a:latin typeface="Times New Roman" panose="02020603050405020304" pitchFamily="18" charset="0"/>
                <a:cs typeface="Times New Roman" panose="02020603050405020304" pitchFamily="18" charset="0"/>
              </a:rPr>
              <a:t>a.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sau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nói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điều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mỗi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hình</a:t>
            </a:r>
            <a:r>
              <a:rPr lang="en-US" altLang="en-US" sz="2400" dirty="0">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pic>
        <p:nvPicPr>
          <p:cNvPr id="2050" name="Picture 2" descr="Giải Khoa học lớp 5 VNEN bài Sử dụng năng lượng chất đố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32" y="1289915"/>
            <a:ext cx="11594955" cy="5376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267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505" y="1182498"/>
            <a:ext cx="5607280" cy="4137648"/>
          </a:xfrm>
          <a:prstGeom prst="rect">
            <a:avLst/>
          </a:prstGeom>
        </p:spPr>
      </p:pic>
      <p:sp>
        <p:nvSpPr>
          <p:cNvPr id="6" name="Oval 5"/>
          <p:cNvSpPr/>
          <p:nvPr/>
        </p:nvSpPr>
        <p:spPr>
          <a:xfrm>
            <a:off x="5084969" y="4342855"/>
            <a:ext cx="764771" cy="49045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4</a:t>
            </a:r>
            <a:endParaRPr lang="en-US" dirty="0">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118532" y="74502"/>
            <a:ext cx="12724632" cy="1107996"/>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2.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Quan</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sát</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đọc</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thảo</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luận</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lvl="0"/>
            <a:r>
              <a:rPr lang="en-US" altLang="en-US" sz="2400" dirty="0" smtClean="0">
                <a:latin typeface="Times New Roman" panose="02020603050405020304" pitchFamily="18" charset="0"/>
                <a:cs typeface="Times New Roman" panose="02020603050405020304" pitchFamily="18" charset="0"/>
              </a:rPr>
              <a:t>    b. </a:t>
            </a:r>
            <a:r>
              <a:rPr lang="en-US" altLang="en-US" sz="2400" dirty="0" err="1" smtClean="0">
                <a:latin typeface="Times New Roman" panose="02020603050405020304" pitchFamily="18" charset="0"/>
                <a:cs typeface="Times New Roman" panose="02020603050405020304" pitchFamily="18" charset="0"/>
              </a:rPr>
              <a:t>Nói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điều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tới</a:t>
            </a:r>
            <a:r>
              <a:rPr lang="en-US" altLang="en-US" sz="2400" dirty="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mỗi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hình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hình</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sp>
        <p:nvSpPr>
          <p:cNvPr id="8" name="Rectangle 7"/>
          <p:cNvSpPr/>
          <p:nvPr/>
        </p:nvSpPr>
        <p:spPr>
          <a:xfrm>
            <a:off x="0" y="5495144"/>
            <a:ext cx="5868785" cy="923330"/>
          </a:xfrm>
          <a:prstGeom prst="rect">
            <a:avLst/>
          </a:prstGeom>
        </p:spPr>
        <p:txBody>
          <a:bodyPr wrap="square">
            <a:spAutoFit/>
          </a:bodyPr>
          <a:lstStyle/>
          <a:p>
            <a:r>
              <a:rPr lang="vi-VN" dirty="0">
                <a:latin typeface="+mj-lt"/>
              </a:rPr>
              <a:t> Người ta khai thác than từ các mỏ ở dưới sâu lòng đất, xong đó đem xuất khẩu hoặc chế tạo ra các cục than tổ ong để làm chất đốt.</a:t>
            </a:r>
            <a:endParaRPr lang="en-US" dirty="0">
              <a:latin typeface="+mj-l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735" y="1200540"/>
            <a:ext cx="5476226" cy="3720594"/>
          </a:xfrm>
          <a:prstGeom prst="rect">
            <a:avLst/>
          </a:prstGeom>
        </p:spPr>
      </p:pic>
      <p:sp>
        <p:nvSpPr>
          <p:cNvPr id="10" name="Oval 9"/>
          <p:cNvSpPr/>
          <p:nvPr/>
        </p:nvSpPr>
        <p:spPr>
          <a:xfrm>
            <a:off x="11004190" y="4482756"/>
            <a:ext cx="764771" cy="431481"/>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5</a:t>
            </a:r>
            <a:endParaRPr lang="en-US" dirty="0">
              <a:latin typeface="Times New Roman" panose="02020603050405020304" pitchFamily="18" charset="0"/>
              <a:cs typeface="Times New Roman" panose="02020603050405020304" pitchFamily="18" charset="0"/>
            </a:endParaRPr>
          </a:p>
        </p:txBody>
      </p:sp>
      <p:sp>
        <p:nvSpPr>
          <p:cNvPr id="11" name="Rectangle 10"/>
          <p:cNvSpPr/>
          <p:nvPr/>
        </p:nvSpPr>
        <p:spPr>
          <a:xfrm>
            <a:off x="239751" y="1048140"/>
            <a:ext cx="6195957" cy="4396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bg1"/>
              </a:solidFill>
              <a:latin typeface="Times New Roman" panose="02020603050405020304" pitchFamily="18" charset="0"/>
              <a:cs typeface="Times New Roman" panose="02020603050405020304" pitchFamily="18" charset="0"/>
            </a:endParaRPr>
          </a:p>
          <a:p>
            <a:pPr algn="ctr"/>
            <a:endParaRPr lang="en-US" sz="2800" dirty="0">
              <a:solidFill>
                <a:schemeClr val="bg1"/>
              </a:solidFill>
              <a:latin typeface="Times New Roman" panose="02020603050405020304" pitchFamily="18" charset="0"/>
              <a:cs typeface="Times New Roman" panose="02020603050405020304" pitchFamily="18" charset="0"/>
            </a:endParaRPr>
          </a:p>
          <a:p>
            <a:pPr algn="ctr"/>
            <a:endParaRPr lang="en-US" sz="2800" dirty="0" smtClean="0">
              <a:solidFill>
                <a:schemeClr val="bg1"/>
              </a:solidFill>
              <a:latin typeface="Times New Roman" panose="02020603050405020304" pitchFamily="18" charset="0"/>
              <a:cs typeface="Times New Roman" panose="02020603050405020304" pitchFamily="18" charset="0"/>
            </a:endParaRPr>
          </a:p>
          <a:p>
            <a:pPr algn="ctr"/>
            <a:endParaRPr lang="en-US" sz="2800" dirty="0">
              <a:solidFill>
                <a:schemeClr val="bg1"/>
              </a:solidFill>
              <a:latin typeface="Times New Roman" panose="02020603050405020304" pitchFamily="18" charset="0"/>
              <a:cs typeface="Times New Roman" panose="02020603050405020304" pitchFamily="18" charset="0"/>
            </a:endParaRPr>
          </a:p>
          <a:p>
            <a:pPr algn="ctr"/>
            <a:endParaRPr lang="en-US" sz="2800" dirty="0" smtClean="0">
              <a:solidFill>
                <a:schemeClr val="bg1"/>
              </a:solidFill>
              <a:latin typeface="Times New Roman" panose="02020603050405020304" pitchFamily="18" charset="0"/>
              <a:cs typeface="Times New Roman" panose="02020603050405020304" pitchFamily="18" charset="0"/>
            </a:endParaRPr>
          </a:p>
          <a:p>
            <a:pPr algn="ctr"/>
            <a:endParaRPr lang="en-US" sz="2800" dirty="0">
              <a:solidFill>
                <a:schemeClr val="bg1"/>
              </a:solidFill>
              <a:latin typeface="Times New Roman" panose="02020603050405020304" pitchFamily="18" charset="0"/>
              <a:cs typeface="Times New Roman" panose="02020603050405020304" pitchFamily="18" charset="0"/>
            </a:endParaRPr>
          </a:p>
          <a:p>
            <a:pPr algn="ctr"/>
            <a:endParaRPr lang="en-US" sz="2800" dirty="0" smtClean="0">
              <a:solidFill>
                <a:schemeClr val="bg1"/>
              </a:solidFill>
              <a:latin typeface="Times New Roman" panose="02020603050405020304" pitchFamily="18" charset="0"/>
              <a:cs typeface="Times New Roman" panose="02020603050405020304" pitchFamily="18" charset="0"/>
            </a:endParaRPr>
          </a:p>
          <a:p>
            <a:pPr algn="ctr"/>
            <a:endParaRPr lang="en-US" sz="2800" dirty="0">
              <a:solidFill>
                <a:schemeClr val="bg1"/>
              </a:solidFill>
              <a:latin typeface="Times New Roman" panose="02020603050405020304" pitchFamily="18" charset="0"/>
              <a:cs typeface="Times New Roman" panose="02020603050405020304" pitchFamily="18" charset="0"/>
            </a:endParaRPr>
          </a:p>
          <a:p>
            <a:pPr algn="ctr"/>
            <a:endParaRPr lang="en-US" sz="2800" dirty="0" smtClean="0">
              <a:solidFill>
                <a:schemeClr val="tx1"/>
              </a:solidFill>
              <a:latin typeface="Times New Roman" panose="02020603050405020304" pitchFamily="18" charset="0"/>
              <a:cs typeface="Times New Roman" panose="02020603050405020304" pitchFamily="18" charset="0"/>
            </a:endParaRPr>
          </a:p>
          <a:p>
            <a:pPr algn="ctr"/>
            <a:r>
              <a:rPr lang="en-US" sz="2800" dirty="0" err="1" smtClean="0">
                <a:solidFill>
                  <a:schemeClr val="tx1"/>
                </a:solidFill>
                <a:latin typeface="Times New Roman" panose="02020603050405020304" pitchFamily="18" charset="0"/>
                <a:cs typeface="Times New Roman" panose="02020603050405020304" pitchFamily="18" charset="0"/>
              </a:rPr>
              <a:t>Khai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thác</a:t>
            </a:r>
            <a:r>
              <a:rPr lang="en-US" sz="2800" dirty="0" smtClean="0">
                <a:solidFill>
                  <a:schemeClr val="tx1"/>
                </a:solidFill>
                <a:latin typeface="Times New Roman" panose="02020603050405020304" pitchFamily="18" charset="0"/>
                <a:cs typeface="Times New Roman" panose="02020603050405020304" pitchFamily="18" charset="0"/>
              </a:rPr>
              <a:t> than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335751" y="1048140"/>
            <a:ext cx="5612393" cy="42720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bg1"/>
              </a:solidFill>
              <a:latin typeface="Times New Roman" panose="02020603050405020304" pitchFamily="18" charset="0"/>
              <a:cs typeface="Times New Roman" panose="02020603050405020304" pitchFamily="18" charset="0"/>
            </a:endParaRPr>
          </a:p>
          <a:p>
            <a:pPr algn="ctr"/>
            <a:endParaRPr lang="en-US" sz="2800" dirty="0">
              <a:solidFill>
                <a:schemeClr val="bg1"/>
              </a:solidFill>
              <a:latin typeface="Times New Roman" panose="02020603050405020304" pitchFamily="18" charset="0"/>
              <a:cs typeface="Times New Roman" panose="02020603050405020304" pitchFamily="18" charset="0"/>
            </a:endParaRPr>
          </a:p>
          <a:p>
            <a:pPr algn="ctr"/>
            <a:endParaRPr lang="en-US" sz="2800" dirty="0" smtClean="0">
              <a:solidFill>
                <a:schemeClr val="bg1"/>
              </a:solidFill>
              <a:latin typeface="Times New Roman" panose="02020603050405020304" pitchFamily="18" charset="0"/>
              <a:cs typeface="Times New Roman" panose="02020603050405020304" pitchFamily="18" charset="0"/>
            </a:endParaRPr>
          </a:p>
          <a:p>
            <a:pPr algn="ctr"/>
            <a:endParaRPr lang="en-US" sz="2800" dirty="0">
              <a:solidFill>
                <a:schemeClr val="bg1"/>
              </a:solidFill>
              <a:latin typeface="Times New Roman" panose="02020603050405020304" pitchFamily="18" charset="0"/>
              <a:cs typeface="Times New Roman" panose="02020603050405020304" pitchFamily="18" charset="0"/>
            </a:endParaRPr>
          </a:p>
          <a:p>
            <a:pPr algn="ctr"/>
            <a:endParaRPr lang="en-US" sz="2800" dirty="0" smtClean="0">
              <a:solidFill>
                <a:schemeClr val="bg1"/>
              </a:solidFill>
              <a:latin typeface="Times New Roman" panose="02020603050405020304" pitchFamily="18" charset="0"/>
              <a:cs typeface="Times New Roman" panose="02020603050405020304" pitchFamily="18" charset="0"/>
            </a:endParaRPr>
          </a:p>
          <a:p>
            <a:pPr algn="ctr"/>
            <a:endParaRPr lang="en-US" sz="2800" dirty="0">
              <a:solidFill>
                <a:schemeClr val="bg1"/>
              </a:solidFill>
              <a:latin typeface="Times New Roman" panose="02020603050405020304" pitchFamily="18" charset="0"/>
              <a:cs typeface="Times New Roman" panose="02020603050405020304" pitchFamily="18" charset="0"/>
            </a:endParaRPr>
          </a:p>
          <a:p>
            <a:pPr algn="ctr"/>
            <a:endParaRPr lang="en-US" sz="2800" dirty="0" smtClean="0">
              <a:solidFill>
                <a:schemeClr val="bg1"/>
              </a:solidFill>
              <a:latin typeface="Times New Roman" panose="02020603050405020304" pitchFamily="18" charset="0"/>
              <a:cs typeface="Times New Roman" panose="02020603050405020304" pitchFamily="18" charset="0"/>
            </a:endParaRPr>
          </a:p>
          <a:p>
            <a:pPr algn="ctr"/>
            <a:endParaRPr lang="en-US" sz="2800" dirty="0">
              <a:solidFill>
                <a:schemeClr val="bg1"/>
              </a:solidFill>
              <a:latin typeface="Times New Roman" panose="02020603050405020304" pitchFamily="18" charset="0"/>
              <a:cs typeface="Times New Roman" panose="02020603050405020304" pitchFamily="18" charset="0"/>
            </a:endParaRPr>
          </a:p>
          <a:p>
            <a:pPr algn="ctr"/>
            <a:endParaRPr lang="en-US" sz="2800" dirty="0" smtClean="0">
              <a:solidFill>
                <a:schemeClr val="tx1"/>
              </a:solidFill>
              <a:latin typeface="Times New Roman" panose="02020603050405020304" pitchFamily="18" charset="0"/>
              <a:cs typeface="Times New Roman" panose="02020603050405020304" pitchFamily="18" charset="0"/>
            </a:endParaRPr>
          </a:p>
          <a:p>
            <a:pPr algn="ctr"/>
            <a:r>
              <a:rPr lang="en-US" sz="2400" dirty="0" err="1" smtClean="0">
                <a:solidFill>
                  <a:schemeClr val="tx1"/>
                </a:solidFill>
                <a:latin typeface="Times New Roman" panose="02020603050405020304" pitchFamily="18" charset="0"/>
                <a:cs typeface="Times New Roman" panose="02020603050405020304" pitchFamily="18" charset="0"/>
              </a:rPr>
              <a:t>Khai</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thác</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dầu</a:t>
            </a:r>
            <a:r>
              <a:rPr lang="en-US" sz="2400" dirty="0" smtClean="0">
                <a:solidFill>
                  <a:schemeClr val="tx1"/>
                </a:solidFill>
                <a:latin typeface="Times New Roman" panose="02020603050405020304" pitchFamily="18" charset="0"/>
                <a:cs typeface="Times New Roman" panose="02020603050405020304" pitchFamily="18" charset="0"/>
              </a:rPr>
              <a:t> </a:t>
            </a:r>
            <a:r>
              <a:rPr lang="en-US" sz="2400" dirty="0" err="1" smtClean="0">
                <a:solidFill>
                  <a:schemeClr val="tx1"/>
                </a:solidFill>
                <a:latin typeface="Times New Roman" panose="02020603050405020304" pitchFamily="18" charset="0"/>
                <a:cs typeface="Times New Roman" panose="02020603050405020304" pitchFamily="18" charset="0"/>
              </a:rPr>
              <a:t>mỏ</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5868785" y="5188558"/>
            <a:ext cx="6371141" cy="1754326"/>
          </a:xfrm>
          <a:prstGeom prst="rect">
            <a:avLst/>
          </a:prstGeom>
        </p:spPr>
        <p:txBody>
          <a:bodyPr wrap="square">
            <a:spAutoFit/>
          </a:bodyPr>
          <a:lstStyle/>
          <a:p>
            <a:r>
              <a:rPr lang="vi-VN" dirty="0">
                <a:latin typeface="+mj-lt"/>
              </a:rPr>
              <a:t>Dầu mỏ nằm sâu dưới lòng đất. Trên lớp dầu mỡ thường có lớp khí gọi là khí mỏ dầu. Muốn khai thác dầu mỡ cần dựng các tháp khoan để khoan các giếng sâu tới tận nơi có chứa dầu. Dầu mỏ được lấy lên theo các lỗ khoan của giếng dầu. Từ dầu mỏ có thể tách ra xăng, dầu hỏa, dầu đi-ê-gien, dầu nhờn... có thể chế ra nước hoa, tơ sợi nhân tạo, nhiều loại châ't dẻo, ...</a:t>
            </a:r>
            <a:endParaRPr lang="en-US" dirty="0">
              <a:latin typeface="+mj-lt"/>
            </a:endParaRPr>
          </a:p>
        </p:txBody>
      </p:sp>
    </p:spTree>
    <p:extLst>
      <p:ext uri="{BB962C8B-B14F-4D97-AF65-F5344CB8AC3E}">
        <p14:creationId xmlns:p14="http://schemas.microsoft.com/office/powerpoint/2010/main" val="83555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bldP spid="11"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532" y="5870694"/>
            <a:ext cx="12073468" cy="830997"/>
          </a:xfrm>
          <a:prstGeom prst="rect">
            <a:avLst/>
          </a:prstGeom>
        </p:spPr>
        <p:txBody>
          <a:bodyPr wrap="square">
            <a:spAutoFit/>
          </a:bodyPr>
          <a:lstStyle/>
          <a:p>
            <a:r>
              <a:rPr lang="vi-VN" sz="2400" dirty="0">
                <a:latin typeface="+mj-lt"/>
              </a:rPr>
              <a:t>Khí sinh học (bi-ô-ga) được tạo ra trong các bể chứa có ủ chất thải hữu cơ như mùn, rác, phân súc vật, ..</a:t>
            </a:r>
            <a:endParaRPr lang="en-US" sz="2400" dirty="0">
              <a:latin typeface="+mj-lt"/>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7883" y="1182498"/>
            <a:ext cx="7190509" cy="4688196"/>
          </a:xfrm>
          <a:prstGeom prst="rect">
            <a:avLst/>
          </a:prstGeom>
        </p:spPr>
      </p:pic>
      <p:sp>
        <p:nvSpPr>
          <p:cNvPr id="15" name="Rectangle 1"/>
          <p:cNvSpPr>
            <a:spLocks noChangeArrowheads="1"/>
          </p:cNvSpPr>
          <p:nvPr/>
        </p:nvSpPr>
        <p:spPr bwMode="auto">
          <a:xfrm>
            <a:off x="118532" y="74502"/>
            <a:ext cx="12724632" cy="1107996"/>
          </a:xfrm>
          <a:prstGeom prst="rect">
            <a:avLst/>
          </a:prstGeom>
          <a:no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just"/>
            <a:r>
              <a:rPr lang="en-US" altLang="en-US" sz="2400" dirty="0">
                <a:latin typeface="Times New Roman" panose="02020603050405020304" pitchFamily="18" charset="0"/>
                <a:cs typeface="Times New Roman" panose="02020603050405020304" pitchFamily="18" charset="0"/>
              </a:rPr>
              <a:t> </a:t>
            </a:r>
            <a:r>
              <a:rPr lang="en-US" altLang="en-US" sz="2400" dirty="0" smtClean="0">
                <a:latin typeface="Times New Roman" panose="02020603050405020304" pitchFamily="18" charset="0"/>
                <a:cs typeface="Times New Roman" panose="02020603050405020304" pitchFamily="18" charset="0"/>
              </a:rPr>
              <a:t>2.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Quan</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sát</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đọc</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và</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thảo</a:t>
            </a:r>
            <a:r>
              <a:rPr kumimoji="0" lang="en-US" altLang="en-US" sz="24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luận</a:t>
            </a:r>
            <a:endPar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p>
            <a:pPr lvl="0"/>
            <a:r>
              <a:rPr lang="en-US" altLang="en-US" sz="2400" dirty="0" smtClean="0">
                <a:latin typeface="Times New Roman" panose="02020603050405020304" pitchFamily="18" charset="0"/>
                <a:cs typeface="Times New Roman" panose="02020603050405020304" pitchFamily="18" charset="0"/>
              </a:rPr>
              <a:t>    b. </a:t>
            </a:r>
            <a:r>
              <a:rPr lang="en-US" altLang="en-US" sz="2400" dirty="0" err="1" smtClean="0">
                <a:latin typeface="Times New Roman" panose="02020603050405020304" pitchFamily="18" charset="0"/>
                <a:cs typeface="Times New Roman" panose="02020603050405020304" pitchFamily="18" charset="0"/>
              </a:rPr>
              <a:t>Nói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về</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những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điều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tới</a:t>
            </a:r>
            <a:r>
              <a:rPr lang="en-US" altLang="en-US" sz="2400" dirty="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mỗi</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hình</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solidFill>
                  <a:schemeClr val="bg1"/>
                </a:solidFill>
                <a:latin typeface="Times New Roman" panose="02020603050405020304" pitchFamily="18" charset="0"/>
                <a:cs typeface="Times New Roman" panose="02020603050405020304" pitchFamily="18" charset="0"/>
              </a:rPr>
              <a:t>hình</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smtClean="0">
                <a:ln>
                  <a:noFill/>
                </a:ln>
                <a:solidFill>
                  <a:schemeClr val="bg1"/>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grpSp>
        <p:nvGrpSpPr>
          <p:cNvPr id="16" name="Group 11"/>
          <p:cNvGrpSpPr>
            <a:grpSpLocks/>
          </p:cNvGrpSpPr>
          <p:nvPr/>
        </p:nvGrpSpPr>
        <p:grpSpPr bwMode="auto">
          <a:xfrm>
            <a:off x="118532" y="1182498"/>
            <a:ext cx="4506883" cy="4688196"/>
            <a:chOff x="-1142979" y="1182906"/>
            <a:chExt cx="4506883" cy="4688196"/>
          </a:xfrm>
        </p:grpSpPr>
        <p:pic>
          <p:nvPicPr>
            <p:cNvPr id="17"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2979" y="1182906"/>
              <a:ext cx="4506883" cy="468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Up Arrow 9"/>
            <p:cNvSpPr>
              <a:spLocks noChangeArrowheads="1"/>
            </p:cNvSpPr>
            <p:nvPr/>
          </p:nvSpPr>
          <p:spPr bwMode="auto">
            <a:xfrm>
              <a:off x="2362200" y="4724400"/>
              <a:ext cx="609600" cy="685800"/>
            </a:xfrm>
            <a:prstGeom prst="upArrow">
              <a:avLst>
                <a:gd name="adj1" fmla="val 50000"/>
                <a:gd name="adj2" fmla="val 50000"/>
              </a:avLst>
            </a:prstGeom>
            <a:solidFill>
              <a:srgbClr val="92D050"/>
            </a:solidFill>
            <a:ln w="9525" algn="ctr">
              <a:solidFill>
                <a:srgbClr val="92D050"/>
              </a:solidFill>
              <a:round/>
              <a:headEnd/>
              <a:tailEnd/>
            </a:ln>
          </p:spPr>
          <p:txBody>
            <a:bodyPr/>
            <a:lstStyle>
              <a:lvl1pPr eaLnBrk="0" hangingPunct="0">
                <a:defRPr b="1">
                  <a:solidFill>
                    <a:schemeClr val="tx1"/>
                  </a:solidFill>
                  <a:latin typeface=".VnTime" panose="020B7200000000000000" pitchFamily="34" charset="0"/>
                  <a:cs typeface="Arial" panose="020B0604020202020204" pitchFamily="34" charset="0"/>
                </a:defRPr>
              </a:lvl1pPr>
              <a:lvl2pPr marL="742950" indent="-285750" eaLnBrk="0" hangingPunct="0">
                <a:defRPr b="1">
                  <a:solidFill>
                    <a:schemeClr val="tx1"/>
                  </a:solidFill>
                  <a:latin typeface=".VnTime" panose="020B7200000000000000" pitchFamily="34" charset="0"/>
                  <a:cs typeface="Arial" panose="020B0604020202020204" pitchFamily="34" charset="0"/>
                </a:defRPr>
              </a:lvl2pPr>
              <a:lvl3pPr marL="1143000" indent="-228600" eaLnBrk="0" hangingPunct="0">
                <a:defRPr b="1">
                  <a:solidFill>
                    <a:schemeClr val="tx1"/>
                  </a:solidFill>
                  <a:latin typeface=".VnTime" panose="020B7200000000000000" pitchFamily="34" charset="0"/>
                  <a:cs typeface="Arial" panose="020B0604020202020204" pitchFamily="34" charset="0"/>
                </a:defRPr>
              </a:lvl3pPr>
              <a:lvl4pPr marL="1600200" indent="-228600" eaLnBrk="0" hangingPunct="0">
                <a:defRPr b="1">
                  <a:solidFill>
                    <a:schemeClr val="tx1"/>
                  </a:solidFill>
                  <a:latin typeface=".VnTime" panose="020B7200000000000000" pitchFamily="34" charset="0"/>
                  <a:cs typeface="Arial" panose="020B0604020202020204" pitchFamily="34" charset="0"/>
                </a:defRPr>
              </a:lvl4pPr>
              <a:lvl5pPr marL="2057400" indent="-228600" eaLnBrk="0" hangingPunct="0">
                <a:defRPr b="1">
                  <a:solidFill>
                    <a:schemeClr val="tx1"/>
                  </a:solidFill>
                  <a:latin typeface=".VnTime" panose="020B7200000000000000"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cs typeface="Arial" panose="020B0604020202020204" pitchFamily="34" charset="0"/>
                </a:defRPr>
              </a:lvl9pPr>
            </a:lstStyle>
            <a:p>
              <a:pPr eaLnBrk="1" hangingPunct="1"/>
              <a:endParaRPr lang="vi-VN" altLang="en-US"/>
            </a:p>
          </p:txBody>
        </p:sp>
      </p:grpSp>
      <p:sp>
        <p:nvSpPr>
          <p:cNvPr id="20" name="Rectangle 19"/>
          <p:cNvSpPr/>
          <p:nvPr/>
        </p:nvSpPr>
        <p:spPr>
          <a:xfrm>
            <a:off x="255307" y="1141451"/>
            <a:ext cx="4435226" cy="923330"/>
          </a:xfrm>
          <a:prstGeom prst="rect">
            <a:avLst/>
          </a:prstGeom>
          <a:solidFill>
            <a:srgbClr val="FF0000"/>
          </a:solidFill>
        </p:spPr>
        <p:txBody>
          <a:bodyPr wrap="square">
            <a:spAutoFit/>
          </a:bodyPr>
          <a:lstStyle/>
          <a:p>
            <a:r>
              <a:rPr lang="en-US" altLang="en-US" dirty="0" err="1">
                <a:solidFill>
                  <a:schemeClr val="bg1"/>
                </a:solidFill>
                <a:latin typeface="Times New Roman" panose="02020603050405020304" pitchFamily="18" charset="0"/>
                <a:cs typeface="Times New Roman" panose="02020603050405020304" pitchFamily="18" charset="0"/>
              </a:rPr>
              <a:t>Khí</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sinh</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học</a:t>
            </a:r>
            <a:r>
              <a:rPr lang="en-US" altLang="en-US" dirty="0">
                <a:solidFill>
                  <a:schemeClr val="bg1"/>
                </a:solidFill>
                <a:latin typeface="Times New Roman" panose="02020603050405020304" pitchFamily="18" charset="0"/>
                <a:cs typeface="Times New Roman" panose="02020603050405020304" pitchFamily="18" charset="0"/>
              </a:rPr>
              <a:t> (bi- ô- </a:t>
            </a:r>
            <a:r>
              <a:rPr lang="en-US" altLang="en-US" dirty="0" err="1">
                <a:solidFill>
                  <a:schemeClr val="bg1"/>
                </a:solidFill>
                <a:latin typeface="Times New Roman" panose="02020603050405020304" pitchFamily="18" charset="0"/>
                <a:cs typeface="Times New Roman" panose="02020603050405020304" pitchFamily="18" charset="0"/>
              </a:rPr>
              <a:t>ga</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được</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tạo</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ra</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trong</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các</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bể</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chứa</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có</a:t>
            </a:r>
            <a:r>
              <a:rPr lang="en-US" altLang="en-US" dirty="0">
                <a:solidFill>
                  <a:schemeClr val="bg1"/>
                </a:solidFill>
                <a:latin typeface="Times New Roman" panose="02020603050405020304" pitchFamily="18" charset="0"/>
                <a:cs typeface="Times New Roman" panose="02020603050405020304" pitchFamily="18" charset="0"/>
              </a:rPr>
              <a:t> ủ </a:t>
            </a:r>
            <a:r>
              <a:rPr lang="en-US" altLang="en-US" dirty="0" err="1">
                <a:solidFill>
                  <a:schemeClr val="bg1"/>
                </a:solidFill>
                <a:latin typeface="Times New Roman" panose="02020603050405020304" pitchFamily="18" charset="0"/>
                <a:cs typeface="Times New Roman" panose="02020603050405020304" pitchFamily="18" charset="0"/>
              </a:rPr>
              <a:t>chất</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thải</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mùn</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rác</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phân</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súc</a:t>
            </a:r>
            <a:r>
              <a:rPr lang="en-US" altLang="en-US" dirty="0">
                <a:solidFill>
                  <a:schemeClr val="bg1"/>
                </a:solidFill>
                <a:latin typeface="Times New Roman" panose="02020603050405020304" pitchFamily="18" charset="0"/>
                <a:cs typeface="Times New Roman" panose="02020603050405020304" pitchFamily="18" charset="0"/>
              </a:rPr>
              <a:t> </a:t>
            </a:r>
            <a:r>
              <a:rPr lang="en-US" altLang="en-US" dirty="0" err="1">
                <a:solidFill>
                  <a:schemeClr val="bg1"/>
                </a:solidFill>
                <a:latin typeface="Times New Roman" panose="02020603050405020304" pitchFamily="18" charset="0"/>
                <a:cs typeface="Times New Roman" panose="02020603050405020304" pitchFamily="18" charset="0"/>
              </a:rPr>
              <a:t>vật</a:t>
            </a:r>
            <a:r>
              <a:rPr lang="en-US" altLang="en-US" dirty="0">
                <a:solidFill>
                  <a:schemeClr val="bg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3051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TotalTime>
  <Words>2040</Words>
  <Application>Microsoft Office PowerPoint</Application>
  <PresentationFormat>Widescreen</PresentationFormat>
  <Paragraphs>188</Paragraphs>
  <Slides>24</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.VnTime</vt:lpstr>
      <vt:lpstr>Arial</vt:lpstr>
      <vt:lpstr>Calibri</vt:lpstr>
      <vt:lpstr>Calibri Light</vt:lpstr>
      <vt:lpstr>Times New Roman</vt:lpstr>
      <vt:lpstr>Office Theme</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c:creator>
  <cp:lastModifiedBy>Trang</cp:lastModifiedBy>
  <cp:revision>28</cp:revision>
  <dcterms:created xsi:type="dcterms:W3CDTF">2021-12-26T01:22:54Z</dcterms:created>
  <dcterms:modified xsi:type="dcterms:W3CDTF">2021-12-26T05:31:04Z</dcterms:modified>
</cp:coreProperties>
</file>