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500" r:id="rId2"/>
    <p:sldId id="502" r:id="rId3"/>
    <p:sldId id="501" r:id="rId4"/>
    <p:sldId id="465" r:id="rId5"/>
    <p:sldId id="345" r:id="rId6"/>
    <p:sldId id="466" r:id="rId7"/>
    <p:sldId id="405" r:id="rId8"/>
    <p:sldId id="459" r:id="rId9"/>
    <p:sldId id="463" r:id="rId10"/>
    <p:sldId id="469" r:id="rId11"/>
    <p:sldId id="467" r:id="rId12"/>
    <p:sldId id="470" r:id="rId13"/>
    <p:sldId id="464" r:id="rId14"/>
    <p:sldId id="543" r:id="rId15"/>
    <p:sldId id="544" r:id="rId16"/>
    <p:sldId id="396" r:id="rId17"/>
    <p:sldId id="472" r:id="rId18"/>
    <p:sldId id="504" r:id="rId19"/>
    <p:sldId id="507" r:id="rId20"/>
    <p:sldId id="473" r:id="rId21"/>
    <p:sldId id="508" r:id="rId22"/>
    <p:sldId id="428" r:id="rId23"/>
    <p:sldId id="430" r:id="rId24"/>
    <p:sldId id="436" r:id="rId25"/>
    <p:sldId id="438" r:id="rId26"/>
    <p:sldId id="395" r:id="rId27"/>
    <p:sldId id="368" r:id="rId28"/>
    <p:sldId id="440" r:id="rId29"/>
    <p:sldId id="394" r:id="rId30"/>
    <p:sldId id="442" r:id="rId31"/>
    <p:sldId id="444" r:id="rId32"/>
    <p:sldId id="475" r:id="rId33"/>
    <p:sldId id="458" r:id="rId34"/>
    <p:sldId id="344" r:id="rId35"/>
    <p:sldId id="379" r:id="rId36"/>
    <p:sldId id="380" r:id="rId37"/>
    <p:sldId id="509" r:id="rId38"/>
    <p:sldId id="510" r:id="rId39"/>
    <p:sldId id="512" r:id="rId4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VnTime"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VnTime"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VnTime"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VnTime"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VnTime"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xmlns="" val="1"/>
      </p:ext>
    </p:extLst>
  </p:showPr>
  <p:clrMru>
    <a:srgbClr val="0000FF"/>
    <a:srgbClr val="FF00FF"/>
    <a:srgbClr val="3333FF"/>
    <a:srgbClr val="990033"/>
    <a:srgbClr val="FF9900"/>
    <a:srgbClr val="0000CC"/>
    <a:srgbClr val="FF99FF"/>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821"/>
  </p:normalViewPr>
  <p:slideViewPr>
    <p:cSldViewPr showGuides="1">
      <p:cViewPr varScale="1">
        <p:scale>
          <a:sx n="63" d="100"/>
          <a:sy n="63" d="100"/>
        </p:scale>
        <p:origin x="-1356" y="-56"/>
      </p:cViewPr>
      <p:guideLst>
        <p:guide orient="horz" pos="2159"/>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27"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28"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29"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E6BCFED-9DD5-4E50-AB7D-CA5363EC97EB}" type="slidenum">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6"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F1B46C2C-FEA0-4E84-B7D6-FB135ED641C8}" type="slidenum">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altLang="en-US" sz="1200" dirty="0">
                <a:latin typeface="Arial" panose="020B0604020202020204" pitchFamily="34" charset="0"/>
              </a:rPr>
              <a:pPr lvl="0" algn="r"/>
              <a:t>10</a:t>
            </a:fld>
            <a:endParaRPr lang="en-US" altLang="en-US" sz="1200" dirty="0">
              <a:latin typeface="Arial" panose="020B0604020202020204" pitchFamily="34" charset="0"/>
            </a:endParaRPr>
          </a:p>
        </p:txBody>
      </p:sp>
      <p:sp>
        <p:nvSpPr>
          <p:cNvPr id="16387" name="Rectangle 2"/>
          <p:cNvSpPr>
            <a:spLocks noGrp="1" noRot="1" noChangeAspect="1" noTextEdit="1"/>
          </p:cNvSpPr>
          <p:nvPr>
            <p:ph type="sldImg"/>
          </p:nvPr>
        </p:nvSpPr>
        <p:spPr/>
      </p:sp>
      <p:sp>
        <p:nvSpPr>
          <p:cNvPr id="16388" name="Rectangle 3"/>
          <p:cNvSpPr>
            <a:spLocks noGrp="1"/>
          </p:cNvSpPr>
          <p:nvPr>
            <p:ph type="body" idx="1"/>
          </p:nvPr>
        </p:nvSpPr>
        <p:spPr/>
        <p:txBody>
          <a:bodyPr wrap="square" lIns="91440" tIns="45720" rIns="91440" bIns="45720" anchor="t"/>
          <a:lstStyle/>
          <a:p>
            <a:pPr lvl="0" eaLnBrk="1" hangingPunct="1"/>
            <a:endParaRPr lang="vi-V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altLang="en-US" sz="1200" dirty="0">
                <a:latin typeface="Arial" panose="020B0604020202020204" pitchFamily="34" charset="0"/>
              </a:rPr>
              <a:pPr lvl="0" algn="r"/>
              <a:t>31</a:t>
            </a:fld>
            <a:endParaRPr lang="en-US" altLang="en-US" sz="1200" dirty="0">
              <a:latin typeface="Arial" panose="020B0604020202020204" pitchFamily="34" charset="0"/>
            </a:endParaRPr>
          </a:p>
        </p:txBody>
      </p:sp>
      <p:sp>
        <p:nvSpPr>
          <p:cNvPr id="51203" name="Rectangle 2"/>
          <p:cNvSpPr>
            <a:spLocks noGrp="1" noRot="1" noChangeAspect="1" noTextEdit="1"/>
          </p:cNvSpPr>
          <p:nvPr>
            <p:ph type="sldImg"/>
          </p:nvPr>
        </p:nvSpPr>
        <p:spPr/>
      </p:sp>
      <p:sp>
        <p:nvSpPr>
          <p:cNvPr id="51204" name="Rectangle 3"/>
          <p:cNvSpPr>
            <a:spLocks noGrp="1"/>
          </p:cNvSpPr>
          <p:nvPr>
            <p:ph type="body" idx="1"/>
          </p:nvPr>
        </p:nvSpPr>
        <p:spPr/>
        <p:txBody>
          <a:bodyPr wrap="square" lIns="91440" tIns="45720" rIns="91440" bIns="45720" anchor="t"/>
          <a:lstStyle/>
          <a:p>
            <a:pPr lvl="0" eaLnBrk="1" hangingPunct="1"/>
            <a:endParaRPr lang="vi-V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altLang="en-US" sz="1200" dirty="0">
                <a:latin typeface="Arial" panose="020B0604020202020204" pitchFamily="34" charset="0"/>
              </a:rPr>
              <a:pPr lvl="0" algn="r"/>
              <a:t>32</a:t>
            </a:fld>
            <a:endParaRPr lang="en-US" altLang="en-US" sz="1200" dirty="0">
              <a:latin typeface="Arial" panose="020B0604020202020204" pitchFamily="34" charset="0"/>
            </a:endParaRPr>
          </a:p>
        </p:txBody>
      </p:sp>
      <p:sp>
        <p:nvSpPr>
          <p:cNvPr id="53251" name="Rectangle 2"/>
          <p:cNvSpPr>
            <a:spLocks noGrp="1" noRot="1" noChangeAspect="1" noTextEdit="1"/>
          </p:cNvSpPr>
          <p:nvPr>
            <p:ph type="sldImg"/>
          </p:nvPr>
        </p:nvSpPr>
        <p:spPr/>
      </p:sp>
      <p:sp>
        <p:nvSpPr>
          <p:cNvPr id="53252" name="Rectangle 3"/>
          <p:cNvSpPr>
            <a:spLocks noGrp="1"/>
          </p:cNvSpPr>
          <p:nvPr>
            <p:ph type="body" idx="1"/>
          </p:nvPr>
        </p:nvSpPr>
        <p:spPr/>
        <p:txBody>
          <a:bodyPr wrap="square" lIns="91440" tIns="45720" rIns="91440" bIns="45720" anchor="t"/>
          <a:lstStyle/>
          <a:p>
            <a:pPr lvl="0" eaLnBrk="1" hangingPunct="1"/>
            <a:endParaRPr lang="vi-V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altLang="en-US" sz="1200" dirty="0">
                <a:latin typeface="Arial" panose="020B0604020202020204" pitchFamily="34" charset="0"/>
              </a:rPr>
              <a:pPr lvl="0" algn="r"/>
              <a:t>11</a:t>
            </a:fld>
            <a:endParaRPr lang="en-US" altLang="en-US" sz="1200" dirty="0">
              <a:latin typeface="Arial" panose="020B0604020202020204" pitchFamily="34" charset="0"/>
            </a:endParaRPr>
          </a:p>
        </p:txBody>
      </p:sp>
      <p:sp>
        <p:nvSpPr>
          <p:cNvPr id="18435" name="Rectangle 2"/>
          <p:cNvSpPr>
            <a:spLocks noGrp="1" noRot="1" noChangeAspect="1" noTextEdit="1"/>
          </p:cNvSpPr>
          <p:nvPr>
            <p:ph type="sldImg"/>
          </p:nvPr>
        </p:nvSpPr>
        <p:spPr/>
      </p:sp>
      <p:sp>
        <p:nvSpPr>
          <p:cNvPr id="18436" name="Rectangle 3"/>
          <p:cNvSpPr>
            <a:spLocks noGrp="1"/>
          </p:cNvSpPr>
          <p:nvPr>
            <p:ph type="body" idx="1"/>
          </p:nvPr>
        </p:nvSpPr>
        <p:spPr/>
        <p:txBody>
          <a:bodyPr wrap="square" lIns="91440" tIns="45720" rIns="91440" bIns="45720" anchor="t"/>
          <a:lstStyle/>
          <a:p>
            <a:pPr lvl="0" eaLnBrk="1" hangingPunct="1"/>
            <a:endParaRPr lang="vi-V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altLang="en-US" sz="1200" dirty="0">
                <a:latin typeface="Arial" panose="020B0604020202020204" pitchFamily="34" charset="0"/>
              </a:rPr>
              <a:pPr lvl="0" algn="r"/>
              <a:t>16</a:t>
            </a:fld>
            <a:endParaRPr lang="en-US" altLang="en-US" sz="1200" dirty="0">
              <a:latin typeface="Arial" panose="020B0604020202020204" pitchFamily="34" charset="0"/>
            </a:endParaRPr>
          </a:p>
        </p:txBody>
      </p:sp>
      <p:sp>
        <p:nvSpPr>
          <p:cNvPr id="30723" name="Rectangle 2"/>
          <p:cNvSpPr>
            <a:spLocks noGrp="1" noRot="1" noChangeAspect="1" noTextEdit="1"/>
          </p:cNvSpPr>
          <p:nvPr>
            <p:ph type="sldImg"/>
          </p:nvPr>
        </p:nvSpPr>
        <p:spPr/>
      </p:sp>
      <p:sp>
        <p:nvSpPr>
          <p:cNvPr id="30724" name="Rectangle 3"/>
          <p:cNvSpPr>
            <a:spLocks noGrp="1"/>
          </p:cNvSpPr>
          <p:nvPr>
            <p:ph type="body" idx="1"/>
          </p:nvPr>
        </p:nvSpPr>
        <p:spPr/>
        <p:txBody>
          <a:bodyPr wrap="square" lIns="91440" tIns="45720" rIns="91440" bIns="45720" anchor="t"/>
          <a:lstStyle/>
          <a:p>
            <a:pPr lvl="0" eaLnBrk="1" hangingPunct="1"/>
            <a:endParaRPr lang="vi-V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altLang="en-US" sz="1200" dirty="0">
                <a:latin typeface="Arial" panose="020B0604020202020204" pitchFamily="34" charset="0"/>
              </a:rPr>
              <a:pPr lvl="0" algn="r"/>
              <a:t>22</a:t>
            </a:fld>
            <a:endParaRPr lang="en-US" altLang="en-US" sz="1200" dirty="0">
              <a:latin typeface="Arial" panose="020B0604020202020204" pitchFamily="34" charset="0"/>
            </a:endParaRPr>
          </a:p>
        </p:txBody>
      </p:sp>
      <p:sp>
        <p:nvSpPr>
          <p:cNvPr id="34819" name="Rectangle 2"/>
          <p:cNvSpPr>
            <a:spLocks noGrp="1" noRot="1" noChangeAspect="1" noTextEdit="1"/>
          </p:cNvSpPr>
          <p:nvPr>
            <p:ph type="sldImg"/>
          </p:nvPr>
        </p:nvSpPr>
        <p:spPr/>
      </p:sp>
      <p:sp>
        <p:nvSpPr>
          <p:cNvPr id="34820" name="Rectangle 3"/>
          <p:cNvSpPr>
            <a:spLocks noGrp="1"/>
          </p:cNvSpPr>
          <p:nvPr>
            <p:ph type="body" idx="1"/>
          </p:nvPr>
        </p:nvSpPr>
        <p:spPr/>
        <p:txBody>
          <a:bodyPr wrap="square" lIns="91440" tIns="45720" rIns="91440" bIns="45720" anchor="t"/>
          <a:lstStyle/>
          <a:p>
            <a:pPr lvl="0" eaLnBrk="1" hangingPunct="1"/>
            <a:endParaRPr lang="vi-V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altLang="en-US" sz="1200" dirty="0">
                <a:latin typeface="Arial" panose="020B0604020202020204" pitchFamily="34" charset="0"/>
              </a:rPr>
              <a:pPr lvl="0" algn="r"/>
              <a:t>25</a:t>
            </a:fld>
            <a:endParaRPr lang="en-US" altLang="en-US" sz="1200" dirty="0">
              <a:latin typeface="Arial" panose="020B0604020202020204" pitchFamily="34" charset="0"/>
            </a:endParaRPr>
          </a:p>
        </p:txBody>
      </p:sp>
      <p:sp>
        <p:nvSpPr>
          <p:cNvPr id="39939" name="Rectangle 2"/>
          <p:cNvSpPr>
            <a:spLocks noGrp="1" noRot="1" noChangeAspect="1" noTextEdit="1"/>
          </p:cNvSpPr>
          <p:nvPr>
            <p:ph type="sldImg"/>
          </p:nvPr>
        </p:nvSpPr>
        <p:spPr/>
      </p:sp>
      <p:sp>
        <p:nvSpPr>
          <p:cNvPr id="39940" name="Rectangle 3"/>
          <p:cNvSpPr>
            <a:spLocks noGrp="1"/>
          </p:cNvSpPr>
          <p:nvPr>
            <p:ph type="body" idx="1"/>
          </p:nvPr>
        </p:nvSpPr>
        <p:spPr/>
        <p:txBody>
          <a:bodyPr wrap="square" lIns="91440" tIns="45720" rIns="91440" bIns="45720" anchor="t"/>
          <a:lstStyle/>
          <a:p>
            <a:pPr lvl="0" eaLnBrk="1" hangingPunct="1"/>
            <a:endParaRPr lang="vi-V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altLang="en-US" sz="1200" dirty="0">
                <a:latin typeface="Arial" panose="020B0604020202020204" pitchFamily="34" charset="0"/>
              </a:rPr>
              <a:pPr lvl="0" algn="r"/>
              <a:t>26</a:t>
            </a:fld>
            <a:endParaRPr lang="en-US" altLang="en-US" sz="1200" dirty="0">
              <a:latin typeface="Arial" panose="020B0604020202020204" pitchFamily="34" charset="0"/>
            </a:endParaRPr>
          </a:p>
        </p:txBody>
      </p:sp>
      <p:sp>
        <p:nvSpPr>
          <p:cNvPr id="41987" name="Rectangle 2"/>
          <p:cNvSpPr>
            <a:spLocks noGrp="1" noRot="1" noChangeAspect="1" noTextEdit="1"/>
          </p:cNvSpPr>
          <p:nvPr>
            <p:ph type="sldImg"/>
          </p:nvPr>
        </p:nvSpPr>
        <p:spPr/>
      </p:sp>
      <p:sp>
        <p:nvSpPr>
          <p:cNvPr id="41988" name="Rectangle 3"/>
          <p:cNvSpPr>
            <a:spLocks noGrp="1"/>
          </p:cNvSpPr>
          <p:nvPr>
            <p:ph type="body" idx="1"/>
          </p:nvPr>
        </p:nvSpPr>
        <p:spPr/>
        <p:txBody>
          <a:bodyPr wrap="square" lIns="91440" tIns="45720" rIns="91440" bIns="45720" anchor="t"/>
          <a:lstStyle/>
          <a:p>
            <a:pPr lvl="0" eaLnBrk="1" hangingPunct="1"/>
            <a:endParaRPr lang="vi-V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altLang="en-US" sz="1200" dirty="0">
                <a:latin typeface="Arial" panose="020B0604020202020204" pitchFamily="34" charset="0"/>
              </a:rPr>
              <a:pPr lvl="0" algn="r"/>
              <a:t>28</a:t>
            </a:fld>
            <a:endParaRPr lang="en-US" altLang="en-US" sz="1200" dirty="0">
              <a:latin typeface="Arial" panose="020B0604020202020204" pitchFamily="34" charset="0"/>
            </a:endParaRPr>
          </a:p>
        </p:txBody>
      </p:sp>
      <p:sp>
        <p:nvSpPr>
          <p:cNvPr id="45059" name="Rectangle 2"/>
          <p:cNvSpPr>
            <a:spLocks noGrp="1" noRot="1" noChangeAspect="1" noTextEdit="1"/>
          </p:cNvSpPr>
          <p:nvPr>
            <p:ph type="sldImg"/>
          </p:nvPr>
        </p:nvSpPr>
        <p:spPr/>
      </p:sp>
      <p:sp>
        <p:nvSpPr>
          <p:cNvPr id="45060" name="Rectangle 3"/>
          <p:cNvSpPr>
            <a:spLocks noGrp="1"/>
          </p:cNvSpPr>
          <p:nvPr>
            <p:ph type="body" idx="1"/>
          </p:nvPr>
        </p:nvSpPr>
        <p:spPr/>
        <p:txBody>
          <a:bodyPr wrap="square" lIns="91440" tIns="45720" rIns="91440" bIns="45720" anchor="t"/>
          <a:lstStyle/>
          <a:p>
            <a:pPr lvl="0" eaLnBrk="1" hangingPunct="1"/>
            <a:endParaRPr lang="vi-V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altLang="en-US" sz="1200" dirty="0">
                <a:latin typeface="Arial" panose="020B0604020202020204" pitchFamily="34" charset="0"/>
              </a:rPr>
              <a:pPr lvl="0" algn="r"/>
              <a:t>29</a:t>
            </a:fld>
            <a:endParaRPr lang="en-US" altLang="en-US" sz="1200" dirty="0">
              <a:latin typeface="Arial" panose="020B0604020202020204" pitchFamily="34" charset="0"/>
            </a:endParaRPr>
          </a:p>
        </p:txBody>
      </p:sp>
      <p:sp>
        <p:nvSpPr>
          <p:cNvPr id="47107" name="Rectangle 2"/>
          <p:cNvSpPr>
            <a:spLocks noGrp="1" noRot="1" noChangeAspect="1" noTextEdit="1"/>
          </p:cNvSpPr>
          <p:nvPr>
            <p:ph type="sldImg"/>
          </p:nvPr>
        </p:nvSpPr>
        <p:spPr/>
      </p:sp>
      <p:sp>
        <p:nvSpPr>
          <p:cNvPr id="47108" name="Rectangle 3"/>
          <p:cNvSpPr>
            <a:spLocks noGrp="1"/>
          </p:cNvSpPr>
          <p:nvPr>
            <p:ph type="body" idx="1"/>
          </p:nvPr>
        </p:nvSpPr>
        <p:spPr/>
        <p:txBody>
          <a:bodyPr wrap="square" lIns="91440" tIns="45720" rIns="91440" bIns="45720" anchor="t"/>
          <a:lstStyle/>
          <a:p>
            <a:pPr lvl="0" eaLnBrk="1" hangingPunct="1"/>
            <a:endParaRPr lang="vi-V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en-US" altLang="en-US" sz="1200" dirty="0">
                <a:latin typeface="Arial" panose="020B0604020202020204" pitchFamily="34" charset="0"/>
              </a:rPr>
              <a:pPr lvl="0" algn="r"/>
              <a:t>30</a:t>
            </a:fld>
            <a:endParaRPr lang="en-US" altLang="en-US" sz="1200" dirty="0">
              <a:latin typeface="Arial" panose="020B0604020202020204" pitchFamily="34" charset="0"/>
            </a:endParaRPr>
          </a:p>
        </p:txBody>
      </p:sp>
      <p:sp>
        <p:nvSpPr>
          <p:cNvPr id="49155" name="Rectangle 2"/>
          <p:cNvSpPr>
            <a:spLocks noGrp="1" noRot="1" noChangeAspect="1" noTextEdit="1"/>
          </p:cNvSpPr>
          <p:nvPr>
            <p:ph type="sldImg"/>
          </p:nvPr>
        </p:nvSpPr>
        <p:spPr/>
      </p:sp>
      <p:sp>
        <p:nvSpPr>
          <p:cNvPr id="49156" name="Rectangle 3"/>
          <p:cNvSpPr>
            <a:spLocks noGrp="1"/>
          </p:cNvSpPr>
          <p:nvPr>
            <p:ph type="body" idx="1"/>
          </p:nvPr>
        </p:nvSpPr>
        <p:spPr/>
        <p:txBody>
          <a:bodyPr wrap="square" lIns="91440" tIns="45720" rIns="91440" bIns="45720" anchor="t"/>
          <a:lstStyle/>
          <a:p>
            <a:pPr lvl="0" eaLnBrk="1" hangingPunct="1"/>
            <a:endParaRPr lang="vi-V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050" name="Group 2"/>
          <p:cNvGrpSpPr/>
          <p:nvPr/>
        </p:nvGrpSpPr>
        <p:grpSpPr>
          <a:xfrm>
            <a:off x="1658938" y="1600200"/>
            <a:ext cx="6837362" cy="3200400"/>
            <a:chOff x="1045" y="1008"/>
            <a:chExt cx="4307" cy="2016"/>
          </a:xfrm>
        </p:grpSpPr>
        <p:sp>
          <p:nvSpPr>
            <p:cNvPr id="2056" name="Oval 3"/>
            <p:cNvSpPr/>
            <p:nvPr/>
          </p:nvSpPr>
          <p:spPr>
            <a:xfrm flipH="1">
              <a:off x="4392" y="1008"/>
              <a:ext cx="960" cy="960"/>
            </a:xfrm>
            <a:prstGeom prst="ellipse">
              <a:avLst/>
            </a:prstGeom>
            <a:solidFill>
              <a:schemeClr val="accent2"/>
            </a:solidFill>
            <a:ln w="9525">
              <a:noFill/>
            </a:ln>
          </p:spPr>
          <p:txBody>
            <a:bodyPr wrap="none" anchor="ctr"/>
            <a:lstStyle/>
            <a:p>
              <a:pPr lvl="0" algn="ctr" eaLnBrk="1" hangingPunct="1">
                <a:buNone/>
              </a:pPr>
              <a:endParaRPr lang="vi-VN" altLang="x-none" sz="2400" dirty="0">
                <a:latin typeface="Times New Roman" panose="02020603050405020304" pitchFamily="18" charset="0"/>
              </a:endParaRPr>
            </a:p>
          </p:txBody>
        </p:sp>
        <p:sp>
          <p:nvSpPr>
            <p:cNvPr id="2057" name="Oval 4"/>
            <p:cNvSpPr/>
            <p:nvPr/>
          </p:nvSpPr>
          <p:spPr>
            <a:xfrm flipH="1">
              <a:off x="3264" y="1008"/>
              <a:ext cx="960" cy="960"/>
            </a:xfrm>
            <a:prstGeom prst="ellipse">
              <a:avLst/>
            </a:prstGeom>
            <a:solidFill>
              <a:schemeClr val="accent2"/>
            </a:solidFill>
            <a:ln w="9525">
              <a:noFill/>
            </a:ln>
          </p:spPr>
          <p:txBody>
            <a:bodyPr wrap="none" anchor="ctr"/>
            <a:lstStyle/>
            <a:p>
              <a:pPr lvl="0" algn="ctr" eaLnBrk="1" hangingPunct="1">
                <a:buNone/>
              </a:pPr>
              <a:endParaRPr lang="vi-VN" altLang="x-none" sz="2400" dirty="0">
                <a:latin typeface="Times New Roman" panose="02020603050405020304" pitchFamily="18" charset="0"/>
              </a:endParaRPr>
            </a:p>
          </p:txBody>
        </p:sp>
        <p:sp>
          <p:nvSpPr>
            <p:cNvPr id="2058" name="Oval 5"/>
            <p:cNvSpPr/>
            <p:nvPr/>
          </p:nvSpPr>
          <p:spPr>
            <a:xfrm flipH="1">
              <a:off x="2136" y="1008"/>
              <a:ext cx="960" cy="960"/>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eaLnBrk="1" hangingPunct="1">
                <a:buNone/>
              </a:pPr>
              <a:endParaRPr lang="vi-VN" altLang="x-none" sz="2400" dirty="0">
                <a:latin typeface="Times New Roman" panose="02020603050405020304" pitchFamily="18" charset="0"/>
              </a:endParaRPr>
            </a:p>
          </p:txBody>
        </p:sp>
        <p:sp>
          <p:nvSpPr>
            <p:cNvPr id="2059" name="Oval 6"/>
            <p:cNvSpPr/>
            <p:nvPr/>
          </p:nvSpPr>
          <p:spPr>
            <a:xfrm flipH="1">
              <a:off x="2136" y="2064"/>
              <a:ext cx="960" cy="960"/>
            </a:xfrm>
            <a:prstGeom prst="ellipse">
              <a:avLst/>
            </a:prstGeom>
            <a:solidFill>
              <a:schemeClr val="accent2"/>
            </a:solidFill>
            <a:ln w="28575">
              <a:noFill/>
            </a:ln>
          </p:spPr>
          <p:txBody>
            <a:bodyPr wrap="none" anchor="ctr"/>
            <a:lstStyle/>
            <a:p>
              <a:pPr lvl="0" algn="ctr" eaLnBrk="1" hangingPunct="1">
                <a:buNone/>
              </a:pPr>
              <a:endParaRPr lang="vi-VN" altLang="x-none" sz="2400" dirty="0">
                <a:latin typeface="Times New Roman" panose="02020603050405020304" pitchFamily="18" charset="0"/>
              </a:endParaRPr>
            </a:p>
          </p:txBody>
        </p:sp>
        <p:sp>
          <p:nvSpPr>
            <p:cNvPr id="2" name="Oval 7"/>
            <p:cNvSpPr/>
            <p:nvPr/>
          </p:nvSpPr>
          <p:spPr>
            <a:xfrm flipH="1">
              <a:off x="1045" y="2064"/>
              <a:ext cx="960" cy="960"/>
            </a:xfrm>
            <a:prstGeom prst="ellipse">
              <a:avLst/>
            </a:prstGeom>
            <a:solidFill>
              <a:schemeClr val="accent2"/>
            </a:solidFill>
            <a:ln w="9525">
              <a:noFill/>
            </a:ln>
          </p:spPr>
          <p:txBody>
            <a:bodyPr wrap="none" anchor="ctr"/>
            <a:lstStyle/>
            <a:p>
              <a:pPr lvl="0" algn="ctr" eaLnBrk="1" hangingPunct="1">
                <a:buNone/>
              </a:pPr>
              <a:endParaRPr lang="vi-VN" altLang="x-none" sz="2400" dirty="0">
                <a:latin typeface="Times New Roman" panose="02020603050405020304" pitchFamily="18" charset="0"/>
              </a:endParaRPr>
            </a:p>
          </p:txBody>
        </p:sp>
        <p:sp>
          <p:nvSpPr>
            <p:cNvPr id="3" name="Oval 8"/>
            <p:cNvSpPr/>
            <p:nvPr/>
          </p:nvSpPr>
          <p:spPr>
            <a:xfrm flipH="1">
              <a:off x="4392" y="2064"/>
              <a:ext cx="960" cy="960"/>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eaLnBrk="1" hangingPunct="1">
                <a:buNone/>
              </a:pPr>
              <a:endParaRPr lang="vi-VN" altLang="x-none" sz="2400" dirty="0">
                <a:latin typeface="Times New Roman" panose="02020603050405020304" pitchFamily="18" charset="0"/>
              </a:endParaRPr>
            </a:p>
          </p:txBody>
        </p:sp>
      </p:grpSp>
      <p:sp>
        <p:nvSpPr>
          <p:cNvPr id="2060"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noProof="0"/>
              <a:t>Click to edit Master title style</a:t>
            </a:r>
          </a:p>
        </p:txBody>
      </p:sp>
      <p:sp>
        <p:nvSpPr>
          <p:cNvPr id="2061"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en-US" noProof="0"/>
              <a:t>Click to edit Master subtitle style</a:t>
            </a:r>
          </a:p>
        </p:txBody>
      </p:sp>
      <p:sp>
        <p:nvSpPr>
          <p:cNvPr id="20" name="Rectangle 9"/>
          <p:cNvSpPr>
            <a:spLocks noGrp="1" noChangeArrowheads="1"/>
          </p:cNvSpPr>
          <p:nvPr>
            <p:ph type="dt" sz="half" idx="2"/>
          </p:nvPr>
        </p:nvSpPr>
        <p:spPr bwMode="auto">
          <a:xfrm>
            <a:off x="457200" y="6248400"/>
            <a:ext cx="2133600" cy="4572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21" name="Rectangle 10"/>
          <p:cNvSpPr>
            <a:spLocks noGrp="1" noChangeArrowheads="1"/>
          </p:cNvSpPr>
          <p:nvPr>
            <p:ph type="ftr" sz="quarter" idx="3"/>
          </p:nvPr>
        </p:nvSpPr>
        <p:spPr bwMode="auto">
          <a:xfrm>
            <a:off x="3124200" y="6248400"/>
            <a:ext cx="2895600" cy="45720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22" name="Rectangle 11"/>
          <p:cNvSpPr>
            <a:spLocks noGrp="1" noChangeArrowheads="1"/>
          </p:cNvSpPr>
          <p:nvPr>
            <p:ph type="sldNum" sz="quarter" idx="4"/>
          </p:nvPr>
        </p:nvSpPr>
        <p:spPr bwMode="auto">
          <a:xfrm>
            <a:off x="6553200" y="6248400"/>
            <a:ext cx="2133600" cy="4572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E89D2A8-7C82-44FE-A641-A33135D12E61}"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9127AC9-A653-4BF9-9950-2B2552E9B6DC}"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9127AC9-A653-4BF9-9950-2B2552E9B6DC}"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9127AC9-A653-4BF9-9950-2B2552E9B6DC}"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9127AC9-A653-4BF9-9950-2B2552E9B6DC}"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9127AC9-A653-4BF9-9950-2B2552E9B6DC}"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9127AC9-A653-4BF9-9950-2B2552E9B6DC}"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9127AC9-A653-4BF9-9950-2B2552E9B6DC}"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9127AC9-A653-4BF9-9950-2B2552E9B6DC}"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9127AC9-A653-4BF9-9950-2B2552E9B6DC}"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9127AC9-A653-4BF9-9950-2B2552E9B6DC}"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grpSp>
        <p:nvGrpSpPr>
          <p:cNvPr id="1026" name="Group 2"/>
          <p:cNvGrpSpPr/>
          <p:nvPr/>
        </p:nvGrpSpPr>
        <p:grpSpPr>
          <a:xfrm>
            <a:off x="1071563" y="304800"/>
            <a:ext cx="7615237" cy="1106488"/>
            <a:chOff x="675" y="192"/>
            <a:chExt cx="4797" cy="697"/>
          </a:xfrm>
        </p:grpSpPr>
        <p:sp>
          <p:nvSpPr>
            <p:cNvPr id="1032" name="Oval 3"/>
            <p:cNvSpPr/>
            <p:nvPr/>
          </p:nvSpPr>
          <p:spPr>
            <a:xfrm flipH="1">
              <a:off x="3067" y="192"/>
              <a:ext cx="696" cy="696"/>
            </a:xfrm>
            <a:prstGeom prst="ellipse">
              <a:avLst/>
            </a:prstGeom>
            <a:solidFill>
              <a:schemeClr val="accent2"/>
            </a:solidFill>
            <a:ln w="28575">
              <a:noFill/>
            </a:ln>
          </p:spPr>
          <p:txBody>
            <a:bodyPr wrap="none" anchor="ctr"/>
            <a:lstStyle/>
            <a:p>
              <a:pPr lvl="0" algn="ctr" eaLnBrk="1" hangingPunct="1">
                <a:buNone/>
              </a:pPr>
              <a:endParaRPr lang="vi-VN" altLang="x-none" sz="2400" dirty="0">
                <a:latin typeface="Times New Roman" panose="02020603050405020304" pitchFamily="18" charset="0"/>
              </a:endParaRPr>
            </a:p>
          </p:txBody>
        </p:sp>
        <p:sp>
          <p:nvSpPr>
            <p:cNvPr id="1033" name="Oval 4"/>
            <p:cNvSpPr/>
            <p:nvPr/>
          </p:nvSpPr>
          <p:spPr>
            <a:xfrm flipH="1">
              <a:off x="4777" y="192"/>
              <a:ext cx="695" cy="696"/>
            </a:xfrm>
            <a:prstGeom prst="ellipse">
              <a:avLst/>
            </a:prstGeom>
            <a:solidFill>
              <a:schemeClr val="accent2"/>
            </a:solidFill>
            <a:ln w="28575">
              <a:noFill/>
            </a:ln>
          </p:spPr>
          <p:txBody>
            <a:bodyPr wrap="none" anchor="ctr"/>
            <a:lstStyle/>
            <a:p>
              <a:pPr lvl="0" algn="ctr" eaLnBrk="1" hangingPunct="1">
                <a:buNone/>
              </a:pPr>
              <a:endParaRPr lang="vi-VN" altLang="x-none" sz="2400" dirty="0">
                <a:latin typeface="Times New Roman" panose="02020603050405020304" pitchFamily="18" charset="0"/>
              </a:endParaRPr>
            </a:p>
          </p:txBody>
        </p:sp>
        <p:sp>
          <p:nvSpPr>
            <p:cNvPr id="1034" name="Oval 5"/>
            <p:cNvSpPr/>
            <p:nvPr/>
          </p:nvSpPr>
          <p:spPr>
            <a:xfrm flipH="1">
              <a:off x="675" y="193"/>
              <a:ext cx="695" cy="696"/>
            </a:xfrm>
            <a:prstGeom prst="ellipse">
              <a:avLst/>
            </a:prstGeom>
            <a:solidFill>
              <a:schemeClr val="accent2"/>
            </a:solidFill>
            <a:ln w="28575">
              <a:noFill/>
            </a:ln>
          </p:spPr>
          <p:txBody>
            <a:bodyPr wrap="none" anchor="ctr"/>
            <a:lstStyle/>
            <a:p>
              <a:pPr lvl="0" algn="ctr" eaLnBrk="1" hangingPunct="1">
                <a:buNone/>
              </a:pPr>
              <a:endParaRPr lang="vi-VN" altLang="x-none" sz="2400" dirty="0">
                <a:latin typeface="Times New Roman" panose="02020603050405020304" pitchFamily="18" charset="0"/>
              </a:endParaRPr>
            </a:p>
          </p:txBody>
        </p:sp>
        <p:sp>
          <p:nvSpPr>
            <p:cNvPr id="1035" name="Oval 6"/>
            <p:cNvSpPr/>
            <p:nvPr/>
          </p:nvSpPr>
          <p:spPr>
            <a:xfrm flipH="1">
              <a:off x="3984" y="192"/>
              <a:ext cx="695" cy="696"/>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eaLnBrk="1" hangingPunct="1">
                <a:buNone/>
              </a:pPr>
              <a:endParaRPr lang="vi-VN" altLang="x-none" sz="2400" dirty="0">
                <a:latin typeface="Times New Roman" panose="02020603050405020304" pitchFamily="18" charset="0"/>
              </a:endParaRPr>
            </a:p>
          </p:txBody>
        </p:sp>
        <p:sp>
          <p:nvSpPr>
            <p:cNvPr id="1036" name="Oval 7"/>
            <p:cNvSpPr/>
            <p:nvPr/>
          </p:nvSpPr>
          <p:spPr>
            <a:xfrm flipH="1">
              <a:off x="1486" y="192"/>
              <a:ext cx="695" cy="696"/>
            </a:xfrm>
            <a:prstGeom prst="ellipse">
              <a:avLst/>
            </a:prstGeom>
            <a:noFill/>
            <a:ln w="28575" cap="flat" cmpd="sng">
              <a:solidFill>
                <a:schemeClr val="accent2"/>
              </a:solidFill>
              <a:prstDash val="solid"/>
              <a:headEnd type="none" w="med" len="med"/>
              <a:tailEnd type="none" w="med" len="med"/>
            </a:ln>
          </p:spPr>
          <p:txBody>
            <a:bodyPr wrap="none" anchor="ctr"/>
            <a:lstStyle/>
            <a:p>
              <a:pPr lvl="0" algn="ctr" eaLnBrk="1" hangingPunct="1">
                <a:buNone/>
              </a:pPr>
              <a:endParaRPr lang="vi-VN" altLang="x-none" sz="2400" dirty="0">
                <a:latin typeface="Times New Roman" panose="02020603050405020304" pitchFamily="18" charset="0"/>
              </a:endParaRPr>
            </a:p>
          </p:txBody>
        </p:sp>
      </p:grpSp>
      <p:sp>
        <p:nvSpPr>
          <p:cNvPr id="1027" name="Rectangle 8"/>
          <p:cNvSpPr>
            <a:spLocks noGrp="1"/>
          </p:cNvSpPr>
          <p:nvPr>
            <p:ph type="body" idx="1"/>
          </p:nvPr>
        </p:nvSpPr>
        <p:spPr>
          <a:xfrm>
            <a:off x="457200" y="1600200"/>
            <a:ext cx="8229600" cy="4530725"/>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Rectangle 9"/>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lstStyle>
            <a:lvl1pPr eaLnBrk="1" hangingPunct="1">
              <a:defRPr sz="10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3" name="Rectangle 1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lstStyle>
            <a:lvl1pPr algn="ctr" eaLnBrk="1" hangingPunct="1">
              <a:defRPr sz="10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 name="Rectangle 11"/>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lstStyle>
            <a:lvl1pPr algn="r" eaLnBrk="1" hangingPunct="1">
              <a:defRPr sz="10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9127AC9-A653-4BF9-9950-2B2552E9B6DC}" type="slidenum">
              <a:rPr kumimoji="0" lang="en-US" altLang="en-US"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1" name="Rectangle 12"/>
          <p:cNvSpPr>
            <a:spLocks noGrp="1"/>
          </p:cNvSpPr>
          <p:nvPr>
            <p:ph type="title"/>
          </p:nvPr>
        </p:nvSpPr>
        <p:spPr>
          <a:xfrm>
            <a:off x="457200" y="274638"/>
            <a:ext cx="8229600" cy="1143000"/>
          </a:xfrm>
          <a:prstGeom prst="rect">
            <a:avLst/>
          </a:prstGeom>
          <a:noFill/>
          <a:ln w="9525">
            <a:noFill/>
          </a:ln>
        </p:spPr>
        <p:txBody>
          <a:bodyPr anchor="ctr"/>
          <a:lstStyle/>
          <a:p>
            <a:pPr lvl="0"/>
            <a:r>
              <a:rPr lang="en-US" alt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ppt/slides/ppt/slides/ppt/slides/clipboard/slides/Hoa%20Ban%20Vao%20Lop%20-%20Be%20Hoang%20Yen%20%5bNCT%2031633990028895156250%5d.mp3" TargetMode="Externa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audio" Target="ppt\slides\ppt\slides\ppt\slides\clipboard\slides\Hoa%20Ban%20Vao%20Lop%20-%20Be%20Hoang%20Yen%20%5bNCT%2031633990028895156250%5d.mp3" TargetMode="Externa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upload.wikimedia.org/wikipedia/vi/d/d8/Nhathodaphatdiem1.jpg" TargetMode="External"/><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media" Target="ppt/slides/ppt/slides/ppt/slides/clipboard/slides/clipboard/slides/Hoa%20Ban%20Vao%20Lop%20-%20Be%20Hoang%20Yen%20%5bNCT%2031633990028895156250%5d.mp3" TargetMode="Externa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audio" Target="ppt\slides\ppt\slides\ppt\slides\clipboard\slides\clipboard\slides\Hoa%20Ban%20Vao%20Lop%20-%20Be%20Hoang%20Yen%20%5bNCT%2031633990028895156250%5d.mp3" TargetMode="Externa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Hoa Ban Vao Lop - Be Hoang Yen [NCT 31633990028895156250].mp3">
            <a:hlinkClick r:id="" action="ppaction://media"/>
          </p:cNvPr>
          <p:cNvPicPr>
            <a:picLocks noRot="1" noChangeAspect="1"/>
          </p:cNvPicPr>
          <p:nvPr>
            <a:audioFile r:link="rId1"/>
            <p:extLst>
              <p:ext uri="{DAA4B4D4-6D71-4841-9C94-3DE7FCFB9230}">
                <p14:media xmlns:p14="http://schemas.microsoft.com/office/powerpoint/2010/main" xmlns="" r:link="rId3"/>
              </p:ext>
            </p:extLst>
          </p:nvPr>
        </p:nvPicPr>
        <p:blipFill>
          <a:blip r:embed="rId4"/>
          <a:stretch>
            <a:fillRect/>
          </a:stretch>
        </p:blipFill>
        <p:spPr>
          <a:xfrm>
            <a:off x="7086600" y="4953000"/>
            <a:ext cx="304800" cy="304800"/>
          </a:xfrm>
          <a:prstGeom prst="rect">
            <a:avLst/>
          </a:prstGeom>
          <a:noFill/>
          <a:ln w="9525">
            <a:noFill/>
          </a:ln>
        </p:spPr>
      </p:pic>
      <p:pic>
        <p:nvPicPr>
          <p:cNvPr id="5123" name="Picture 3" descr="Copy of 761208civf7vumcn"/>
          <p:cNvPicPr>
            <a:picLocks noChangeAspect="1"/>
          </p:cNvPicPr>
          <p:nvPr/>
        </p:nvPicPr>
        <p:blipFill>
          <a:blip r:embed="rId5"/>
          <a:stretch>
            <a:fillRect/>
          </a:stretch>
        </p:blipFill>
        <p:spPr>
          <a:xfrm>
            <a:off x="0" y="0"/>
            <a:ext cx="228600" cy="6629400"/>
          </a:xfrm>
          <a:prstGeom prst="rect">
            <a:avLst/>
          </a:prstGeom>
          <a:noFill/>
          <a:ln w="9525">
            <a:noFill/>
          </a:ln>
        </p:spPr>
      </p:pic>
      <p:pic>
        <p:nvPicPr>
          <p:cNvPr id="5124" name="Picture 4" descr="Copy of 761208civf7vumcn"/>
          <p:cNvPicPr>
            <a:picLocks noChangeAspect="1"/>
          </p:cNvPicPr>
          <p:nvPr/>
        </p:nvPicPr>
        <p:blipFill>
          <a:blip r:embed="rId5"/>
          <a:stretch>
            <a:fillRect/>
          </a:stretch>
        </p:blipFill>
        <p:spPr>
          <a:xfrm>
            <a:off x="8915400" y="0"/>
            <a:ext cx="228600" cy="6629400"/>
          </a:xfrm>
          <a:prstGeom prst="rect">
            <a:avLst/>
          </a:prstGeom>
          <a:noFill/>
          <a:ln w="9525">
            <a:noFill/>
          </a:ln>
        </p:spPr>
      </p:pic>
      <p:pic>
        <p:nvPicPr>
          <p:cNvPr id="5125" name="Picture 5" descr="Daisy-03-june"/>
          <p:cNvPicPr>
            <a:picLocks noChangeAspect="1"/>
          </p:cNvPicPr>
          <p:nvPr/>
        </p:nvPicPr>
        <p:blipFill>
          <a:blip r:embed="rId6"/>
          <a:stretch>
            <a:fillRect/>
          </a:stretch>
        </p:blipFill>
        <p:spPr>
          <a:xfrm>
            <a:off x="457200" y="5715000"/>
            <a:ext cx="838200" cy="690563"/>
          </a:xfrm>
          <a:prstGeom prst="rect">
            <a:avLst/>
          </a:prstGeom>
          <a:noFill/>
          <a:ln w="9525">
            <a:noFill/>
          </a:ln>
        </p:spPr>
      </p:pic>
      <p:pic>
        <p:nvPicPr>
          <p:cNvPr id="5126" name="Picture 6" descr="Daisy-03-june"/>
          <p:cNvPicPr>
            <a:picLocks noChangeAspect="1"/>
          </p:cNvPicPr>
          <p:nvPr/>
        </p:nvPicPr>
        <p:blipFill>
          <a:blip r:embed="rId6"/>
          <a:stretch>
            <a:fillRect/>
          </a:stretch>
        </p:blipFill>
        <p:spPr>
          <a:xfrm>
            <a:off x="3581400" y="5257800"/>
            <a:ext cx="1295400" cy="1066800"/>
          </a:xfrm>
          <a:prstGeom prst="rect">
            <a:avLst/>
          </a:prstGeom>
          <a:noFill/>
          <a:ln w="9525">
            <a:noFill/>
          </a:ln>
        </p:spPr>
      </p:pic>
      <p:pic>
        <p:nvPicPr>
          <p:cNvPr id="5127" name="Picture 7" descr="Daisy-03-june"/>
          <p:cNvPicPr>
            <a:picLocks noChangeAspect="1"/>
          </p:cNvPicPr>
          <p:nvPr/>
        </p:nvPicPr>
        <p:blipFill>
          <a:blip r:embed="rId6"/>
          <a:stretch>
            <a:fillRect/>
          </a:stretch>
        </p:blipFill>
        <p:spPr>
          <a:xfrm>
            <a:off x="6858000" y="4670425"/>
            <a:ext cx="2286000" cy="2187575"/>
          </a:xfrm>
          <a:prstGeom prst="rect">
            <a:avLst/>
          </a:prstGeom>
          <a:noFill/>
          <a:ln w="9525">
            <a:noFill/>
          </a:ln>
        </p:spPr>
      </p:pic>
      <p:pic>
        <p:nvPicPr>
          <p:cNvPr id="5128" name="Picture 8" descr="k2"/>
          <p:cNvPicPr>
            <a:picLocks noChangeAspect="1"/>
          </p:cNvPicPr>
          <p:nvPr/>
        </p:nvPicPr>
        <p:blipFill>
          <a:blip r:embed="rId7"/>
          <a:stretch>
            <a:fillRect/>
          </a:stretch>
        </p:blipFill>
        <p:spPr>
          <a:xfrm>
            <a:off x="0" y="0"/>
            <a:ext cx="9144000" cy="6858000"/>
          </a:xfrm>
          <a:prstGeom prst="rect">
            <a:avLst/>
          </a:prstGeom>
          <a:solidFill>
            <a:schemeClr val="bg1"/>
          </a:solidFill>
          <a:ln w="9525" cap="flat" cmpd="sng">
            <a:solidFill>
              <a:srgbClr val="FF0000"/>
            </a:solidFill>
            <a:prstDash val="solid"/>
            <a:miter/>
            <a:headEnd type="none" w="med" len="med"/>
            <a:tailEnd type="none" w="med" len="med"/>
          </a:ln>
        </p:spPr>
      </p:pic>
      <p:sp>
        <p:nvSpPr>
          <p:cNvPr id="5129" name="WordArt 9"/>
          <p:cNvSpPr>
            <a:spLocks noTextEdit="1"/>
          </p:cNvSpPr>
          <p:nvPr/>
        </p:nvSpPr>
        <p:spPr>
          <a:xfrm>
            <a:off x="1524000" y="2438400"/>
            <a:ext cx="5781675" cy="1143000"/>
          </a:xfrm>
          <a:prstGeom prst="rect">
            <a:avLst/>
          </a:prstGeom>
        </p:spPr>
        <p:txBody>
          <a:bodyPr wrap="none" fromWordArt="1">
            <a:prstTxWarp prst="textPlain">
              <a:avLst>
                <a:gd name="adj" fmla="val 50000"/>
              </a:avLst>
            </a:prstTxWarp>
            <a:normAutofit/>
          </a:bodyPr>
          <a:lstStyle/>
          <a:p>
            <a:pPr algn="ctr"/>
            <a:r>
              <a:rPr lang="en-US" sz="2400">
                <a:ln w="19050" cap="flat" cmpd="sng">
                  <a:solidFill>
                    <a:srgbClr val="0066FF"/>
                  </a:solidFill>
                  <a:prstDash val="solid"/>
                  <a:headEnd type="none" w="med" len="med"/>
                  <a:tailEnd type="none" w="med" len="med"/>
                </a:ln>
                <a:solidFill>
                  <a:srgbClr val="0066FF"/>
                </a:solidFill>
                <a:effectLst>
                  <a:outerShdw dist="35921" dir="2699999" algn="ctr" rotWithShape="0">
                    <a:srgbClr val="990000"/>
                  </a:outerShdw>
                </a:effectLst>
                <a:latin typeface="Arial Unicode MS" charset="0"/>
                <a:ea typeface="Arial Unicode MS" charset="0"/>
              </a:rPr>
              <a:t>MÔN: KHOA HỌC - LỚP 5</a:t>
            </a:r>
          </a:p>
        </p:txBody>
      </p:sp>
      <p:sp>
        <p:nvSpPr>
          <p:cNvPr id="5130" name="Rectangle 10"/>
          <p:cNvSpPr/>
          <p:nvPr/>
        </p:nvSpPr>
        <p:spPr>
          <a:xfrm>
            <a:off x="1353820" y="4505325"/>
            <a:ext cx="55041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stStyle>
          <a:p>
            <a:pPr marL="0" lvl="0" indent="0">
              <a:spcBef>
                <a:spcPct val="50000"/>
              </a:spcBef>
              <a:buClrTx/>
              <a:buFontTx/>
              <a:buNone/>
            </a:pPr>
            <a:r>
              <a:rPr lang="en-US" altLang="en-US" sz="2800" b="1" dirty="0">
                <a:solidFill>
                  <a:srgbClr val="FF0000"/>
                </a:solidFill>
                <a:latin typeface="Times New Roman" panose="02020603050405020304" pitchFamily="18" charset="0"/>
              </a:rPr>
              <a:t>Giáo viên: </a:t>
            </a:r>
            <a:r>
              <a:rPr lang="en-US" altLang="en-US" sz="2800" b="1" dirty="0" err="1" smtClean="0">
                <a:solidFill>
                  <a:srgbClr val="FF0000"/>
                </a:solidFill>
                <a:latin typeface="Times New Roman" panose="02020603050405020304" pitchFamily="18" charset="0"/>
              </a:rPr>
              <a:t>Nguyễn</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Thị</a:t>
            </a:r>
            <a:r>
              <a:rPr lang="en-US" altLang="en-US" sz="2800" b="1" dirty="0" smtClean="0">
                <a:solidFill>
                  <a:srgbClr val="FF0000"/>
                </a:solidFill>
                <a:latin typeface="Times New Roman" panose="02020603050405020304" pitchFamily="18" charset="0"/>
              </a:rPr>
              <a:t> Minh </a:t>
            </a:r>
            <a:r>
              <a:rPr lang="en-US" altLang="en-US" sz="2800" b="1" dirty="0" err="1" smtClean="0">
                <a:solidFill>
                  <a:srgbClr val="FF0000"/>
                </a:solidFill>
                <a:latin typeface="Times New Roman" panose="02020603050405020304" pitchFamily="18" charset="0"/>
              </a:rPr>
              <a:t>Huệ</a:t>
            </a:r>
            <a:endParaRPr lang="en-US" altLang="en-US" sz="2800" b="1" dirty="0">
              <a:solidFill>
                <a:srgbClr val="FF0000"/>
              </a:solidFill>
              <a:latin typeface="Times New Roman" panose="02020603050405020304" pitchFamily="18"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379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3379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p:nvPr/>
        </p:nvSpPr>
        <p:spPr>
          <a:xfrm>
            <a:off x="2514600" y="6186488"/>
            <a:ext cx="51054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800" b="1" dirty="0">
                <a:solidFill>
                  <a:srgbClr val="000099"/>
                </a:solidFill>
                <a:latin typeface="Times New Roman" panose="02020603050405020304" pitchFamily="18" charset="0"/>
              </a:rPr>
              <a:t>Động Hương Tích</a:t>
            </a:r>
            <a:r>
              <a:rPr lang="en-US" altLang="en-US" sz="2800" dirty="0">
                <a:solidFill>
                  <a:srgbClr val="000099"/>
                </a:solidFill>
                <a:latin typeface="Times New Roman" panose="02020603050405020304" pitchFamily="18" charset="0"/>
              </a:rPr>
              <a:t> (Hà Tây)</a:t>
            </a:r>
          </a:p>
        </p:txBody>
      </p:sp>
      <p:pic>
        <p:nvPicPr>
          <p:cNvPr id="11267" name="Picture 4" descr="Chua%20Huonh%5B1%5D"/>
          <p:cNvPicPr>
            <a:picLocks noChangeAspect="1"/>
          </p:cNvPicPr>
          <p:nvPr/>
        </p:nvPicPr>
        <p:blipFill>
          <a:blip r:embed="rId3"/>
          <a:stretch>
            <a:fillRect/>
          </a:stretch>
        </p:blipFill>
        <p:spPr>
          <a:xfrm>
            <a:off x="19050" y="304800"/>
            <a:ext cx="4495800" cy="5943600"/>
          </a:xfrm>
          <a:prstGeom prst="rect">
            <a:avLst/>
          </a:prstGeom>
          <a:noFill/>
          <a:ln w="9525">
            <a:noFill/>
          </a:ln>
        </p:spPr>
      </p:pic>
      <p:pic>
        <p:nvPicPr>
          <p:cNvPr id="11268" name="Picture 5" descr="DSC08295.jpg image by shanghai79"/>
          <p:cNvPicPr>
            <a:picLocks noChangeAspect="1"/>
          </p:cNvPicPr>
          <p:nvPr/>
        </p:nvPicPr>
        <p:blipFill>
          <a:blip r:embed="rId4"/>
          <a:stretch>
            <a:fillRect/>
          </a:stretch>
        </p:blipFill>
        <p:spPr>
          <a:xfrm>
            <a:off x="4552950" y="304800"/>
            <a:ext cx="4572000" cy="59436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fltVal val="0"/>
                                          </p:val>
                                        </p:tav>
                                        <p:tav tm="100000">
                                          <p:val>
                                            <p:strVal val="#ppt_h"/>
                                          </p:val>
                                        </p:tav>
                                      </p:tavLst>
                                    </p:anim>
                                    <p:animEffect transition="in" filter="fade">
                                      <p:cBhvr>
                                        <p:cTn id="9" dur="500"/>
                                        <p:tgtEl>
                                          <p:spTgt spid="11267"/>
                                        </p:tgtEl>
                                      </p:cBhvr>
                                    </p:animEffect>
                                  </p:childTnLst>
                                </p:cTn>
                              </p:par>
                              <p:par>
                                <p:cTn id="10" presetID="53" presetClass="entr" presetSubtype="16" fill="hold" nodeType="with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p:cTn id="12" dur="500" fill="hold"/>
                                        <p:tgtEl>
                                          <p:spTgt spid="11268"/>
                                        </p:tgtEl>
                                        <p:attrNameLst>
                                          <p:attrName>ppt_w</p:attrName>
                                        </p:attrNameLst>
                                      </p:cBhvr>
                                      <p:tavLst>
                                        <p:tav tm="0">
                                          <p:val>
                                            <p:fltVal val="0"/>
                                          </p:val>
                                        </p:tav>
                                        <p:tav tm="100000">
                                          <p:val>
                                            <p:strVal val="#ppt_w"/>
                                          </p:val>
                                        </p:tav>
                                      </p:tavLst>
                                    </p:anim>
                                    <p:anim calcmode="lin" valueType="num">
                                      <p:cBhvr>
                                        <p:cTn id="13" dur="500" fill="hold"/>
                                        <p:tgtEl>
                                          <p:spTgt spid="11268"/>
                                        </p:tgtEl>
                                        <p:attrNameLst>
                                          <p:attrName>ppt_h</p:attrName>
                                        </p:attrNameLst>
                                      </p:cBhvr>
                                      <p:tavLst>
                                        <p:tav tm="0">
                                          <p:val>
                                            <p:fltVal val="0"/>
                                          </p:val>
                                        </p:tav>
                                        <p:tav tm="100000">
                                          <p:val>
                                            <p:strVal val="#ppt_h"/>
                                          </p:val>
                                        </p:tav>
                                      </p:tavLst>
                                    </p:anim>
                                    <p:animEffect transition="in" filter="fade">
                                      <p:cBhvr>
                                        <p:cTn id="14" dur="500"/>
                                        <p:tgtEl>
                                          <p:spTgt spid="1126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266"/>
                                        </p:tgtEl>
                                        <p:attrNameLst>
                                          <p:attrName>style.visibility</p:attrName>
                                        </p:attrNameLst>
                                      </p:cBhvr>
                                      <p:to>
                                        <p:strVal val="visible"/>
                                      </p:to>
                                    </p:set>
                                    <p:anim calcmode="lin" valueType="num">
                                      <p:cBhvr>
                                        <p:cTn id="17" dur="500" fill="hold"/>
                                        <p:tgtEl>
                                          <p:spTgt spid="11266"/>
                                        </p:tgtEl>
                                        <p:attrNameLst>
                                          <p:attrName>ppt_w</p:attrName>
                                        </p:attrNameLst>
                                      </p:cBhvr>
                                      <p:tavLst>
                                        <p:tav tm="0">
                                          <p:val>
                                            <p:fltVal val="0"/>
                                          </p:val>
                                        </p:tav>
                                        <p:tav tm="100000">
                                          <p:val>
                                            <p:strVal val="#ppt_w"/>
                                          </p:val>
                                        </p:tav>
                                      </p:tavLst>
                                    </p:anim>
                                    <p:anim calcmode="lin" valueType="num">
                                      <p:cBhvr>
                                        <p:cTn id="18" dur="500" fill="hold"/>
                                        <p:tgtEl>
                                          <p:spTgt spid="11266"/>
                                        </p:tgtEl>
                                        <p:attrNameLst>
                                          <p:attrName>ppt_h</p:attrName>
                                        </p:attrNameLst>
                                      </p:cBhvr>
                                      <p:tavLst>
                                        <p:tav tm="0">
                                          <p:val>
                                            <p:fltVal val="0"/>
                                          </p:val>
                                        </p:tav>
                                        <p:tav tm="100000">
                                          <p:val>
                                            <p:strVal val="#ppt_h"/>
                                          </p:val>
                                        </p:tav>
                                      </p:tavLst>
                                    </p:anim>
                                    <p:animEffect transition="in" filter="fade">
                                      <p:cBhvr>
                                        <p:cTn id="19"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lac-vao-bich-dong"/>
          <p:cNvPicPr>
            <a:picLocks noChangeAspect="1"/>
          </p:cNvPicPr>
          <p:nvPr/>
        </p:nvPicPr>
        <p:blipFill>
          <a:blip r:embed="rId3"/>
          <a:stretch>
            <a:fillRect/>
          </a:stretch>
        </p:blipFill>
        <p:spPr>
          <a:xfrm>
            <a:off x="203200" y="381000"/>
            <a:ext cx="4343400" cy="5943600"/>
          </a:xfrm>
          <a:prstGeom prst="rect">
            <a:avLst/>
          </a:prstGeom>
          <a:noFill/>
          <a:ln w="9525">
            <a:noFill/>
          </a:ln>
        </p:spPr>
      </p:pic>
      <p:pic>
        <p:nvPicPr>
          <p:cNvPr id="12291" name="Picture 3" descr="lac-vao-bich-dong-11"/>
          <p:cNvPicPr>
            <a:picLocks noChangeAspect="1"/>
          </p:cNvPicPr>
          <p:nvPr/>
        </p:nvPicPr>
        <p:blipFill>
          <a:blip r:embed="rId4"/>
          <a:stretch>
            <a:fillRect/>
          </a:stretch>
        </p:blipFill>
        <p:spPr>
          <a:xfrm>
            <a:off x="4648200" y="381000"/>
            <a:ext cx="4267200" cy="5943600"/>
          </a:xfrm>
          <a:prstGeom prst="rect">
            <a:avLst/>
          </a:prstGeom>
          <a:noFill/>
          <a:ln w="9525">
            <a:noFill/>
          </a:ln>
        </p:spPr>
      </p:pic>
      <p:sp>
        <p:nvSpPr>
          <p:cNvPr id="12292" name="Text Box 4"/>
          <p:cNvSpPr txBox="1"/>
          <p:nvPr/>
        </p:nvSpPr>
        <p:spPr>
          <a:xfrm>
            <a:off x="2743200" y="6248400"/>
            <a:ext cx="37338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800" b="1" dirty="0">
                <a:solidFill>
                  <a:srgbClr val="000099"/>
                </a:solidFill>
                <a:latin typeface="Times New Roman" panose="02020603050405020304" pitchFamily="18" charset="0"/>
              </a:rPr>
              <a:t>Bích Động </a:t>
            </a:r>
            <a:r>
              <a:rPr lang="en-US" altLang="en-US" sz="2800" dirty="0">
                <a:solidFill>
                  <a:srgbClr val="000099"/>
                </a:solidFill>
                <a:latin typeface="Times New Roman" panose="02020603050405020304" pitchFamily="18" charset="0"/>
              </a:rPr>
              <a:t>(Ninh Bình)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style.rotation</p:attrName>
                                        </p:attrNameLst>
                                      </p:cBhvr>
                                      <p:tavLst>
                                        <p:tav tm="0">
                                          <p:val>
                                            <p:fltVal val="90"/>
                                          </p:val>
                                        </p:tav>
                                        <p:tav tm="100000">
                                          <p:val>
                                            <p:fltVal val="0"/>
                                          </p:val>
                                        </p:tav>
                                      </p:tavLst>
                                    </p:anim>
                                    <p:animEffect transition="in" filter="fade">
                                      <p:cBhvr>
                                        <p:cTn id="10" dur="1000"/>
                                        <p:tgtEl>
                                          <p:spTgt spid="12290"/>
                                        </p:tgtEl>
                                      </p:cBhvr>
                                    </p:animEffect>
                                  </p:childTnLst>
                                </p:cTn>
                              </p:par>
                              <p:par>
                                <p:cTn id="11" presetID="31" presetClass="entr" presetSubtype="0" fill="hold" nodeType="with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p:cTn id="13" dur="1000" fill="hold"/>
                                        <p:tgtEl>
                                          <p:spTgt spid="12291"/>
                                        </p:tgtEl>
                                        <p:attrNameLst>
                                          <p:attrName>ppt_w</p:attrName>
                                        </p:attrNameLst>
                                      </p:cBhvr>
                                      <p:tavLst>
                                        <p:tav tm="0">
                                          <p:val>
                                            <p:fltVal val="0"/>
                                          </p:val>
                                        </p:tav>
                                        <p:tav tm="100000">
                                          <p:val>
                                            <p:strVal val="#ppt_w"/>
                                          </p:val>
                                        </p:tav>
                                      </p:tavLst>
                                    </p:anim>
                                    <p:anim calcmode="lin" valueType="num">
                                      <p:cBhvr>
                                        <p:cTn id="14" dur="1000" fill="hold"/>
                                        <p:tgtEl>
                                          <p:spTgt spid="12291"/>
                                        </p:tgtEl>
                                        <p:attrNameLst>
                                          <p:attrName>ppt_h</p:attrName>
                                        </p:attrNameLst>
                                      </p:cBhvr>
                                      <p:tavLst>
                                        <p:tav tm="0">
                                          <p:val>
                                            <p:fltVal val="0"/>
                                          </p:val>
                                        </p:tav>
                                        <p:tav tm="100000">
                                          <p:val>
                                            <p:strVal val="#ppt_h"/>
                                          </p:val>
                                        </p:tav>
                                      </p:tavLst>
                                    </p:anim>
                                    <p:anim calcmode="lin" valueType="num">
                                      <p:cBhvr>
                                        <p:cTn id="15" dur="1000" fill="hold"/>
                                        <p:tgtEl>
                                          <p:spTgt spid="12291"/>
                                        </p:tgtEl>
                                        <p:attrNameLst>
                                          <p:attrName>style.rotation</p:attrName>
                                        </p:attrNameLst>
                                      </p:cBhvr>
                                      <p:tavLst>
                                        <p:tav tm="0">
                                          <p:val>
                                            <p:fltVal val="90"/>
                                          </p:val>
                                        </p:tav>
                                        <p:tav tm="100000">
                                          <p:val>
                                            <p:fltVal val="0"/>
                                          </p:val>
                                        </p:tav>
                                      </p:tavLst>
                                    </p:anim>
                                    <p:animEffect transition="in" filter="fade">
                                      <p:cBhvr>
                                        <p:cTn id="16" dur="1000"/>
                                        <p:tgtEl>
                                          <p:spTgt spid="1229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2292"/>
                                        </p:tgtEl>
                                        <p:attrNameLst>
                                          <p:attrName>style.visibility</p:attrName>
                                        </p:attrNameLst>
                                      </p:cBhvr>
                                      <p:to>
                                        <p:strVal val="visible"/>
                                      </p:to>
                                    </p:set>
                                    <p:anim calcmode="lin" valueType="num">
                                      <p:cBhvr>
                                        <p:cTn id="19" dur="1000" fill="hold"/>
                                        <p:tgtEl>
                                          <p:spTgt spid="12292"/>
                                        </p:tgtEl>
                                        <p:attrNameLst>
                                          <p:attrName>ppt_w</p:attrName>
                                        </p:attrNameLst>
                                      </p:cBhvr>
                                      <p:tavLst>
                                        <p:tav tm="0">
                                          <p:val>
                                            <p:fltVal val="0"/>
                                          </p:val>
                                        </p:tav>
                                        <p:tav tm="100000">
                                          <p:val>
                                            <p:strVal val="#ppt_w"/>
                                          </p:val>
                                        </p:tav>
                                      </p:tavLst>
                                    </p:anim>
                                    <p:anim calcmode="lin" valueType="num">
                                      <p:cBhvr>
                                        <p:cTn id="20" dur="1000" fill="hold"/>
                                        <p:tgtEl>
                                          <p:spTgt spid="12292"/>
                                        </p:tgtEl>
                                        <p:attrNameLst>
                                          <p:attrName>ppt_h</p:attrName>
                                        </p:attrNameLst>
                                      </p:cBhvr>
                                      <p:tavLst>
                                        <p:tav tm="0">
                                          <p:val>
                                            <p:fltVal val="0"/>
                                          </p:val>
                                        </p:tav>
                                        <p:tav tm="100000">
                                          <p:val>
                                            <p:strVal val="#ppt_h"/>
                                          </p:val>
                                        </p:tav>
                                      </p:tavLst>
                                    </p:anim>
                                    <p:anim calcmode="lin" valueType="num">
                                      <p:cBhvr>
                                        <p:cTn id="21" dur="1000" fill="hold"/>
                                        <p:tgtEl>
                                          <p:spTgt spid="12292"/>
                                        </p:tgtEl>
                                        <p:attrNameLst>
                                          <p:attrName>style.rotation</p:attrName>
                                        </p:attrNameLst>
                                      </p:cBhvr>
                                      <p:tavLst>
                                        <p:tav tm="0">
                                          <p:val>
                                            <p:fltVal val="90"/>
                                          </p:val>
                                        </p:tav>
                                        <p:tav tm="100000">
                                          <p:val>
                                            <p:fltVal val="0"/>
                                          </p:val>
                                        </p:tav>
                                      </p:tavLst>
                                    </p:anim>
                                    <p:animEffect transition="in" filter="fade">
                                      <p:cBhvr>
                                        <p:cTn id="22" dur="1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p:nvPr/>
        </p:nvSpPr>
        <p:spPr>
          <a:xfrm>
            <a:off x="76200" y="5791200"/>
            <a:ext cx="4571365" cy="8299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0"/>
              </a:spcBef>
              <a:buClrTx/>
              <a:buFontTx/>
              <a:buNone/>
            </a:pPr>
            <a:r>
              <a:rPr lang="en-US" altLang="en-US" sz="2400" b="1" dirty="0">
                <a:solidFill>
                  <a:srgbClr val="0000FF"/>
                </a:solidFill>
                <a:latin typeface="Times New Roman" panose="02020603050405020304" pitchFamily="18" charset="0"/>
              </a:rPr>
              <a:t>Hang sơn Đoòng( Quảng Bình) là hang đá vôi sâu nhất Việt Nam</a:t>
            </a:r>
          </a:p>
        </p:txBody>
      </p:sp>
      <p:sp>
        <p:nvSpPr>
          <p:cNvPr id="11267" name="Text Box 3"/>
          <p:cNvSpPr txBox="1"/>
          <p:nvPr/>
        </p:nvSpPr>
        <p:spPr>
          <a:xfrm>
            <a:off x="4648200" y="5959475"/>
            <a:ext cx="44958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0"/>
              </a:spcBef>
              <a:buClrTx/>
              <a:buFontTx/>
              <a:buNone/>
            </a:pPr>
            <a:r>
              <a:rPr lang="en-US" altLang="en-US" sz="2400" b="1" dirty="0">
                <a:solidFill>
                  <a:srgbClr val="0000FF"/>
                </a:solidFill>
                <a:latin typeface="Times New Roman" panose="02020603050405020304" pitchFamily="18" charset="0"/>
                <a:cs typeface="Times New Roman" panose="02020603050405020304" pitchFamily="18" charset="0"/>
              </a:rPr>
              <a:t>Động Phong Nha (Quảng Bình)</a:t>
            </a:r>
          </a:p>
        </p:txBody>
      </p:sp>
      <p:pic>
        <p:nvPicPr>
          <p:cNvPr id="11268" name="Picture 4" descr="Nhu da trong dong Phong Nha (Quang Binh)"/>
          <p:cNvPicPr>
            <a:picLocks noChangeAspect="1"/>
          </p:cNvPicPr>
          <p:nvPr/>
        </p:nvPicPr>
        <p:blipFill>
          <a:blip r:embed="rId2"/>
          <a:stretch>
            <a:fillRect/>
          </a:stretch>
        </p:blipFill>
        <p:spPr>
          <a:xfrm>
            <a:off x="4572000" y="0"/>
            <a:ext cx="4648200" cy="5810250"/>
          </a:xfrm>
          <a:prstGeom prst="rect">
            <a:avLst/>
          </a:prstGeom>
          <a:noFill/>
          <a:ln w="9525">
            <a:noFill/>
          </a:ln>
        </p:spPr>
      </p:pic>
      <p:pic>
        <p:nvPicPr>
          <p:cNvPr id="19461" name="Picture 5" descr="Copy of 761208civf7vumcn"/>
          <p:cNvPicPr>
            <a:picLocks noChangeAspect="1"/>
          </p:cNvPicPr>
          <p:nvPr/>
        </p:nvPicPr>
        <p:blipFill>
          <a:blip r:embed="rId3"/>
          <a:stretch>
            <a:fillRect/>
          </a:stretch>
        </p:blipFill>
        <p:spPr>
          <a:xfrm rot="-5400000">
            <a:off x="4419600" y="2209800"/>
            <a:ext cx="228600" cy="9067800"/>
          </a:xfrm>
          <a:prstGeom prst="rect">
            <a:avLst/>
          </a:prstGeom>
          <a:noFill/>
          <a:ln w="9525">
            <a:noFill/>
          </a:ln>
        </p:spPr>
      </p:pic>
      <p:pic>
        <p:nvPicPr>
          <p:cNvPr id="11270" name="Picture 6" descr="Hang Son doong nui da voi sau nhat VN"/>
          <p:cNvPicPr>
            <a:picLocks noChangeAspect="1"/>
          </p:cNvPicPr>
          <p:nvPr/>
        </p:nvPicPr>
        <p:blipFill>
          <a:blip r:embed="rId4"/>
          <a:stretch>
            <a:fillRect/>
          </a:stretch>
        </p:blipFill>
        <p:spPr>
          <a:xfrm>
            <a:off x="0" y="0"/>
            <a:ext cx="4408170" cy="5791200"/>
          </a:xfrm>
          <a:prstGeom prst="rect">
            <a:avLst/>
          </a:prstGeom>
          <a:noFill/>
          <a:ln w="9525">
            <a:noFill/>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circle(in)">
                                      <p:cBhvr>
                                        <p:cTn id="7" dur="2000"/>
                                        <p:tgtEl>
                                          <p:spTgt spid="1127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circle(in)">
                                      <p:cBhvr>
                                        <p:cTn id="10" dur="2000"/>
                                        <p:tgtEl>
                                          <p:spTgt spid="11266"/>
                                        </p:tgtEl>
                                      </p:cBhvr>
                                    </p:animEffect>
                                  </p:childTnLst>
                                </p:cTn>
                              </p:par>
                              <p:par>
                                <p:cTn id="11" presetID="6" presetClass="entr" presetSubtype="16"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circle(in)">
                                      <p:cBhvr>
                                        <p:cTn id="13" dur="2000"/>
                                        <p:tgtEl>
                                          <p:spTgt spid="1126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267"/>
                                        </p:tgtEl>
                                        <p:attrNameLst>
                                          <p:attrName>style.visibility</p:attrName>
                                        </p:attrNameLst>
                                      </p:cBhvr>
                                      <p:to>
                                        <p:strVal val="visible"/>
                                      </p:to>
                                    </p:set>
                                    <p:animEffect transition="in" filter="circle(in)">
                                      <p:cBhvr>
                                        <p:cTn id="16"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4" descr="vinh ha long"/>
          <p:cNvPicPr>
            <a:picLocks noChangeAspect="1"/>
          </p:cNvPicPr>
          <p:nvPr/>
        </p:nvPicPr>
        <p:blipFill>
          <a:blip r:embed="rId2"/>
          <a:stretch>
            <a:fillRect/>
          </a:stretch>
        </p:blipFill>
        <p:spPr>
          <a:xfrm>
            <a:off x="228600" y="152400"/>
            <a:ext cx="8686800" cy="5562600"/>
          </a:xfrm>
          <a:prstGeom prst="rect">
            <a:avLst/>
          </a:prstGeom>
          <a:noFill/>
          <a:ln w="9525">
            <a:noFill/>
          </a:ln>
        </p:spPr>
      </p:pic>
      <p:sp>
        <p:nvSpPr>
          <p:cNvPr id="25603" name="Rectangle 5"/>
          <p:cNvSpPr/>
          <p:nvPr/>
        </p:nvSpPr>
        <p:spPr>
          <a:xfrm>
            <a:off x="228600" y="5867400"/>
            <a:ext cx="873760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0"/>
              </a:spcBef>
              <a:buClrTx/>
              <a:buFontTx/>
              <a:buNone/>
            </a:pPr>
            <a:r>
              <a:rPr lang="en-US" altLang="en-US" sz="1800" b="1" dirty="0">
                <a:latin typeface="Times New Roman" panose="02020603050405020304" pitchFamily="18" charset="0"/>
              </a:rPr>
              <a:t>      Và đây là Thạch động Hà Tiên - Một khối đá vôi dựng đứng với hình thù rất độc đáo, cao hơn 90m – Là cảnh đẹp nổi tiếng của tỉnh Kiên Giang.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3"/>
          <p:cNvSpPr>
            <a:spLocks noGrp="1"/>
          </p:cNvSpPr>
          <p:nvPr>
            <p:ph idx="1"/>
          </p:nvPr>
        </p:nvSpPr>
        <p:spPr>
          <a:xfrm>
            <a:off x="0" y="228600"/>
            <a:ext cx="8382000" cy="1676400"/>
          </a:xfrm>
        </p:spPr>
        <p:txBody>
          <a:bodyPr vert="horz" wrap="square" lIns="91440" tIns="45720" rIns="91440" bIns="45720" anchor="t"/>
          <a:lstStyle/>
          <a:p>
            <a:pPr eaLnBrk="1" hangingPunct="1">
              <a:buNone/>
            </a:pPr>
            <a:r>
              <a:rPr lang="en-US" altLang="en-US" sz="3600" i="1" dirty="0">
                <a:latin typeface="Times New Roman" panose="02020603050405020304" pitchFamily="18" charset="0"/>
              </a:rPr>
              <a:t>            Một số vùng núi đá vôi ở nước ta</a:t>
            </a:r>
            <a:r>
              <a:rPr lang="en-US" altLang="en-US" i="1" dirty="0">
                <a:latin typeface="Times New Roman" panose="02020603050405020304" pitchFamily="18" charset="0"/>
              </a:rPr>
              <a:t> </a:t>
            </a:r>
          </a:p>
        </p:txBody>
      </p:sp>
      <p:pic>
        <p:nvPicPr>
          <p:cNvPr id="29699" name="Picture 4" descr="VIETNAM"/>
          <p:cNvPicPr>
            <a:picLocks noChangeAspect="1"/>
          </p:cNvPicPr>
          <p:nvPr/>
        </p:nvPicPr>
        <p:blipFill>
          <a:blip r:embed="rId3"/>
          <a:srcRect l="24940" r="24043"/>
          <a:stretch>
            <a:fillRect/>
          </a:stretch>
        </p:blipFill>
        <p:spPr>
          <a:xfrm>
            <a:off x="1600200" y="838200"/>
            <a:ext cx="5410200" cy="6019800"/>
          </a:xfrm>
          <a:prstGeom prst="rect">
            <a:avLst/>
          </a:prstGeom>
          <a:noFill/>
          <a:ln w="9525">
            <a:noFill/>
          </a:ln>
        </p:spPr>
      </p:pic>
      <p:sp>
        <p:nvSpPr>
          <p:cNvPr id="49157" name="Text Box 5"/>
          <p:cNvSpPr txBox="1"/>
          <p:nvPr/>
        </p:nvSpPr>
        <p:spPr>
          <a:xfrm>
            <a:off x="4800600" y="2209800"/>
            <a:ext cx="152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1800" b="1" dirty="0">
                <a:solidFill>
                  <a:srgbClr val="FF0000"/>
                </a:solidFill>
                <a:latin typeface="Times New Roman" panose="02020603050405020304" pitchFamily="18" charset="0"/>
              </a:rPr>
              <a:t>Quảng Ninh</a:t>
            </a:r>
          </a:p>
        </p:txBody>
      </p:sp>
      <p:sp>
        <p:nvSpPr>
          <p:cNvPr id="49158" name="Text Box 6"/>
          <p:cNvSpPr txBox="1"/>
          <p:nvPr/>
        </p:nvSpPr>
        <p:spPr>
          <a:xfrm>
            <a:off x="3505200" y="2209800"/>
            <a:ext cx="914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1800" b="1" dirty="0">
                <a:solidFill>
                  <a:srgbClr val="FF0000"/>
                </a:solidFill>
                <a:latin typeface="Times New Roman" panose="02020603050405020304" pitchFamily="18" charset="0"/>
              </a:rPr>
              <a:t>Hà Tây</a:t>
            </a:r>
            <a:endParaRPr lang="en-US" altLang="en-US" sz="900" b="1" dirty="0">
              <a:solidFill>
                <a:srgbClr val="FF0000"/>
              </a:solidFill>
              <a:latin typeface="Times New Roman" panose="02020603050405020304" pitchFamily="18" charset="0"/>
            </a:endParaRPr>
          </a:p>
        </p:txBody>
      </p:sp>
      <p:sp>
        <p:nvSpPr>
          <p:cNvPr id="49159" name="Text Box 7"/>
          <p:cNvSpPr txBox="1"/>
          <p:nvPr/>
        </p:nvSpPr>
        <p:spPr>
          <a:xfrm>
            <a:off x="4572000" y="3276600"/>
            <a:ext cx="121920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1800" b="1" dirty="0">
                <a:solidFill>
                  <a:srgbClr val="FF0000"/>
                </a:solidFill>
                <a:latin typeface="Times New Roman" panose="02020603050405020304" pitchFamily="18" charset="0"/>
              </a:rPr>
              <a:t>Quảng Bình</a:t>
            </a:r>
          </a:p>
        </p:txBody>
      </p:sp>
      <p:sp>
        <p:nvSpPr>
          <p:cNvPr id="49160" name="Text Box 8"/>
          <p:cNvSpPr txBox="1"/>
          <p:nvPr/>
        </p:nvSpPr>
        <p:spPr>
          <a:xfrm>
            <a:off x="3238500" y="5943600"/>
            <a:ext cx="10287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1800" b="1" dirty="0">
                <a:solidFill>
                  <a:srgbClr val="FF0000"/>
                </a:solidFill>
                <a:latin typeface="Times New Roman" panose="02020603050405020304" pitchFamily="18" charset="0"/>
              </a:rPr>
              <a:t>Hà Tiên</a:t>
            </a:r>
            <a:endParaRPr lang="en-US" altLang="en-US" sz="1600" b="1" dirty="0">
              <a:solidFill>
                <a:srgbClr val="FF0066"/>
              </a:solidFill>
              <a:latin typeface="Times New Roman" panose="02020603050405020304" pitchFamily="18" charset="0"/>
            </a:endParaRPr>
          </a:p>
        </p:txBody>
      </p:sp>
      <p:sp>
        <p:nvSpPr>
          <p:cNvPr id="49161" name="Rectangle 9"/>
          <p:cNvSpPr/>
          <p:nvPr/>
        </p:nvSpPr>
        <p:spPr>
          <a:xfrm>
            <a:off x="5257800" y="3962400"/>
            <a:ext cx="1066800" cy="381000"/>
          </a:xfrm>
          <a:prstGeom prst="rect">
            <a:avLst/>
          </a:prstGeom>
          <a:noFill/>
          <a:ln w="9525">
            <a:noFill/>
          </a:ln>
        </p:spPr>
        <p:txBody>
          <a:bodyPr wrap="none" anchor="ct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lgn="ctr">
              <a:spcBef>
                <a:spcPct val="0"/>
              </a:spcBef>
              <a:buClrTx/>
              <a:buFontTx/>
              <a:buNone/>
            </a:pPr>
            <a:r>
              <a:rPr lang="en-US" altLang="en-US" sz="1800" b="1" dirty="0">
                <a:solidFill>
                  <a:srgbClr val="FF0000"/>
                </a:solidFill>
                <a:latin typeface="Times New Roman" panose="02020603050405020304" pitchFamily="18" charset="0"/>
              </a:rPr>
              <a:t>Đà Nẵng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childTnLst>
                                    <p:anim calcmode="discrete" valueType="str">
                                      <p:cBhvr>
                                        <p:cTn id="6" dur="500" fill="hold"/>
                                        <p:tgtEl>
                                          <p:spTgt spid="49158"/>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500" fill="hold"/>
                                        <p:tgtEl>
                                          <p:spTgt spid="49157"/>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500" fill="hold"/>
                                        <p:tgtEl>
                                          <p:spTgt spid="49159"/>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500" fill="hold"/>
                                        <p:tgtEl>
                                          <p:spTgt spid="49161"/>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500" fill="hold"/>
                                        <p:tgtEl>
                                          <p:spTgt spid="4916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P spid="49158" grpId="0"/>
      <p:bldP spid="49159" grpId="0"/>
      <p:bldP spid="49160" grpId="0"/>
      <p:bldP spid="4916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2"/>
          <p:cNvSpPr txBox="1"/>
          <p:nvPr/>
        </p:nvSpPr>
        <p:spPr>
          <a:xfrm>
            <a:off x="-66675" y="1887538"/>
            <a:ext cx="62484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b="1" dirty="0">
                <a:solidFill>
                  <a:srgbClr val="0000CC"/>
                </a:solidFill>
                <a:latin typeface=".VnTime" pitchFamily="34" charset="0"/>
              </a:rPr>
              <a:t> </a:t>
            </a:r>
            <a:r>
              <a:rPr lang="en-US" altLang="en-US" b="1" dirty="0">
                <a:solidFill>
                  <a:srgbClr val="0000CC"/>
                </a:solidFill>
                <a:latin typeface="Times New Roman" panose="02020603050405020304" pitchFamily="18" charset="0"/>
                <a:cs typeface="Times New Roman" panose="02020603050405020304" pitchFamily="18" charset="0"/>
              </a:rPr>
              <a:t>2. </a:t>
            </a:r>
            <a:r>
              <a:rPr lang="en-US" altLang="en-US" b="1" u="sng" dirty="0">
                <a:solidFill>
                  <a:srgbClr val="0000CC"/>
                </a:solidFill>
                <a:latin typeface="Times New Roman" panose="02020603050405020304" pitchFamily="18" charset="0"/>
              </a:rPr>
              <a:t>Tính chất</a:t>
            </a:r>
            <a:r>
              <a:rPr lang="en-US" altLang="en-US" b="1" u="sng" dirty="0">
                <a:solidFill>
                  <a:srgbClr val="0000CC"/>
                </a:solidFill>
                <a:latin typeface=".VnTime" pitchFamily="34" charset="0"/>
              </a:rPr>
              <a:t> </a:t>
            </a:r>
            <a:r>
              <a:rPr lang="en-US" altLang="en-US" b="1" u="sng" dirty="0">
                <a:solidFill>
                  <a:srgbClr val="0000CC"/>
                </a:solidFill>
                <a:latin typeface="Times New Roman" panose="02020603050405020304" pitchFamily="18" charset="0"/>
                <a:cs typeface="Times New Roman" panose="02020603050405020304" pitchFamily="18" charset="0"/>
              </a:rPr>
              <a:t>của đá vôi</a:t>
            </a:r>
            <a:r>
              <a:rPr lang="en-US" altLang="en-US" b="1" dirty="0">
                <a:solidFill>
                  <a:srgbClr val="0000CC"/>
                </a:solidFill>
                <a:latin typeface="Times New Roman" panose="02020603050405020304" pitchFamily="18" charset="0"/>
                <a:cs typeface="Times New Roman" panose="02020603050405020304" pitchFamily="18" charset="0"/>
              </a:rPr>
              <a:t>:</a:t>
            </a:r>
          </a:p>
        </p:txBody>
      </p:sp>
      <p:pic>
        <p:nvPicPr>
          <p:cNvPr id="31748" name="Picture 4" descr="uocgi"/>
          <p:cNvPicPr>
            <a:picLocks noChangeAspect="1"/>
          </p:cNvPicPr>
          <p:nvPr/>
        </p:nvPicPr>
        <p:blipFill>
          <a:blip r:embed="rId2"/>
          <a:stretch>
            <a:fillRect/>
          </a:stretch>
        </p:blipFill>
        <p:spPr>
          <a:xfrm>
            <a:off x="0" y="5943600"/>
            <a:ext cx="9144000" cy="914400"/>
          </a:xfrm>
          <a:prstGeom prst="rect">
            <a:avLst/>
          </a:prstGeom>
          <a:noFill/>
          <a:ln w="9525">
            <a:noFill/>
          </a:ln>
        </p:spPr>
      </p:pic>
      <p:sp>
        <p:nvSpPr>
          <p:cNvPr id="31749" name="Text Box 6"/>
          <p:cNvSpPr txBox="1"/>
          <p:nvPr/>
        </p:nvSpPr>
        <p:spPr>
          <a:xfrm>
            <a:off x="1219200" y="533400"/>
            <a:ext cx="6096000" cy="13541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800" b="1" dirty="0">
                <a:latin typeface="Times New Roman" panose="02020603050405020304" pitchFamily="18" charset="0"/>
              </a:rPr>
              <a:t>                        </a:t>
            </a:r>
            <a:r>
              <a:rPr lang="en-US" altLang="en-US" sz="2800" b="1" u="sng" dirty="0">
                <a:latin typeface="Times New Roman" panose="02020603050405020304" pitchFamily="18" charset="0"/>
              </a:rPr>
              <a:t>Khoa học</a:t>
            </a:r>
            <a:r>
              <a:rPr lang="en-US" altLang="en-US" sz="2800" b="1" dirty="0">
                <a:latin typeface="Times New Roman" panose="02020603050405020304" pitchFamily="18" charset="0"/>
              </a:rPr>
              <a:t>:             </a:t>
            </a:r>
          </a:p>
          <a:p>
            <a:pPr marL="0" lvl="0" indent="0">
              <a:spcBef>
                <a:spcPct val="50000"/>
              </a:spcBef>
              <a:buClrTx/>
              <a:buFontTx/>
              <a:buNone/>
            </a:pPr>
            <a:r>
              <a:rPr lang="en-US" altLang="en-US" sz="2800" b="1" dirty="0">
                <a:solidFill>
                  <a:srgbClr val="FF0000"/>
                </a:solidFill>
                <a:latin typeface="Times New Roman" panose="02020603050405020304" pitchFamily="18" charset="0"/>
              </a:rPr>
              <a:t>                          </a:t>
            </a:r>
            <a:r>
              <a:rPr lang="en-US" altLang="en-US" sz="3600" b="1" dirty="0">
                <a:solidFill>
                  <a:srgbClr val="FF0000"/>
                </a:solidFill>
                <a:latin typeface="Times New Roman" panose="02020603050405020304" pitchFamily="18" charset="0"/>
              </a:rPr>
              <a:t>Đá vôi</a:t>
            </a:r>
          </a:p>
        </p:txBody>
      </p:sp>
      <p:sp>
        <p:nvSpPr>
          <p:cNvPr id="7" name="Text Box 3"/>
          <p:cNvSpPr txBox="1"/>
          <p:nvPr/>
        </p:nvSpPr>
        <p:spPr>
          <a:xfrm>
            <a:off x="1778000" y="3051810"/>
            <a:ext cx="3962400" cy="55308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3000" b="1" dirty="0">
                <a:solidFill>
                  <a:schemeClr val="tx2"/>
                </a:solidFill>
                <a:latin typeface="Times New Roman" panose="02020603050405020304" pitchFamily="18" charset="0"/>
                <a:cs typeface="Times New Roman" panose="02020603050405020304" pitchFamily="18" charset="0"/>
              </a:rPr>
              <a:t>Thảo luận nhóm 6</a:t>
            </a:r>
            <a:endParaRPr lang="en-US" altLang="en-US" sz="30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2" name="Picture 4" descr="uocgi"/>
          <p:cNvPicPr>
            <a:picLocks noChangeAspect="1"/>
          </p:cNvPicPr>
          <p:nvPr/>
        </p:nvPicPr>
        <p:blipFill>
          <a:blip r:embed="rId2"/>
          <a:stretch>
            <a:fillRect/>
          </a:stretch>
        </p:blipFill>
        <p:spPr>
          <a:xfrm>
            <a:off x="0" y="5943600"/>
            <a:ext cx="9144000" cy="914400"/>
          </a:xfrm>
          <a:prstGeom prst="rect">
            <a:avLst/>
          </a:prstGeom>
          <a:noFill/>
          <a:ln w="9525">
            <a:noFill/>
          </a:ln>
        </p:spPr>
      </p:pic>
      <p:sp>
        <p:nvSpPr>
          <p:cNvPr id="7" name="Text Box 3"/>
          <p:cNvSpPr txBox="1"/>
          <p:nvPr/>
        </p:nvSpPr>
        <p:spPr>
          <a:xfrm>
            <a:off x="762000" y="1727200"/>
            <a:ext cx="8001000" cy="55308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3000" b="1" dirty="0">
                <a:solidFill>
                  <a:schemeClr val="tx1"/>
                </a:solidFill>
                <a:latin typeface="Times New Roman" panose="02020603050405020304" pitchFamily="18" charset="0"/>
                <a:cs typeface="Times New Roman" panose="02020603050405020304" pitchFamily="18" charset="0"/>
              </a:rPr>
              <a:t>- Đá vôi có cứng hơn đá cuội hay không?</a:t>
            </a:r>
            <a:endParaRPr lang="en-US" alt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 Box 3"/>
          <p:cNvSpPr txBox="1"/>
          <p:nvPr/>
        </p:nvSpPr>
        <p:spPr>
          <a:xfrm>
            <a:off x="762000" y="4171315"/>
            <a:ext cx="8001000" cy="10147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3000" b="1" dirty="0">
                <a:solidFill>
                  <a:schemeClr val="tx1"/>
                </a:solidFill>
                <a:latin typeface="Times New Roman" panose="02020603050405020304" pitchFamily="18" charset="0"/>
                <a:cs typeface="Times New Roman" panose="02020603050405020304" pitchFamily="18" charset="0"/>
              </a:rPr>
              <a:t>- Dưới tác dụng của a xít, đá vôi phản ứng như thế n</a:t>
            </a:r>
            <a:r>
              <a:rPr lang="en-US" altLang="en-US" sz="3000" b="1" dirty="0">
                <a:solidFill>
                  <a:schemeClr val="tx1"/>
                </a:solidFill>
                <a:latin typeface="Times New Roman" panose="02020603050405020304" pitchFamily="18" charset="0"/>
                <a:ea typeface="Times New Roman" panose="02020603050405020304" pitchFamily="18" charset="0"/>
              </a:rPr>
              <a:t>à</a:t>
            </a:r>
            <a:r>
              <a:rPr lang="en-US" altLang="en-US" sz="3000" b="1" dirty="0">
                <a:solidFill>
                  <a:schemeClr val="tx1"/>
                </a:solidFill>
                <a:latin typeface="Times New Roman" panose="02020603050405020304" pitchFamily="18" charset="0"/>
                <a:cs typeface="Times New Roman" panose="02020603050405020304" pitchFamily="18" charset="0"/>
              </a:rPr>
              <a:t>o?</a:t>
            </a:r>
            <a:endParaRPr lang="en-US" alt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 Box 3"/>
          <p:cNvSpPr txBox="1"/>
          <p:nvPr/>
        </p:nvSpPr>
        <p:spPr>
          <a:xfrm>
            <a:off x="762000" y="824230"/>
            <a:ext cx="8128000" cy="5530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3000" b="1" u="sng" dirty="0">
                <a:solidFill>
                  <a:srgbClr val="C00000"/>
                </a:solidFill>
                <a:latin typeface="Times New Roman" panose="02020603050405020304" pitchFamily="18" charset="0"/>
                <a:ea typeface="Times New Roman" panose="02020603050405020304" pitchFamily="18" charset="0"/>
              </a:rPr>
              <a:t>CÂU HỎI THẮC MẮC</a:t>
            </a:r>
            <a:r>
              <a:rPr lang="en-US" altLang="en-US" sz="3000" b="1" dirty="0">
                <a:solidFill>
                  <a:srgbClr val="C00000"/>
                </a:solidFill>
                <a:latin typeface="Times New Roman" panose="02020603050405020304" pitchFamily="18" charset="0"/>
                <a:ea typeface="Times New Roman" panose="02020603050405020304" pitchFamily="18" charset="0"/>
              </a:rPr>
              <a:t>:</a:t>
            </a:r>
          </a:p>
        </p:txBody>
      </p:sp>
      <p:sp>
        <p:nvSpPr>
          <p:cNvPr id="3" name="Text Box 3"/>
          <p:cNvSpPr txBox="1"/>
          <p:nvPr/>
        </p:nvSpPr>
        <p:spPr>
          <a:xfrm>
            <a:off x="762000" y="2413635"/>
            <a:ext cx="8001000" cy="55308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3000" b="1" dirty="0">
                <a:solidFill>
                  <a:schemeClr val="tx1"/>
                </a:solidFill>
                <a:latin typeface="Times New Roman" panose="02020603050405020304" pitchFamily="18" charset="0"/>
                <a:cs typeface="Times New Roman" panose="02020603050405020304" pitchFamily="18" charset="0"/>
              </a:rPr>
              <a:t>- Đá vôi với đá cuội, đá nào cứng hơn?</a:t>
            </a:r>
            <a:endParaRPr lang="en-US" alt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 Box 3"/>
          <p:cNvSpPr txBox="1"/>
          <p:nvPr/>
        </p:nvSpPr>
        <p:spPr>
          <a:xfrm>
            <a:off x="755650" y="2965450"/>
            <a:ext cx="8001000" cy="55308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3000" b="1" dirty="0">
                <a:solidFill>
                  <a:schemeClr val="tx1"/>
                </a:solidFill>
                <a:latin typeface="Times New Roman" panose="02020603050405020304" pitchFamily="18" charset="0"/>
                <a:cs typeface="Times New Roman" panose="02020603050405020304" pitchFamily="18" charset="0"/>
              </a:rPr>
              <a:t>- Đá vôi có bị tan trong nước không?</a:t>
            </a:r>
            <a:endParaRPr lang="en-US" alt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 Box 3"/>
          <p:cNvSpPr txBox="1"/>
          <p:nvPr/>
        </p:nvSpPr>
        <p:spPr>
          <a:xfrm>
            <a:off x="782320" y="3614420"/>
            <a:ext cx="8001000" cy="55308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3000" b="1" dirty="0">
                <a:solidFill>
                  <a:schemeClr val="tx1"/>
                </a:solidFill>
                <a:latin typeface="Times New Roman" panose="02020603050405020304" pitchFamily="18" charset="0"/>
                <a:cs typeface="Times New Roman" panose="02020603050405020304" pitchFamily="18" charset="0"/>
              </a:rPr>
              <a:t>- Khi gặp giấm, đá vôi sẽ như thế nào?</a:t>
            </a:r>
            <a:endParaRPr lang="en-US" alt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2" name="Picture 4" descr="uocgi"/>
          <p:cNvPicPr>
            <a:picLocks noChangeAspect="1"/>
          </p:cNvPicPr>
          <p:nvPr/>
        </p:nvPicPr>
        <p:blipFill>
          <a:blip r:embed="rId2"/>
          <a:stretch>
            <a:fillRect/>
          </a:stretch>
        </p:blipFill>
        <p:spPr>
          <a:xfrm>
            <a:off x="0" y="5943600"/>
            <a:ext cx="9144000" cy="914400"/>
          </a:xfrm>
          <a:prstGeom prst="rect">
            <a:avLst/>
          </a:prstGeom>
          <a:noFill/>
          <a:ln w="9525">
            <a:noFill/>
          </a:ln>
        </p:spPr>
      </p:pic>
      <p:sp>
        <p:nvSpPr>
          <p:cNvPr id="7" name="Text Box 3"/>
          <p:cNvSpPr txBox="1"/>
          <p:nvPr/>
        </p:nvSpPr>
        <p:spPr>
          <a:xfrm>
            <a:off x="762000" y="1727200"/>
            <a:ext cx="8001000" cy="55308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3000" b="1" dirty="0">
                <a:solidFill>
                  <a:schemeClr val="tx1"/>
                </a:solidFill>
                <a:latin typeface="Times New Roman" panose="02020603050405020304" pitchFamily="18" charset="0"/>
                <a:cs typeface="Times New Roman" panose="02020603050405020304" pitchFamily="18" charset="0"/>
              </a:rPr>
              <a:t>1. Đá vôi với đá cuội, đá n</a:t>
            </a:r>
            <a:r>
              <a:rPr lang="en-US" altLang="en-US" sz="3000" b="1" dirty="0">
                <a:solidFill>
                  <a:schemeClr val="tx1"/>
                </a:solidFill>
                <a:latin typeface="Times New Roman" panose="02020603050405020304" pitchFamily="18" charset="0"/>
                <a:ea typeface="Times New Roman" panose="02020603050405020304" pitchFamily="18" charset="0"/>
              </a:rPr>
              <a:t>à</a:t>
            </a:r>
            <a:r>
              <a:rPr lang="en-US" altLang="en-US" sz="3000" b="1" dirty="0">
                <a:solidFill>
                  <a:schemeClr val="tx1"/>
                </a:solidFill>
                <a:latin typeface="Times New Roman" panose="02020603050405020304" pitchFamily="18" charset="0"/>
                <a:cs typeface="Times New Roman" panose="02020603050405020304" pitchFamily="18" charset="0"/>
              </a:rPr>
              <a:t>o cứng hơn?</a:t>
            </a:r>
            <a:endParaRPr lang="en-US" alt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 Box 3"/>
          <p:cNvSpPr txBox="1"/>
          <p:nvPr/>
        </p:nvSpPr>
        <p:spPr>
          <a:xfrm>
            <a:off x="762000" y="2614930"/>
            <a:ext cx="8001000" cy="10147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3000" b="1" dirty="0">
                <a:solidFill>
                  <a:schemeClr val="tx1"/>
                </a:solidFill>
                <a:latin typeface="Times New Roman" panose="02020603050405020304" pitchFamily="18" charset="0"/>
                <a:cs typeface="Times New Roman" panose="02020603050405020304" pitchFamily="18" charset="0"/>
              </a:rPr>
              <a:t>2. Dưới tác dụng của a xít, đá vôi phản ứng như thế n</a:t>
            </a:r>
            <a:r>
              <a:rPr lang="en-US" altLang="en-US" sz="3000" b="1" dirty="0">
                <a:solidFill>
                  <a:schemeClr val="tx1"/>
                </a:solidFill>
                <a:latin typeface="Times New Roman" panose="02020603050405020304" pitchFamily="18" charset="0"/>
                <a:ea typeface="Times New Roman" panose="02020603050405020304" pitchFamily="18" charset="0"/>
              </a:rPr>
              <a:t>à</a:t>
            </a:r>
            <a:r>
              <a:rPr lang="en-US" altLang="en-US" sz="3000" b="1" dirty="0">
                <a:solidFill>
                  <a:schemeClr val="tx1"/>
                </a:solidFill>
                <a:latin typeface="Times New Roman" panose="02020603050405020304" pitchFamily="18" charset="0"/>
                <a:cs typeface="Times New Roman" panose="02020603050405020304" pitchFamily="18" charset="0"/>
              </a:rPr>
              <a:t>o?</a:t>
            </a:r>
            <a:endParaRPr lang="en-US" alt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 Box 3"/>
          <p:cNvSpPr txBox="1"/>
          <p:nvPr/>
        </p:nvSpPr>
        <p:spPr>
          <a:xfrm>
            <a:off x="762000" y="824230"/>
            <a:ext cx="8128000" cy="5530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3000" b="1" u="sng" dirty="0">
                <a:solidFill>
                  <a:srgbClr val="C00000"/>
                </a:solidFill>
                <a:latin typeface="Times New Roman" panose="02020603050405020304" pitchFamily="18" charset="0"/>
                <a:ea typeface="Times New Roman" panose="02020603050405020304" pitchFamily="18" charset="0"/>
              </a:rPr>
              <a:t>CÂU HỎI:</a:t>
            </a:r>
            <a:endParaRPr lang="en-US" altLang="en-US" sz="30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
          <p:cNvSpPr txBox="1"/>
          <p:nvPr/>
        </p:nvSpPr>
        <p:spPr>
          <a:xfrm>
            <a:off x="1040130" y="1183005"/>
            <a:ext cx="5847715" cy="706755"/>
          </a:xfrm>
          <a:prstGeom prst="rect">
            <a:avLst/>
          </a:prstGeom>
          <a:noFill/>
        </p:spPr>
        <p:txBody>
          <a:bodyPr wrap="square" rtlCol="0">
            <a:spAutoFit/>
          </a:bodyPr>
          <a:lstStyle/>
          <a:p>
            <a:r>
              <a:rPr lang="en-US" sz="400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LÀM THÍ NGHIỆM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AutoShape 3"/>
          <p:cNvSpPr/>
          <p:nvPr/>
        </p:nvSpPr>
        <p:spPr>
          <a:xfrm>
            <a:off x="578485" y="-13970"/>
            <a:ext cx="2514600" cy="1524000"/>
          </a:xfrm>
          <a:prstGeom prst="irregularSeal1">
            <a:avLst/>
          </a:prstGeom>
          <a:solidFill>
            <a:schemeClr val="accent1"/>
          </a:solidFill>
          <a:ln w="9525" cap="flat" cmpd="sng">
            <a:solidFill>
              <a:schemeClr val="tx1"/>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lgn="ctr" eaLnBrk="1" hangingPunct="1">
              <a:spcBef>
                <a:spcPct val="0"/>
              </a:spcBef>
              <a:buClrTx/>
              <a:buFontTx/>
              <a:buNone/>
            </a:pPr>
            <a:endParaRPr lang="vi-VN" altLang="en-US" sz="1800" dirty="0"/>
          </a:p>
        </p:txBody>
      </p:sp>
      <p:sp>
        <p:nvSpPr>
          <p:cNvPr id="97284" name="Text Box 4"/>
          <p:cNvSpPr txBox="1"/>
          <p:nvPr/>
        </p:nvSpPr>
        <p:spPr>
          <a:xfrm>
            <a:off x="990600" y="525780"/>
            <a:ext cx="1851025" cy="460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400" dirty="0">
                <a:latin typeface="Times New Roman" panose="02020603050405020304" pitchFamily="18" charset="0"/>
              </a:rPr>
              <a:t>Nhóm 6 (5’)</a:t>
            </a:r>
          </a:p>
        </p:txBody>
      </p:sp>
      <p:pic>
        <p:nvPicPr>
          <p:cNvPr id="97285" name="Picture 5" descr="RECO0009"/>
          <p:cNvPicPr>
            <a:picLocks noChangeAspect="1"/>
          </p:cNvPicPr>
          <p:nvPr/>
        </p:nvPicPr>
        <p:blipFill>
          <a:blip r:embed="rId3"/>
          <a:srcRect l="45000" t="56000" r="45500" b="32001"/>
          <a:stretch>
            <a:fillRect/>
          </a:stretch>
        </p:blipFill>
        <p:spPr>
          <a:xfrm>
            <a:off x="152400" y="1722438"/>
            <a:ext cx="762000" cy="838200"/>
          </a:xfrm>
          <a:prstGeom prst="rect">
            <a:avLst/>
          </a:prstGeom>
          <a:noFill/>
          <a:ln w="9525" cap="flat" cmpd="sng">
            <a:solidFill>
              <a:schemeClr val="tx1"/>
            </a:solidFill>
            <a:prstDash val="solid"/>
            <a:miter/>
            <a:headEnd type="none" w="med" len="med"/>
            <a:tailEnd type="none" w="med" len="med"/>
          </a:ln>
        </p:spPr>
      </p:pic>
      <p:sp>
        <p:nvSpPr>
          <p:cNvPr id="97286" name="Text Box 6"/>
          <p:cNvSpPr txBox="1"/>
          <p:nvPr/>
        </p:nvSpPr>
        <p:spPr>
          <a:xfrm>
            <a:off x="1360488" y="1509713"/>
            <a:ext cx="2805112" cy="5794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b="1" dirty="0">
                <a:solidFill>
                  <a:srgbClr val="000099"/>
                </a:solidFill>
                <a:latin typeface="Times New Roman" panose="02020603050405020304" pitchFamily="18" charset="0"/>
              </a:rPr>
              <a:t>Thí nghiệm 1:</a:t>
            </a:r>
          </a:p>
        </p:txBody>
      </p:sp>
      <p:sp>
        <p:nvSpPr>
          <p:cNvPr id="97287" name="Text Box 7" descr="Pink tissue paper"/>
          <p:cNvSpPr txBox="1"/>
          <p:nvPr/>
        </p:nvSpPr>
        <p:spPr>
          <a:xfrm>
            <a:off x="995680" y="2197100"/>
            <a:ext cx="3886200" cy="2354263"/>
          </a:xfrm>
          <a:prstGeom prst="rect">
            <a:avLst/>
          </a:prstGeom>
          <a:solidFill>
            <a:schemeClr val="bg2">
              <a:lumMod val="40000"/>
              <a:lumOff val="60000"/>
            </a:schemeClr>
          </a:solidFill>
          <a:ln w="9525" cap="flat" cmpd="sng">
            <a:solidFill>
              <a:srgbClr val="000099"/>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lgn="just">
              <a:spcBef>
                <a:spcPct val="50000"/>
              </a:spcBef>
              <a:buClrTx/>
              <a:buFontTx/>
              <a:buNone/>
            </a:pPr>
            <a:r>
              <a:rPr lang="en-US" altLang="en-US" sz="2800" dirty="0">
                <a:solidFill>
                  <a:srgbClr val="000099"/>
                </a:solidFill>
                <a:latin typeface="Times New Roman" panose="02020603050405020304" pitchFamily="18" charset="0"/>
              </a:rPr>
              <a:t>    </a:t>
            </a:r>
            <a:r>
              <a:rPr lang="en-US" altLang="en-US" sz="2400" dirty="0">
                <a:solidFill>
                  <a:srgbClr val="000099"/>
                </a:solidFill>
                <a:latin typeface="Times New Roman" panose="02020603050405020304" pitchFamily="18" charset="0"/>
              </a:rPr>
              <a:t>Cọ xát một hòn đá vôi vào một hòn đá cuội (như hình 4), quan sát chỗ cọ xát trên hai hòn đá. Nêu nhận xét về tính cứng của đá vôi so với đá cuội ?</a:t>
            </a:r>
          </a:p>
        </p:txBody>
      </p:sp>
      <p:pic>
        <p:nvPicPr>
          <p:cNvPr id="97288" name="Picture 8"/>
          <p:cNvPicPr>
            <a:picLocks noChangeAspect="1"/>
          </p:cNvPicPr>
          <p:nvPr/>
        </p:nvPicPr>
        <p:blipFill>
          <a:blip r:embed="rId4"/>
          <a:stretch>
            <a:fillRect/>
          </a:stretch>
        </p:blipFill>
        <p:spPr>
          <a:xfrm>
            <a:off x="990600" y="4648200"/>
            <a:ext cx="3886200" cy="2057400"/>
          </a:xfrm>
          <a:prstGeom prst="rect">
            <a:avLst/>
          </a:prstGeom>
          <a:noFill/>
          <a:ln w="6350" cap="flat" cmpd="sng">
            <a:solidFill>
              <a:srgbClr val="000099"/>
            </a:solidFill>
            <a:prstDash val="solid"/>
            <a:miter/>
            <a:headEnd type="none" w="med" len="med"/>
            <a:tailEnd type="none" w="med" len="med"/>
          </a:ln>
        </p:spPr>
      </p:pic>
      <p:pic>
        <p:nvPicPr>
          <p:cNvPr id="97289" name="Picture 9"/>
          <p:cNvPicPr>
            <a:picLocks noChangeAspect="1"/>
          </p:cNvPicPr>
          <p:nvPr/>
        </p:nvPicPr>
        <p:blipFill>
          <a:blip r:embed="rId5"/>
          <a:stretch>
            <a:fillRect/>
          </a:stretch>
        </p:blipFill>
        <p:spPr>
          <a:xfrm>
            <a:off x="5038090" y="4648200"/>
            <a:ext cx="3810000" cy="2057400"/>
          </a:xfrm>
          <a:prstGeom prst="rect">
            <a:avLst/>
          </a:prstGeom>
          <a:noFill/>
          <a:ln w="9525" cap="flat" cmpd="sng">
            <a:solidFill>
              <a:srgbClr val="000099"/>
            </a:solidFill>
            <a:prstDash val="solid"/>
            <a:miter/>
            <a:headEnd type="none" w="med" len="med"/>
            <a:tailEnd type="none" w="med" len="med"/>
          </a:ln>
        </p:spPr>
      </p:pic>
      <p:sp>
        <p:nvSpPr>
          <p:cNvPr id="97290" name="Rectangle 10" descr="Oak"/>
          <p:cNvSpPr/>
          <p:nvPr/>
        </p:nvSpPr>
        <p:spPr>
          <a:xfrm>
            <a:off x="5095875" y="2209800"/>
            <a:ext cx="3827780" cy="1999615"/>
          </a:xfrm>
          <a:prstGeom prst="rect">
            <a:avLst/>
          </a:prstGeom>
          <a:solidFill>
            <a:schemeClr val="bg2">
              <a:lumMod val="20000"/>
              <a:lumOff val="80000"/>
            </a:schemeClr>
          </a:solidFill>
          <a:ln w="9525" cap="flat" cmpd="sng">
            <a:solidFill>
              <a:srgbClr val="000099"/>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lgn="just">
              <a:spcBef>
                <a:spcPct val="50000"/>
              </a:spcBef>
              <a:buClrTx/>
              <a:buFontTx/>
              <a:buNone/>
            </a:pPr>
            <a:r>
              <a:rPr lang="en-US" altLang="en-US" sz="2800" dirty="0">
                <a:latin typeface="Times New Roman" panose="02020603050405020304" pitchFamily="18" charset="0"/>
              </a:rPr>
              <a:t>    </a:t>
            </a:r>
            <a:r>
              <a:rPr lang="en-US" altLang="en-US" sz="2400" dirty="0">
                <a:solidFill>
                  <a:srgbClr val="000099"/>
                </a:solidFill>
                <a:latin typeface="Times New Roman" panose="02020603050405020304" pitchFamily="18" charset="0"/>
              </a:rPr>
              <a:t>Nhỏ vài giọt giấm thật chua lên một hòn đá vôi và một hòn đá cuội (như hình 5), quan sát kỹ rồi mô tả hiện tượng xảy ra ?</a:t>
            </a:r>
          </a:p>
        </p:txBody>
      </p:sp>
      <p:sp>
        <p:nvSpPr>
          <p:cNvPr id="97291" name="Text Box 11"/>
          <p:cNvSpPr txBox="1"/>
          <p:nvPr/>
        </p:nvSpPr>
        <p:spPr>
          <a:xfrm>
            <a:off x="5597525" y="1562100"/>
            <a:ext cx="2805113"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b="1" dirty="0">
                <a:solidFill>
                  <a:srgbClr val="000099"/>
                </a:solidFill>
                <a:latin typeface="Times New Roman" panose="02020603050405020304" pitchFamily="18" charset="0"/>
              </a:rPr>
              <a:t>Thí nghiệm 2 :</a:t>
            </a:r>
          </a:p>
        </p:txBody>
      </p:sp>
      <p:sp>
        <p:nvSpPr>
          <p:cNvPr id="33804" name="Line 12"/>
          <p:cNvSpPr/>
          <p:nvPr/>
        </p:nvSpPr>
        <p:spPr>
          <a:xfrm>
            <a:off x="4953000" y="1371600"/>
            <a:ext cx="0" cy="5486400"/>
          </a:xfrm>
          <a:prstGeom prst="line">
            <a:avLst/>
          </a:prstGeom>
          <a:ln w="9525" cap="flat" cmpd="sng">
            <a:solidFill>
              <a:schemeClr val="tx1"/>
            </a:solidFill>
            <a:prstDash val="solid"/>
            <a:headEnd type="none" w="med" len="med"/>
            <a:tailEnd type="none" w="med" len="med"/>
          </a:ln>
        </p:spPr>
      </p:sp>
      <p:sp>
        <p:nvSpPr>
          <p:cNvPr id="2" name="Content Placeholder 1"/>
          <p:cNvSpPr>
            <a:spLocks noGrp="1"/>
          </p:cNvSpPr>
          <p:nvPr>
            <p:ph idx="1"/>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box(in)">
                                      <p:cBhvr>
                                        <p:cTn id="7" dur="500"/>
                                        <p:tgtEl>
                                          <p:spTgt spid="97286"/>
                                        </p:tgtEl>
                                      </p:cBhvr>
                                    </p:animEffect>
                                  </p:childTnLst>
                                </p:cTn>
                              </p:par>
                              <p:par>
                                <p:cTn id="8" presetID="4" presetClass="entr" presetSubtype="16" fill="hold" nodeType="withEffect">
                                  <p:stCondLst>
                                    <p:cond delay="0"/>
                                  </p:stCondLst>
                                  <p:childTnLst>
                                    <p:set>
                                      <p:cBhvr>
                                        <p:cTn id="9" dur="1" fill="hold">
                                          <p:stCondLst>
                                            <p:cond delay="0"/>
                                          </p:stCondLst>
                                        </p:cTn>
                                        <p:tgtEl>
                                          <p:spTgt spid="97285"/>
                                        </p:tgtEl>
                                        <p:attrNameLst>
                                          <p:attrName>style.visibility</p:attrName>
                                        </p:attrNameLst>
                                      </p:cBhvr>
                                      <p:to>
                                        <p:strVal val="visible"/>
                                      </p:to>
                                    </p:set>
                                    <p:animEffect transition="in" filter="box(in)">
                                      <p:cBhvr>
                                        <p:cTn id="10" dur="500"/>
                                        <p:tgtEl>
                                          <p:spTgt spid="9728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97287"/>
                                        </p:tgtEl>
                                        <p:attrNameLst>
                                          <p:attrName>style.visibility</p:attrName>
                                        </p:attrNameLst>
                                      </p:cBhvr>
                                      <p:to>
                                        <p:strVal val="visible"/>
                                      </p:to>
                                    </p:set>
                                    <p:animEffect transition="in" filter="diamond(in)">
                                      <p:cBhvr>
                                        <p:cTn id="15" dur="2000"/>
                                        <p:tgtEl>
                                          <p:spTgt spid="97287"/>
                                        </p:tgtEl>
                                      </p:cBhvr>
                                    </p:animEffect>
                                  </p:childTnLst>
                                </p:cTn>
                              </p:par>
                              <p:par>
                                <p:cTn id="16" presetID="8" presetClass="entr" presetSubtype="16" fill="hold" nodeType="withEffect">
                                  <p:stCondLst>
                                    <p:cond delay="0"/>
                                  </p:stCondLst>
                                  <p:childTnLst>
                                    <p:set>
                                      <p:cBhvr>
                                        <p:cTn id="17" dur="1" fill="hold">
                                          <p:stCondLst>
                                            <p:cond delay="0"/>
                                          </p:stCondLst>
                                        </p:cTn>
                                        <p:tgtEl>
                                          <p:spTgt spid="97288"/>
                                        </p:tgtEl>
                                        <p:attrNameLst>
                                          <p:attrName>style.visibility</p:attrName>
                                        </p:attrNameLst>
                                      </p:cBhvr>
                                      <p:to>
                                        <p:strVal val="visible"/>
                                      </p:to>
                                    </p:set>
                                    <p:animEffect transition="in" filter="diamond(in)">
                                      <p:cBhvr>
                                        <p:cTn id="18" dur="2000"/>
                                        <p:tgtEl>
                                          <p:spTgt spid="9728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7291"/>
                                        </p:tgtEl>
                                        <p:attrNameLst>
                                          <p:attrName>style.visibility</p:attrName>
                                        </p:attrNameLst>
                                      </p:cBhvr>
                                      <p:to>
                                        <p:strVal val="visible"/>
                                      </p:to>
                                    </p:set>
                                    <p:animEffect transition="in" filter="box(in)">
                                      <p:cBhvr>
                                        <p:cTn id="23" dur="500"/>
                                        <p:tgtEl>
                                          <p:spTgt spid="97291"/>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97290"/>
                                        </p:tgtEl>
                                        <p:attrNameLst>
                                          <p:attrName>style.visibility</p:attrName>
                                        </p:attrNameLst>
                                      </p:cBhvr>
                                      <p:to>
                                        <p:strVal val="visible"/>
                                      </p:to>
                                    </p:set>
                                    <p:animEffect transition="in" filter="diamond(in)">
                                      <p:cBhvr>
                                        <p:cTn id="28" dur="2000"/>
                                        <p:tgtEl>
                                          <p:spTgt spid="97290"/>
                                        </p:tgtEl>
                                      </p:cBhvr>
                                    </p:animEffect>
                                  </p:childTnLst>
                                </p:cTn>
                              </p:par>
                              <p:par>
                                <p:cTn id="29" presetID="8" presetClass="entr" presetSubtype="16" fill="hold" nodeType="withEffect">
                                  <p:stCondLst>
                                    <p:cond delay="0"/>
                                  </p:stCondLst>
                                  <p:childTnLst>
                                    <p:set>
                                      <p:cBhvr>
                                        <p:cTn id="30" dur="1" fill="hold">
                                          <p:stCondLst>
                                            <p:cond delay="0"/>
                                          </p:stCondLst>
                                        </p:cTn>
                                        <p:tgtEl>
                                          <p:spTgt spid="97289"/>
                                        </p:tgtEl>
                                        <p:attrNameLst>
                                          <p:attrName>style.visibility</p:attrName>
                                        </p:attrNameLst>
                                      </p:cBhvr>
                                      <p:to>
                                        <p:strVal val="visible"/>
                                      </p:to>
                                    </p:set>
                                    <p:animEffect transition="in" filter="diamond(in)">
                                      <p:cBhvr>
                                        <p:cTn id="31" dur="2000"/>
                                        <p:tgtEl>
                                          <p:spTgt spid="9728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97284">
                                            <p:txEl>
                                              <p:pRg st="0" end="0"/>
                                            </p:txEl>
                                          </p:spTgt>
                                        </p:tgtEl>
                                        <p:attrNameLst>
                                          <p:attrName>style.visibility</p:attrName>
                                        </p:attrNameLst>
                                      </p:cBhvr>
                                      <p:to>
                                        <p:strVal val="visible"/>
                                      </p:to>
                                    </p:set>
                                    <p:animEffect transition="in" filter="wipe(down)">
                                      <p:cBhvr>
                                        <p:cTn id="36" dur="500"/>
                                        <p:tgtEl>
                                          <p:spTgt spid="972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p:bldP spid="97287" grpId="0" bldLvl="0" animBg="1"/>
      <p:bldP spid="97290" grpId="0" bldLvl="0" animBg="1"/>
      <p:bldP spid="9729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2"/>
          <p:cNvSpPr txBox="1"/>
          <p:nvPr/>
        </p:nvSpPr>
        <p:spPr>
          <a:xfrm>
            <a:off x="-76200" y="1858963"/>
            <a:ext cx="62484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endParaRPr lang="en-US" altLang="en-US" b="1" dirty="0">
              <a:solidFill>
                <a:srgbClr val="0000CC"/>
              </a:solidFill>
              <a:latin typeface=".VnTime" pitchFamily="34" charset="0"/>
            </a:endParaRPr>
          </a:p>
        </p:txBody>
      </p:sp>
      <p:sp>
        <p:nvSpPr>
          <p:cNvPr id="106499" name="Text Box 3"/>
          <p:cNvSpPr txBox="1"/>
          <p:nvPr/>
        </p:nvSpPr>
        <p:spPr>
          <a:xfrm>
            <a:off x="301625" y="2200910"/>
            <a:ext cx="8915400" cy="6451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a:solidFill>
                  <a:schemeClr val="tx1"/>
                </a:solidFill>
                <a:latin typeface="Times New Roman" panose="02020603050405020304" pitchFamily="18" charset="0"/>
                <a:cs typeface="Times New Roman" panose="02020603050405020304" pitchFamily="18" charset="0"/>
              </a:rPr>
              <a:t>- Dưới tác dụng của axit thì đá vôi sủi bọt.</a:t>
            </a:r>
          </a:p>
        </p:txBody>
      </p:sp>
      <p:pic>
        <p:nvPicPr>
          <p:cNvPr id="37892" name="Picture 4" descr="uocgi"/>
          <p:cNvPicPr>
            <a:picLocks noChangeAspect="1"/>
          </p:cNvPicPr>
          <p:nvPr/>
        </p:nvPicPr>
        <p:blipFill>
          <a:blip r:embed="rId2"/>
          <a:stretch>
            <a:fillRect/>
          </a:stretch>
        </p:blipFill>
        <p:spPr>
          <a:xfrm>
            <a:off x="0" y="5943600"/>
            <a:ext cx="9144000" cy="914400"/>
          </a:xfrm>
          <a:prstGeom prst="rect">
            <a:avLst/>
          </a:prstGeom>
          <a:noFill/>
          <a:ln w="9525">
            <a:noFill/>
          </a:ln>
        </p:spPr>
      </p:pic>
      <p:sp>
        <p:nvSpPr>
          <p:cNvPr id="37893" name="Text Box 6"/>
          <p:cNvSpPr txBox="1"/>
          <p:nvPr/>
        </p:nvSpPr>
        <p:spPr>
          <a:xfrm>
            <a:off x="0" y="533400"/>
            <a:ext cx="7315200" cy="1537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800" b="1" dirty="0">
                <a:latin typeface="Times New Roman" panose="02020603050405020304" pitchFamily="18" charset="0"/>
              </a:rPr>
              <a:t>                           </a:t>
            </a:r>
            <a:r>
              <a:rPr lang="en-US" altLang="en-US" sz="4000" b="1" u="sng" dirty="0">
                <a:solidFill>
                  <a:srgbClr val="FF0000"/>
                </a:solidFill>
                <a:latin typeface="Times New Roman" panose="02020603050405020304" pitchFamily="18" charset="0"/>
              </a:rPr>
              <a:t>Kết luận: </a:t>
            </a:r>
            <a:r>
              <a:rPr lang="en-US" altLang="en-US" sz="2800" b="1" dirty="0">
                <a:latin typeface="Times New Roman" panose="02020603050405020304" pitchFamily="18" charset="0"/>
              </a:rPr>
              <a:t>    </a:t>
            </a:r>
          </a:p>
          <a:p>
            <a:pPr marL="0" lvl="0" indent="0">
              <a:spcBef>
                <a:spcPct val="50000"/>
              </a:spcBef>
              <a:buClrTx/>
              <a:buFontTx/>
              <a:buNone/>
            </a:pPr>
            <a:r>
              <a:rPr lang="en-US" altLang="en-US" sz="2800" b="1" dirty="0">
                <a:solidFill>
                  <a:srgbClr val="FF0000"/>
                </a:solidFill>
                <a:latin typeface="Times New Roman" panose="02020603050405020304" pitchFamily="18" charset="0"/>
              </a:rPr>
              <a:t>      </a:t>
            </a:r>
            <a:r>
              <a:rPr lang="en-US" altLang="en-US" sz="2800" b="1" dirty="0">
                <a:solidFill>
                  <a:schemeClr val="tx1"/>
                </a:solidFill>
                <a:latin typeface="Times New Roman" panose="02020603050405020304" pitchFamily="18" charset="0"/>
              </a:rPr>
              <a:t>-</a:t>
            </a:r>
            <a:r>
              <a:rPr lang="en-US" altLang="en-US" sz="2800" b="1" dirty="0">
                <a:solidFill>
                  <a:srgbClr val="FF0000"/>
                </a:solidFill>
                <a:latin typeface="Times New Roman" panose="02020603050405020304" pitchFamily="18" charset="0"/>
              </a:rPr>
              <a:t> </a:t>
            </a:r>
            <a:r>
              <a:rPr lang="en-US" altLang="en-US" sz="3600" b="1" dirty="0">
                <a:solidFill>
                  <a:schemeClr val="tx1"/>
                </a:solidFill>
                <a:latin typeface="Times New Roman" panose="02020603050405020304" pitchFamily="18" charset="0"/>
              </a:rPr>
              <a:t>Đá vôi không cứng lắm.</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7893">
                                            <p:txEl>
                                              <p:pRg st="1" end="1"/>
                                            </p:txEl>
                                          </p:spTgt>
                                        </p:tgtEl>
                                        <p:attrNameLst>
                                          <p:attrName>style.visibility</p:attrName>
                                        </p:attrNameLst>
                                      </p:cBhvr>
                                      <p:to>
                                        <p:strVal val="visible"/>
                                      </p:to>
                                    </p:set>
                                    <p:animEffect transition="in" filter="checkerboard(across)">
                                      <p:cBhvr>
                                        <p:cTn id="7" dur="500"/>
                                        <p:tgtEl>
                                          <p:spTgt spid="378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06499"/>
                                        </p:tgtEl>
                                        <p:attrNameLst>
                                          <p:attrName>style.visibility</p:attrName>
                                        </p:attrNameLst>
                                      </p:cBhvr>
                                      <p:to>
                                        <p:strVal val="visible"/>
                                      </p:to>
                                    </p:set>
                                    <p:animEffect transition="in" filter="fade">
                                      <p:cBhvr>
                                        <p:cTn id="12" dur="1000"/>
                                        <p:tgtEl>
                                          <p:spTgt spid="106499"/>
                                        </p:tgtEl>
                                      </p:cBhvr>
                                    </p:animEffect>
                                    <p:anim calcmode="lin" valueType="num">
                                      <p:cBhvr>
                                        <p:cTn id="13" dur="1000" fill="hold"/>
                                        <p:tgtEl>
                                          <p:spTgt spid="106499"/>
                                        </p:tgtEl>
                                        <p:attrNameLst>
                                          <p:attrName>ppt_x</p:attrName>
                                        </p:attrNameLst>
                                      </p:cBhvr>
                                      <p:tavLst>
                                        <p:tav tm="0">
                                          <p:val>
                                            <p:strVal val="#ppt_x"/>
                                          </p:val>
                                        </p:tav>
                                        <p:tav tm="100000">
                                          <p:val>
                                            <p:strVal val="#ppt_x"/>
                                          </p:val>
                                        </p:tav>
                                      </p:tavLst>
                                    </p:anim>
                                    <p:anim calcmode="lin" valueType="num">
                                      <p:cBhvr>
                                        <p:cTn id="14" dur="900" decel="100000" fill="hold"/>
                                        <p:tgtEl>
                                          <p:spTgt spid="10649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64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2"/>
          <p:cNvSpPr txBox="1"/>
          <p:nvPr/>
        </p:nvSpPr>
        <p:spPr>
          <a:xfrm>
            <a:off x="1828800" y="457200"/>
            <a:ext cx="4648200" cy="12620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FontTx/>
              <a:buNone/>
            </a:pPr>
            <a:r>
              <a:rPr lang="en-US" altLang="en-US" sz="2800" b="1" dirty="0">
                <a:latin typeface="Times New Roman" panose="02020603050405020304" pitchFamily="18" charset="0"/>
              </a:rPr>
              <a:t>                    </a:t>
            </a:r>
            <a:r>
              <a:rPr lang="en-US" altLang="en-US" sz="2800" b="1" u="sng" dirty="0">
                <a:latin typeface="Times New Roman" panose="02020603050405020304" pitchFamily="18" charset="0"/>
              </a:rPr>
              <a:t>Khoa học :</a:t>
            </a:r>
            <a:r>
              <a:rPr lang="en-US" altLang="en-US" sz="2800" b="1" dirty="0">
                <a:solidFill>
                  <a:srgbClr val="FF0000"/>
                </a:solidFill>
                <a:latin typeface="Times New Roman" panose="02020603050405020304" pitchFamily="18" charset="0"/>
              </a:rPr>
              <a:t>       </a:t>
            </a:r>
          </a:p>
          <a:p>
            <a:pPr marL="0" lvl="0" indent="0" eaLnBrk="1" hangingPunct="1">
              <a:spcBef>
                <a:spcPct val="50000"/>
              </a:spcBef>
              <a:buClrTx/>
              <a:buFontTx/>
              <a:buNone/>
            </a:pPr>
            <a:r>
              <a:rPr lang="en-US" altLang="en-US" sz="2800" b="1" dirty="0">
                <a:solidFill>
                  <a:srgbClr val="FF0000"/>
                </a:solidFill>
                <a:latin typeface="Times New Roman" panose="02020603050405020304" pitchFamily="18" charset="0"/>
              </a:rPr>
              <a:t>                     </a:t>
            </a:r>
            <a:r>
              <a:rPr lang="en-US" altLang="en-US" b="1" dirty="0">
                <a:solidFill>
                  <a:srgbClr val="FF0000"/>
                </a:solidFill>
                <a:latin typeface="Times New Roman" panose="02020603050405020304" pitchFamily="18" charset="0"/>
              </a:rPr>
              <a:t>ĐÁ VÔI</a:t>
            </a:r>
            <a:r>
              <a:rPr lang="en-US" altLang="en-US" sz="2800" b="1" dirty="0">
                <a:solidFill>
                  <a:srgbClr val="FF0000"/>
                </a:solidFill>
                <a:latin typeface="Times New Roman" panose="02020603050405020304" pitchFamily="18" charset="0"/>
              </a:rPr>
              <a:t>    </a:t>
            </a:r>
            <a:endParaRPr lang="en-US" altLang="en-US" b="1" dirty="0">
              <a:solidFill>
                <a:srgbClr val="FF0000"/>
              </a:solidFill>
              <a:latin typeface="Times New Roman" panose="02020603050405020304" pitchFamily="18" charset="0"/>
            </a:endParaRPr>
          </a:p>
        </p:txBody>
      </p:sp>
      <p:sp>
        <p:nvSpPr>
          <p:cNvPr id="108547" name="Rectangle 3"/>
          <p:cNvSpPr/>
          <p:nvPr/>
        </p:nvSpPr>
        <p:spPr>
          <a:xfrm>
            <a:off x="228600" y="1814513"/>
            <a:ext cx="6324600" cy="533400"/>
          </a:xfrm>
          <a:prstGeom prst="rect">
            <a:avLst/>
          </a:prstGeom>
          <a:noFill/>
          <a:ln w="9525">
            <a:noFill/>
          </a:ln>
        </p:spPr>
        <p:txBody>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342900" lvl="0" indent="-342900" eaLnBrk="1" hangingPunct="1">
              <a:lnSpc>
                <a:spcPct val="90000"/>
              </a:lnSpc>
              <a:buNone/>
            </a:pPr>
            <a:r>
              <a:rPr lang="en-US" altLang="en-US" b="1" dirty="0">
                <a:latin typeface="Times New Roman" panose="02020603050405020304" pitchFamily="18" charset="0"/>
              </a:rPr>
              <a:t>3.</a:t>
            </a:r>
            <a:r>
              <a:rPr lang="en-US" altLang="en-US" b="1" u="sng" dirty="0">
                <a:latin typeface="Times New Roman" panose="02020603050405020304" pitchFamily="18" charset="0"/>
              </a:rPr>
              <a:t>Lợi ích của đá vôi </a:t>
            </a:r>
            <a:r>
              <a:rPr lang="en-US" altLang="en-US" b="1" dirty="0">
                <a:latin typeface="Times New Roman" panose="02020603050405020304" pitchFamily="18" charset="0"/>
              </a:rPr>
              <a:t>:</a:t>
            </a:r>
          </a:p>
        </p:txBody>
      </p:sp>
      <p:sp>
        <p:nvSpPr>
          <p:cNvPr id="108550" name="Rectangle 6" descr="Oak"/>
          <p:cNvSpPr/>
          <p:nvPr/>
        </p:nvSpPr>
        <p:spPr>
          <a:xfrm>
            <a:off x="934720" y="2572385"/>
            <a:ext cx="6930390" cy="942340"/>
          </a:xfrm>
          <a:prstGeom prst="rect">
            <a:avLst/>
          </a:prstGeom>
          <a:noFill/>
          <a:ln w="9525" cap="flat" cmpd="sng">
            <a:no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342900" lvl="0" indent="-342900" eaLnBrk="1" hangingPunct="1">
              <a:lnSpc>
                <a:spcPct val="90000"/>
              </a:lnSpc>
              <a:buNone/>
            </a:pPr>
            <a:r>
              <a:rPr lang="en-US" altLang="en-US" sz="4000" dirty="0">
                <a:solidFill>
                  <a:srgbClr val="000099"/>
                </a:solidFill>
                <a:latin typeface="Times New Roman" panose="02020603050405020304" pitchFamily="18" charset="0"/>
              </a:rPr>
              <a:t>   Đá vôi được dùng để làm gì ?</a:t>
            </a:r>
            <a:endParaRPr lang="en-US" altLang="en-US" sz="4000" i="1" dirty="0">
              <a:solidFill>
                <a:srgbClr val="000099"/>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blinds(horizontal)">
                                      <p:cBhvr>
                                        <p:cTn id="7" dur="500"/>
                                        <p:tgtEl>
                                          <p:spTgt spid="1085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8550"/>
                                        </p:tgtEl>
                                        <p:attrNameLst>
                                          <p:attrName>style.visibility</p:attrName>
                                        </p:attrNameLst>
                                      </p:cBhvr>
                                      <p:to>
                                        <p:strVal val="visible"/>
                                      </p:to>
                                    </p:set>
                                    <p:animEffect transition="in" filter="box(in)">
                                      <p:cBhvr>
                                        <p:cTn id="12" dur="500"/>
                                        <p:tgtEl>
                                          <p:spTgt spid="10855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xit" presetSubtype="0" fill="hold" grpId="1" nodeType="clickEffect">
                                  <p:stCondLst>
                                    <p:cond delay="0"/>
                                  </p:stCondLst>
                                  <p:childTnLst>
                                    <p:anim calcmode="lin" valueType="num">
                                      <p:cBhvr>
                                        <p:cTn id="16" dur="1000"/>
                                        <p:tgtEl>
                                          <p:spTgt spid="108550"/>
                                        </p:tgtEl>
                                        <p:attrNameLst>
                                          <p:attrName>ppt_w</p:attrName>
                                        </p:attrNameLst>
                                      </p:cBhvr>
                                      <p:tavLst>
                                        <p:tav tm="0">
                                          <p:val>
                                            <p:strVal val="ppt_w"/>
                                          </p:val>
                                        </p:tav>
                                        <p:tav tm="100000">
                                          <p:val>
                                            <p:strVal val="ppt_w*0.70"/>
                                          </p:val>
                                        </p:tav>
                                      </p:tavLst>
                                    </p:anim>
                                    <p:anim calcmode="lin" valueType="num">
                                      <p:cBhvr>
                                        <p:cTn id="17" dur="1000"/>
                                        <p:tgtEl>
                                          <p:spTgt spid="108550"/>
                                        </p:tgtEl>
                                        <p:attrNameLst>
                                          <p:attrName>ppt_h</p:attrName>
                                        </p:attrNameLst>
                                      </p:cBhvr>
                                      <p:tavLst>
                                        <p:tav tm="0">
                                          <p:val>
                                            <p:strVal val="ppt_h"/>
                                          </p:val>
                                        </p:tav>
                                        <p:tav tm="100000">
                                          <p:val>
                                            <p:strVal val="ppt_h"/>
                                          </p:val>
                                        </p:tav>
                                      </p:tavLst>
                                    </p:anim>
                                    <p:animEffect transition="out" filter="fade">
                                      <p:cBhvr>
                                        <p:cTn id="18" dur="1000"/>
                                        <p:tgtEl>
                                          <p:spTgt spid="108550"/>
                                        </p:tgtEl>
                                      </p:cBhvr>
                                    </p:animEffect>
                                    <p:set>
                                      <p:cBhvr>
                                        <p:cTn id="19" dur="1" fill="hold">
                                          <p:stCondLst>
                                            <p:cond delay="999"/>
                                          </p:stCondLst>
                                        </p:cTn>
                                        <p:tgtEl>
                                          <p:spTgt spid="1085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P spid="108550" grpId="0" bldLvl="0" animBg="1"/>
      <p:bldP spid="108550" grpId="1"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2"/>
          <p:cNvSpPr txBox="1"/>
          <p:nvPr/>
        </p:nvSpPr>
        <p:spPr>
          <a:xfrm>
            <a:off x="838200" y="76200"/>
            <a:ext cx="7696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FontTx/>
              <a:buNone/>
            </a:pPr>
            <a:r>
              <a:rPr lang="en-US" altLang="en-US" sz="2400" b="1" dirty="0">
                <a:solidFill>
                  <a:srgbClr val="000099"/>
                </a:solidFill>
                <a:latin typeface="Times New Roman" panose="02020603050405020304" pitchFamily="18" charset="0"/>
              </a:rPr>
              <a:t>MỘT SỐ HÌNH ẢNH VỀ CÔNG DỤNG CỦA ĐÁ VÔI</a:t>
            </a:r>
            <a:r>
              <a:rPr lang="en-US" altLang="en-US" sz="2800" b="1" dirty="0">
                <a:solidFill>
                  <a:srgbClr val="FF0000"/>
                </a:solidFill>
                <a:latin typeface="Times New Roman" panose="02020603050405020304" pitchFamily="18" charset="0"/>
              </a:rPr>
              <a:t>    </a:t>
            </a:r>
            <a:endParaRPr lang="en-US" altLang="en-US" b="1" dirty="0">
              <a:solidFill>
                <a:srgbClr val="FF0000"/>
              </a:solidFill>
              <a:latin typeface="Times New Roman" panose="02020603050405020304" pitchFamily="18" charset="0"/>
            </a:endParaRPr>
          </a:p>
        </p:txBody>
      </p:sp>
      <p:pic>
        <p:nvPicPr>
          <p:cNvPr id="40963" name="Picture 3" descr="Limestone 2"/>
          <p:cNvPicPr>
            <a:picLocks noChangeAspect="1"/>
          </p:cNvPicPr>
          <p:nvPr/>
        </p:nvPicPr>
        <p:blipFill>
          <a:blip r:embed="rId3"/>
          <a:stretch>
            <a:fillRect/>
          </a:stretch>
        </p:blipFill>
        <p:spPr>
          <a:xfrm>
            <a:off x="38100" y="609600"/>
            <a:ext cx="4419600" cy="5715000"/>
          </a:xfrm>
          <a:prstGeom prst="rect">
            <a:avLst/>
          </a:prstGeom>
          <a:noFill/>
          <a:ln w="9525">
            <a:noFill/>
          </a:ln>
        </p:spPr>
      </p:pic>
      <p:pic>
        <p:nvPicPr>
          <p:cNvPr id="40964" name="Picture 4" descr="limestone-blue-1a"/>
          <p:cNvPicPr>
            <a:picLocks noChangeAspect="1"/>
          </p:cNvPicPr>
          <p:nvPr/>
        </p:nvPicPr>
        <p:blipFill>
          <a:blip r:embed="rId4"/>
          <a:stretch>
            <a:fillRect/>
          </a:stretch>
        </p:blipFill>
        <p:spPr>
          <a:xfrm>
            <a:off x="4495800" y="609600"/>
            <a:ext cx="4610100" cy="5715000"/>
          </a:xfrm>
          <a:prstGeom prst="rect">
            <a:avLst/>
          </a:prstGeom>
          <a:noFill/>
          <a:ln w="9525">
            <a:noFill/>
          </a:ln>
        </p:spPr>
      </p:pic>
      <p:sp>
        <p:nvSpPr>
          <p:cNvPr id="40965" name="Text Box 5"/>
          <p:cNvSpPr txBox="1"/>
          <p:nvPr/>
        </p:nvSpPr>
        <p:spPr>
          <a:xfrm>
            <a:off x="2656205" y="6320155"/>
            <a:ext cx="4267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FontTx/>
              <a:buNone/>
            </a:pPr>
            <a:r>
              <a:rPr lang="en-US" altLang="en-US" sz="2400" b="1" dirty="0">
                <a:solidFill>
                  <a:srgbClr val="000099"/>
                </a:solidFill>
                <a:latin typeface="Times New Roman" panose="02020603050405020304" pitchFamily="18" charset="0"/>
              </a:rPr>
              <a:t>Đá vôi dùng để xây nhà lát nền</a:t>
            </a:r>
            <a:r>
              <a:rPr lang="en-US" altLang="en-US" sz="2800" b="1" dirty="0">
                <a:solidFill>
                  <a:srgbClr val="FF0000"/>
                </a:solidFill>
                <a:latin typeface="Times New Roman" panose="02020603050405020304" pitchFamily="18" charset="0"/>
              </a:rPr>
              <a:t>    </a:t>
            </a:r>
            <a:endParaRPr lang="en-US" altLang="en-US" b="1" dirty="0">
              <a:solidFill>
                <a:srgbClr val="FF0000"/>
              </a:solidFill>
              <a:latin typeface="Times New Roman" panose="02020603050405020304" pitchFamily="18"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Tuong Di Da (ngu hanh son)"/>
          <p:cNvPicPr>
            <a:picLocks noChangeAspect="1"/>
          </p:cNvPicPr>
          <p:nvPr/>
        </p:nvPicPr>
        <p:blipFill>
          <a:blip r:embed="rId2"/>
          <a:stretch>
            <a:fillRect/>
          </a:stretch>
        </p:blipFill>
        <p:spPr>
          <a:xfrm>
            <a:off x="-304800" y="-228600"/>
            <a:ext cx="9753600" cy="7315200"/>
          </a:xfrm>
          <a:prstGeom prst="rect">
            <a:avLst/>
          </a:prstGeom>
          <a:noFill/>
          <a:ln w="9525">
            <a:noFill/>
          </a:ln>
        </p:spPr>
      </p:pic>
      <p:sp>
        <p:nvSpPr>
          <p:cNvPr id="43011" name="Text Box 4"/>
          <p:cNvSpPr txBox="1"/>
          <p:nvPr/>
        </p:nvSpPr>
        <p:spPr>
          <a:xfrm>
            <a:off x="2428875" y="6119495"/>
            <a:ext cx="4219575" cy="521970"/>
          </a:xfrm>
          <a:prstGeom prst="rect">
            <a:avLst/>
          </a:prstGeom>
          <a:solidFill>
            <a:schemeClr val="accent1"/>
          </a:solidFill>
          <a:ln w="9525">
            <a:noFill/>
          </a:ln>
        </p:spPr>
        <p:txBody>
          <a:bodyPr wrap="squar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800" dirty="0">
                <a:solidFill>
                  <a:schemeClr val="tx1"/>
                </a:solidFill>
                <a:latin typeface="Times New Roman" panose="02020603050405020304" pitchFamily="18" charset="0"/>
              </a:rPr>
              <a:t>Đá vôi dùng để tạc tượng</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3"/>
          <p:cNvPicPr>
            <a:picLocks noChangeAspect="1"/>
          </p:cNvPicPr>
          <p:nvPr/>
        </p:nvPicPr>
        <p:blipFill>
          <a:blip r:embed="rId3"/>
          <a:stretch>
            <a:fillRect/>
          </a:stretch>
        </p:blipFill>
        <p:spPr>
          <a:xfrm>
            <a:off x="4724400" y="228600"/>
            <a:ext cx="4343400" cy="6096000"/>
          </a:xfrm>
          <a:prstGeom prst="rect">
            <a:avLst/>
          </a:prstGeom>
          <a:noFill/>
          <a:ln w="9525">
            <a:noFill/>
          </a:ln>
        </p:spPr>
      </p:pic>
      <p:sp>
        <p:nvSpPr>
          <p:cNvPr id="44035" name="Text Box 4"/>
          <p:cNvSpPr txBox="1"/>
          <p:nvPr/>
        </p:nvSpPr>
        <p:spPr>
          <a:xfrm>
            <a:off x="4953000" y="6248400"/>
            <a:ext cx="4115435"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800" dirty="0">
                <a:solidFill>
                  <a:srgbClr val="000099"/>
                </a:solidFill>
                <a:latin typeface="Times New Roman" panose="02020603050405020304" pitchFamily="18" charset="0"/>
              </a:rPr>
              <a:t>Đá vôi dùng để lát đường</a:t>
            </a:r>
          </a:p>
        </p:txBody>
      </p:sp>
      <p:pic>
        <p:nvPicPr>
          <p:cNvPr id="9" name="Picture 3" descr="Image Detail"/>
          <p:cNvPicPr>
            <a:picLocks noChangeAspect="1"/>
          </p:cNvPicPr>
          <p:nvPr/>
        </p:nvPicPr>
        <p:blipFill>
          <a:blip r:embed="rId4"/>
          <a:stretch>
            <a:fillRect/>
          </a:stretch>
        </p:blipFill>
        <p:spPr>
          <a:xfrm>
            <a:off x="228600" y="228600"/>
            <a:ext cx="4343400" cy="6096000"/>
          </a:xfrm>
          <a:prstGeom prst="rect">
            <a:avLst/>
          </a:prstGeom>
          <a:noFill/>
          <a:ln w="9525">
            <a:noFill/>
          </a:ln>
        </p:spPr>
      </p:pic>
      <p:sp>
        <p:nvSpPr>
          <p:cNvPr id="44037" name="Text Box 5"/>
          <p:cNvSpPr txBox="1"/>
          <p:nvPr/>
        </p:nvSpPr>
        <p:spPr>
          <a:xfrm>
            <a:off x="228600" y="6262688"/>
            <a:ext cx="38862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lgn="ctr">
              <a:spcBef>
                <a:spcPct val="50000"/>
              </a:spcBef>
              <a:buClrTx/>
              <a:buFontTx/>
              <a:buNone/>
            </a:pPr>
            <a:r>
              <a:rPr lang="en-US" altLang="en-US" sz="2800" dirty="0">
                <a:solidFill>
                  <a:srgbClr val="000099"/>
                </a:solidFill>
                <a:latin typeface="Times New Roman" panose="02020603050405020304" pitchFamily="18" charset="0"/>
              </a:rPr>
              <a:t>Đá vôi dùng xây nhà</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3" descr="e86c6533-035f-4310-87e1-2f777156c671"/>
          <p:cNvPicPr>
            <a:picLocks noChangeAspect="1"/>
          </p:cNvPicPr>
          <p:nvPr/>
        </p:nvPicPr>
        <p:blipFill>
          <a:blip r:embed="rId3"/>
          <a:stretch>
            <a:fillRect/>
          </a:stretch>
        </p:blipFill>
        <p:spPr>
          <a:xfrm>
            <a:off x="4800600" y="152400"/>
            <a:ext cx="4095750" cy="6172200"/>
          </a:xfrm>
          <a:prstGeom prst="rect">
            <a:avLst/>
          </a:prstGeom>
          <a:noFill/>
          <a:ln w="9525">
            <a:noFill/>
          </a:ln>
        </p:spPr>
      </p:pic>
      <p:sp>
        <p:nvSpPr>
          <p:cNvPr id="46083" name="Text Box 4"/>
          <p:cNvSpPr txBox="1"/>
          <p:nvPr/>
        </p:nvSpPr>
        <p:spPr>
          <a:xfrm>
            <a:off x="2133600" y="6262688"/>
            <a:ext cx="51054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FontTx/>
              <a:buNone/>
            </a:pPr>
            <a:r>
              <a:rPr lang="en-US" altLang="en-US" sz="2800" dirty="0">
                <a:solidFill>
                  <a:srgbClr val="000099"/>
                </a:solidFill>
                <a:latin typeface="Times New Roman" panose="02020603050405020304" pitchFamily="18" charset="0"/>
              </a:rPr>
              <a:t>Đá vôi dùng để sản xuất xi măng</a:t>
            </a:r>
          </a:p>
        </p:txBody>
      </p:sp>
      <p:pic>
        <p:nvPicPr>
          <p:cNvPr id="46084" name="Picture 5" descr="DSC_4220"/>
          <p:cNvPicPr>
            <a:picLocks noChangeAspect="1"/>
          </p:cNvPicPr>
          <p:nvPr/>
        </p:nvPicPr>
        <p:blipFill>
          <a:blip r:embed="rId4"/>
          <a:stretch>
            <a:fillRect/>
          </a:stretch>
        </p:blipFill>
        <p:spPr>
          <a:xfrm>
            <a:off x="88900" y="152400"/>
            <a:ext cx="4648200" cy="6172200"/>
          </a:xfrm>
          <a:prstGeom prst="rect">
            <a:avLst/>
          </a:prstGeom>
          <a:noFill/>
          <a:ln w="9525">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64" name="Text Box 32"/>
          <p:cNvSpPr txBox="1"/>
          <p:nvPr/>
        </p:nvSpPr>
        <p:spPr>
          <a:xfrm>
            <a:off x="6350" y="1990725"/>
            <a:ext cx="601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FontTx/>
              <a:buNone/>
            </a:pPr>
            <a:r>
              <a:rPr lang="en-US" altLang="en-US" sz="2800" b="1" dirty="0">
                <a:solidFill>
                  <a:srgbClr val="0000CC"/>
                </a:solidFill>
                <a:latin typeface="Times New Roman" panose="02020603050405020304" pitchFamily="18" charset="0"/>
              </a:rPr>
              <a:t>1. Một số vùng núi đá vôi ở nước ta:</a:t>
            </a:r>
          </a:p>
        </p:txBody>
      </p:sp>
      <p:sp>
        <p:nvSpPr>
          <p:cNvPr id="172089" name="Text Box 57"/>
          <p:cNvSpPr txBox="1"/>
          <p:nvPr/>
        </p:nvSpPr>
        <p:spPr>
          <a:xfrm>
            <a:off x="914400" y="692150"/>
            <a:ext cx="6477000" cy="11684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lgn="ctr" eaLnBrk="1" hangingPunct="1">
              <a:spcBef>
                <a:spcPct val="50000"/>
              </a:spcBef>
              <a:buClrTx/>
              <a:buFontTx/>
              <a:buNone/>
            </a:pPr>
            <a:r>
              <a:rPr lang="en-US" altLang="en-US" sz="2800" b="1" u="sng" dirty="0">
                <a:latin typeface="Times New Roman" panose="02020603050405020304" pitchFamily="18" charset="0"/>
              </a:rPr>
              <a:t>Khoa học</a:t>
            </a:r>
            <a:r>
              <a:rPr lang="en-US" altLang="en-US" sz="2800" b="1" dirty="0">
                <a:latin typeface="Times New Roman" panose="02020603050405020304" pitchFamily="18" charset="0"/>
              </a:rPr>
              <a:t>: </a:t>
            </a:r>
            <a:r>
              <a:rPr lang="en-US" altLang="en-US" sz="2800" b="1" dirty="0">
                <a:solidFill>
                  <a:srgbClr val="FF0000"/>
                </a:solidFill>
                <a:latin typeface="Times New Roman" panose="02020603050405020304" pitchFamily="18" charset="0"/>
              </a:rPr>
              <a:t>   </a:t>
            </a:r>
          </a:p>
          <a:p>
            <a:pPr marL="0" lvl="0" indent="0" eaLnBrk="1" hangingPunct="1">
              <a:spcBef>
                <a:spcPct val="50000"/>
              </a:spcBef>
              <a:buClrTx/>
              <a:buFontTx/>
              <a:buNone/>
            </a:pPr>
            <a:r>
              <a:rPr lang="en-US" altLang="en-US" sz="2800" b="1" dirty="0">
                <a:solidFill>
                  <a:srgbClr val="FF0000"/>
                </a:solidFill>
                <a:latin typeface="Times New Roman" panose="02020603050405020304" pitchFamily="18" charset="0"/>
              </a:rPr>
              <a:t>                </a:t>
            </a:r>
            <a:r>
              <a:rPr lang="en-US" altLang="en-US" sz="2800" b="1" u="sng" dirty="0">
                <a:solidFill>
                  <a:srgbClr val="FF0000"/>
                </a:solidFill>
                <a:latin typeface="Times New Roman" panose="02020603050405020304" pitchFamily="18" charset="0"/>
              </a:rPr>
              <a:t>Bài 26</a:t>
            </a:r>
            <a:r>
              <a:rPr lang="en-US" altLang="en-US" sz="2800" b="1" dirty="0">
                <a:solidFill>
                  <a:srgbClr val="FF0000"/>
                </a:solidFill>
                <a:latin typeface="Times New Roman" panose="02020603050405020304" pitchFamily="18" charset="0"/>
              </a:rPr>
              <a:t>:  ĐÁ VÔI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72089"/>
                                        </p:tgtEl>
                                        <p:attrNameLst>
                                          <p:attrName>style.visibility</p:attrName>
                                        </p:attrNameLst>
                                      </p:cBhvr>
                                      <p:to>
                                        <p:strVal val="visible"/>
                                      </p:to>
                                    </p:set>
                                    <p:animEffect transition="in" filter="fade">
                                      <p:cBhvr>
                                        <p:cTn id="7" dur="1000"/>
                                        <p:tgtEl>
                                          <p:spTgt spid="172089"/>
                                        </p:tgtEl>
                                      </p:cBhvr>
                                    </p:animEffect>
                                    <p:anim calcmode="lin" valueType="num">
                                      <p:cBhvr>
                                        <p:cTn id="8" dur="1000" fill="hold"/>
                                        <p:tgtEl>
                                          <p:spTgt spid="172089"/>
                                        </p:tgtEl>
                                        <p:attrNameLst>
                                          <p:attrName>ppt_x</p:attrName>
                                        </p:attrNameLst>
                                      </p:cBhvr>
                                      <p:tavLst>
                                        <p:tav tm="0">
                                          <p:val>
                                            <p:strVal val="#ppt_x"/>
                                          </p:val>
                                        </p:tav>
                                        <p:tav tm="100000">
                                          <p:val>
                                            <p:strVal val="#ppt_x"/>
                                          </p:val>
                                        </p:tav>
                                      </p:tavLst>
                                    </p:anim>
                                    <p:anim calcmode="lin" valueType="num">
                                      <p:cBhvr>
                                        <p:cTn id="9" dur="900" decel="100000" fill="hold"/>
                                        <p:tgtEl>
                                          <p:spTgt spid="17208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208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72064"/>
                                        </p:tgtEl>
                                        <p:attrNameLst>
                                          <p:attrName>style.visibility</p:attrName>
                                        </p:attrNameLst>
                                      </p:cBhvr>
                                      <p:to>
                                        <p:strVal val="visible"/>
                                      </p:to>
                                    </p:set>
                                    <p:anim calcmode="lin" valueType="num">
                                      <p:cBhvr>
                                        <p:cTn id="15" dur="500" fill="hold"/>
                                        <p:tgtEl>
                                          <p:spTgt spid="172064"/>
                                        </p:tgtEl>
                                        <p:attrNameLst>
                                          <p:attrName>ppt_w</p:attrName>
                                        </p:attrNameLst>
                                      </p:cBhvr>
                                      <p:tavLst>
                                        <p:tav tm="0">
                                          <p:val>
                                            <p:fltVal val="0"/>
                                          </p:val>
                                        </p:tav>
                                        <p:tav tm="100000">
                                          <p:val>
                                            <p:strVal val="#ppt_w"/>
                                          </p:val>
                                        </p:tav>
                                      </p:tavLst>
                                    </p:anim>
                                    <p:anim calcmode="lin" valueType="num">
                                      <p:cBhvr>
                                        <p:cTn id="16" dur="500" fill="hold"/>
                                        <p:tgtEl>
                                          <p:spTgt spid="172064"/>
                                        </p:tgtEl>
                                        <p:attrNameLst>
                                          <p:attrName>ppt_h</p:attrName>
                                        </p:attrNameLst>
                                      </p:cBhvr>
                                      <p:tavLst>
                                        <p:tav tm="0">
                                          <p:val>
                                            <p:fltVal val="0"/>
                                          </p:val>
                                        </p:tav>
                                        <p:tav tm="100000">
                                          <p:val>
                                            <p:strVal val="#ppt_h"/>
                                          </p:val>
                                        </p:tav>
                                      </p:tavLst>
                                    </p:anim>
                                    <p:animEffect transition="in" filter="fade">
                                      <p:cBhvr>
                                        <p:cTn id="17" dur="500"/>
                                        <p:tgtEl>
                                          <p:spTgt spid="172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64" grpId="0"/>
      <p:bldP spid="17208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descr="11110539-8"/>
          <p:cNvPicPr>
            <a:picLocks noChangeAspect="1"/>
          </p:cNvPicPr>
          <p:nvPr/>
        </p:nvPicPr>
        <p:blipFill>
          <a:blip r:embed="rId3"/>
          <a:stretch>
            <a:fillRect/>
          </a:stretch>
        </p:blipFill>
        <p:spPr>
          <a:xfrm>
            <a:off x="38100" y="3638550"/>
            <a:ext cx="4572000" cy="3200400"/>
          </a:xfrm>
          <a:prstGeom prst="rect">
            <a:avLst/>
          </a:prstGeom>
          <a:noFill/>
          <a:ln w="9525">
            <a:noFill/>
          </a:ln>
        </p:spPr>
      </p:pic>
      <p:graphicFrame>
        <p:nvGraphicFramePr>
          <p:cNvPr id="48131" name="Table 48130"/>
          <p:cNvGraphicFramePr/>
          <p:nvPr/>
        </p:nvGraphicFramePr>
        <p:xfrm>
          <a:off x="914400" y="6457950"/>
          <a:ext cx="2667000" cy="400050"/>
        </p:xfrm>
        <a:graphic>
          <a:graphicData uri="http://schemas.openxmlformats.org/drawingml/2006/table">
            <a:tbl>
              <a:tblPr/>
              <a:tblGrid>
                <a:gridCol w="2667000"/>
              </a:tblGrid>
              <a:tr h="4000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VnTime" pitchFamily="34" charset="0"/>
                          <a:ea typeface="+mn-ea"/>
                          <a:cs typeface="+mn-cs"/>
                        </a:defRPr>
                      </a:lvl5pPr>
                    </a:lstStyle>
                    <a:p>
                      <a:pPr marL="342900" lvl="0" indent="-342900" algn="ctr" eaLnBrk="1" hangingPunct="1">
                        <a:buClr>
                          <a:schemeClr val="accent1"/>
                        </a:buClr>
                        <a:buFont typeface="Wingdings" panose="05000000000000000000" pitchFamily="2" charset="2"/>
                        <a:buNone/>
                      </a:pPr>
                      <a:r>
                        <a:rPr b="1" dirty="0">
                          <a:solidFill>
                            <a:srgbClr val="000099"/>
                          </a:solidFill>
                          <a:latin typeface="Times New Roman" panose="02020603050405020304" pitchFamily="18" charset="0"/>
                          <a:cs typeface="Times New Roman" panose="02020603050405020304" pitchFamily="18" charset="0"/>
                        </a:rPr>
                        <a:t>Bức tượng đỏ </a:t>
                      </a:r>
                      <a:r>
                        <a:rPr dirty="0">
                          <a:solidFill>
                            <a:srgbClr val="000099"/>
                          </a:solidFill>
                          <a:latin typeface="Times New Roman" panose="02020603050405020304" pitchFamily="18" charset="0"/>
                          <a:cs typeface="Times New Roman" panose="02020603050405020304" pitchFamily="18" charset="0"/>
                        </a:rPr>
                        <a:t>(Rumania)</a:t>
                      </a:r>
                      <a:endParaRPr lang="en-US" dirty="0">
                        <a:solidFill>
                          <a:srgbClr val="000099"/>
                        </a:solidFill>
                        <a:latin typeface="Times New Roman" panose="02020603050405020304" pitchFamily="18" charset="0"/>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bl>
          </a:graphicData>
        </a:graphic>
      </p:graphicFrame>
      <p:pic>
        <p:nvPicPr>
          <p:cNvPr id="48137" name="Picture 9" descr="11110539-4"/>
          <p:cNvPicPr>
            <a:picLocks noChangeAspect="1"/>
          </p:cNvPicPr>
          <p:nvPr/>
        </p:nvPicPr>
        <p:blipFill>
          <a:blip r:embed="rId4"/>
          <a:stretch>
            <a:fillRect/>
          </a:stretch>
        </p:blipFill>
        <p:spPr>
          <a:xfrm>
            <a:off x="4667250" y="3657600"/>
            <a:ext cx="4419600" cy="3162300"/>
          </a:xfrm>
          <a:prstGeom prst="rect">
            <a:avLst/>
          </a:prstGeom>
          <a:noFill/>
          <a:ln w="9525">
            <a:noFill/>
          </a:ln>
        </p:spPr>
      </p:pic>
      <p:sp>
        <p:nvSpPr>
          <p:cNvPr id="48138" name="Rectangle 10"/>
          <p:cNvSpPr/>
          <p:nvPr/>
        </p:nvSpPr>
        <p:spPr>
          <a:xfrm>
            <a:off x="5886450" y="6467475"/>
            <a:ext cx="2000250" cy="376238"/>
          </a:xfrm>
          <a:prstGeom prst="rect">
            <a:avLst/>
          </a:prstGeom>
          <a:solidFill>
            <a:srgbClr val="FFFF00"/>
          </a:solidFill>
          <a:ln w="9525" cap="flat" cmpd="sng">
            <a:solidFill>
              <a:srgbClr val="008000"/>
            </a:solidFill>
            <a:prstDash val="solid"/>
            <a:miter/>
            <a:headEnd type="none" w="med" len="med"/>
            <a:tailEnd type="none" w="med" len="med"/>
          </a:ln>
        </p:spPr>
        <p:txBody>
          <a:bodyPr wrap="none" anchor="ct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FontTx/>
              <a:buNone/>
            </a:pPr>
            <a:r>
              <a:rPr lang="en-US" altLang="en-US" sz="1800" b="1" dirty="0">
                <a:solidFill>
                  <a:srgbClr val="000099"/>
                </a:solidFill>
                <a:latin typeface="Times New Roman" panose="02020603050405020304" pitchFamily="18" charset="0"/>
              </a:rPr>
              <a:t>bức phù điêu</a:t>
            </a:r>
            <a:r>
              <a:rPr lang="en-US" altLang="en-US" sz="1800" dirty="0">
                <a:solidFill>
                  <a:srgbClr val="000099"/>
                </a:solidFill>
                <a:latin typeface="Times New Roman" panose="02020603050405020304" pitchFamily="18" charset="0"/>
              </a:rPr>
              <a:t> (Mỹ)</a:t>
            </a:r>
            <a:endParaRPr lang="en-US" altLang="en-US" sz="1800" dirty="0"/>
          </a:p>
        </p:txBody>
      </p:sp>
      <p:pic>
        <p:nvPicPr>
          <p:cNvPr id="48139" name="Picture 11"/>
          <p:cNvPicPr>
            <a:picLocks noChangeAspect="1"/>
          </p:cNvPicPr>
          <p:nvPr/>
        </p:nvPicPr>
        <p:blipFill>
          <a:blip r:embed="rId5"/>
          <a:srcRect l="39429" t="43298" r="20000" b="19588"/>
          <a:stretch>
            <a:fillRect/>
          </a:stretch>
        </p:blipFill>
        <p:spPr>
          <a:xfrm>
            <a:off x="38100" y="609600"/>
            <a:ext cx="4572000" cy="2971800"/>
          </a:xfrm>
          <a:prstGeom prst="rect">
            <a:avLst/>
          </a:prstGeom>
          <a:noFill/>
          <a:ln w="9525">
            <a:noFill/>
          </a:ln>
        </p:spPr>
      </p:pic>
      <p:sp>
        <p:nvSpPr>
          <p:cNvPr id="48140" name="Text Box 12"/>
          <p:cNvSpPr txBox="1"/>
          <p:nvPr/>
        </p:nvSpPr>
        <p:spPr>
          <a:xfrm>
            <a:off x="400050" y="3200400"/>
            <a:ext cx="3943350" cy="376238"/>
          </a:xfrm>
          <a:prstGeom prst="rect">
            <a:avLst/>
          </a:prstGeom>
          <a:solidFill>
            <a:srgbClr val="FFFF00"/>
          </a:solidFill>
          <a:ln w="9525" cap="flat" cmpd="sng">
            <a:solidFill>
              <a:srgbClr val="66FF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lgn="ctr" eaLnBrk="1" hangingPunct="1">
              <a:spcBef>
                <a:spcPct val="50000"/>
              </a:spcBef>
              <a:buClrTx/>
              <a:buFontTx/>
              <a:buNone/>
            </a:pPr>
            <a:r>
              <a:rPr lang="en-US" altLang="en-US" sz="1800" b="1" dirty="0">
                <a:solidFill>
                  <a:srgbClr val="000099"/>
                </a:solidFill>
                <a:latin typeface="Times New Roman" panose="02020603050405020304" pitchFamily="18" charset="0"/>
              </a:rPr>
              <a:t>Tạc tượng ở Ngũ Hành Sơn </a:t>
            </a:r>
            <a:r>
              <a:rPr lang="en-US" altLang="en-US" sz="1800" dirty="0">
                <a:solidFill>
                  <a:srgbClr val="000099"/>
                </a:solidFill>
                <a:latin typeface="Times New Roman" panose="02020603050405020304" pitchFamily="18" charset="0"/>
              </a:rPr>
              <a:t>(Đà Nẵng)</a:t>
            </a:r>
          </a:p>
        </p:txBody>
      </p:sp>
      <p:pic>
        <p:nvPicPr>
          <p:cNvPr id="48141" name="Picture 13" descr="Tập tin:Nhathodaphatdiem1.jpg">
            <a:hlinkClick r:id="rId6"/>
          </p:cNvPr>
          <p:cNvPicPr>
            <a:picLocks noChangeAspect="1"/>
          </p:cNvPicPr>
          <p:nvPr/>
        </p:nvPicPr>
        <p:blipFill>
          <a:blip r:embed="rId7"/>
          <a:stretch>
            <a:fillRect/>
          </a:stretch>
        </p:blipFill>
        <p:spPr>
          <a:xfrm>
            <a:off x="4667250" y="609600"/>
            <a:ext cx="4419600" cy="2971800"/>
          </a:xfrm>
          <a:prstGeom prst="rect">
            <a:avLst/>
          </a:prstGeom>
          <a:noFill/>
          <a:ln w="9525">
            <a:noFill/>
          </a:ln>
        </p:spPr>
      </p:pic>
      <p:sp>
        <p:nvSpPr>
          <p:cNvPr id="48142" name="Text Box 14"/>
          <p:cNvSpPr txBox="1"/>
          <p:nvPr/>
        </p:nvSpPr>
        <p:spPr>
          <a:xfrm>
            <a:off x="5124450" y="3200400"/>
            <a:ext cx="3562350" cy="376238"/>
          </a:xfrm>
          <a:prstGeom prst="rect">
            <a:avLst/>
          </a:prstGeom>
          <a:solidFill>
            <a:srgbClr val="FFFF00"/>
          </a:solidFill>
          <a:ln w="9525" cap="flat" cmpd="sng">
            <a:solidFill>
              <a:srgbClr val="00CC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FontTx/>
              <a:buNone/>
            </a:pPr>
            <a:r>
              <a:rPr lang="en-US" altLang="en-US" sz="1800" b="1" dirty="0">
                <a:solidFill>
                  <a:srgbClr val="000099"/>
                </a:solidFill>
                <a:latin typeface="Times New Roman" panose="02020603050405020304" pitchFamily="18" charset="0"/>
              </a:rPr>
              <a:t>Nhà thờ đá Phát Diệm </a:t>
            </a:r>
            <a:r>
              <a:rPr lang="en-US" altLang="en-US" sz="1800" dirty="0">
                <a:solidFill>
                  <a:srgbClr val="000099"/>
                </a:solidFill>
                <a:latin typeface="Times New Roman" panose="02020603050405020304" pitchFamily="18" charset="0"/>
              </a:rPr>
              <a:t>(Ninh Bình)</a:t>
            </a:r>
            <a:endParaRPr lang="en-US" altLang="en-US" sz="1600" dirty="0">
              <a:solidFill>
                <a:srgbClr val="000099"/>
              </a:solidFill>
              <a:latin typeface="Times New Roman" panose="02020603050405020304" pitchFamily="18" charset="0"/>
            </a:endParaRPr>
          </a:p>
        </p:txBody>
      </p:sp>
      <p:sp>
        <p:nvSpPr>
          <p:cNvPr id="48143" name="Text Box 15"/>
          <p:cNvSpPr txBox="1"/>
          <p:nvPr/>
        </p:nvSpPr>
        <p:spPr>
          <a:xfrm>
            <a:off x="838200" y="76200"/>
            <a:ext cx="7696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FontTx/>
              <a:buNone/>
            </a:pPr>
            <a:r>
              <a:rPr lang="en-US" altLang="en-US" sz="2400" b="1" dirty="0">
                <a:solidFill>
                  <a:srgbClr val="000099"/>
                </a:solidFill>
                <a:latin typeface="Times New Roman" panose="02020603050405020304" pitchFamily="18" charset="0"/>
              </a:rPr>
              <a:t>MỘT SỐ HÌNH ẢNH VỀ CÔNG DỤNG CỦA ĐÁ VÔI</a:t>
            </a:r>
            <a:r>
              <a:rPr lang="en-US" altLang="en-US" sz="2800" b="1" dirty="0">
                <a:solidFill>
                  <a:srgbClr val="FF0000"/>
                </a:solidFill>
                <a:latin typeface="Times New Roman" panose="02020603050405020304" pitchFamily="18" charset="0"/>
              </a:rPr>
              <a:t>    </a:t>
            </a:r>
            <a:endParaRPr lang="en-US" altLang="en-US" b="1" dirty="0">
              <a:solidFill>
                <a:srgbClr val="FF0000"/>
              </a:solidFill>
              <a:latin typeface="Times New Roman" panose="02020603050405020304" pitchFamily="18"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2"/>
          <p:cNvSpPr txBox="1"/>
          <p:nvPr/>
        </p:nvSpPr>
        <p:spPr>
          <a:xfrm>
            <a:off x="838200" y="76200"/>
            <a:ext cx="76962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FontTx/>
              <a:buNone/>
            </a:pPr>
            <a:r>
              <a:rPr lang="en-US" altLang="en-US" sz="2400" b="1" dirty="0">
                <a:solidFill>
                  <a:srgbClr val="000099"/>
                </a:solidFill>
                <a:latin typeface="Times New Roman" panose="02020603050405020304" pitchFamily="18" charset="0"/>
              </a:rPr>
              <a:t>MỘT SỐ HÌNH ẢNH VỀ CÔNG DỤNG CỦA ĐÁ VÔI</a:t>
            </a:r>
            <a:r>
              <a:rPr lang="en-US" altLang="en-US" sz="2800" b="1" dirty="0">
                <a:solidFill>
                  <a:srgbClr val="FF0000"/>
                </a:solidFill>
                <a:latin typeface="Times New Roman" panose="02020603050405020304" pitchFamily="18" charset="0"/>
              </a:rPr>
              <a:t>    </a:t>
            </a:r>
            <a:endParaRPr lang="en-US" altLang="en-US" b="1" dirty="0">
              <a:solidFill>
                <a:srgbClr val="FF0000"/>
              </a:solidFill>
              <a:latin typeface="Times New Roman" panose="02020603050405020304" pitchFamily="18" charset="0"/>
            </a:endParaRPr>
          </a:p>
        </p:txBody>
      </p:sp>
      <p:pic>
        <p:nvPicPr>
          <p:cNvPr id="50179" name="Picture 3" descr="cachdieu5"/>
          <p:cNvPicPr>
            <a:picLocks noChangeAspect="1"/>
          </p:cNvPicPr>
          <p:nvPr/>
        </p:nvPicPr>
        <p:blipFill>
          <a:blip r:embed="rId3"/>
          <a:stretch>
            <a:fillRect/>
          </a:stretch>
        </p:blipFill>
        <p:spPr>
          <a:xfrm>
            <a:off x="15875" y="3600450"/>
            <a:ext cx="3184525" cy="3257550"/>
          </a:xfrm>
          <a:prstGeom prst="rect">
            <a:avLst/>
          </a:prstGeom>
          <a:noFill/>
          <a:ln w="9525">
            <a:noFill/>
          </a:ln>
        </p:spPr>
      </p:pic>
      <p:pic>
        <p:nvPicPr>
          <p:cNvPr id="50180" name="Picture 4" descr="phat1"/>
          <p:cNvPicPr>
            <a:picLocks noChangeAspect="1"/>
          </p:cNvPicPr>
          <p:nvPr/>
        </p:nvPicPr>
        <p:blipFill>
          <a:blip r:embed="rId4"/>
          <a:stretch>
            <a:fillRect/>
          </a:stretch>
        </p:blipFill>
        <p:spPr>
          <a:xfrm>
            <a:off x="3238500" y="588963"/>
            <a:ext cx="2876550" cy="2971800"/>
          </a:xfrm>
          <a:prstGeom prst="rect">
            <a:avLst/>
          </a:prstGeom>
          <a:noFill/>
          <a:ln w="9525">
            <a:noFill/>
          </a:ln>
        </p:spPr>
      </p:pic>
      <p:pic>
        <p:nvPicPr>
          <p:cNvPr id="50181" name="Picture 5" descr="thu12"/>
          <p:cNvPicPr>
            <a:picLocks noChangeAspect="1"/>
          </p:cNvPicPr>
          <p:nvPr/>
        </p:nvPicPr>
        <p:blipFill>
          <a:blip r:embed="rId5"/>
          <a:stretch>
            <a:fillRect/>
          </a:stretch>
        </p:blipFill>
        <p:spPr>
          <a:xfrm>
            <a:off x="19050" y="609600"/>
            <a:ext cx="3162300" cy="2971800"/>
          </a:xfrm>
          <a:prstGeom prst="rect">
            <a:avLst/>
          </a:prstGeom>
          <a:noFill/>
          <a:ln w="9525">
            <a:noFill/>
          </a:ln>
        </p:spPr>
      </p:pic>
      <p:pic>
        <p:nvPicPr>
          <p:cNvPr id="50182" name="Picture 6" descr="phat13"/>
          <p:cNvPicPr>
            <a:picLocks noChangeAspect="1"/>
          </p:cNvPicPr>
          <p:nvPr/>
        </p:nvPicPr>
        <p:blipFill>
          <a:blip r:embed="rId6"/>
          <a:stretch>
            <a:fillRect/>
          </a:stretch>
        </p:blipFill>
        <p:spPr>
          <a:xfrm>
            <a:off x="6134100" y="609600"/>
            <a:ext cx="2959100" cy="2971800"/>
          </a:xfrm>
          <a:prstGeom prst="rect">
            <a:avLst/>
          </a:prstGeom>
          <a:noFill/>
          <a:ln w="9525">
            <a:noFill/>
          </a:ln>
        </p:spPr>
      </p:pic>
      <p:pic>
        <p:nvPicPr>
          <p:cNvPr id="50183" name="Picture 7" descr="chau hoa da"/>
          <p:cNvPicPr>
            <a:picLocks noChangeAspect="1"/>
          </p:cNvPicPr>
          <p:nvPr/>
        </p:nvPicPr>
        <p:blipFill>
          <a:blip r:embed="rId7"/>
          <a:stretch>
            <a:fillRect/>
          </a:stretch>
        </p:blipFill>
        <p:spPr>
          <a:xfrm>
            <a:off x="3222625" y="3581400"/>
            <a:ext cx="2895600" cy="3262313"/>
          </a:xfrm>
          <a:prstGeom prst="rect">
            <a:avLst/>
          </a:prstGeom>
          <a:noFill/>
          <a:ln w="9525">
            <a:noFill/>
          </a:ln>
        </p:spPr>
      </p:pic>
      <p:pic>
        <p:nvPicPr>
          <p:cNvPr id="50184" name="Picture 8" descr="Ban ghe da"/>
          <p:cNvPicPr>
            <a:picLocks noChangeAspect="1"/>
          </p:cNvPicPr>
          <p:nvPr/>
        </p:nvPicPr>
        <p:blipFill>
          <a:blip r:embed="rId8"/>
          <a:stretch>
            <a:fillRect/>
          </a:stretch>
        </p:blipFill>
        <p:spPr>
          <a:xfrm>
            <a:off x="6132513" y="3598863"/>
            <a:ext cx="2971800" cy="3221037"/>
          </a:xfrm>
          <a:prstGeom prst="rect">
            <a:avLst/>
          </a:prstGeom>
          <a:noFill/>
          <a:ln w="9525">
            <a:noFill/>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2"/>
          <p:cNvSpPr txBox="1"/>
          <p:nvPr/>
        </p:nvSpPr>
        <p:spPr>
          <a:xfrm>
            <a:off x="1828800" y="457200"/>
            <a:ext cx="4648200" cy="12620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FontTx/>
              <a:buNone/>
            </a:pPr>
            <a:r>
              <a:rPr lang="en-US" altLang="en-US" sz="2800" b="1" dirty="0">
                <a:latin typeface="Times New Roman" panose="02020603050405020304" pitchFamily="18" charset="0"/>
              </a:rPr>
              <a:t>                    </a:t>
            </a:r>
            <a:r>
              <a:rPr lang="en-US" altLang="en-US" sz="2800" b="1" u="sng" dirty="0">
                <a:latin typeface="Times New Roman" panose="02020603050405020304" pitchFamily="18" charset="0"/>
              </a:rPr>
              <a:t>Khoa học :</a:t>
            </a:r>
            <a:r>
              <a:rPr lang="en-US" altLang="en-US" sz="2800" b="1" dirty="0">
                <a:solidFill>
                  <a:srgbClr val="FF0000"/>
                </a:solidFill>
                <a:latin typeface="Times New Roman" panose="02020603050405020304" pitchFamily="18" charset="0"/>
              </a:rPr>
              <a:t>       </a:t>
            </a:r>
          </a:p>
          <a:p>
            <a:pPr marL="0" lvl="0" indent="0" eaLnBrk="1" hangingPunct="1">
              <a:spcBef>
                <a:spcPct val="50000"/>
              </a:spcBef>
              <a:buClrTx/>
              <a:buFontTx/>
              <a:buNone/>
            </a:pPr>
            <a:r>
              <a:rPr lang="en-US" altLang="en-US" sz="2800" b="1" dirty="0">
                <a:solidFill>
                  <a:srgbClr val="FF0000"/>
                </a:solidFill>
                <a:latin typeface="Times New Roman" panose="02020603050405020304" pitchFamily="18" charset="0"/>
              </a:rPr>
              <a:t>                     </a:t>
            </a:r>
            <a:r>
              <a:rPr lang="en-US" altLang="en-US" b="1" dirty="0">
                <a:solidFill>
                  <a:srgbClr val="FF0000"/>
                </a:solidFill>
                <a:latin typeface="Times New Roman" panose="02020603050405020304" pitchFamily="18" charset="0"/>
              </a:rPr>
              <a:t>ĐÁ VÔI</a:t>
            </a:r>
            <a:r>
              <a:rPr lang="en-US" altLang="en-US" sz="2800" b="1" dirty="0">
                <a:solidFill>
                  <a:srgbClr val="FF0000"/>
                </a:solidFill>
                <a:latin typeface="Times New Roman" panose="02020603050405020304" pitchFamily="18" charset="0"/>
              </a:rPr>
              <a:t>    </a:t>
            </a:r>
            <a:endParaRPr lang="en-US" altLang="en-US" b="1" dirty="0">
              <a:solidFill>
                <a:srgbClr val="FF0000"/>
              </a:solidFill>
              <a:latin typeface="Times New Roman" panose="02020603050405020304" pitchFamily="18" charset="0"/>
            </a:endParaRPr>
          </a:p>
        </p:txBody>
      </p:sp>
      <p:sp>
        <p:nvSpPr>
          <p:cNvPr id="108547" name="Rectangle 3"/>
          <p:cNvSpPr/>
          <p:nvPr/>
        </p:nvSpPr>
        <p:spPr>
          <a:xfrm>
            <a:off x="152400" y="1812925"/>
            <a:ext cx="6324600" cy="533400"/>
          </a:xfrm>
          <a:prstGeom prst="rect">
            <a:avLst/>
          </a:prstGeom>
          <a:noFill/>
          <a:ln w="9525">
            <a:noFill/>
          </a:ln>
        </p:spPr>
        <p:txBody>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342900" lvl="0" indent="-342900" eaLnBrk="1" hangingPunct="1">
              <a:lnSpc>
                <a:spcPct val="90000"/>
              </a:lnSpc>
              <a:buNone/>
            </a:pPr>
            <a:r>
              <a:rPr lang="en-US" altLang="en-US" b="1" dirty="0">
                <a:latin typeface="Times New Roman" panose="02020603050405020304" pitchFamily="18" charset="0"/>
              </a:rPr>
              <a:t>3.</a:t>
            </a:r>
            <a:r>
              <a:rPr lang="en-US" altLang="en-US" b="1" u="sng" dirty="0">
                <a:latin typeface="Times New Roman" panose="02020603050405020304" pitchFamily="18" charset="0"/>
              </a:rPr>
              <a:t>Lợi ích của đá vôi </a:t>
            </a:r>
            <a:r>
              <a:rPr lang="en-US" altLang="en-US" b="1" dirty="0">
                <a:latin typeface="Times New Roman" panose="02020603050405020304" pitchFamily="18" charset="0"/>
              </a:rPr>
              <a:t>:</a:t>
            </a:r>
          </a:p>
        </p:txBody>
      </p:sp>
      <p:sp>
        <p:nvSpPr>
          <p:cNvPr id="108552" name="Rectangle 8" descr="Oak"/>
          <p:cNvSpPr/>
          <p:nvPr/>
        </p:nvSpPr>
        <p:spPr>
          <a:xfrm>
            <a:off x="544830" y="2667000"/>
            <a:ext cx="8027035" cy="952500"/>
          </a:xfrm>
          <a:prstGeom prst="rect">
            <a:avLst/>
          </a:prstGeom>
          <a:solidFill>
            <a:schemeClr val="accent3"/>
          </a:solidFill>
          <a:ln w="9525" cap="flat" cmpd="sng">
            <a:solidFill>
              <a:srgbClr val="000099"/>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342900" lvl="0" indent="-342900" algn="just" eaLnBrk="1" hangingPunct="1">
              <a:lnSpc>
                <a:spcPct val="90000"/>
              </a:lnSpc>
              <a:buNone/>
            </a:pPr>
            <a:r>
              <a:rPr lang="en-US" altLang="en-US" sz="2800" dirty="0">
                <a:solidFill>
                  <a:srgbClr val="000099"/>
                </a:solidFill>
                <a:latin typeface="Times New Roman" panose="02020603050405020304" pitchFamily="18" charset="0"/>
              </a:rPr>
              <a:t> -</a:t>
            </a:r>
            <a:r>
              <a:rPr lang="en-US" altLang="en-US" dirty="0">
                <a:solidFill>
                  <a:srgbClr val="000099"/>
                </a:solidFill>
                <a:latin typeface="Times New Roman" panose="02020603050405020304" pitchFamily="18" charset="0"/>
              </a:rPr>
              <a:t> Nếu như việc khai thác đá vôi bừa bãi thì điều gì có thể xảy ra</a:t>
            </a:r>
            <a:r>
              <a:rPr lang="en-US" altLang="en-US" sz="2800" dirty="0">
                <a:solidFill>
                  <a:srgbClr val="000099"/>
                </a:solidFill>
                <a:latin typeface="Times New Roman" panose="02020603050405020304" pitchFamily="18" charset="0"/>
              </a:rPr>
              <a:t> ?</a:t>
            </a:r>
            <a:endParaRPr lang="en-US" altLang="en-US" sz="2800" i="1" dirty="0">
              <a:solidFill>
                <a:srgbClr val="000099"/>
              </a:solidFill>
              <a:latin typeface="Times New Roman" panose="02020603050405020304" pitchFamily="18" charset="0"/>
            </a:endParaRPr>
          </a:p>
        </p:txBody>
      </p:sp>
      <p:sp>
        <p:nvSpPr>
          <p:cNvPr id="108553" name="Text Box 9" descr="Bouquet"/>
          <p:cNvSpPr txBox="1"/>
          <p:nvPr/>
        </p:nvSpPr>
        <p:spPr>
          <a:xfrm>
            <a:off x="495300" y="3886200"/>
            <a:ext cx="8305800" cy="2051050"/>
          </a:xfrm>
          <a:prstGeom prst="rect">
            <a:avLst/>
          </a:prstGeom>
          <a:solidFill>
            <a:schemeClr val="accent3">
              <a:lumMod val="95000"/>
            </a:schemeClr>
          </a:solidFill>
          <a:ln w="9525" cap="flat" cmpd="sng">
            <a:solidFill>
              <a:srgbClr val="000099"/>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lgn="just">
              <a:spcBef>
                <a:spcPct val="50000"/>
              </a:spcBef>
              <a:buClrTx/>
              <a:buFontTx/>
              <a:buNone/>
            </a:pPr>
            <a:r>
              <a:rPr lang="en-US" altLang="en-US" dirty="0">
                <a:solidFill>
                  <a:srgbClr val="000099"/>
                </a:solidFill>
                <a:latin typeface="Times New Roman" panose="02020603050405020304" pitchFamily="18" charset="0"/>
              </a:rPr>
              <a:t>    Cần phải khai thác đúng quy trình, đúng kĩ thuật, tránh khai thác bừa bãi làm ảnh hưởng đến môi trường, làm cạn kiệt nguồn tài nguyên thiên nhiên của quốc gia.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blinds(horizontal)">
                                      <p:cBhvr>
                                        <p:cTn id="7" dur="500"/>
                                        <p:tgtEl>
                                          <p:spTgt spid="108547"/>
                                        </p:tgtEl>
                                      </p:cBhvr>
                                    </p:animEffect>
                                  </p:childTnLst>
                                </p:cTn>
                              </p:par>
                              <p:par>
                                <p:cTn id="8" presetID="24" presetClass="entr" presetSubtype="0" fill="hold" grpId="0" nodeType="withEffect">
                                  <p:stCondLst>
                                    <p:cond delay="0"/>
                                  </p:stCondLst>
                                  <p:iterate type="lt">
                                    <p:tmAbs val="0"/>
                                  </p:iterate>
                                  <p:childTnLst>
                                    <p:set>
                                      <p:cBhvr>
                                        <p:cTn id="9" dur="1" fill="hold">
                                          <p:stCondLst>
                                            <p:cond delay="0"/>
                                          </p:stCondLst>
                                        </p:cTn>
                                        <p:tgtEl>
                                          <p:spTgt spid="108552"/>
                                        </p:tgtEl>
                                        <p:attrNameLst>
                                          <p:attrName>style.visibility</p:attrName>
                                        </p:attrNameLst>
                                      </p:cBhvr>
                                      <p:to>
                                        <p:strVal val="visible"/>
                                      </p:to>
                                    </p:set>
                                    <p:anim calcmode="lin" valueType="num">
                                      <p:cBhvr>
                                        <p:cTn id="10" dur="1" fill="hold"/>
                                        <p:tgtEl>
                                          <p:spTgt spid="108552"/>
                                        </p:tgtEl>
                                      </p:cBhvr>
                                    </p:anim>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grpId="1" nodeType="clickEffect">
                                  <p:stCondLst>
                                    <p:cond delay="0"/>
                                  </p:stCondLst>
                                  <p:iterate type="lt">
                                    <p:tmPct val="0"/>
                                  </p:iterate>
                                  <p:childTnLst>
                                    <p:animEffect transition="out" filter="diamond(in)">
                                      <p:cBhvr>
                                        <p:cTn id="14" dur="2000"/>
                                        <p:tgtEl>
                                          <p:spTgt spid="108552"/>
                                        </p:tgtEl>
                                      </p:cBhvr>
                                    </p:animEffect>
                                    <p:set>
                                      <p:cBhvr>
                                        <p:cTn id="15" dur="1" fill="hold">
                                          <p:stCondLst>
                                            <p:cond delay="1999"/>
                                          </p:stCondLst>
                                        </p:cTn>
                                        <p:tgtEl>
                                          <p:spTgt spid="108552"/>
                                        </p:tgtEl>
                                        <p:attrNameLst>
                                          <p:attrName>style.visibility</p:attrName>
                                        </p:attrNameLst>
                                      </p:cBhvr>
                                      <p:to>
                                        <p:strVal val="hidden"/>
                                      </p:to>
                                    </p:set>
                                  </p:childTnLst>
                                </p:cTn>
                              </p:par>
                              <p:par>
                                <p:cTn id="16" presetID="35" presetClass="entr" presetSubtype="0" fill="hold" grpId="0" nodeType="withEffect">
                                  <p:stCondLst>
                                    <p:cond delay="0"/>
                                  </p:stCondLst>
                                  <p:childTnLst>
                                    <p:set>
                                      <p:cBhvr>
                                        <p:cTn id="17" dur="1" fill="hold">
                                          <p:stCondLst>
                                            <p:cond delay="0"/>
                                          </p:stCondLst>
                                        </p:cTn>
                                        <p:tgtEl>
                                          <p:spTgt spid="108553"/>
                                        </p:tgtEl>
                                        <p:attrNameLst>
                                          <p:attrName>style.visibility</p:attrName>
                                        </p:attrNameLst>
                                      </p:cBhvr>
                                      <p:to>
                                        <p:strVal val="visible"/>
                                      </p:to>
                                    </p:set>
                                    <p:animEffect transition="in" filter="fade">
                                      <p:cBhvr>
                                        <p:cTn id="18" dur="2000"/>
                                        <p:tgtEl>
                                          <p:spTgt spid="108553"/>
                                        </p:tgtEl>
                                      </p:cBhvr>
                                    </p:animEffect>
                                    <p:anim calcmode="lin" valueType="num">
                                      <p:cBhvr>
                                        <p:cTn id="19" dur="2000" fill="hold"/>
                                        <p:tgtEl>
                                          <p:spTgt spid="108553"/>
                                        </p:tgtEl>
                                        <p:attrNameLst>
                                          <p:attrName>style.rotation</p:attrName>
                                        </p:attrNameLst>
                                      </p:cBhvr>
                                      <p:tavLst>
                                        <p:tav tm="0">
                                          <p:val>
                                            <p:fltVal val="720"/>
                                          </p:val>
                                        </p:tav>
                                        <p:tav tm="100000">
                                          <p:val>
                                            <p:fltVal val="0"/>
                                          </p:val>
                                        </p:tav>
                                      </p:tavLst>
                                    </p:anim>
                                    <p:anim calcmode="lin" valueType="num">
                                      <p:cBhvr>
                                        <p:cTn id="20" dur="2000" fill="hold"/>
                                        <p:tgtEl>
                                          <p:spTgt spid="108553"/>
                                        </p:tgtEl>
                                        <p:attrNameLst>
                                          <p:attrName>ppt_h</p:attrName>
                                        </p:attrNameLst>
                                      </p:cBhvr>
                                      <p:tavLst>
                                        <p:tav tm="0">
                                          <p:val>
                                            <p:fltVal val="0"/>
                                          </p:val>
                                        </p:tav>
                                        <p:tav tm="100000">
                                          <p:val>
                                            <p:strVal val="#ppt_h"/>
                                          </p:val>
                                        </p:tav>
                                      </p:tavLst>
                                    </p:anim>
                                    <p:anim calcmode="lin" valueType="num">
                                      <p:cBhvr>
                                        <p:cTn id="21" dur="2000" fill="hold"/>
                                        <p:tgtEl>
                                          <p:spTgt spid="10855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P spid="108552" grpId="0" bldLvl="0" animBg="1"/>
      <p:bldP spid="108552" grpId="1" bldLvl="0" animBg="1"/>
      <p:bldP spid="108553"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Box 15"/>
          <p:cNvSpPr txBox="1"/>
          <p:nvPr/>
        </p:nvSpPr>
        <p:spPr>
          <a:xfrm>
            <a:off x="388303" y="1770063"/>
            <a:ext cx="3690937" cy="70675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FontTx/>
              <a:buNone/>
            </a:pPr>
            <a:r>
              <a:rPr lang="en-US" altLang="en-US" sz="4000" b="1" u="sng" dirty="0">
                <a:solidFill>
                  <a:srgbClr val="FF0000"/>
                </a:solidFill>
                <a:latin typeface="Times New Roman" panose="02020603050405020304" pitchFamily="18" charset="0"/>
                <a:cs typeface="Times New Roman" panose="02020603050405020304" pitchFamily="18" charset="0"/>
              </a:rPr>
              <a:t>Kết luận:</a:t>
            </a:r>
            <a:endParaRPr lang="en-US" altLang="en-US" sz="40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TextBox 18"/>
          <p:cNvSpPr txBox="1"/>
          <p:nvPr/>
        </p:nvSpPr>
        <p:spPr>
          <a:xfrm>
            <a:off x="255905" y="2682875"/>
            <a:ext cx="8497570" cy="3138170"/>
          </a:xfrm>
          <a:prstGeom prst="rect">
            <a:avLst/>
          </a:prstGeom>
          <a:noFill/>
          <a:ln w="9525" cap="flat" cmpd="sng">
            <a:solidFill>
              <a:srgbClr val="FF0000"/>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FontTx/>
              <a:buNone/>
            </a:pPr>
            <a:r>
              <a:rPr lang="en-US" altLang="en-US" sz="2000" dirty="0">
                <a:solidFill>
                  <a:srgbClr val="0000CC"/>
                </a:solidFill>
                <a:cs typeface="Arial" panose="020B0604020202020204" pitchFamily="34" charset="0"/>
              </a:rPr>
              <a:t> </a:t>
            </a:r>
            <a:r>
              <a:rPr lang="en-US" altLang="en-US" sz="2000" dirty="0">
                <a:cs typeface="Arial" panose="020B0604020202020204" pitchFamily="34" charset="0"/>
              </a:rPr>
              <a:t>  </a:t>
            </a:r>
            <a:r>
              <a:rPr lang="en-US" altLang="en-US" sz="2000" dirty="0">
                <a:solidFill>
                  <a:schemeClr val="accent1">
                    <a:lumMod val="50000"/>
                  </a:schemeClr>
                </a:solidFill>
                <a:cs typeface="Arial" panose="020B0604020202020204" pitchFamily="34" charset="0"/>
              </a:rPr>
              <a:t> </a:t>
            </a:r>
            <a:r>
              <a:rPr lang="en-US" altLang="en-US" sz="36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dirty="0">
                <a:solidFill>
                  <a:srgbClr val="0000CC"/>
                </a:solidFill>
                <a:latin typeface="Times New Roman" panose="02020603050405020304" pitchFamily="18" charset="0"/>
                <a:cs typeface="Times New Roman" panose="02020603050405020304" pitchFamily="18" charset="0"/>
              </a:rPr>
              <a:t>Đá vôi không cứng lắm. Dưới tác dụng của a-xít thì đá vôi sủi bọt.</a:t>
            </a:r>
          </a:p>
          <a:p>
            <a:pPr marL="0" lvl="0" indent="0" eaLnBrk="1" hangingPunct="1">
              <a:spcBef>
                <a:spcPct val="50000"/>
              </a:spcBef>
              <a:buClrTx/>
              <a:buFontTx/>
              <a:buNone/>
            </a:pPr>
            <a:r>
              <a:rPr lang="en-US" altLang="en-US" sz="3600" dirty="0">
                <a:solidFill>
                  <a:srgbClr val="0000CC"/>
                </a:solidFill>
                <a:latin typeface="Times New Roman" panose="02020603050405020304" pitchFamily="18" charset="0"/>
                <a:cs typeface="Times New Roman" panose="02020603050405020304" pitchFamily="18" charset="0"/>
              </a:rPr>
              <a:t>   - Đá vôi được dùng để lát đường, xây nhà, nung vôi, sản xuất xi măng, tạc tượng, làm phấn viết…</a:t>
            </a:r>
            <a:endParaRPr lang="en-US" altLang="en-US" sz="36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54276" name="Text Box 10"/>
          <p:cNvSpPr txBox="1"/>
          <p:nvPr/>
        </p:nvSpPr>
        <p:spPr>
          <a:xfrm>
            <a:off x="1172210" y="154305"/>
            <a:ext cx="6096000" cy="135318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lnSpc>
                <a:spcPct val="100000"/>
              </a:lnSpc>
              <a:spcBef>
                <a:spcPct val="50000"/>
              </a:spcBef>
              <a:buClrTx/>
              <a:buFontTx/>
              <a:buNone/>
            </a:pPr>
            <a:r>
              <a:rPr lang="en-US" altLang="en-US" sz="2800" b="1" dirty="0">
                <a:latin typeface="Times New Roman" panose="02020603050405020304" pitchFamily="18" charset="0"/>
              </a:rPr>
              <a:t>                   </a:t>
            </a:r>
            <a:r>
              <a:rPr lang="en-US" altLang="en-US" sz="2800" b="1" dirty="0">
                <a:solidFill>
                  <a:schemeClr val="tx1"/>
                </a:solidFill>
                <a:latin typeface="Times New Roman" panose="02020603050405020304" pitchFamily="18" charset="0"/>
              </a:rPr>
              <a:t>  </a:t>
            </a:r>
            <a:r>
              <a:rPr lang="en-US" altLang="en-US" sz="2800" b="1" u="sng" dirty="0">
                <a:solidFill>
                  <a:schemeClr val="tx1"/>
                </a:solidFill>
                <a:latin typeface="Times New Roman" panose="02020603050405020304" pitchFamily="18" charset="0"/>
              </a:rPr>
              <a:t>Khoa học</a:t>
            </a:r>
            <a:r>
              <a:rPr lang="en-US" altLang="en-US" sz="2800" b="1" dirty="0">
                <a:solidFill>
                  <a:schemeClr val="tx1"/>
                </a:solidFill>
                <a:latin typeface="Times New Roman" panose="02020603050405020304" pitchFamily="18" charset="0"/>
              </a:rPr>
              <a:t>:             </a:t>
            </a:r>
          </a:p>
          <a:p>
            <a:pPr marL="0" lvl="0" indent="0">
              <a:lnSpc>
                <a:spcPct val="100000"/>
              </a:lnSpc>
              <a:spcBef>
                <a:spcPct val="50000"/>
              </a:spcBef>
              <a:buClrTx/>
              <a:buFontTx/>
              <a:buNone/>
            </a:pPr>
            <a:r>
              <a:rPr lang="en-US" altLang="en-US" sz="2800" b="1" dirty="0">
                <a:solidFill>
                  <a:schemeClr val="tx1"/>
                </a:solidFill>
                <a:latin typeface="Times New Roman" panose="02020603050405020304" pitchFamily="18" charset="0"/>
              </a:rPr>
              <a:t>   </a:t>
            </a:r>
            <a:r>
              <a:rPr lang="en-US" altLang="en-US" sz="2800" b="1" u="sng" dirty="0">
                <a:solidFill>
                  <a:schemeClr val="tx1"/>
                </a:solidFill>
                <a:latin typeface="Times New Roman" panose="02020603050405020304" pitchFamily="18" charset="0"/>
              </a:rPr>
              <a:t>Bài 26:</a:t>
            </a:r>
            <a:r>
              <a:rPr lang="en-US" altLang="en-US" sz="2800" b="1" dirty="0">
                <a:solidFill>
                  <a:srgbClr val="FF0000"/>
                </a:solidFill>
                <a:latin typeface="Times New Roman" panose="02020603050405020304" pitchFamily="18" charset="0"/>
              </a:rPr>
              <a:t>        </a:t>
            </a:r>
            <a:r>
              <a:rPr lang="en-US" altLang="en-US" sz="3600" b="1" dirty="0">
                <a:solidFill>
                  <a:srgbClr val="FF0000"/>
                </a:solidFill>
                <a:latin typeface="Times New Roman" panose="02020603050405020304" pitchFamily="18" charset="0"/>
              </a:rPr>
              <a:t>Đá vôi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WordArt 2"/>
          <p:cNvSpPr>
            <a:spLocks noTextEdit="1"/>
          </p:cNvSpPr>
          <p:nvPr/>
        </p:nvSpPr>
        <p:spPr>
          <a:xfrm>
            <a:off x="1828800" y="152400"/>
            <a:ext cx="5791200" cy="2362200"/>
          </a:xfrm>
          <a:prstGeom prst="rect">
            <a:avLst/>
          </a:prstGeom>
        </p:spPr>
        <p:txBody>
          <a:bodyPr wrap="none" fromWordArt="1">
            <a:prstTxWarp prst="textWave1">
              <a:avLst>
                <a:gd name="adj1" fmla="val 13005"/>
                <a:gd name="adj2" fmla="val 0"/>
              </a:avLst>
            </a:prstTxWarp>
            <a:normAutofit/>
          </a:bodyPr>
          <a:lstStyle/>
          <a:p>
            <a:pPr algn="ctr"/>
            <a:r>
              <a:rPr lang="en-US" sz="4000" b="1">
                <a:ln w="9525" cap="flat" cmpd="sng">
                  <a:solidFill>
                    <a:srgbClr val="FF3300"/>
                  </a:solidFill>
                  <a:prstDash val="solid"/>
                  <a:headEnd type="none" w="med" len="med"/>
                  <a:tailEnd type="none" w="med" len="med"/>
                </a:ln>
                <a:solidFill>
                  <a:srgbClr val="0000CC"/>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rPr>
              <a:t>Ai nhanh, ai đúng</a:t>
            </a:r>
          </a:p>
        </p:txBody>
      </p:sp>
      <p:pic>
        <p:nvPicPr>
          <p:cNvPr id="55299" name="Picture 3" descr="Anh 12"/>
          <p:cNvPicPr>
            <a:picLocks noChangeAspect="1"/>
          </p:cNvPicPr>
          <p:nvPr/>
        </p:nvPicPr>
        <p:blipFill>
          <a:blip r:embed="rId2"/>
          <a:stretch>
            <a:fillRect/>
          </a:stretch>
        </p:blipFill>
        <p:spPr>
          <a:xfrm>
            <a:off x="47625" y="76200"/>
            <a:ext cx="790575" cy="952500"/>
          </a:xfrm>
          <a:prstGeom prst="rect">
            <a:avLst/>
          </a:prstGeom>
          <a:noFill/>
          <a:ln w="9525">
            <a:noFill/>
          </a:ln>
        </p:spPr>
      </p:pic>
      <p:pic>
        <p:nvPicPr>
          <p:cNvPr id="55300" name="Picture 4" descr="Anh 12"/>
          <p:cNvPicPr>
            <a:picLocks noChangeAspect="1"/>
          </p:cNvPicPr>
          <p:nvPr/>
        </p:nvPicPr>
        <p:blipFill>
          <a:blip r:embed="rId2"/>
          <a:stretch>
            <a:fillRect/>
          </a:stretch>
        </p:blipFill>
        <p:spPr>
          <a:xfrm>
            <a:off x="8277225" y="76200"/>
            <a:ext cx="790575" cy="952500"/>
          </a:xfrm>
          <a:prstGeom prst="rect">
            <a:avLst/>
          </a:prstGeom>
          <a:noFill/>
          <a:ln w="9525">
            <a:noFill/>
          </a:ln>
        </p:spPr>
      </p:pic>
      <p:sp>
        <p:nvSpPr>
          <p:cNvPr id="22533" name="Text Box 5"/>
          <p:cNvSpPr txBox="1"/>
          <p:nvPr/>
        </p:nvSpPr>
        <p:spPr>
          <a:xfrm>
            <a:off x="489585" y="3427413"/>
            <a:ext cx="91440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b="1" dirty="0">
                <a:latin typeface=".VnArial Narrow" pitchFamily="34" charset="0"/>
              </a:rPr>
              <a:t>  </a:t>
            </a:r>
            <a:r>
              <a:rPr lang="en-US" altLang="en-US" b="1" dirty="0">
                <a:latin typeface="Times New Roman" panose="02020603050405020304" pitchFamily="18" charset="0"/>
              </a:rPr>
              <a:t>Cách nhận biết đá vôi?</a:t>
            </a:r>
          </a:p>
        </p:txBody>
      </p:sp>
      <p:sp>
        <p:nvSpPr>
          <p:cNvPr id="22534" name="AutoShape 6"/>
          <p:cNvSpPr/>
          <p:nvPr/>
        </p:nvSpPr>
        <p:spPr>
          <a:xfrm>
            <a:off x="304800" y="1981200"/>
            <a:ext cx="3581400" cy="1676400"/>
          </a:xfrm>
          <a:prstGeom prst="irregularSeal1">
            <a:avLst/>
          </a:prstGeom>
          <a:solidFill>
            <a:srgbClr val="CCFFCC"/>
          </a:solidFill>
          <a:ln w="9525" cap="flat" cmpd="sng">
            <a:solidFill>
              <a:srgbClr val="CCFFCC"/>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lgn="ctr">
              <a:spcBef>
                <a:spcPct val="0"/>
              </a:spcBef>
              <a:buClrTx/>
              <a:buFontTx/>
              <a:buNone/>
            </a:pPr>
            <a:r>
              <a:rPr lang="en-US" altLang="en-US" sz="3600" b="1" i="1" dirty="0">
                <a:latin typeface="Times New Roman" panose="02020603050405020304" pitchFamily="18" charset="0"/>
                <a:cs typeface="Times New Roman" panose="02020603050405020304" pitchFamily="18" charset="0"/>
              </a:rPr>
              <a:t>Câu 1</a:t>
            </a:r>
          </a:p>
        </p:txBody>
      </p:sp>
      <p:sp>
        <p:nvSpPr>
          <p:cNvPr id="22535" name="Text Box 7"/>
          <p:cNvSpPr txBox="1"/>
          <p:nvPr/>
        </p:nvSpPr>
        <p:spPr>
          <a:xfrm>
            <a:off x="685800" y="4267200"/>
            <a:ext cx="7772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800" b="1" dirty="0">
                <a:solidFill>
                  <a:srgbClr val="0000CC"/>
                </a:solidFill>
                <a:latin typeface="Times New Roman" panose="02020603050405020304" pitchFamily="18" charset="0"/>
              </a:rPr>
              <a:t>A. Nhỏ giấm thật chua</a:t>
            </a:r>
          </a:p>
        </p:txBody>
      </p:sp>
      <p:sp>
        <p:nvSpPr>
          <p:cNvPr id="22536" name="Text Box 8"/>
          <p:cNvSpPr txBox="1"/>
          <p:nvPr/>
        </p:nvSpPr>
        <p:spPr>
          <a:xfrm>
            <a:off x="685800" y="4876800"/>
            <a:ext cx="7772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800" b="1" dirty="0">
                <a:solidFill>
                  <a:srgbClr val="0000CC"/>
                </a:solidFill>
                <a:latin typeface="Times New Roman" panose="02020603050405020304" pitchFamily="18" charset="0"/>
              </a:rPr>
              <a:t>B. Cọ sát hòn đá vôi với hòn đá cuội</a:t>
            </a:r>
          </a:p>
        </p:txBody>
      </p:sp>
      <p:sp>
        <p:nvSpPr>
          <p:cNvPr id="22537" name="Text Box 9"/>
          <p:cNvSpPr txBox="1"/>
          <p:nvPr/>
        </p:nvSpPr>
        <p:spPr>
          <a:xfrm>
            <a:off x="685800" y="5486400"/>
            <a:ext cx="7772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800" b="1" dirty="0">
                <a:solidFill>
                  <a:srgbClr val="0000CC"/>
                </a:solidFill>
                <a:latin typeface="Times New Roman" panose="02020603050405020304" pitchFamily="18" charset="0"/>
              </a:rPr>
              <a:t>C. Cả hai ý trên.</a:t>
            </a:r>
          </a:p>
        </p:txBody>
      </p:sp>
      <p:sp>
        <p:nvSpPr>
          <p:cNvPr id="2" name="Oval 1"/>
          <p:cNvSpPr/>
          <p:nvPr/>
        </p:nvSpPr>
        <p:spPr>
          <a:xfrm>
            <a:off x="685800" y="5562600"/>
            <a:ext cx="533400" cy="457200"/>
          </a:xfrm>
          <a:prstGeom prst="ellipse">
            <a:avLst/>
          </a:prstGeom>
          <a:noFill/>
          <a:ln w="9525" cap="flat" cmpd="sng" algn="ctr">
            <a:solidFill>
              <a:srgbClr val="C00000">
                <a:alpha val="72000"/>
              </a:srgbClr>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1800" b="0" i="0" u="none" strike="noStrike" cap="none" normalizeH="0" baseline="0" smtClean="0">
              <a:ln>
                <a:noFill/>
              </a:ln>
              <a:gradFill>
                <a:gsLst>
                  <a:gs pos="0">
                    <a:srgbClr val="E30000"/>
                  </a:gs>
                  <a:gs pos="100000">
                    <a:srgbClr val="760303"/>
                  </a:gs>
                </a:gsLst>
                <a:lin scaled="0"/>
              </a:gradFill>
              <a:effectLst/>
              <a:latin typeface=".VnTime" pitchFamily="34"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repeatCount="3000" fill="remove" nodeType="clickEffect">
                                  <p:stCondLst>
                                    <p:cond delay="0"/>
                                  </p:stCondLst>
                                  <p:childTnLst>
                                    <p:animClr clrSpc="rgb" dir="cw">
                                      <p:cBhvr override="childStyle">
                                        <p:cTn id="6" dur="1500" accel="50000" autoRev="1" fill="hold" tmFilter="0, 0; .33333, 1; 1, 1">
                                          <p:stCondLst>
                                            <p:cond delay="0"/>
                                          </p:stCondLst>
                                        </p:cTn>
                                        <p:tgtEl>
                                          <p:spTgt spid="55298"/>
                                        </p:tgtEl>
                                        <p:attrNameLst>
                                          <p:attrName>style.color</p:attrName>
                                        </p:attrNameLst>
                                      </p:cBhvr>
                                      <p:to>
                                        <a:schemeClr val="accent2"/>
                                      </p:to>
                                    </p:animClr>
                                    <p:animClr clrSpc="rgb" dir="cw">
                                      <p:cBhvr>
                                        <p:cTn id="7" dur="1500" accel="50000" autoRev="1" fill="hold" tmFilter="0, 0; .33333, 1; 1, 1">
                                          <p:stCondLst>
                                            <p:cond delay="0"/>
                                          </p:stCondLst>
                                        </p:cTn>
                                        <p:tgtEl>
                                          <p:spTgt spid="55298"/>
                                        </p:tgtEl>
                                        <p:attrNameLst>
                                          <p:attrName>fillcolor</p:attrName>
                                        </p:attrNameLst>
                                      </p:cBhvr>
                                      <p:to>
                                        <a:schemeClr val="accent2"/>
                                      </p:to>
                                    </p:animClr>
                                    <p:set>
                                      <p:cBhvr>
                                        <p:cTn id="8" dur="3000" fill="hold"/>
                                        <p:tgtEl>
                                          <p:spTgt spid="55298"/>
                                        </p:tgtEl>
                                        <p:attrNameLst>
                                          <p:attrName>fill.type</p:attrName>
                                        </p:attrNameLst>
                                      </p:cBhvr>
                                      <p:to>
                                        <p:strVal val="solid"/>
                                      </p:to>
                                    </p:set>
                                    <p:set>
                                      <p:cBhvr>
                                        <p:cTn id="9" dur="3000" fill="hold"/>
                                        <p:tgtEl>
                                          <p:spTgt spid="55298"/>
                                        </p:tgtEl>
                                        <p:attrNameLst>
                                          <p:attrName>fill.on</p:attrName>
                                        </p:attrNameLst>
                                      </p:cBhvr>
                                      <p:to>
                                        <p:strVal val="true"/>
                                      </p:to>
                                    </p:set>
                                    <p:animScale>
                                      <p:cBhvr>
                                        <p:cTn id="10" dur="1500" accel="50000" autoRev="1" fill="hold" tmFilter="0, 0; .33333, 1; 1, 1">
                                          <p:stCondLst>
                                            <p:cond delay="0"/>
                                          </p:stCondLst>
                                        </p:cTn>
                                        <p:tgtEl>
                                          <p:spTgt spid="55298"/>
                                        </p:tgtEl>
                                      </p:cBhvr>
                                      <p:from x="100000" y="100000"/>
                                      <p:to x="100000" y="140000"/>
                                    </p:animScale>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2534"/>
                                        </p:tgtEl>
                                        <p:attrNameLst>
                                          <p:attrName>style.visibility</p:attrName>
                                        </p:attrNameLst>
                                      </p:cBhvr>
                                      <p:to>
                                        <p:strVal val="visible"/>
                                      </p:to>
                                    </p:set>
                                    <p:anim calcmode="lin" valueType="num">
                                      <p:cBhvr>
                                        <p:cTn id="15" dur="500" fill="hold"/>
                                        <p:tgtEl>
                                          <p:spTgt spid="2253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253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253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2534"/>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22533"/>
                                        </p:tgtEl>
                                        <p:attrNameLst>
                                          <p:attrName>style.visibility</p:attrName>
                                        </p:attrNameLst>
                                      </p:cBhvr>
                                      <p:to>
                                        <p:strVal val="visible"/>
                                      </p:to>
                                    </p:set>
                                    <p:anim calcmode="lin" valueType="num">
                                      <p:cBhvr>
                                        <p:cTn id="21" dur="500" fill="hold"/>
                                        <p:tgtEl>
                                          <p:spTgt spid="22533"/>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2533"/>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2533"/>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22535"/>
                                        </p:tgtEl>
                                        <p:attrNameLst>
                                          <p:attrName>style.visibility</p:attrName>
                                        </p:attrNameLst>
                                      </p:cBhvr>
                                      <p:to>
                                        <p:strVal val="visible"/>
                                      </p:to>
                                    </p:set>
                                    <p:anim calcmode="lin" valueType="num">
                                      <p:cBhvr>
                                        <p:cTn id="29" dur="1000" fill="hold"/>
                                        <p:tgtEl>
                                          <p:spTgt spid="22535"/>
                                        </p:tgtEl>
                                        <p:attrNameLst>
                                          <p:attrName>ppt_w</p:attrName>
                                        </p:attrNameLst>
                                      </p:cBhvr>
                                      <p:tavLst>
                                        <p:tav tm="0">
                                          <p:val>
                                            <p:fltVal val="0"/>
                                          </p:val>
                                        </p:tav>
                                        <p:tav tm="100000">
                                          <p:val>
                                            <p:strVal val="#ppt_w"/>
                                          </p:val>
                                        </p:tav>
                                      </p:tavLst>
                                    </p:anim>
                                    <p:anim calcmode="lin" valueType="num">
                                      <p:cBhvr>
                                        <p:cTn id="30" dur="1000" fill="hold"/>
                                        <p:tgtEl>
                                          <p:spTgt spid="22535"/>
                                        </p:tgtEl>
                                        <p:attrNameLst>
                                          <p:attrName>ppt_h</p:attrName>
                                        </p:attrNameLst>
                                      </p:cBhvr>
                                      <p:tavLst>
                                        <p:tav tm="0">
                                          <p:val>
                                            <p:fltVal val="0"/>
                                          </p:val>
                                        </p:tav>
                                        <p:tav tm="100000">
                                          <p:val>
                                            <p:strVal val="#ppt_h"/>
                                          </p:val>
                                        </p:tav>
                                      </p:tavLst>
                                    </p:anim>
                                    <p:anim calcmode="lin" valueType="num">
                                      <p:cBhvr>
                                        <p:cTn id="31" dur="1000" fill="hold"/>
                                        <p:tgtEl>
                                          <p:spTgt spid="2253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25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22536"/>
                                        </p:tgtEl>
                                        <p:attrNameLst>
                                          <p:attrName>style.visibility</p:attrName>
                                        </p:attrNameLst>
                                      </p:cBhvr>
                                      <p:to>
                                        <p:strVal val="visible"/>
                                      </p:to>
                                    </p:set>
                                    <p:anim calcmode="lin" valueType="num">
                                      <p:cBhvr>
                                        <p:cTn id="37" dur="1000" fill="hold"/>
                                        <p:tgtEl>
                                          <p:spTgt spid="22536"/>
                                        </p:tgtEl>
                                        <p:attrNameLst>
                                          <p:attrName>ppt_w</p:attrName>
                                        </p:attrNameLst>
                                      </p:cBhvr>
                                      <p:tavLst>
                                        <p:tav tm="0">
                                          <p:val>
                                            <p:fltVal val="0"/>
                                          </p:val>
                                        </p:tav>
                                        <p:tav tm="100000">
                                          <p:val>
                                            <p:strVal val="#ppt_w"/>
                                          </p:val>
                                        </p:tav>
                                      </p:tavLst>
                                    </p:anim>
                                    <p:anim calcmode="lin" valueType="num">
                                      <p:cBhvr>
                                        <p:cTn id="38" dur="1000" fill="hold"/>
                                        <p:tgtEl>
                                          <p:spTgt spid="22536"/>
                                        </p:tgtEl>
                                        <p:attrNameLst>
                                          <p:attrName>ppt_h</p:attrName>
                                        </p:attrNameLst>
                                      </p:cBhvr>
                                      <p:tavLst>
                                        <p:tav tm="0">
                                          <p:val>
                                            <p:fltVal val="0"/>
                                          </p:val>
                                        </p:tav>
                                        <p:tav tm="100000">
                                          <p:val>
                                            <p:strVal val="#ppt_h"/>
                                          </p:val>
                                        </p:tav>
                                      </p:tavLst>
                                    </p:anim>
                                    <p:anim calcmode="lin" valueType="num">
                                      <p:cBhvr>
                                        <p:cTn id="39" dur="1000" fill="hold"/>
                                        <p:tgtEl>
                                          <p:spTgt spid="2253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25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22537"/>
                                        </p:tgtEl>
                                        <p:attrNameLst>
                                          <p:attrName>style.visibility</p:attrName>
                                        </p:attrNameLst>
                                      </p:cBhvr>
                                      <p:to>
                                        <p:strVal val="visible"/>
                                      </p:to>
                                    </p:set>
                                    <p:anim calcmode="lin" valueType="num">
                                      <p:cBhvr>
                                        <p:cTn id="45" dur="1000" fill="hold"/>
                                        <p:tgtEl>
                                          <p:spTgt spid="22537"/>
                                        </p:tgtEl>
                                        <p:attrNameLst>
                                          <p:attrName>ppt_w</p:attrName>
                                        </p:attrNameLst>
                                      </p:cBhvr>
                                      <p:tavLst>
                                        <p:tav tm="0">
                                          <p:val>
                                            <p:fltVal val="0"/>
                                          </p:val>
                                        </p:tav>
                                        <p:tav tm="100000">
                                          <p:val>
                                            <p:strVal val="#ppt_w"/>
                                          </p:val>
                                        </p:tav>
                                      </p:tavLst>
                                    </p:anim>
                                    <p:anim calcmode="lin" valueType="num">
                                      <p:cBhvr>
                                        <p:cTn id="46" dur="1000" fill="hold"/>
                                        <p:tgtEl>
                                          <p:spTgt spid="22537"/>
                                        </p:tgtEl>
                                        <p:attrNameLst>
                                          <p:attrName>ppt_h</p:attrName>
                                        </p:attrNameLst>
                                      </p:cBhvr>
                                      <p:tavLst>
                                        <p:tav tm="0">
                                          <p:val>
                                            <p:fltVal val="0"/>
                                          </p:val>
                                        </p:tav>
                                        <p:tav tm="100000">
                                          <p:val>
                                            <p:strVal val="#ppt_h"/>
                                          </p:val>
                                        </p:tav>
                                      </p:tavLst>
                                    </p:anim>
                                    <p:anim calcmode="lin" valueType="num">
                                      <p:cBhvr>
                                        <p:cTn id="47" dur="1000" fill="hold"/>
                                        <p:tgtEl>
                                          <p:spTgt spid="22537"/>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25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animBg="1"/>
      <p:bldP spid="22535" grpId="0"/>
      <p:bldP spid="22536" grpId="0"/>
      <p:bldP spid="22537" grpId="0"/>
      <p:bldP spid="2"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1828800" y="0"/>
            <a:ext cx="5791200" cy="2362200"/>
          </a:xfrm>
          <a:prstGeom prst="rect">
            <a:avLst/>
          </a:prstGeom>
        </p:spPr>
        <p:txBody>
          <a:bodyPr wrap="none" numCol="1"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4000" b="1" i="0" u="none" strike="noStrike" kern="10" cap="none" spc="0" normalizeH="0" baseline="0" noProof="0" dirty="0">
                <a:ln w="9525">
                  <a:solidFill>
                    <a:srgbClr val="FF3300"/>
                  </a:solidFill>
                  <a:round/>
                </a:ln>
                <a:solidFill>
                  <a:srgbClr val="0000CC"/>
                </a:solidFill>
                <a:effectLst>
                  <a:outerShdw dist="53882" dir="2700000" algn="ctr" rotWithShape="0">
                    <a:srgbClr val="C0C0C0">
                      <a:alpha val="80000"/>
                    </a:srgbClr>
                  </a:outerShdw>
                </a:effectLst>
                <a:uLnTx/>
                <a:uFillTx/>
                <a:latin typeface=".VnTime" pitchFamily="34" charset="0"/>
                <a:ea typeface="+mn-ea"/>
                <a:cs typeface="+mn-cs"/>
              </a:rPr>
              <a:t>Ai nhanh, ai </a:t>
            </a:r>
            <a:r>
              <a:rPr kumimoji="0" lang="vi-VN" sz="4000" b="1" i="0" u="none" strike="noStrike" kern="10" cap="none" spc="0" normalizeH="0" baseline="0" noProof="0" dirty="0">
                <a:ln w="9525">
                  <a:solidFill>
                    <a:srgbClr val="FF3300"/>
                  </a:solidFill>
                  <a:round/>
                </a:ln>
                <a:solidFill>
                  <a:srgbClr val="0000CC"/>
                </a:solidFill>
                <a:effectLst>
                  <a:outerShdw dist="53882" dir="2700000" algn="ctr" rotWithShape="0">
                    <a:srgbClr val="C0C0C0">
                      <a:alpha val="80000"/>
                    </a:srgbClr>
                  </a:outerShdw>
                </a:effectLst>
                <a:uLnTx/>
                <a:uFillTx/>
                <a:latin typeface="Times New Roman" panose="02020603050405020304" pitchFamily="18" charset="0"/>
                <a:ea typeface="+mn-ea"/>
                <a:cs typeface="Times New Roman" panose="02020603050405020304" pitchFamily="18" charset="0"/>
              </a:rPr>
              <a:t>đ</a:t>
            </a:r>
            <a:r>
              <a:rPr kumimoji="0" lang="en-US" sz="4000" b="1" i="0" u="none" strike="noStrike" kern="10" cap="none" spc="0" normalizeH="0" baseline="0" noProof="0" dirty="0">
                <a:ln w="9525">
                  <a:solidFill>
                    <a:srgbClr val="FF3300"/>
                  </a:solidFill>
                  <a:round/>
                </a:ln>
                <a:solidFill>
                  <a:srgbClr val="0000CC"/>
                </a:solidFill>
                <a:effectLst>
                  <a:outerShdw dist="53882" dir="2700000" algn="ctr" rotWithShape="0">
                    <a:srgbClr val="C0C0C0">
                      <a:alpha val="80000"/>
                    </a:srgbClr>
                  </a:outerShdw>
                </a:effectLst>
                <a:uLnTx/>
                <a:uFillTx/>
                <a:latin typeface="Times New Roman" panose="02020603050405020304" pitchFamily="18" charset="0"/>
                <a:ea typeface="+mn-ea"/>
                <a:cs typeface="Times New Roman" panose="02020603050405020304" pitchFamily="18" charset="0"/>
              </a:rPr>
              <a:t>ú</a:t>
            </a:r>
            <a:r>
              <a:rPr kumimoji="0" lang="vi-VN" sz="4000" b="1" i="0" u="none" strike="noStrike" kern="10" cap="none" spc="0" normalizeH="0" baseline="0" noProof="0" dirty="0">
                <a:ln w="9525">
                  <a:solidFill>
                    <a:srgbClr val="FF3300"/>
                  </a:solidFill>
                  <a:round/>
                </a:ln>
                <a:solidFill>
                  <a:srgbClr val="0000CC"/>
                </a:solidFill>
                <a:effectLst>
                  <a:outerShdw dist="53882" dir="2700000" algn="ctr" rotWithShape="0">
                    <a:srgbClr val="C0C0C0">
                      <a:alpha val="80000"/>
                    </a:srgbClr>
                  </a:outerShdw>
                </a:effectLst>
                <a:uLnTx/>
                <a:uFillTx/>
                <a:latin typeface="Times New Roman" panose="02020603050405020304" pitchFamily="18" charset="0"/>
                <a:ea typeface="+mn-ea"/>
                <a:cs typeface="Times New Roman" panose="02020603050405020304" pitchFamily="18" charset="0"/>
              </a:rPr>
              <a:t>ng</a:t>
            </a:r>
            <a:r>
              <a:rPr kumimoji="0" lang="vi-VN" sz="4000" b="1" i="0" u="none" strike="noStrike" kern="10" cap="none" spc="0" normalizeH="0" baseline="0" noProof="0" dirty="0">
                <a:ln w="9525">
                  <a:solidFill>
                    <a:srgbClr val="FF3300"/>
                  </a:solidFill>
                  <a:round/>
                </a:ln>
                <a:solidFill>
                  <a:srgbClr val="0000CC"/>
                </a:solidFill>
                <a:effectLst>
                  <a:outerShdw dist="53882" dir="2700000" algn="ctr" rotWithShape="0">
                    <a:srgbClr val="C0C0C0">
                      <a:alpha val="80000"/>
                    </a:srgbClr>
                  </a:outerShdw>
                </a:effectLst>
                <a:uLnTx/>
                <a:uFillTx/>
                <a:latin typeface=".VnTime" pitchFamily="34" charset="0"/>
                <a:ea typeface="+mn-ea"/>
                <a:cs typeface="+mn-cs"/>
              </a:rPr>
              <a:t>?</a:t>
            </a:r>
            <a:endParaRPr kumimoji="0" lang="en-US" sz="4000" b="1" i="0" u="none" strike="noStrike" kern="10" cap="none" spc="0" normalizeH="0" baseline="0" noProof="0" dirty="0">
              <a:ln w="9525">
                <a:solidFill>
                  <a:srgbClr val="FF3300"/>
                </a:solidFill>
                <a:round/>
              </a:ln>
              <a:solidFill>
                <a:srgbClr val="0000CC"/>
              </a:solidFill>
              <a:effectLst>
                <a:outerShdw dist="53882" dir="2700000" algn="ctr" rotWithShape="0">
                  <a:srgbClr val="C0C0C0">
                    <a:alpha val="80000"/>
                  </a:srgbClr>
                </a:outerShdw>
              </a:effectLst>
              <a:uLnTx/>
              <a:uFillTx/>
              <a:latin typeface=".VnPresent"/>
              <a:ea typeface="+mn-ea"/>
              <a:cs typeface="+mn-cs"/>
            </a:endParaRPr>
          </a:p>
        </p:txBody>
      </p:sp>
      <p:pic>
        <p:nvPicPr>
          <p:cNvPr id="56323" name="Picture 3" descr="Anh 12"/>
          <p:cNvPicPr>
            <a:picLocks noChangeAspect="1"/>
          </p:cNvPicPr>
          <p:nvPr/>
        </p:nvPicPr>
        <p:blipFill>
          <a:blip r:embed="rId2"/>
          <a:stretch>
            <a:fillRect/>
          </a:stretch>
        </p:blipFill>
        <p:spPr>
          <a:xfrm>
            <a:off x="47625" y="76200"/>
            <a:ext cx="790575" cy="952500"/>
          </a:xfrm>
          <a:prstGeom prst="rect">
            <a:avLst/>
          </a:prstGeom>
          <a:noFill/>
          <a:ln w="9525">
            <a:noFill/>
          </a:ln>
        </p:spPr>
      </p:pic>
      <p:pic>
        <p:nvPicPr>
          <p:cNvPr id="56324" name="Picture 4" descr="Anh 12"/>
          <p:cNvPicPr>
            <a:picLocks noChangeAspect="1"/>
          </p:cNvPicPr>
          <p:nvPr/>
        </p:nvPicPr>
        <p:blipFill>
          <a:blip r:embed="rId2"/>
          <a:stretch>
            <a:fillRect/>
          </a:stretch>
        </p:blipFill>
        <p:spPr>
          <a:xfrm>
            <a:off x="8277225" y="76200"/>
            <a:ext cx="790575" cy="952500"/>
          </a:xfrm>
          <a:prstGeom prst="rect">
            <a:avLst/>
          </a:prstGeom>
          <a:noFill/>
          <a:ln w="9525">
            <a:noFill/>
          </a:ln>
        </p:spPr>
      </p:pic>
      <p:sp>
        <p:nvSpPr>
          <p:cNvPr id="23557" name="Text Box 5"/>
          <p:cNvSpPr txBox="1"/>
          <p:nvPr/>
        </p:nvSpPr>
        <p:spPr>
          <a:xfrm>
            <a:off x="381000" y="3200400"/>
            <a:ext cx="44196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b="1" dirty="0">
                <a:latin typeface=".VnArial Narrow" pitchFamily="34" charset="0"/>
              </a:rPr>
              <a:t>  </a:t>
            </a:r>
            <a:r>
              <a:rPr lang="en-US" altLang="en-US" b="1" dirty="0">
                <a:latin typeface="Times New Roman" panose="02020603050405020304" pitchFamily="18" charset="0"/>
              </a:rPr>
              <a:t>Tính chất của đá vôi?</a:t>
            </a:r>
          </a:p>
        </p:txBody>
      </p:sp>
      <p:sp>
        <p:nvSpPr>
          <p:cNvPr id="23558" name="AutoShape 6"/>
          <p:cNvSpPr/>
          <p:nvPr/>
        </p:nvSpPr>
        <p:spPr>
          <a:xfrm>
            <a:off x="152400" y="2057400"/>
            <a:ext cx="3962400" cy="1219200"/>
          </a:xfrm>
          <a:prstGeom prst="irregularSeal1">
            <a:avLst/>
          </a:prstGeom>
          <a:solidFill>
            <a:srgbClr val="CCFFCC"/>
          </a:solidFill>
          <a:ln w="9525" cap="flat" cmpd="sng">
            <a:solidFill>
              <a:srgbClr val="CCFFCC"/>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lgn="ctr">
              <a:spcBef>
                <a:spcPct val="0"/>
              </a:spcBef>
              <a:buClrTx/>
              <a:buFontTx/>
              <a:buNone/>
            </a:pPr>
            <a:r>
              <a:rPr lang="en-US" altLang="en-US" sz="2800" b="1" i="1" dirty="0">
                <a:latin typeface="Times New Roman" panose="02020603050405020304" pitchFamily="18" charset="0"/>
              </a:rPr>
              <a:t>Câu 2</a:t>
            </a:r>
          </a:p>
        </p:txBody>
      </p:sp>
      <p:sp>
        <p:nvSpPr>
          <p:cNvPr id="23559" name="Text Box 7"/>
          <p:cNvSpPr txBox="1"/>
          <p:nvPr/>
        </p:nvSpPr>
        <p:spPr>
          <a:xfrm>
            <a:off x="685800" y="3810000"/>
            <a:ext cx="7772400" cy="4889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600" b="1" dirty="0">
                <a:solidFill>
                  <a:srgbClr val="0000CC"/>
                </a:solidFill>
                <a:latin typeface="Times New Roman" panose="02020603050405020304" pitchFamily="18" charset="0"/>
              </a:rPr>
              <a:t>A. Đá vôi rất mềm, có thể hòa tan trong nước.</a:t>
            </a:r>
          </a:p>
        </p:txBody>
      </p:sp>
      <p:sp>
        <p:nvSpPr>
          <p:cNvPr id="23560" name="Text Box 8"/>
          <p:cNvSpPr txBox="1"/>
          <p:nvPr/>
        </p:nvSpPr>
        <p:spPr>
          <a:xfrm>
            <a:off x="685800" y="4298950"/>
            <a:ext cx="7772400" cy="89154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600" b="1" dirty="0">
                <a:solidFill>
                  <a:srgbClr val="0000CC"/>
                </a:solidFill>
                <a:latin typeface="Times New Roman" panose="02020603050405020304" pitchFamily="18" charset="0"/>
              </a:rPr>
              <a:t>B. Đá vôi không cứng lắm; sủi bọt khi nhỏ giấm thật chua vào.</a:t>
            </a:r>
          </a:p>
        </p:txBody>
      </p:sp>
      <p:sp>
        <p:nvSpPr>
          <p:cNvPr id="23561" name="Text Box 9"/>
          <p:cNvSpPr txBox="1"/>
          <p:nvPr/>
        </p:nvSpPr>
        <p:spPr>
          <a:xfrm>
            <a:off x="685800" y="5157470"/>
            <a:ext cx="7772400" cy="49149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600" b="1" dirty="0">
                <a:solidFill>
                  <a:srgbClr val="0000CC"/>
                </a:solidFill>
                <a:latin typeface="Times New Roman" panose="02020603050405020304" pitchFamily="18" charset="0"/>
              </a:rPr>
              <a:t>C. Đá vôi rất cứng; Có thể sủi bọt khi nhỏ giấm vào.</a:t>
            </a:r>
          </a:p>
        </p:txBody>
      </p:sp>
      <p:sp>
        <p:nvSpPr>
          <p:cNvPr id="2" name="Oval 1"/>
          <p:cNvSpPr/>
          <p:nvPr/>
        </p:nvSpPr>
        <p:spPr>
          <a:xfrm>
            <a:off x="623570" y="4344670"/>
            <a:ext cx="533400" cy="457200"/>
          </a:xfrm>
          <a:prstGeom prst="ellipse">
            <a:avLst/>
          </a:prstGeom>
          <a:noFill/>
          <a:ln w="9525" cap="flat" cmpd="sng" algn="ctr">
            <a:solidFill>
              <a:srgbClr val="C00000">
                <a:alpha val="72000"/>
              </a:srgbClr>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1800" b="0" i="0" u="none" strike="noStrike" cap="none" normalizeH="0" baseline="0" smtClean="0">
              <a:ln>
                <a:noFill/>
              </a:ln>
              <a:gradFill>
                <a:gsLst>
                  <a:gs pos="0">
                    <a:srgbClr val="E30000"/>
                  </a:gs>
                  <a:gs pos="100000">
                    <a:srgbClr val="760303"/>
                  </a:gs>
                </a:gsLst>
                <a:lin scaled="0"/>
              </a:gradFill>
              <a:effectLst/>
              <a:latin typeface=".VnTime" pitchFamily="34"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500" fill="hold"/>
                                        <p:tgtEl>
                                          <p:spTgt spid="2355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355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355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3558"/>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p:cTn id="13" dur="500" fill="hold"/>
                                        <p:tgtEl>
                                          <p:spTgt spid="23557"/>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3557"/>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3557"/>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23559"/>
                                        </p:tgtEl>
                                        <p:attrNameLst>
                                          <p:attrName>style.visibility</p:attrName>
                                        </p:attrNameLst>
                                      </p:cBhvr>
                                      <p:to>
                                        <p:strVal val="visible"/>
                                      </p:to>
                                    </p:set>
                                    <p:anim calcmode="lin" valueType="num">
                                      <p:cBhvr>
                                        <p:cTn id="21" dur="1000" fill="hold"/>
                                        <p:tgtEl>
                                          <p:spTgt spid="23559"/>
                                        </p:tgtEl>
                                        <p:attrNameLst>
                                          <p:attrName>ppt_w</p:attrName>
                                        </p:attrNameLst>
                                      </p:cBhvr>
                                      <p:tavLst>
                                        <p:tav tm="0">
                                          <p:val>
                                            <p:fltVal val="0"/>
                                          </p:val>
                                        </p:tav>
                                        <p:tav tm="100000">
                                          <p:val>
                                            <p:strVal val="#ppt_w"/>
                                          </p:val>
                                        </p:tav>
                                      </p:tavLst>
                                    </p:anim>
                                    <p:anim calcmode="lin" valueType="num">
                                      <p:cBhvr>
                                        <p:cTn id="22" dur="1000" fill="hold"/>
                                        <p:tgtEl>
                                          <p:spTgt spid="23559"/>
                                        </p:tgtEl>
                                        <p:attrNameLst>
                                          <p:attrName>ppt_h</p:attrName>
                                        </p:attrNameLst>
                                      </p:cBhvr>
                                      <p:tavLst>
                                        <p:tav tm="0">
                                          <p:val>
                                            <p:fltVal val="0"/>
                                          </p:val>
                                        </p:tav>
                                        <p:tav tm="100000">
                                          <p:val>
                                            <p:strVal val="#ppt_h"/>
                                          </p:val>
                                        </p:tav>
                                      </p:tavLst>
                                    </p:anim>
                                    <p:anim calcmode="lin" valueType="num">
                                      <p:cBhvr>
                                        <p:cTn id="23" dur="1000" fill="hold"/>
                                        <p:tgtEl>
                                          <p:spTgt spid="23559"/>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35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23560"/>
                                        </p:tgtEl>
                                        <p:attrNameLst>
                                          <p:attrName>style.visibility</p:attrName>
                                        </p:attrNameLst>
                                      </p:cBhvr>
                                      <p:to>
                                        <p:strVal val="visible"/>
                                      </p:to>
                                    </p:set>
                                    <p:anim calcmode="lin" valueType="num">
                                      <p:cBhvr>
                                        <p:cTn id="29" dur="1000" fill="hold"/>
                                        <p:tgtEl>
                                          <p:spTgt spid="23560"/>
                                        </p:tgtEl>
                                        <p:attrNameLst>
                                          <p:attrName>ppt_w</p:attrName>
                                        </p:attrNameLst>
                                      </p:cBhvr>
                                      <p:tavLst>
                                        <p:tav tm="0">
                                          <p:val>
                                            <p:fltVal val="0"/>
                                          </p:val>
                                        </p:tav>
                                        <p:tav tm="100000">
                                          <p:val>
                                            <p:strVal val="#ppt_w"/>
                                          </p:val>
                                        </p:tav>
                                      </p:tavLst>
                                    </p:anim>
                                    <p:anim calcmode="lin" valueType="num">
                                      <p:cBhvr>
                                        <p:cTn id="30" dur="1000" fill="hold"/>
                                        <p:tgtEl>
                                          <p:spTgt spid="23560"/>
                                        </p:tgtEl>
                                        <p:attrNameLst>
                                          <p:attrName>ppt_h</p:attrName>
                                        </p:attrNameLst>
                                      </p:cBhvr>
                                      <p:tavLst>
                                        <p:tav tm="0">
                                          <p:val>
                                            <p:fltVal val="0"/>
                                          </p:val>
                                        </p:tav>
                                        <p:tav tm="100000">
                                          <p:val>
                                            <p:strVal val="#ppt_h"/>
                                          </p:val>
                                        </p:tav>
                                      </p:tavLst>
                                    </p:anim>
                                    <p:anim calcmode="lin" valueType="num">
                                      <p:cBhvr>
                                        <p:cTn id="31" dur="1000" fill="hold"/>
                                        <p:tgtEl>
                                          <p:spTgt spid="2356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35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23561"/>
                                        </p:tgtEl>
                                        <p:attrNameLst>
                                          <p:attrName>style.visibility</p:attrName>
                                        </p:attrNameLst>
                                      </p:cBhvr>
                                      <p:to>
                                        <p:strVal val="visible"/>
                                      </p:to>
                                    </p:set>
                                    <p:anim calcmode="lin" valueType="num">
                                      <p:cBhvr>
                                        <p:cTn id="37" dur="1000" fill="hold"/>
                                        <p:tgtEl>
                                          <p:spTgt spid="23561"/>
                                        </p:tgtEl>
                                        <p:attrNameLst>
                                          <p:attrName>ppt_w</p:attrName>
                                        </p:attrNameLst>
                                      </p:cBhvr>
                                      <p:tavLst>
                                        <p:tav tm="0">
                                          <p:val>
                                            <p:fltVal val="0"/>
                                          </p:val>
                                        </p:tav>
                                        <p:tav tm="100000">
                                          <p:val>
                                            <p:strVal val="#ppt_w"/>
                                          </p:val>
                                        </p:tav>
                                      </p:tavLst>
                                    </p:anim>
                                    <p:anim calcmode="lin" valueType="num">
                                      <p:cBhvr>
                                        <p:cTn id="38" dur="1000" fill="hold"/>
                                        <p:tgtEl>
                                          <p:spTgt spid="23561"/>
                                        </p:tgtEl>
                                        <p:attrNameLst>
                                          <p:attrName>ppt_h</p:attrName>
                                        </p:attrNameLst>
                                      </p:cBhvr>
                                      <p:tavLst>
                                        <p:tav tm="0">
                                          <p:val>
                                            <p:fltVal val="0"/>
                                          </p:val>
                                        </p:tav>
                                        <p:tav tm="100000">
                                          <p:val>
                                            <p:strVal val="#ppt_h"/>
                                          </p:val>
                                        </p:tav>
                                      </p:tavLst>
                                    </p:anim>
                                    <p:anim calcmode="lin" valueType="num">
                                      <p:cBhvr>
                                        <p:cTn id="39" dur="1000" fill="hold"/>
                                        <p:tgtEl>
                                          <p:spTgt spid="23561"/>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35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1"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edge">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animBg="1"/>
      <p:bldP spid="23559" grpId="0"/>
      <p:bldP spid="23560" grpId="0"/>
      <p:bldP spid="23561" grpId="0"/>
      <p:bldP spid="2" grpId="0" bldLvl="0" animBg="1"/>
      <p:bldP spid="2" grpId="1" bldLvl="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1828800" y="0"/>
            <a:ext cx="5791200" cy="2362200"/>
          </a:xfrm>
          <a:prstGeom prst="rect">
            <a:avLst/>
          </a:prstGeom>
        </p:spPr>
        <p:txBody>
          <a:bodyPr wrap="none" numCol="1"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4000" b="1" i="0" u="none" strike="noStrike" kern="10" cap="none" spc="0" normalizeH="0" baseline="0" noProof="0" dirty="0">
                <a:ln w="9525">
                  <a:solidFill>
                    <a:srgbClr val="FF3300"/>
                  </a:solidFill>
                  <a:round/>
                </a:ln>
                <a:solidFill>
                  <a:srgbClr val="0000CC"/>
                </a:solidFill>
                <a:effectLst>
                  <a:outerShdw dist="53882" dir="2700000" algn="ctr" rotWithShape="0">
                    <a:srgbClr val="C0C0C0">
                      <a:alpha val="80000"/>
                    </a:srgbClr>
                  </a:outerShdw>
                </a:effectLst>
                <a:uLnTx/>
                <a:uFillTx/>
                <a:latin typeface=".VnTime" pitchFamily="34" charset="0"/>
                <a:ea typeface="+mn-ea"/>
                <a:cs typeface="+mn-cs"/>
              </a:rPr>
              <a:t>Ai nhanh, ai </a:t>
            </a:r>
            <a:r>
              <a:rPr kumimoji="0" lang="vi-VN" sz="4000" b="1" i="0" u="none" strike="noStrike" kern="10" cap="none" spc="0" normalizeH="0" baseline="0" noProof="0" dirty="0">
                <a:ln w="9525">
                  <a:solidFill>
                    <a:srgbClr val="FF3300"/>
                  </a:solidFill>
                  <a:round/>
                </a:ln>
                <a:solidFill>
                  <a:srgbClr val="0000CC"/>
                </a:solidFill>
                <a:effectLst>
                  <a:outerShdw dist="53882" dir="2700000" algn="ctr" rotWithShape="0">
                    <a:srgbClr val="C0C0C0">
                      <a:alpha val="80000"/>
                    </a:srgbClr>
                  </a:outerShdw>
                </a:effectLst>
                <a:uLnTx/>
                <a:uFillTx/>
                <a:latin typeface="Times New Roman" panose="02020603050405020304" pitchFamily="18" charset="0"/>
                <a:ea typeface="+mn-ea"/>
                <a:cs typeface="Times New Roman" panose="02020603050405020304" pitchFamily="18" charset="0"/>
              </a:rPr>
              <a:t>đúng</a:t>
            </a:r>
            <a:r>
              <a:rPr kumimoji="0" lang="vi-VN" sz="4000" b="1" i="0" u="none" strike="noStrike" kern="10" cap="none" spc="0" normalizeH="0" baseline="0" noProof="0" dirty="0">
                <a:ln w="9525">
                  <a:solidFill>
                    <a:srgbClr val="FF3300"/>
                  </a:solidFill>
                  <a:round/>
                </a:ln>
                <a:solidFill>
                  <a:srgbClr val="0000CC"/>
                </a:solidFill>
                <a:effectLst>
                  <a:outerShdw dist="53882" dir="2700000" algn="ctr" rotWithShape="0">
                    <a:srgbClr val="C0C0C0">
                      <a:alpha val="80000"/>
                    </a:srgbClr>
                  </a:outerShdw>
                </a:effectLst>
                <a:uLnTx/>
                <a:uFillTx/>
                <a:latin typeface=".VnTime" pitchFamily="34" charset="0"/>
                <a:ea typeface="+mn-ea"/>
                <a:cs typeface="+mn-cs"/>
              </a:rPr>
              <a:t>?</a:t>
            </a:r>
            <a:endParaRPr kumimoji="0" lang="en-US" sz="4000" b="1" i="0" u="none" strike="noStrike" kern="10" cap="none" spc="0" normalizeH="0" baseline="0" noProof="0" dirty="0">
              <a:ln w="9525">
                <a:solidFill>
                  <a:srgbClr val="FF3300"/>
                </a:solidFill>
                <a:round/>
              </a:ln>
              <a:solidFill>
                <a:srgbClr val="0000CC"/>
              </a:solidFill>
              <a:effectLst>
                <a:outerShdw dist="53882" dir="2700000" algn="ctr" rotWithShape="0">
                  <a:srgbClr val="C0C0C0">
                    <a:alpha val="80000"/>
                  </a:srgbClr>
                </a:outerShdw>
              </a:effectLst>
              <a:uLnTx/>
              <a:uFillTx/>
              <a:latin typeface=".VnPresent"/>
              <a:ea typeface="+mn-ea"/>
              <a:cs typeface="+mn-cs"/>
            </a:endParaRPr>
          </a:p>
        </p:txBody>
      </p:sp>
      <p:pic>
        <p:nvPicPr>
          <p:cNvPr id="57347" name="Picture 3" descr="Anh 12"/>
          <p:cNvPicPr>
            <a:picLocks noChangeAspect="1"/>
          </p:cNvPicPr>
          <p:nvPr/>
        </p:nvPicPr>
        <p:blipFill>
          <a:blip r:embed="rId2"/>
          <a:stretch>
            <a:fillRect/>
          </a:stretch>
        </p:blipFill>
        <p:spPr>
          <a:xfrm>
            <a:off x="47625" y="76200"/>
            <a:ext cx="790575" cy="952500"/>
          </a:xfrm>
          <a:prstGeom prst="rect">
            <a:avLst/>
          </a:prstGeom>
          <a:noFill/>
          <a:ln w="9525">
            <a:noFill/>
          </a:ln>
        </p:spPr>
      </p:pic>
      <p:pic>
        <p:nvPicPr>
          <p:cNvPr id="57348" name="Picture 4" descr="Anh 12"/>
          <p:cNvPicPr>
            <a:picLocks noChangeAspect="1"/>
          </p:cNvPicPr>
          <p:nvPr/>
        </p:nvPicPr>
        <p:blipFill>
          <a:blip r:embed="rId2"/>
          <a:stretch>
            <a:fillRect/>
          </a:stretch>
        </p:blipFill>
        <p:spPr>
          <a:xfrm>
            <a:off x="8277225" y="76200"/>
            <a:ext cx="790575" cy="952500"/>
          </a:xfrm>
          <a:prstGeom prst="rect">
            <a:avLst/>
          </a:prstGeom>
          <a:noFill/>
          <a:ln w="9525">
            <a:noFill/>
          </a:ln>
        </p:spPr>
      </p:pic>
      <p:sp>
        <p:nvSpPr>
          <p:cNvPr id="24581" name="Text Box 5"/>
          <p:cNvSpPr txBox="1"/>
          <p:nvPr/>
        </p:nvSpPr>
        <p:spPr>
          <a:xfrm>
            <a:off x="442913" y="3200400"/>
            <a:ext cx="48006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dirty="0">
                <a:latin typeface=".VnArial Narrow" pitchFamily="34" charset="0"/>
              </a:rPr>
              <a:t>  </a:t>
            </a:r>
            <a:r>
              <a:rPr lang="en-US" altLang="en-US" dirty="0">
                <a:latin typeface="Times New Roman" panose="02020603050405020304" pitchFamily="18" charset="0"/>
              </a:rPr>
              <a:t>Đá vôi thường dùng để:</a:t>
            </a:r>
          </a:p>
        </p:txBody>
      </p:sp>
      <p:sp>
        <p:nvSpPr>
          <p:cNvPr id="24582" name="AutoShape 6"/>
          <p:cNvSpPr/>
          <p:nvPr/>
        </p:nvSpPr>
        <p:spPr>
          <a:xfrm>
            <a:off x="152400" y="2057400"/>
            <a:ext cx="3962400" cy="1219200"/>
          </a:xfrm>
          <a:prstGeom prst="irregularSeal1">
            <a:avLst/>
          </a:prstGeom>
          <a:solidFill>
            <a:srgbClr val="CCFFCC"/>
          </a:solidFill>
          <a:ln w="9525" cap="flat" cmpd="sng">
            <a:solidFill>
              <a:srgbClr val="CCFFCC"/>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lgn="ctr">
              <a:spcBef>
                <a:spcPct val="0"/>
              </a:spcBef>
              <a:buClrTx/>
              <a:buFontTx/>
              <a:buNone/>
            </a:pPr>
            <a:r>
              <a:rPr lang="en-US" altLang="en-US" sz="2800" b="1" i="1" dirty="0">
                <a:latin typeface="Times New Roman" panose="02020603050405020304" pitchFamily="18" charset="0"/>
              </a:rPr>
              <a:t>Câu 3</a:t>
            </a:r>
          </a:p>
        </p:txBody>
      </p:sp>
      <p:sp>
        <p:nvSpPr>
          <p:cNvPr id="24583" name="Text Box 7"/>
          <p:cNvSpPr txBox="1"/>
          <p:nvPr/>
        </p:nvSpPr>
        <p:spPr>
          <a:xfrm>
            <a:off x="685800" y="4953000"/>
            <a:ext cx="777240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800" b="1" dirty="0">
                <a:solidFill>
                  <a:srgbClr val="0000CC"/>
                </a:solidFill>
                <a:latin typeface="Times New Roman" panose="02020603050405020304" pitchFamily="18" charset="0"/>
              </a:rPr>
              <a:t>C. Lát đường, xây nhà, nung vôi, sản xuất xi măng, tạc tượng, làm phấn viết…</a:t>
            </a:r>
          </a:p>
        </p:txBody>
      </p:sp>
      <p:sp>
        <p:nvSpPr>
          <p:cNvPr id="24584" name="Text Box 8"/>
          <p:cNvSpPr txBox="1"/>
          <p:nvPr/>
        </p:nvSpPr>
        <p:spPr>
          <a:xfrm>
            <a:off x="685800" y="3886200"/>
            <a:ext cx="7772400" cy="4889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600" b="1" dirty="0">
                <a:solidFill>
                  <a:srgbClr val="0000CC"/>
                </a:solidFill>
                <a:latin typeface="Times New Roman" panose="02020603050405020304" pitchFamily="18" charset="0"/>
              </a:rPr>
              <a:t>A. Lát đường, xây nhà nung vôi</a:t>
            </a:r>
          </a:p>
        </p:txBody>
      </p:sp>
      <p:sp>
        <p:nvSpPr>
          <p:cNvPr id="24585" name="Text Box 9"/>
          <p:cNvSpPr txBox="1"/>
          <p:nvPr/>
        </p:nvSpPr>
        <p:spPr>
          <a:xfrm>
            <a:off x="685800" y="4419600"/>
            <a:ext cx="7772400" cy="4889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600" b="1" dirty="0">
                <a:solidFill>
                  <a:srgbClr val="0000CC"/>
                </a:solidFill>
                <a:latin typeface="Times New Roman" panose="02020603050405020304" pitchFamily="18" charset="0"/>
              </a:rPr>
              <a:t>B. Sản xuất xi măng, tạc tượng, xây nhà.</a:t>
            </a:r>
          </a:p>
        </p:txBody>
      </p:sp>
      <p:sp>
        <p:nvSpPr>
          <p:cNvPr id="2" name="Oval 1"/>
          <p:cNvSpPr/>
          <p:nvPr/>
        </p:nvSpPr>
        <p:spPr>
          <a:xfrm>
            <a:off x="676910" y="4966970"/>
            <a:ext cx="533400" cy="457200"/>
          </a:xfrm>
          <a:prstGeom prst="ellipse">
            <a:avLst/>
          </a:prstGeom>
          <a:noFill/>
          <a:ln w="9525" cap="flat" cmpd="sng" algn="ctr">
            <a:solidFill>
              <a:srgbClr val="C00000">
                <a:alpha val="72000"/>
              </a:srgbClr>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1800" b="0" i="0" u="none" strike="noStrike" cap="none" normalizeH="0" baseline="0" smtClean="0">
              <a:ln>
                <a:noFill/>
              </a:ln>
              <a:gradFill>
                <a:gsLst>
                  <a:gs pos="0">
                    <a:srgbClr val="E30000"/>
                  </a:gs>
                  <a:gs pos="100000">
                    <a:srgbClr val="760303"/>
                  </a:gs>
                </a:gsLst>
                <a:lin scaled="0"/>
              </a:gradFill>
              <a:effectLst/>
              <a:latin typeface=".VnTime" pitchFamily="34"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p:cTn id="7" dur="500" fill="hold"/>
                                        <p:tgtEl>
                                          <p:spTgt spid="2458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58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58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582"/>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4581"/>
                                        </p:tgtEl>
                                        <p:attrNameLst>
                                          <p:attrName>style.visibility</p:attrName>
                                        </p:attrNameLst>
                                      </p:cBhvr>
                                      <p:to>
                                        <p:strVal val="visible"/>
                                      </p:to>
                                    </p:set>
                                    <p:anim calcmode="lin" valueType="num">
                                      <p:cBhvr>
                                        <p:cTn id="13" dur="500" fill="hold"/>
                                        <p:tgtEl>
                                          <p:spTgt spid="24581"/>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4581"/>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4581"/>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24584"/>
                                        </p:tgtEl>
                                        <p:attrNameLst>
                                          <p:attrName>style.visibility</p:attrName>
                                        </p:attrNameLst>
                                      </p:cBhvr>
                                      <p:to>
                                        <p:strVal val="visible"/>
                                      </p:to>
                                    </p:set>
                                    <p:anim calcmode="lin" valueType="num">
                                      <p:cBhvr>
                                        <p:cTn id="21" dur="1000" fill="hold"/>
                                        <p:tgtEl>
                                          <p:spTgt spid="24584"/>
                                        </p:tgtEl>
                                        <p:attrNameLst>
                                          <p:attrName>ppt_w</p:attrName>
                                        </p:attrNameLst>
                                      </p:cBhvr>
                                      <p:tavLst>
                                        <p:tav tm="0">
                                          <p:val>
                                            <p:fltVal val="0"/>
                                          </p:val>
                                        </p:tav>
                                        <p:tav tm="100000">
                                          <p:val>
                                            <p:strVal val="#ppt_w"/>
                                          </p:val>
                                        </p:tav>
                                      </p:tavLst>
                                    </p:anim>
                                    <p:anim calcmode="lin" valueType="num">
                                      <p:cBhvr>
                                        <p:cTn id="22" dur="1000" fill="hold"/>
                                        <p:tgtEl>
                                          <p:spTgt spid="24584"/>
                                        </p:tgtEl>
                                        <p:attrNameLst>
                                          <p:attrName>ppt_h</p:attrName>
                                        </p:attrNameLst>
                                      </p:cBhvr>
                                      <p:tavLst>
                                        <p:tav tm="0">
                                          <p:val>
                                            <p:fltVal val="0"/>
                                          </p:val>
                                        </p:tav>
                                        <p:tav tm="100000">
                                          <p:val>
                                            <p:strVal val="#ppt_h"/>
                                          </p:val>
                                        </p:tav>
                                      </p:tavLst>
                                    </p:anim>
                                    <p:anim calcmode="lin" valueType="num">
                                      <p:cBhvr>
                                        <p:cTn id="23" dur="1000" fill="hold"/>
                                        <p:tgtEl>
                                          <p:spTgt spid="2458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45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24585"/>
                                        </p:tgtEl>
                                        <p:attrNameLst>
                                          <p:attrName>style.visibility</p:attrName>
                                        </p:attrNameLst>
                                      </p:cBhvr>
                                      <p:to>
                                        <p:strVal val="visible"/>
                                      </p:to>
                                    </p:set>
                                    <p:anim calcmode="lin" valueType="num">
                                      <p:cBhvr>
                                        <p:cTn id="29" dur="1000" fill="hold"/>
                                        <p:tgtEl>
                                          <p:spTgt spid="24585"/>
                                        </p:tgtEl>
                                        <p:attrNameLst>
                                          <p:attrName>ppt_w</p:attrName>
                                        </p:attrNameLst>
                                      </p:cBhvr>
                                      <p:tavLst>
                                        <p:tav tm="0">
                                          <p:val>
                                            <p:fltVal val="0"/>
                                          </p:val>
                                        </p:tav>
                                        <p:tav tm="100000">
                                          <p:val>
                                            <p:strVal val="#ppt_w"/>
                                          </p:val>
                                        </p:tav>
                                      </p:tavLst>
                                    </p:anim>
                                    <p:anim calcmode="lin" valueType="num">
                                      <p:cBhvr>
                                        <p:cTn id="30" dur="1000" fill="hold"/>
                                        <p:tgtEl>
                                          <p:spTgt spid="24585"/>
                                        </p:tgtEl>
                                        <p:attrNameLst>
                                          <p:attrName>ppt_h</p:attrName>
                                        </p:attrNameLst>
                                      </p:cBhvr>
                                      <p:tavLst>
                                        <p:tav tm="0">
                                          <p:val>
                                            <p:fltVal val="0"/>
                                          </p:val>
                                        </p:tav>
                                        <p:tav tm="100000">
                                          <p:val>
                                            <p:strVal val="#ppt_h"/>
                                          </p:val>
                                        </p:tav>
                                      </p:tavLst>
                                    </p:anim>
                                    <p:anim calcmode="lin" valueType="num">
                                      <p:cBhvr>
                                        <p:cTn id="31" dur="1000" fill="hold"/>
                                        <p:tgtEl>
                                          <p:spTgt spid="2458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45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24583"/>
                                        </p:tgtEl>
                                        <p:attrNameLst>
                                          <p:attrName>style.visibility</p:attrName>
                                        </p:attrNameLst>
                                      </p:cBhvr>
                                      <p:to>
                                        <p:strVal val="visible"/>
                                      </p:to>
                                    </p:set>
                                    <p:anim calcmode="lin" valueType="num">
                                      <p:cBhvr>
                                        <p:cTn id="37" dur="1000" fill="hold"/>
                                        <p:tgtEl>
                                          <p:spTgt spid="24583"/>
                                        </p:tgtEl>
                                        <p:attrNameLst>
                                          <p:attrName>ppt_w</p:attrName>
                                        </p:attrNameLst>
                                      </p:cBhvr>
                                      <p:tavLst>
                                        <p:tav tm="0">
                                          <p:val>
                                            <p:fltVal val="0"/>
                                          </p:val>
                                        </p:tav>
                                        <p:tav tm="100000">
                                          <p:val>
                                            <p:strVal val="#ppt_w"/>
                                          </p:val>
                                        </p:tav>
                                      </p:tavLst>
                                    </p:anim>
                                    <p:anim calcmode="lin" valueType="num">
                                      <p:cBhvr>
                                        <p:cTn id="38" dur="1000" fill="hold"/>
                                        <p:tgtEl>
                                          <p:spTgt spid="24583"/>
                                        </p:tgtEl>
                                        <p:attrNameLst>
                                          <p:attrName>ppt_h</p:attrName>
                                        </p:attrNameLst>
                                      </p:cBhvr>
                                      <p:tavLst>
                                        <p:tav tm="0">
                                          <p:val>
                                            <p:fltVal val="0"/>
                                          </p:val>
                                        </p:tav>
                                        <p:tav tm="100000">
                                          <p:val>
                                            <p:strVal val="#ppt_h"/>
                                          </p:val>
                                        </p:tav>
                                      </p:tavLst>
                                    </p:anim>
                                    <p:anim calcmode="lin" valueType="num">
                                      <p:cBhvr>
                                        <p:cTn id="39" dur="1000" fill="hold"/>
                                        <p:tgtEl>
                                          <p:spTgt spid="24583"/>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45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animBg="1"/>
      <p:bldP spid="24583" grpId="0"/>
      <p:bldP spid="24584" grpId="0"/>
      <p:bldP spid="24585" grpId="0"/>
      <p:bldP spid="2"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54274" name="TextBox 15"/>
          <p:cNvSpPr txBox="1"/>
          <p:nvPr/>
        </p:nvSpPr>
        <p:spPr>
          <a:xfrm>
            <a:off x="388620" y="1770380"/>
            <a:ext cx="4584700" cy="70675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0"/>
              </a:spcBef>
              <a:buClrTx/>
              <a:buFontTx/>
              <a:buNone/>
            </a:pPr>
            <a:r>
              <a:rPr lang="en-US" altLang="en-US" sz="4000" b="1" u="sng" dirty="0">
                <a:solidFill>
                  <a:srgbClr val="FF0000"/>
                </a:solidFill>
                <a:latin typeface="Times New Roman" panose="02020603050405020304" pitchFamily="18" charset="0"/>
                <a:cs typeface="Times New Roman" panose="02020603050405020304" pitchFamily="18" charset="0"/>
              </a:rPr>
              <a:t>BẠN CẦN BIẾT:</a:t>
            </a:r>
            <a:endParaRPr lang="en-US" altLang="en-US" sz="40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TextBox 18"/>
          <p:cNvSpPr txBox="1"/>
          <p:nvPr/>
        </p:nvSpPr>
        <p:spPr>
          <a:xfrm>
            <a:off x="255905" y="2682875"/>
            <a:ext cx="8497570" cy="3138170"/>
          </a:xfrm>
          <a:prstGeom prst="rect">
            <a:avLst/>
          </a:prstGeom>
          <a:noFill/>
          <a:ln w="9525" cap="flat" cmpd="sng">
            <a:solidFill>
              <a:srgbClr val="FF0000"/>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FontTx/>
              <a:buNone/>
            </a:pPr>
            <a:r>
              <a:rPr lang="en-US" altLang="en-US" sz="2000" dirty="0">
                <a:solidFill>
                  <a:srgbClr val="0000CC"/>
                </a:solidFill>
                <a:cs typeface="Arial" panose="020B0604020202020204" pitchFamily="34" charset="0"/>
              </a:rPr>
              <a:t> </a:t>
            </a:r>
            <a:r>
              <a:rPr lang="en-US" altLang="en-US" sz="2000" dirty="0">
                <a:cs typeface="Arial" panose="020B0604020202020204" pitchFamily="34" charset="0"/>
              </a:rPr>
              <a:t>  </a:t>
            </a:r>
            <a:r>
              <a:rPr lang="en-US" altLang="en-US" sz="2000" dirty="0">
                <a:solidFill>
                  <a:schemeClr val="accent1">
                    <a:lumMod val="50000"/>
                  </a:schemeClr>
                </a:solidFill>
                <a:cs typeface="Arial" panose="020B0604020202020204" pitchFamily="34" charset="0"/>
              </a:rPr>
              <a:t> </a:t>
            </a:r>
            <a:r>
              <a:rPr lang="en-US" altLang="en-US" sz="3600"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dirty="0">
                <a:solidFill>
                  <a:srgbClr val="0000CC"/>
                </a:solidFill>
                <a:latin typeface="Times New Roman" panose="02020603050405020304" pitchFamily="18" charset="0"/>
                <a:cs typeface="Times New Roman" panose="02020603050405020304" pitchFamily="18" charset="0"/>
              </a:rPr>
              <a:t>Đá vôi không cứng lắm. Dưới tác dụng của a-xít thì đá vôi sủi bọt.</a:t>
            </a:r>
          </a:p>
          <a:p>
            <a:pPr marL="0" lvl="0" indent="0" eaLnBrk="1" hangingPunct="1">
              <a:spcBef>
                <a:spcPct val="50000"/>
              </a:spcBef>
              <a:buClrTx/>
              <a:buFontTx/>
              <a:buNone/>
            </a:pPr>
            <a:r>
              <a:rPr lang="en-US" altLang="en-US" sz="3600" dirty="0">
                <a:solidFill>
                  <a:srgbClr val="0000CC"/>
                </a:solidFill>
                <a:latin typeface="Times New Roman" panose="02020603050405020304" pitchFamily="18" charset="0"/>
                <a:cs typeface="Times New Roman" panose="02020603050405020304" pitchFamily="18" charset="0"/>
              </a:rPr>
              <a:t>   - Đá vôi được dùng để lát đường, xây nhà, nung vôi, sản xuất xi măng, tạc tượng, làm phấn viết…</a:t>
            </a:r>
            <a:endParaRPr lang="en-US" altLang="en-US" sz="36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54276" name="Text Box 10"/>
          <p:cNvSpPr txBox="1"/>
          <p:nvPr/>
        </p:nvSpPr>
        <p:spPr>
          <a:xfrm>
            <a:off x="1172210" y="154305"/>
            <a:ext cx="6096000" cy="135318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lnSpc>
                <a:spcPct val="100000"/>
              </a:lnSpc>
              <a:spcBef>
                <a:spcPct val="50000"/>
              </a:spcBef>
              <a:buClrTx/>
              <a:buFontTx/>
              <a:buNone/>
            </a:pPr>
            <a:r>
              <a:rPr lang="en-US" altLang="en-US" sz="2800" b="1" dirty="0">
                <a:latin typeface="Times New Roman" panose="02020603050405020304" pitchFamily="18" charset="0"/>
              </a:rPr>
              <a:t>                   </a:t>
            </a:r>
            <a:r>
              <a:rPr lang="en-US" altLang="en-US" sz="2800" b="1" dirty="0">
                <a:solidFill>
                  <a:schemeClr val="tx1"/>
                </a:solidFill>
                <a:latin typeface="Times New Roman" panose="02020603050405020304" pitchFamily="18" charset="0"/>
              </a:rPr>
              <a:t>  </a:t>
            </a:r>
            <a:r>
              <a:rPr lang="en-US" altLang="en-US" sz="2800" b="1" u="sng" dirty="0">
                <a:solidFill>
                  <a:schemeClr val="tx1"/>
                </a:solidFill>
                <a:latin typeface="Times New Roman" panose="02020603050405020304" pitchFamily="18" charset="0"/>
              </a:rPr>
              <a:t>Khoa học</a:t>
            </a:r>
            <a:r>
              <a:rPr lang="en-US" altLang="en-US" sz="2800" b="1" dirty="0">
                <a:solidFill>
                  <a:schemeClr val="tx1"/>
                </a:solidFill>
                <a:latin typeface="Times New Roman" panose="02020603050405020304" pitchFamily="18" charset="0"/>
              </a:rPr>
              <a:t>:             </a:t>
            </a:r>
          </a:p>
          <a:p>
            <a:pPr marL="0" lvl="0" indent="0">
              <a:lnSpc>
                <a:spcPct val="100000"/>
              </a:lnSpc>
              <a:spcBef>
                <a:spcPct val="50000"/>
              </a:spcBef>
              <a:buClrTx/>
              <a:buFontTx/>
              <a:buNone/>
            </a:pPr>
            <a:r>
              <a:rPr lang="en-US" altLang="en-US" sz="2800" b="1" dirty="0">
                <a:solidFill>
                  <a:schemeClr val="tx1"/>
                </a:solidFill>
                <a:latin typeface="Times New Roman" panose="02020603050405020304" pitchFamily="18" charset="0"/>
              </a:rPr>
              <a:t>   </a:t>
            </a:r>
            <a:r>
              <a:rPr lang="en-US" altLang="en-US" sz="2800" b="1" u="sng" dirty="0">
                <a:solidFill>
                  <a:schemeClr val="tx1"/>
                </a:solidFill>
                <a:latin typeface="Times New Roman" panose="02020603050405020304" pitchFamily="18" charset="0"/>
              </a:rPr>
              <a:t>Bài 26:</a:t>
            </a:r>
            <a:r>
              <a:rPr lang="en-US" altLang="en-US" sz="2800" b="1" dirty="0">
                <a:solidFill>
                  <a:srgbClr val="FF0000"/>
                </a:solidFill>
                <a:latin typeface="Times New Roman" panose="02020603050405020304" pitchFamily="18" charset="0"/>
              </a:rPr>
              <a:t>        </a:t>
            </a:r>
            <a:r>
              <a:rPr lang="en-US" altLang="en-US" sz="3600" b="1" dirty="0">
                <a:solidFill>
                  <a:srgbClr val="FF0000"/>
                </a:solidFill>
                <a:latin typeface="Times New Roman" panose="02020603050405020304" pitchFamily="18" charset="0"/>
              </a:rPr>
              <a:t>Đá vôi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ox(in)">
                                      <p:cBhvr>
                                        <p:cTn id="7" dur="20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Hoa Ban Vao Lop - Be Hoang Yen [NCT 31633990028895156250].mp3">
            <a:hlinkClick r:id="" action="ppaction://media"/>
          </p:cNvPr>
          <p:cNvPicPr>
            <a:picLocks noRot="1" noChangeAspect="1"/>
          </p:cNvPicPr>
          <p:nvPr>
            <a:audioFile r:link="rId1"/>
            <p:extLst>
              <p:ext uri="{DAA4B4D4-6D71-4841-9C94-3DE7FCFB9230}">
                <p14:media xmlns:p14="http://schemas.microsoft.com/office/powerpoint/2010/main" xmlns="" r:link="rId3"/>
              </p:ext>
            </p:extLst>
          </p:nvPr>
        </p:nvPicPr>
        <p:blipFill>
          <a:blip r:embed="rId4"/>
          <a:stretch>
            <a:fillRect/>
          </a:stretch>
        </p:blipFill>
        <p:spPr>
          <a:xfrm>
            <a:off x="7086600" y="4953000"/>
            <a:ext cx="304800" cy="304800"/>
          </a:xfrm>
          <a:prstGeom prst="rect">
            <a:avLst/>
          </a:prstGeom>
          <a:noFill/>
          <a:ln w="9525">
            <a:noFill/>
          </a:ln>
        </p:spPr>
      </p:pic>
      <p:pic>
        <p:nvPicPr>
          <p:cNvPr id="5123" name="Picture 3" descr="Copy of 761208civf7vumcn"/>
          <p:cNvPicPr>
            <a:picLocks noChangeAspect="1"/>
          </p:cNvPicPr>
          <p:nvPr/>
        </p:nvPicPr>
        <p:blipFill>
          <a:blip r:embed="rId5"/>
          <a:stretch>
            <a:fillRect/>
          </a:stretch>
        </p:blipFill>
        <p:spPr>
          <a:xfrm>
            <a:off x="0" y="0"/>
            <a:ext cx="228600" cy="6629400"/>
          </a:xfrm>
          <a:prstGeom prst="rect">
            <a:avLst/>
          </a:prstGeom>
          <a:noFill/>
          <a:ln w="9525">
            <a:noFill/>
          </a:ln>
        </p:spPr>
      </p:pic>
      <p:pic>
        <p:nvPicPr>
          <p:cNvPr id="5124" name="Picture 4" descr="Copy of 761208civf7vumcn"/>
          <p:cNvPicPr>
            <a:picLocks noChangeAspect="1"/>
          </p:cNvPicPr>
          <p:nvPr/>
        </p:nvPicPr>
        <p:blipFill>
          <a:blip r:embed="rId5"/>
          <a:stretch>
            <a:fillRect/>
          </a:stretch>
        </p:blipFill>
        <p:spPr>
          <a:xfrm>
            <a:off x="8915400" y="0"/>
            <a:ext cx="228600" cy="6629400"/>
          </a:xfrm>
          <a:prstGeom prst="rect">
            <a:avLst/>
          </a:prstGeom>
          <a:noFill/>
          <a:ln w="9525">
            <a:noFill/>
          </a:ln>
        </p:spPr>
      </p:pic>
      <p:pic>
        <p:nvPicPr>
          <p:cNvPr id="5125" name="Picture 5" descr="Daisy-03-june"/>
          <p:cNvPicPr>
            <a:picLocks noChangeAspect="1"/>
          </p:cNvPicPr>
          <p:nvPr/>
        </p:nvPicPr>
        <p:blipFill>
          <a:blip r:embed="rId6"/>
          <a:stretch>
            <a:fillRect/>
          </a:stretch>
        </p:blipFill>
        <p:spPr>
          <a:xfrm>
            <a:off x="457200" y="5715000"/>
            <a:ext cx="838200" cy="690563"/>
          </a:xfrm>
          <a:prstGeom prst="rect">
            <a:avLst/>
          </a:prstGeom>
          <a:noFill/>
          <a:ln w="9525">
            <a:noFill/>
          </a:ln>
        </p:spPr>
      </p:pic>
      <p:pic>
        <p:nvPicPr>
          <p:cNvPr id="5126" name="Picture 6" descr="Daisy-03-june"/>
          <p:cNvPicPr>
            <a:picLocks noChangeAspect="1"/>
          </p:cNvPicPr>
          <p:nvPr/>
        </p:nvPicPr>
        <p:blipFill>
          <a:blip r:embed="rId6"/>
          <a:stretch>
            <a:fillRect/>
          </a:stretch>
        </p:blipFill>
        <p:spPr>
          <a:xfrm>
            <a:off x="3581400" y="5257800"/>
            <a:ext cx="1295400" cy="1066800"/>
          </a:xfrm>
          <a:prstGeom prst="rect">
            <a:avLst/>
          </a:prstGeom>
          <a:noFill/>
          <a:ln w="9525">
            <a:noFill/>
          </a:ln>
        </p:spPr>
      </p:pic>
      <p:pic>
        <p:nvPicPr>
          <p:cNvPr id="5127" name="Picture 7" descr="Daisy-03-june"/>
          <p:cNvPicPr>
            <a:picLocks noChangeAspect="1"/>
          </p:cNvPicPr>
          <p:nvPr/>
        </p:nvPicPr>
        <p:blipFill>
          <a:blip r:embed="rId6"/>
          <a:stretch>
            <a:fillRect/>
          </a:stretch>
        </p:blipFill>
        <p:spPr>
          <a:xfrm>
            <a:off x="6858000" y="4670425"/>
            <a:ext cx="2286000" cy="2187575"/>
          </a:xfrm>
          <a:prstGeom prst="rect">
            <a:avLst/>
          </a:prstGeom>
          <a:noFill/>
          <a:ln w="9525">
            <a:noFill/>
          </a:ln>
        </p:spPr>
      </p:pic>
      <p:pic>
        <p:nvPicPr>
          <p:cNvPr id="5128" name="Picture 8" descr="k2"/>
          <p:cNvPicPr>
            <a:picLocks noChangeAspect="1"/>
          </p:cNvPicPr>
          <p:nvPr/>
        </p:nvPicPr>
        <p:blipFill>
          <a:blip r:embed="rId7"/>
          <a:stretch>
            <a:fillRect/>
          </a:stretch>
        </p:blipFill>
        <p:spPr>
          <a:xfrm>
            <a:off x="0" y="0"/>
            <a:ext cx="9144000" cy="6858000"/>
          </a:xfrm>
          <a:prstGeom prst="rect">
            <a:avLst/>
          </a:prstGeom>
          <a:solidFill>
            <a:schemeClr val="bg1"/>
          </a:solidFill>
          <a:ln w="9525" cap="flat" cmpd="sng">
            <a:solidFill>
              <a:srgbClr val="FF0000"/>
            </a:solidFill>
            <a:prstDash val="solid"/>
            <a:miter/>
            <a:headEnd type="none" w="med" len="med"/>
            <a:tailEnd type="none" w="med" len="med"/>
          </a:ln>
        </p:spPr>
      </p:pic>
      <p:sp>
        <p:nvSpPr>
          <p:cNvPr id="5129" name="WordArt 9"/>
          <p:cNvSpPr>
            <a:spLocks noTextEdit="1"/>
          </p:cNvSpPr>
          <p:nvPr/>
        </p:nvSpPr>
        <p:spPr>
          <a:xfrm>
            <a:off x="1524000" y="2438400"/>
            <a:ext cx="5781675" cy="1143000"/>
          </a:xfrm>
          <a:prstGeom prst="rect">
            <a:avLst/>
          </a:prstGeom>
        </p:spPr>
        <p:txBody>
          <a:bodyPr wrap="none" fromWordArt="1">
            <a:prstTxWarp prst="textPlain">
              <a:avLst>
                <a:gd name="adj" fmla="val 50000"/>
              </a:avLst>
            </a:prstTxWarp>
            <a:normAutofit/>
          </a:bodyPr>
          <a:lstStyle/>
          <a:p>
            <a:pPr algn="ctr"/>
            <a:r>
              <a:rPr lang="en-US" sz="2400">
                <a:ln w="19050" cap="flat" cmpd="sng">
                  <a:solidFill>
                    <a:srgbClr val="0066FF"/>
                  </a:solidFill>
                  <a:prstDash val="solid"/>
                  <a:headEnd type="none" w="med" len="med"/>
                  <a:tailEnd type="none" w="med" len="med"/>
                </a:ln>
                <a:solidFill>
                  <a:srgbClr val="0066FF"/>
                </a:solidFill>
                <a:effectLst>
                  <a:outerShdw dist="35921" dir="2699999" algn="ctr" rotWithShape="0">
                    <a:srgbClr val="990000"/>
                  </a:outerShdw>
                </a:effectLst>
                <a:latin typeface="Times New Roman" panose="02020603050405020304" pitchFamily="18" charset="0"/>
                <a:ea typeface="Arial Unicode MS" charset="0"/>
                <a:cs typeface="Times New Roman" panose="02020603050405020304" pitchFamily="18" charset="0"/>
              </a:rPr>
              <a:t>KÍNH CHÚC QUÝ THẦY CÔ GIÁO </a:t>
            </a:r>
          </a:p>
          <a:p>
            <a:pPr algn="ctr"/>
            <a:r>
              <a:rPr lang="en-US" sz="2400">
                <a:ln w="19050" cap="flat" cmpd="sng">
                  <a:solidFill>
                    <a:srgbClr val="0066FF"/>
                  </a:solidFill>
                  <a:prstDash val="solid"/>
                  <a:headEnd type="none" w="med" len="med"/>
                  <a:tailEnd type="none" w="med" len="med"/>
                </a:ln>
                <a:solidFill>
                  <a:srgbClr val="0066FF"/>
                </a:solidFill>
                <a:effectLst>
                  <a:outerShdw dist="35921" dir="2699999" algn="ctr" rotWithShape="0">
                    <a:srgbClr val="990000"/>
                  </a:outerShdw>
                </a:effectLst>
                <a:latin typeface="Times New Roman" panose="02020603050405020304" pitchFamily="18" charset="0"/>
                <a:ea typeface="Arial Unicode MS" charset="0"/>
                <a:cs typeface="Times New Roman" panose="02020603050405020304" pitchFamily="18" charset="0"/>
              </a:rPr>
              <a:t>CÙNG CÁC EM SỨC KHỎE!</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379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3379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descr="tải xuống"/>
          <p:cNvPicPr>
            <a:picLocks noChangeAspect="1"/>
          </p:cNvPicPr>
          <p:nvPr/>
        </p:nvPicPr>
        <p:blipFill>
          <a:blip r:embed="rId2"/>
          <a:stretch>
            <a:fillRect/>
          </a:stretch>
        </p:blipFill>
        <p:spPr>
          <a:xfrm>
            <a:off x="76200" y="152400"/>
            <a:ext cx="4191000" cy="3033713"/>
          </a:xfrm>
          <a:prstGeom prst="rect">
            <a:avLst/>
          </a:prstGeom>
          <a:noFill/>
          <a:ln w="9525">
            <a:noFill/>
          </a:ln>
        </p:spPr>
      </p:pic>
      <p:pic>
        <p:nvPicPr>
          <p:cNvPr id="5123" name="Picture 5" descr="images (1)"/>
          <p:cNvPicPr>
            <a:picLocks noChangeAspect="1"/>
          </p:cNvPicPr>
          <p:nvPr/>
        </p:nvPicPr>
        <p:blipFill>
          <a:blip r:embed="rId3"/>
          <a:stretch>
            <a:fillRect/>
          </a:stretch>
        </p:blipFill>
        <p:spPr>
          <a:xfrm>
            <a:off x="4343400" y="3352800"/>
            <a:ext cx="4724400" cy="3200400"/>
          </a:xfrm>
          <a:prstGeom prst="rect">
            <a:avLst/>
          </a:prstGeom>
          <a:noFill/>
          <a:ln w="9525">
            <a:noFill/>
          </a:ln>
        </p:spPr>
      </p:pic>
      <p:pic>
        <p:nvPicPr>
          <p:cNvPr id="5124" name="Picture 6" descr="images"/>
          <p:cNvPicPr>
            <a:picLocks noChangeAspect="1"/>
          </p:cNvPicPr>
          <p:nvPr/>
        </p:nvPicPr>
        <p:blipFill>
          <a:blip r:embed="rId4"/>
          <a:stretch>
            <a:fillRect/>
          </a:stretch>
        </p:blipFill>
        <p:spPr>
          <a:xfrm>
            <a:off x="4343400" y="152400"/>
            <a:ext cx="4724400" cy="3033713"/>
          </a:xfrm>
          <a:prstGeom prst="rect">
            <a:avLst/>
          </a:prstGeom>
          <a:noFill/>
          <a:ln w="9525">
            <a:noFill/>
          </a:ln>
        </p:spPr>
      </p:pic>
      <p:pic>
        <p:nvPicPr>
          <p:cNvPr id="5125" name="Picture 7" descr="tải xuống"/>
          <p:cNvPicPr>
            <a:picLocks noChangeAspect="1"/>
          </p:cNvPicPr>
          <p:nvPr/>
        </p:nvPicPr>
        <p:blipFill>
          <a:blip r:embed="rId5"/>
          <a:stretch>
            <a:fillRect/>
          </a:stretch>
        </p:blipFill>
        <p:spPr>
          <a:xfrm>
            <a:off x="76200" y="3352800"/>
            <a:ext cx="4191000" cy="3200400"/>
          </a:xfrm>
          <a:prstGeom prst="rect">
            <a:avLst/>
          </a:prstGeom>
          <a:noFill/>
          <a:ln w="9525">
            <a:noFill/>
          </a:ln>
        </p:spPr>
      </p:pic>
      <p:sp>
        <p:nvSpPr>
          <p:cNvPr id="9222" name="Text Box 8"/>
          <p:cNvSpPr txBox="1"/>
          <p:nvPr/>
        </p:nvSpPr>
        <p:spPr>
          <a:xfrm>
            <a:off x="0" y="2819400"/>
            <a:ext cx="3581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endParaRPr lang="en-US" altLang="en-US" sz="1800" dirty="0">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circle(in)">
                                      <p:cBhvr>
                                        <p:cTn id="12" dur="20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circle(in)">
                                      <p:cBhvr>
                                        <p:cTn id="17" dur="20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circle(in)">
                                      <p:cBhvr>
                                        <p:cTn id="22"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10242" name="Picture 6" descr="uocgi"/>
          <p:cNvPicPr>
            <a:picLocks noChangeAspect="1"/>
          </p:cNvPicPr>
          <p:nvPr/>
        </p:nvPicPr>
        <p:blipFill>
          <a:blip r:embed="rId2"/>
          <a:stretch>
            <a:fillRect/>
          </a:stretch>
        </p:blipFill>
        <p:spPr>
          <a:xfrm>
            <a:off x="0" y="5943600"/>
            <a:ext cx="9144000" cy="914400"/>
          </a:xfrm>
          <a:prstGeom prst="rect">
            <a:avLst/>
          </a:prstGeom>
          <a:noFill/>
          <a:ln w="9525">
            <a:noFill/>
          </a:ln>
        </p:spPr>
      </p:pic>
      <p:sp>
        <p:nvSpPr>
          <p:cNvPr id="10245" name="Text Box 15"/>
          <p:cNvSpPr txBox="1"/>
          <p:nvPr/>
        </p:nvSpPr>
        <p:spPr>
          <a:xfrm>
            <a:off x="1295400" y="533400"/>
            <a:ext cx="6096000" cy="13541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800" b="1" dirty="0">
                <a:latin typeface="Times New Roman" panose="02020603050405020304" pitchFamily="18" charset="0"/>
              </a:rPr>
              <a:t>                       </a:t>
            </a:r>
            <a:r>
              <a:rPr lang="en-US" altLang="en-US" sz="2800" b="1" u="sng" dirty="0">
                <a:latin typeface="Times New Roman" panose="02020603050405020304" pitchFamily="18" charset="0"/>
              </a:rPr>
              <a:t>Khoa học</a:t>
            </a:r>
            <a:r>
              <a:rPr lang="en-US" altLang="en-US" sz="2800" b="1" dirty="0">
                <a:latin typeface="Times New Roman" panose="02020603050405020304" pitchFamily="18" charset="0"/>
              </a:rPr>
              <a:t>:            </a:t>
            </a:r>
          </a:p>
          <a:p>
            <a:pPr marL="0" lvl="0" indent="0">
              <a:spcBef>
                <a:spcPct val="50000"/>
              </a:spcBef>
              <a:buClrTx/>
              <a:buFontTx/>
              <a:buNone/>
            </a:pPr>
            <a:r>
              <a:rPr lang="en-US" altLang="en-US" sz="3600" b="1" dirty="0">
                <a:solidFill>
                  <a:srgbClr val="FF0000"/>
                </a:solidFill>
                <a:latin typeface="Times New Roman" panose="02020603050405020304" pitchFamily="18" charset="0"/>
              </a:rPr>
              <a:t>                   Đá vôi</a:t>
            </a:r>
          </a:p>
        </p:txBody>
      </p:sp>
      <p:sp>
        <p:nvSpPr>
          <p:cNvPr id="172064" name="Text Box 32"/>
          <p:cNvSpPr txBox="1"/>
          <p:nvPr/>
        </p:nvSpPr>
        <p:spPr>
          <a:xfrm>
            <a:off x="107950" y="1787525"/>
            <a:ext cx="614045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FontTx/>
              <a:buNone/>
            </a:pPr>
            <a:r>
              <a:rPr lang="en-US" altLang="en-US" sz="2800" b="1" dirty="0">
                <a:solidFill>
                  <a:srgbClr val="0000CC"/>
                </a:solidFill>
                <a:latin typeface="Times New Roman" panose="02020603050405020304" pitchFamily="18" charset="0"/>
              </a:rPr>
              <a:t>1. Một số vùng núi đá vôi ở nước ta:</a:t>
            </a:r>
          </a:p>
        </p:txBody>
      </p:sp>
      <p:sp>
        <p:nvSpPr>
          <p:cNvPr id="10247" name="Cloud Callout 1"/>
          <p:cNvSpPr/>
          <p:nvPr/>
        </p:nvSpPr>
        <p:spPr>
          <a:xfrm>
            <a:off x="5338763" y="4278313"/>
            <a:ext cx="2286000" cy="990600"/>
          </a:xfrm>
          <a:prstGeom prst="cloudCallout">
            <a:avLst>
              <a:gd name="adj1" fmla="val -40833"/>
              <a:gd name="adj2" fmla="val 72755"/>
            </a:avLst>
          </a:prstGeom>
          <a:solidFill>
            <a:schemeClr val="accent1"/>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0"/>
              </a:spcBef>
              <a:buClrTx/>
              <a:buFontTx/>
              <a:buNone/>
            </a:pPr>
            <a:r>
              <a:rPr lang="en-US" altLang="en-US" sz="1800" b="1" dirty="0">
                <a:latin typeface="Times New Roman" panose="02020603050405020304" pitchFamily="18" charset="0"/>
                <a:cs typeface="Times New Roman" panose="02020603050405020304" pitchFamily="18" charset="0"/>
              </a:rPr>
              <a:t>Ở đâu có đá vôi nhỉ? </a:t>
            </a:r>
            <a:endParaRPr lang="en-US" altLang="en-US" sz="1800" b="1" dirty="0">
              <a:latin typeface="Times New Roman" panose="02020603050405020304" pitchFamily="18" charset="0"/>
              <a:ea typeface="Times New Roman" panose="02020603050405020304" pitchFamily="18"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2064"/>
                                        </p:tgtEl>
                                        <p:attrNameLst>
                                          <p:attrName>style.visibility</p:attrName>
                                        </p:attrNameLst>
                                      </p:cBhvr>
                                      <p:to>
                                        <p:strVal val="visible"/>
                                      </p:to>
                                    </p:set>
                                    <p:anim calcmode="lin" valueType="num">
                                      <p:cBhvr>
                                        <p:cTn id="7" dur="500" fill="hold"/>
                                        <p:tgtEl>
                                          <p:spTgt spid="172064"/>
                                        </p:tgtEl>
                                        <p:attrNameLst>
                                          <p:attrName>ppt_w</p:attrName>
                                        </p:attrNameLst>
                                      </p:cBhvr>
                                      <p:tavLst>
                                        <p:tav tm="0">
                                          <p:val>
                                            <p:fltVal val="0"/>
                                          </p:val>
                                        </p:tav>
                                        <p:tav tm="100000">
                                          <p:val>
                                            <p:strVal val="#ppt_w"/>
                                          </p:val>
                                        </p:tav>
                                      </p:tavLst>
                                    </p:anim>
                                    <p:anim calcmode="lin" valueType="num">
                                      <p:cBhvr>
                                        <p:cTn id="8" dur="500" fill="hold"/>
                                        <p:tgtEl>
                                          <p:spTgt spid="172064"/>
                                        </p:tgtEl>
                                        <p:attrNameLst>
                                          <p:attrName>ppt_h</p:attrName>
                                        </p:attrNameLst>
                                      </p:cBhvr>
                                      <p:tavLst>
                                        <p:tav tm="0">
                                          <p:val>
                                            <p:fltVal val="0"/>
                                          </p:val>
                                        </p:tav>
                                        <p:tav tm="100000">
                                          <p:val>
                                            <p:strVal val="#ppt_h"/>
                                          </p:val>
                                        </p:tav>
                                      </p:tavLst>
                                    </p:anim>
                                    <p:animEffect transition="in" filter="fade">
                                      <p:cBhvr>
                                        <p:cTn id="9" dur="500"/>
                                        <p:tgtEl>
                                          <p:spTgt spid="172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6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4" descr="tải xuống"/>
          <p:cNvPicPr>
            <a:picLocks noChangeAspect="1"/>
          </p:cNvPicPr>
          <p:nvPr/>
        </p:nvPicPr>
        <p:blipFill>
          <a:blip r:embed="rId2"/>
          <a:stretch>
            <a:fillRect/>
          </a:stretch>
        </p:blipFill>
        <p:spPr>
          <a:xfrm>
            <a:off x="0" y="61913"/>
            <a:ext cx="4267200" cy="2819400"/>
          </a:xfrm>
          <a:prstGeom prst="rect">
            <a:avLst/>
          </a:prstGeom>
          <a:noFill/>
          <a:ln w="9525">
            <a:noFill/>
          </a:ln>
        </p:spPr>
      </p:pic>
      <p:pic>
        <p:nvPicPr>
          <p:cNvPr id="7171" name="Picture 5" descr="images (1)"/>
          <p:cNvPicPr>
            <a:picLocks noChangeAspect="1"/>
          </p:cNvPicPr>
          <p:nvPr/>
        </p:nvPicPr>
        <p:blipFill>
          <a:blip r:embed="rId3"/>
          <a:stretch>
            <a:fillRect/>
          </a:stretch>
        </p:blipFill>
        <p:spPr>
          <a:xfrm>
            <a:off x="4343400" y="3429000"/>
            <a:ext cx="4800600" cy="2895600"/>
          </a:xfrm>
          <a:prstGeom prst="rect">
            <a:avLst/>
          </a:prstGeom>
          <a:noFill/>
          <a:ln w="9525">
            <a:noFill/>
          </a:ln>
        </p:spPr>
      </p:pic>
      <p:pic>
        <p:nvPicPr>
          <p:cNvPr id="7172" name="Picture 6" descr="images"/>
          <p:cNvPicPr>
            <a:picLocks noChangeAspect="1"/>
          </p:cNvPicPr>
          <p:nvPr/>
        </p:nvPicPr>
        <p:blipFill>
          <a:blip r:embed="rId4"/>
          <a:stretch>
            <a:fillRect/>
          </a:stretch>
        </p:blipFill>
        <p:spPr>
          <a:xfrm>
            <a:off x="4267200" y="61913"/>
            <a:ext cx="4876800" cy="2819400"/>
          </a:xfrm>
          <a:prstGeom prst="rect">
            <a:avLst/>
          </a:prstGeom>
          <a:noFill/>
          <a:ln w="9525">
            <a:noFill/>
          </a:ln>
        </p:spPr>
      </p:pic>
      <p:pic>
        <p:nvPicPr>
          <p:cNvPr id="7173" name="Picture 7" descr="tải xuống"/>
          <p:cNvPicPr>
            <a:picLocks noChangeAspect="1"/>
          </p:cNvPicPr>
          <p:nvPr/>
        </p:nvPicPr>
        <p:blipFill>
          <a:blip r:embed="rId5"/>
          <a:stretch>
            <a:fillRect/>
          </a:stretch>
        </p:blipFill>
        <p:spPr>
          <a:xfrm>
            <a:off x="0" y="3414713"/>
            <a:ext cx="4343400" cy="2895600"/>
          </a:xfrm>
          <a:prstGeom prst="rect">
            <a:avLst/>
          </a:prstGeom>
          <a:noFill/>
          <a:ln w="9525">
            <a:noFill/>
          </a:ln>
        </p:spPr>
      </p:pic>
      <p:sp>
        <p:nvSpPr>
          <p:cNvPr id="11270" name="Text Box 8"/>
          <p:cNvSpPr txBox="1"/>
          <p:nvPr/>
        </p:nvSpPr>
        <p:spPr>
          <a:xfrm>
            <a:off x="0" y="2819400"/>
            <a:ext cx="3581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endParaRPr lang="en-US" altLang="en-US" sz="1800" dirty="0">
              <a:latin typeface=".VnTime" pitchFamily="34" charset="0"/>
            </a:endParaRPr>
          </a:p>
        </p:txBody>
      </p:sp>
      <p:sp>
        <p:nvSpPr>
          <p:cNvPr id="7175" name="Text Box 9"/>
          <p:cNvSpPr txBox="1"/>
          <p:nvPr/>
        </p:nvSpPr>
        <p:spPr>
          <a:xfrm>
            <a:off x="0" y="3033713"/>
            <a:ext cx="37338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1800" dirty="0">
                <a:latin typeface="Times New Roman" panose="02020603050405020304" pitchFamily="18" charset="0"/>
              </a:rPr>
              <a:t>    Núi Ngũ Hành Sơn – Đà Nẵng </a:t>
            </a:r>
          </a:p>
        </p:txBody>
      </p:sp>
      <p:sp>
        <p:nvSpPr>
          <p:cNvPr id="7176" name="Text Box 10"/>
          <p:cNvSpPr txBox="1"/>
          <p:nvPr/>
        </p:nvSpPr>
        <p:spPr>
          <a:xfrm>
            <a:off x="4572000" y="2957513"/>
            <a:ext cx="37338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1800" dirty="0">
                <a:latin typeface="Times New Roman" panose="02020603050405020304" pitchFamily="18" charset="0"/>
              </a:rPr>
              <a:t>       Vịnh Hạ Long – Quảng Ninh </a:t>
            </a:r>
          </a:p>
        </p:txBody>
      </p:sp>
      <p:sp>
        <p:nvSpPr>
          <p:cNvPr id="7177" name="Text Box 11"/>
          <p:cNvSpPr txBox="1"/>
          <p:nvPr/>
        </p:nvSpPr>
        <p:spPr>
          <a:xfrm>
            <a:off x="0" y="6400800"/>
            <a:ext cx="37338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1800" dirty="0">
                <a:latin typeface="Times New Roman" panose="02020603050405020304" pitchFamily="18" charset="0"/>
              </a:rPr>
              <a:t>                 Núi đá vôi  – Hà Tây </a:t>
            </a:r>
          </a:p>
        </p:txBody>
      </p:sp>
      <p:sp>
        <p:nvSpPr>
          <p:cNvPr id="7178" name="Text Box 12"/>
          <p:cNvSpPr txBox="1"/>
          <p:nvPr/>
        </p:nvSpPr>
        <p:spPr>
          <a:xfrm>
            <a:off x="4572000" y="6324600"/>
            <a:ext cx="4343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1800" dirty="0">
                <a:latin typeface="Times New Roman" panose="02020603050405020304" pitchFamily="18" charset="0"/>
              </a:rPr>
              <a:t>          Núi đá vôi  – Ninh Bình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175"/>
                                        </p:tgtEl>
                                        <p:attrNameLst>
                                          <p:attrName>style.visibility</p:attrName>
                                        </p:attrNameLst>
                                      </p:cBhvr>
                                      <p:to>
                                        <p:strVal val="visible"/>
                                      </p:to>
                                    </p:set>
                                    <p:animEffect transition="in" filter="barn(inVertical)">
                                      <p:cBhvr>
                                        <p:cTn id="10" dur="500"/>
                                        <p:tgtEl>
                                          <p:spTgt spid="7175"/>
                                        </p:tgtEl>
                                      </p:cBhvr>
                                    </p:animEffect>
                                  </p:childTnLst>
                                </p:cTn>
                              </p:par>
                              <p:par>
                                <p:cTn id="11" presetID="16" presetClass="entr" presetSubtype="21"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barn(inVertical)">
                                      <p:cBhvr>
                                        <p:cTn id="13" dur="500"/>
                                        <p:tgtEl>
                                          <p:spTgt spid="717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176"/>
                                        </p:tgtEl>
                                        <p:attrNameLst>
                                          <p:attrName>style.visibility</p:attrName>
                                        </p:attrNameLst>
                                      </p:cBhvr>
                                      <p:to>
                                        <p:strVal val="visible"/>
                                      </p:to>
                                    </p:set>
                                    <p:animEffect transition="in" filter="barn(inVertical)">
                                      <p:cBhvr>
                                        <p:cTn id="16" dur="500"/>
                                        <p:tgtEl>
                                          <p:spTgt spid="7176"/>
                                        </p:tgtEl>
                                      </p:cBhvr>
                                    </p:animEffect>
                                  </p:childTnLst>
                                </p:cTn>
                              </p:par>
                              <p:par>
                                <p:cTn id="17" presetID="16" presetClass="entr" presetSubtype="21" fill="hold" nodeType="withEffect">
                                  <p:stCondLst>
                                    <p:cond delay="0"/>
                                  </p:stCondLst>
                                  <p:childTnLst>
                                    <p:set>
                                      <p:cBhvr>
                                        <p:cTn id="18" dur="1" fill="hold">
                                          <p:stCondLst>
                                            <p:cond delay="0"/>
                                          </p:stCondLst>
                                        </p:cTn>
                                        <p:tgtEl>
                                          <p:spTgt spid="7173"/>
                                        </p:tgtEl>
                                        <p:attrNameLst>
                                          <p:attrName>style.visibility</p:attrName>
                                        </p:attrNameLst>
                                      </p:cBhvr>
                                      <p:to>
                                        <p:strVal val="visible"/>
                                      </p:to>
                                    </p:set>
                                    <p:animEffect transition="in" filter="barn(inVertical)">
                                      <p:cBhvr>
                                        <p:cTn id="19" dur="500"/>
                                        <p:tgtEl>
                                          <p:spTgt spid="717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177"/>
                                        </p:tgtEl>
                                        <p:attrNameLst>
                                          <p:attrName>style.visibility</p:attrName>
                                        </p:attrNameLst>
                                      </p:cBhvr>
                                      <p:to>
                                        <p:strVal val="visible"/>
                                      </p:to>
                                    </p:set>
                                    <p:animEffect transition="in" filter="barn(inVertical)">
                                      <p:cBhvr>
                                        <p:cTn id="22" dur="500"/>
                                        <p:tgtEl>
                                          <p:spTgt spid="7177"/>
                                        </p:tgtEl>
                                      </p:cBhvr>
                                    </p:animEffect>
                                  </p:childTnLst>
                                </p:cTn>
                              </p:par>
                              <p:par>
                                <p:cTn id="23" presetID="16" presetClass="entr" presetSubtype="21" fill="hold" nodeType="withEffect">
                                  <p:stCondLst>
                                    <p:cond delay="0"/>
                                  </p:stCondLst>
                                  <p:childTnLst>
                                    <p:set>
                                      <p:cBhvr>
                                        <p:cTn id="24" dur="1" fill="hold">
                                          <p:stCondLst>
                                            <p:cond delay="0"/>
                                          </p:stCondLst>
                                        </p:cTn>
                                        <p:tgtEl>
                                          <p:spTgt spid="7171"/>
                                        </p:tgtEl>
                                        <p:attrNameLst>
                                          <p:attrName>style.visibility</p:attrName>
                                        </p:attrNameLst>
                                      </p:cBhvr>
                                      <p:to>
                                        <p:strVal val="visible"/>
                                      </p:to>
                                    </p:set>
                                    <p:animEffect transition="in" filter="barn(inVertical)">
                                      <p:cBhvr>
                                        <p:cTn id="25" dur="500"/>
                                        <p:tgtEl>
                                          <p:spTgt spid="717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178"/>
                                        </p:tgtEl>
                                        <p:attrNameLst>
                                          <p:attrName>style.visibility</p:attrName>
                                        </p:attrNameLst>
                                      </p:cBhvr>
                                      <p:to>
                                        <p:strVal val="visible"/>
                                      </p:to>
                                    </p:set>
                                    <p:animEffect transition="in" filter="barn(inVertical)">
                                      <p:cBhvr>
                                        <p:cTn id="28"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6" grpId="0"/>
      <p:bldP spid="7177" grpId="0"/>
      <p:bldP spid="717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290" name="Group 4"/>
          <p:cNvGrpSpPr/>
          <p:nvPr/>
        </p:nvGrpSpPr>
        <p:grpSpPr>
          <a:xfrm>
            <a:off x="0" y="0"/>
            <a:ext cx="9144000" cy="6858000"/>
            <a:chOff x="0" y="-1"/>
            <a:chExt cx="5760" cy="4321"/>
          </a:xfrm>
        </p:grpSpPr>
        <p:pic>
          <p:nvPicPr>
            <p:cNvPr id="12297" name="Picture 5" descr="n3"/>
            <p:cNvPicPr>
              <a:picLocks noChangeAspect="1"/>
            </p:cNvPicPr>
            <p:nvPr/>
          </p:nvPicPr>
          <p:blipFill>
            <a:blip r:embed="rId2"/>
            <a:stretch>
              <a:fillRect/>
            </a:stretch>
          </p:blipFill>
          <p:spPr>
            <a:xfrm>
              <a:off x="0" y="-1"/>
              <a:ext cx="5760" cy="54"/>
            </a:xfrm>
            <a:prstGeom prst="rect">
              <a:avLst/>
            </a:prstGeom>
            <a:noFill/>
            <a:ln w="9525">
              <a:noFill/>
            </a:ln>
          </p:spPr>
        </p:pic>
        <p:pic>
          <p:nvPicPr>
            <p:cNvPr id="12298" name="Picture 6" descr="n3"/>
            <p:cNvPicPr>
              <a:picLocks noChangeAspect="1"/>
            </p:cNvPicPr>
            <p:nvPr/>
          </p:nvPicPr>
          <p:blipFill>
            <a:blip r:embed="rId2"/>
            <a:stretch>
              <a:fillRect/>
            </a:stretch>
          </p:blipFill>
          <p:spPr>
            <a:xfrm rot="5400000">
              <a:off x="-2133" y="2137"/>
              <a:ext cx="4320" cy="46"/>
            </a:xfrm>
            <a:prstGeom prst="rect">
              <a:avLst/>
            </a:prstGeom>
            <a:noFill/>
            <a:ln w="9525">
              <a:noFill/>
            </a:ln>
          </p:spPr>
        </p:pic>
        <p:pic>
          <p:nvPicPr>
            <p:cNvPr id="12299" name="Picture 7" descr="n3"/>
            <p:cNvPicPr>
              <a:picLocks noChangeAspect="1"/>
            </p:cNvPicPr>
            <p:nvPr/>
          </p:nvPicPr>
          <p:blipFill>
            <a:blip r:embed="rId2"/>
            <a:stretch>
              <a:fillRect/>
            </a:stretch>
          </p:blipFill>
          <p:spPr>
            <a:xfrm rot="-5400000" flipH="1">
              <a:off x="3573" y="2136"/>
              <a:ext cx="4320" cy="48"/>
            </a:xfrm>
            <a:prstGeom prst="rect">
              <a:avLst/>
            </a:prstGeom>
            <a:noFill/>
            <a:ln w="9525">
              <a:noFill/>
            </a:ln>
          </p:spPr>
        </p:pic>
        <p:pic>
          <p:nvPicPr>
            <p:cNvPr id="12300" name="Picture 8" descr="n3"/>
            <p:cNvPicPr>
              <a:picLocks noChangeAspect="1"/>
            </p:cNvPicPr>
            <p:nvPr/>
          </p:nvPicPr>
          <p:blipFill>
            <a:blip r:embed="rId2"/>
            <a:stretch>
              <a:fillRect/>
            </a:stretch>
          </p:blipFill>
          <p:spPr>
            <a:xfrm>
              <a:off x="0" y="4266"/>
              <a:ext cx="5760" cy="54"/>
            </a:xfrm>
            <a:prstGeom prst="rect">
              <a:avLst/>
            </a:prstGeom>
            <a:noFill/>
            <a:ln w="9525">
              <a:noFill/>
            </a:ln>
          </p:spPr>
        </p:pic>
      </p:grpSp>
      <p:sp>
        <p:nvSpPr>
          <p:cNvPr id="172064" name="Text Box 32"/>
          <p:cNvSpPr txBox="1"/>
          <p:nvPr/>
        </p:nvSpPr>
        <p:spPr>
          <a:xfrm>
            <a:off x="139700" y="1703388"/>
            <a:ext cx="554355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eaLnBrk="1" hangingPunct="1">
              <a:spcBef>
                <a:spcPct val="50000"/>
              </a:spcBef>
              <a:buClrTx/>
              <a:buFontTx/>
              <a:buNone/>
            </a:pPr>
            <a:r>
              <a:rPr lang="en-US" altLang="en-US" sz="2400" b="1" dirty="0">
                <a:solidFill>
                  <a:srgbClr val="0000CC"/>
                </a:solidFill>
              </a:rPr>
              <a:t>1. Một số vùng núi đá vôi ở nước ta:</a:t>
            </a:r>
          </a:p>
        </p:txBody>
      </p:sp>
      <p:pic>
        <p:nvPicPr>
          <p:cNvPr id="172093" name="Picture 61" descr="6"/>
          <p:cNvPicPr>
            <a:picLocks noChangeAspect="1"/>
          </p:cNvPicPr>
          <p:nvPr/>
        </p:nvPicPr>
        <p:blipFill>
          <a:blip r:embed="rId3"/>
          <a:stretch>
            <a:fillRect/>
          </a:stretch>
        </p:blipFill>
        <p:spPr>
          <a:xfrm>
            <a:off x="4610100" y="2160588"/>
            <a:ext cx="4452938" cy="3706812"/>
          </a:xfrm>
          <a:prstGeom prst="rect">
            <a:avLst/>
          </a:prstGeom>
          <a:noFill/>
          <a:ln w="9525">
            <a:noFill/>
          </a:ln>
        </p:spPr>
      </p:pic>
      <p:sp>
        <p:nvSpPr>
          <p:cNvPr id="172104" name="Text Box 72"/>
          <p:cNvSpPr txBox="1"/>
          <p:nvPr/>
        </p:nvSpPr>
        <p:spPr>
          <a:xfrm>
            <a:off x="347663" y="5888038"/>
            <a:ext cx="3743325" cy="7794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lgn="ctr" eaLnBrk="1" hangingPunct="1">
              <a:spcBef>
                <a:spcPct val="50000"/>
              </a:spcBef>
              <a:buClrTx/>
              <a:buFontTx/>
              <a:buNone/>
            </a:pPr>
            <a:r>
              <a:rPr lang="en-US" altLang="en-US" sz="1800" dirty="0">
                <a:solidFill>
                  <a:srgbClr val="0000CC"/>
                </a:solidFill>
              </a:rPr>
              <a:t>Núi đá vôi ở vịnh Hạ Long</a:t>
            </a:r>
          </a:p>
          <a:p>
            <a:pPr marL="0" lvl="0" indent="0" algn="ctr" eaLnBrk="1" hangingPunct="1">
              <a:spcBef>
                <a:spcPct val="50000"/>
              </a:spcBef>
              <a:buClrTx/>
              <a:buFontTx/>
              <a:buNone/>
            </a:pPr>
            <a:r>
              <a:rPr lang="en-US" altLang="en-US" sz="1800" dirty="0">
                <a:solidFill>
                  <a:srgbClr val="0000CC"/>
                </a:solidFill>
              </a:rPr>
              <a:t>(Quảng Ninh)</a:t>
            </a:r>
          </a:p>
        </p:txBody>
      </p:sp>
      <p:sp>
        <p:nvSpPr>
          <p:cNvPr id="172107" name="Text Box 75"/>
          <p:cNvSpPr txBox="1"/>
          <p:nvPr/>
        </p:nvSpPr>
        <p:spPr>
          <a:xfrm>
            <a:off x="4821238" y="5957888"/>
            <a:ext cx="4030662"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lgn="ctr" eaLnBrk="1" hangingPunct="1">
              <a:spcBef>
                <a:spcPct val="50000"/>
              </a:spcBef>
              <a:buClrTx/>
              <a:buFontTx/>
              <a:buNone/>
            </a:pPr>
            <a:r>
              <a:rPr lang="en-US" altLang="en-US" sz="1800" dirty="0">
                <a:solidFill>
                  <a:srgbClr val="0000CC"/>
                </a:solidFill>
              </a:rPr>
              <a:t>Thạch nhũ trong hang động đá vôi ở Phong Nha (Quảng Bình)</a:t>
            </a:r>
          </a:p>
        </p:txBody>
      </p:sp>
      <p:pic>
        <p:nvPicPr>
          <p:cNvPr id="172110" name="Picture 78" descr="Vinh_Ha_Long_Anh_Dep"/>
          <p:cNvPicPr>
            <a:picLocks noChangeAspect="1"/>
          </p:cNvPicPr>
          <p:nvPr/>
        </p:nvPicPr>
        <p:blipFill>
          <a:blip r:embed="rId4"/>
          <a:stretch>
            <a:fillRect/>
          </a:stretch>
        </p:blipFill>
        <p:spPr>
          <a:xfrm>
            <a:off x="228600" y="2160588"/>
            <a:ext cx="4343400" cy="3706812"/>
          </a:xfrm>
          <a:prstGeom prst="rect">
            <a:avLst/>
          </a:prstGeom>
          <a:noFill/>
          <a:ln w="9525">
            <a:noFill/>
          </a:ln>
        </p:spPr>
      </p:pic>
      <p:sp>
        <p:nvSpPr>
          <p:cNvPr id="12296" name="Text Box 20"/>
          <p:cNvSpPr txBox="1"/>
          <p:nvPr/>
        </p:nvSpPr>
        <p:spPr>
          <a:xfrm>
            <a:off x="1219200" y="533400"/>
            <a:ext cx="6096000" cy="11699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800" b="1" dirty="0">
                <a:latin typeface="Times New Roman" panose="02020603050405020304" pitchFamily="18" charset="0"/>
              </a:rPr>
              <a:t>                        </a:t>
            </a:r>
            <a:r>
              <a:rPr lang="en-US" altLang="en-US" sz="2800" b="1" u="sng" dirty="0">
                <a:latin typeface="Times New Roman" panose="02020603050405020304" pitchFamily="18" charset="0"/>
              </a:rPr>
              <a:t>Khoa học</a:t>
            </a:r>
            <a:r>
              <a:rPr lang="en-US" altLang="en-US" sz="2800" b="1" dirty="0">
                <a:latin typeface="Times New Roman" panose="02020603050405020304" pitchFamily="18" charset="0"/>
              </a:rPr>
              <a:t>:             </a:t>
            </a:r>
          </a:p>
          <a:p>
            <a:pPr marL="0" lvl="0" indent="0">
              <a:spcBef>
                <a:spcPct val="50000"/>
              </a:spcBef>
              <a:buClrTx/>
              <a:buFontTx/>
              <a:buNone/>
            </a:pPr>
            <a:r>
              <a:rPr lang="en-US" altLang="en-US" sz="2800" b="1" dirty="0">
                <a:solidFill>
                  <a:srgbClr val="FF0000"/>
                </a:solidFill>
                <a:latin typeface="Times New Roman" panose="02020603050405020304" pitchFamily="18" charset="0"/>
              </a:rPr>
              <a:t>                           Đá vôi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2064"/>
                                        </p:tgtEl>
                                        <p:attrNameLst>
                                          <p:attrName>style.visibility</p:attrName>
                                        </p:attrNameLst>
                                      </p:cBhvr>
                                      <p:to>
                                        <p:strVal val="visible"/>
                                      </p:to>
                                    </p:set>
                                    <p:anim calcmode="lin" valueType="num">
                                      <p:cBhvr>
                                        <p:cTn id="7" dur="500" fill="hold"/>
                                        <p:tgtEl>
                                          <p:spTgt spid="172064"/>
                                        </p:tgtEl>
                                        <p:attrNameLst>
                                          <p:attrName>ppt_w</p:attrName>
                                        </p:attrNameLst>
                                      </p:cBhvr>
                                      <p:tavLst>
                                        <p:tav tm="0">
                                          <p:val>
                                            <p:fltVal val="0"/>
                                          </p:val>
                                        </p:tav>
                                        <p:tav tm="100000">
                                          <p:val>
                                            <p:strVal val="#ppt_w"/>
                                          </p:val>
                                        </p:tav>
                                      </p:tavLst>
                                    </p:anim>
                                    <p:anim calcmode="lin" valueType="num">
                                      <p:cBhvr>
                                        <p:cTn id="8" dur="500" fill="hold"/>
                                        <p:tgtEl>
                                          <p:spTgt spid="172064"/>
                                        </p:tgtEl>
                                        <p:attrNameLst>
                                          <p:attrName>ppt_h</p:attrName>
                                        </p:attrNameLst>
                                      </p:cBhvr>
                                      <p:tavLst>
                                        <p:tav tm="0">
                                          <p:val>
                                            <p:fltVal val="0"/>
                                          </p:val>
                                        </p:tav>
                                        <p:tav tm="100000">
                                          <p:val>
                                            <p:strVal val="#ppt_h"/>
                                          </p:val>
                                        </p:tav>
                                      </p:tavLst>
                                    </p:anim>
                                    <p:animEffect transition="in" filter="fade">
                                      <p:cBhvr>
                                        <p:cTn id="9" dur="500"/>
                                        <p:tgtEl>
                                          <p:spTgt spid="172064"/>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72093"/>
                                        </p:tgtEl>
                                        <p:attrNameLst>
                                          <p:attrName>style.visibility</p:attrName>
                                        </p:attrNameLst>
                                      </p:cBhvr>
                                      <p:to>
                                        <p:strVal val="visible"/>
                                      </p:to>
                                    </p:set>
                                    <p:animEffect transition="in" filter="checkerboard(across)">
                                      <p:cBhvr>
                                        <p:cTn id="14" dur="500"/>
                                        <p:tgtEl>
                                          <p:spTgt spid="172093"/>
                                        </p:tgtEl>
                                      </p:cBhvr>
                                    </p:animEffect>
                                  </p:childTnLst>
                                </p:cTn>
                              </p:par>
                              <p:par>
                                <p:cTn id="15" presetID="4" presetClass="entr" presetSubtype="16" fill="hold" nodeType="withEffect">
                                  <p:stCondLst>
                                    <p:cond delay="0"/>
                                  </p:stCondLst>
                                  <p:childTnLst>
                                    <p:set>
                                      <p:cBhvr>
                                        <p:cTn id="16" dur="1" fill="hold">
                                          <p:stCondLst>
                                            <p:cond delay="0"/>
                                          </p:stCondLst>
                                        </p:cTn>
                                        <p:tgtEl>
                                          <p:spTgt spid="172110"/>
                                        </p:tgtEl>
                                        <p:attrNameLst>
                                          <p:attrName>style.visibility</p:attrName>
                                        </p:attrNameLst>
                                      </p:cBhvr>
                                      <p:to>
                                        <p:strVal val="visible"/>
                                      </p:to>
                                    </p:set>
                                    <p:animEffect transition="in" filter="box(in)">
                                      <p:cBhvr>
                                        <p:cTn id="17" dur="500"/>
                                        <p:tgtEl>
                                          <p:spTgt spid="172110"/>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172104"/>
                                        </p:tgtEl>
                                        <p:attrNameLst>
                                          <p:attrName>style.visibility</p:attrName>
                                        </p:attrNameLst>
                                      </p:cBhvr>
                                      <p:to>
                                        <p:strVal val="visible"/>
                                      </p:to>
                                    </p:set>
                                    <p:animEffect transition="in" filter="fade">
                                      <p:cBhvr>
                                        <p:cTn id="22" dur="1000"/>
                                        <p:tgtEl>
                                          <p:spTgt spid="172104"/>
                                        </p:tgtEl>
                                      </p:cBhvr>
                                    </p:animEffect>
                                    <p:anim calcmode="lin" valueType="num">
                                      <p:cBhvr>
                                        <p:cTn id="23" dur="1000" fill="hold"/>
                                        <p:tgtEl>
                                          <p:spTgt spid="172104"/>
                                        </p:tgtEl>
                                        <p:attrNameLst>
                                          <p:attrName>ppt_x</p:attrName>
                                        </p:attrNameLst>
                                      </p:cBhvr>
                                      <p:tavLst>
                                        <p:tav tm="0">
                                          <p:val>
                                            <p:strVal val="#ppt_x"/>
                                          </p:val>
                                        </p:tav>
                                        <p:tav tm="100000">
                                          <p:val>
                                            <p:strVal val="#ppt_x"/>
                                          </p:val>
                                        </p:tav>
                                      </p:tavLst>
                                    </p:anim>
                                    <p:anim calcmode="lin" valueType="num">
                                      <p:cBhvr>
                                        <p:cTn id="24" dur="900" decel="100000" fill="hold"/>
                                        <p:tgtEl>
                                          <p:spTgt spid="17210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72104"/>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172107"/>
                                        </p:tgtEl>
                                        <p:attrNameLst>
                                          <p:attrName>style.visibility</p:attrName>
                                        </p:attrNameLst>
                                      </p:cBhvr>
                                      <p:to>
                                        <p:strVal val="visible"/>
                                      </p:to>
                                    </p:set>
                                    <p:animEffect transition="in" filter="fade">
                                      <p:cBhvr>
                                        <p:cTn id="30" dur="1000"/>
                                        <p:tgtEl>
                                          <p:spTgt spid="172107"/>
                                        </p:tgtEl>
                                      </p:cBhvr>
                                    </p:animEffect>
                                    <p:anim calcmode="lin" valueType="num">
                                      <p:cBhvr>
                                        <p:cTn id="31" dur="1000" fill="hold"/>
                                        <p:tgtEl>
                                          <p:spTgt spid="172107"/>
                                        </p:tgtEl>
                                        <p:attrNameLst>
                                          <p:attrName>ppt_x</p:attrName>
                                        </p:attrNameLst>
                                      </p:cBhvr>
                                      <p:tavLst>
                                        <p:tav tm="0">
                                          <p:val>
                                            <p:strVal val="#ppt_x"/>
                                          </p:val>
                                        </p:tav>
                                        <p:tav tm="100000">
                                          <p:val>
                                            <p:strVal val="#ppt_x"/>
                                          </p:val>
                                        </p:tav>
                                      </p:tavLst>
                                    </p:anim>
                                    <p:anim calcmode="lin" valueType="num">
                                      <p:cBhvr>
                                        <p:cTn id="32" dur="900" decel="100000" fill="hold"/>
                                        <p:tgtEl>
                                          <p:spTgt spid="17210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7210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64" grpId="0"/>
      <p:bldP spid="172104" grpId="0"/>
      <p:bldP spid="17210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4" descr="Vinh_Ha_Long_Anh_Dep"/>
          <p:cNvPicPr>
            <a:picLocks noChangeAspect="1"/>
          </p:cNvPicPr>
          <p:nvPr/>
        </p:nvPicPr>
        <p:blipFill>
          <a:blip r:embed="rId2"/>
          <a:stretch>
            <a:fillRect/>
          </a:stretch>
        </p:blipFill>
        <p:spPr>
          <a:xfrm>
            <a:off x="152400" y="152400"/>
            <a:ext cx="8839200" cy="5334000"/>
          </a:xfrm>
          <a:prstGeom prst="rect">
            <a:avLst/>
          </a:prstGeom>
          <a:noFill/>
          <a:ln w="9525">
            <a:noFill/>
          </a:ln>
        </p:spPr>
      </p:pic>
      <p:sp>
        <p:nvSpPr>
          <p:cNvPr id="153605" name="Rectangle 5"/>
          <p:cNvSpPr/>
          <p:nvPr/>
        </p:nvSpPr>
        <p:spPr>
          <a:xfrm>
            <a:off x="381000" y="5486400"/>
            <a:ext cx="8428038" cy="9159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1800" b="1" dirty="0">
                <a:latin typeface="Times New Roman" panose="02020603050405020304" pitchFamily="18" charset="0"/>
              </a:rPr>
              <a:t>   Đầu tiên, chúng ta cùng đến Vịnh Hạ Long ở Quảng Ninh – Một trong bảy kì quan thiên nhiên của thế giới - với những núi đá vôi mọc lên giữa biển xanh mênh mông tạo nên một cảnh quan vô cùng tuyệt đẹp.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05"/>
                                        </p:tgtEl>
                                        <p:attrNameLst>
                                          <p:attrName>style.visibility</p:attrName>
                                        </p:attrNameLst>
                                      </p:cBhvr>
                                      <p:to>
                                        <p:strVal val="visible"/>
                                      </p:to>
                                    </p:set>
                                    <p:animEffect transition="in" filter="box(in)">
                                      <p:cBhvr>
                                        <p:cTn id="7" dur="500"/>
                                        <p:tgtEl>
                                          <p:spTgt spid="153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4" descr="800px-Ha_Long_bay_The_Kissing_Cocks"/>
          <p:cNvPicPr>
            <a:picLocks noChangeAspect="1"/>
          </p:cNvPicPr>
          <p:nvPr/>
        </p:nvPicPr>
        <p:blipFill>
          <a:blip r:embed="rId2"/>
          <a:stretch>
            <a:fillRect/>
          </a:stretch>
        </p:blipFill>
        <p:spPr>
          <a:xfrm>
            <a:off x="120650" y="76200"/>
            <a:ext cx="4394200" cy="5334000"/>
          </a:xfrm>
          <a:prstGeom prst="rect">
            <a:avLst/>
          </a:prstGeom>
          <a:noFill/>
          <a:ln w="9525">
            <a:noFill/>
          </a:ln>
        </p:spPr>
      </p:pic>
      <p:pic>
        <p:nvPicPr>
          <p:cNvPr id="10243" name="Picture 5" descr="800px-Ha_Long_bay_Thien_Cung_cave"/>
          <p:cNvPicPr>
            <a:picLocks noChangeAspect="1"/>
          </p:cNvPicPr>
          <p:nvPr/>
        </p:nvPicPr>
        <p:blipFill>
          <a:blip r:embed="rId3"/>
          <a:stretch>
            <a:fillRect/>
          </a:stretch>
        </p:blipFill>
        <p:spPr>
          <a:xfrm>
            <a:off x="4632325" y="76200"/>
            <a:ext cx="4359275" cy="5334000"/>
          </a:xfrm>
          <a:prstGeom prst="rect">
            <a:avLst/>
          </a:prstGeom>
          <a:noFill/>
          <a:ln w="9525">
            <a:noFill/>
          </a:ln>
        </p:spPr>
      </p:pic>
      <p:sp>
        <p:nvSpPr>
          <p:cNvPr id="10244" name="Rectangle 6"/>
          <p:cNvSpPr/>
          <p:nvPr/>
        </p:nvSpPr>
        <p:spPr>
          <a:xfrm>
            <a:off x="120650" y="5715000"/>
            <a:ext cx="902335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1800" b="1" dirty="0">
                <a:latin typeface="Times New Roman" panose="02020603050405020304" pitchFamily="18" charset="0"/>
              </a:rPr>
              <a:t>     Đến với Vịnh Hạ Long, chúng ta không thể không chiêm ngưỡng hòn Trống Mái bằng đá vôi</a:t>
            </a:r>
            <a:r>
              <a:rPr lang="en-US" altLang="en-US" sz="1800" dirty="0">
                <a:latin typeface="Times New Roman" panose="02020603050405020304" pitchFamily="18" charset="0"/>
              </a:rPr>
              <a:t> </a:t>
            </a:r>
            <a:r>
              <a:rPr lang="en-US" altLang="en-US" sz="1800" b="1" dirty="0">
                <a:latin typeface="Times New Roman" panose="02020603050405020304" pitchFamily="18" charset="0"/>
              </a:rPr>
              <a:t>sừng sững giữa biển khơi cùng với rất nhiều hang động tuyệt đẹp.</a:t>
            </a:r>
          </a:p>
        </p:txBody>
      </p:sp>
      <p:sp>
        <p:nvSpPr>
          <p:cNvPr id="14341" name="Text Box 6"/>
          <p:cNvSpPr txBox="1"/>
          <p:nvPr/>
        </p:nvSpPr>
        <p:spPr>
          <a:xfrm>
            <a:off x="5562600" y="4948238"/>
            <a:ext cx="2819400" cy="4619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lgn="r">
              <a:spcBef>
                <a:spcPct val="50000"/>
              </a:spcBef>
              <a:buClrTx/>
              <a:buFontTx/>
              <a:buNone/>
            </a:pPr>
            <a:r>
              <a:rPr lang="en-US" altLang="en-US" sz="2400" b="1" dirty="0">
                <a:solidFill>
                  <a:srgbClr val="000099"/>
                </a:solidFill>
                <a:latin typeface="Times New Roman" panose="02020603050405020304" pitchFamily="18" charset="0"/>
              </a:rPr>
              <a:t>Động Thiên Cung</a:t>
            </a:r>
            <a:r>
              <a:rPr lang="en-US" altLang="en-US" sz="2400" dirty="0">
                <a:solidFill>
                  <a:srgbClr val="000099"/>
                </a:solidFill>
                <a:latin typeface="Times New Roman" panose="02020603050405020304" pitchFamily="18" charset="0"/>
              </a:rPr>
              <a:t>)</a:t>
            </a:r>
          </a:p>
        </p:txBody>
      </p:sp>
      <p:sp>
        <p:nvSpPr>
          <p:cNvPr id="14342" name="Text Box 5"/>
          <p:cNvSpPr txBox="1"/>
          <p:nvPr/>
        </p:nvSpPr>
        <p:spPr>
          <a:xfrm>
            <a:off x="685800" y="4989513"/>
            <a:ext cx="295275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stStyle>
          <a:p>
            <a:pPr marL="0" lvl="0" indent="0">
              <a:spcBef>
                <a:spcPct val="50000"/>
              </a:spcBef>
              <a:buClrTx/>
              <a:buFontTx/>
              <a:buNone/>
            </a:pPr>
            <a:r>
              <a:rPr lang="en-US" altLang="en-US" sz="2400" b="1" dirty="0">
                <a:solidFill>
                  <a:srgbClr val="000099"/>
                </a:solidFill>
                <a:latin typeface="Times New Roman" panose="02020603050405020304" pitchFamily="18" charset="0"/>
              </a:rPr>
              <a:t>   Hòn Trống Mái</a:t>
            </a:r>
            <a:endParaRPr lang="en-US" altLang="en-US" sz="2400" dirty="0">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anim calcmode="lin" valueType="num">
                                      <p:cBhvr>
                                        <p:cTn id="8" dur="2000" fill="hold"/>
                                        <p:tgtEl>
                                          <p:spTgt spid="10242"/>
                                        </p:tgtEl>
                                        <p:attrNameLst>
                                          <p:attrName>style.rotation</p:attrName>
                                        </p:attrNameLst>
                                      </p:cBhvr>
                                      <p:tavLst>
                                        <p:tav tm="0">
                                          <p:val>
                                            <p:fltVal val="720"/>
                                          </p:val>
                                        </p:tav>
                                        <p:tav tm="100000">
                                          <p:val>
                                            <p:fltVal val="0"/>
                                          </p:val>
                                        </p:tav>
                                      </p:tavLst>
                                    </p:anim>
                                    <p:anim calcmode="lin" valueType="num">
                                      <p:cBhvr>
                                        <p:cTn id="9" dur="2000" fill="hold"/>
                                        <p:tgtEl>
                                          <p:spTgt spid="10242"/>
                                        </p:tgtEl>
                                        <p:attrNameLst>
                                          <p:attrName>ppt_h</p:attrName>
                                        </p:attrNameLst>
                                      </p:cBhvr>
                                      <p:tavLst>
                                        <p:tav tm="0">
                                          <p:val>
                                            <p:fltVal val="0"/>
                                          </p:val>
                                        </p:tav>
                                        <p:tav tm="100000">
                                          <p:val>
                                            <p:strVal val="#ppt_h"/>
                                          </p:val>
                                        </p:tav>
                                      </p:tavLst>
                                    </p:anim>
                                    <p:anim calcmode="lin" valueType="num">
                                      <p:cBhvr>
                                        <p:cTn id="10" dur="2000" fill="hold"/>
                                        <p:tgtEl>
                                          <p:spTgt spid="1024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0243"/>
                                        </p:tgtEl>
                                        <p:attrNameLst>
                                          <p:attrName>style.visibility</p:attrName>
                                        </p:attrNameLst>
                                      </p:cBhvr>
                                      <p:to>
                                        <p:strVal val="visible"/>
                                      </p:to>
                                    </p:set>
                                    <p:animEffect transition="in" filter="fade">
                                      <p:cBhvr>
                                        <p:cTn id="13" dur="2000"/>
                                        <p:tgtEl>
                                          <p:spTgt spid="10243"/>
                                        </p:tgtEl>
                                      </p:cBhvr>
                                    </p:animEffect>
                                    <p:anim calcmode="lin" valueType="num">
                                      <p:cBhvr>
                                        <p:cTn id="14" dur="2000" fill="hold"/>
                                        <p:tgtEl>
                                          <p:spTgt spid="10243"/>
                                        </p:tgtEl>
                                        <p:attrNameLst>
                                          <p:attrName>style.rotation</p:attrName>
                                        </p:attrNameLst>
                                      </p:cBhvr>
                                      <p:tavLst>
                                        <p:tav tm="0">
                                          <p:val>
                                            <p:fltVal val="720"/>
                                          </p:val>
                                        </p:tav>
                                        <p:tav tm="100000">
                                          <p:val>
                                            <p:fltVal val="0"/>
                                          </p:val>
                                        </p:tav>
                                      </p:tavLst>
                                    </p:anim>
                                    <p:anim calcmode="lin" valueType="num">
                                      <p:cBhvr>
                                        <p:cTn id="15" dur="2000" fill="hold"/>
                                        <p:tgtEl>
                                          <p:spTgt spid="10243"/>
                                        </p:tgtEl>
                                        <p:attrNameLst>
                                          <p:attrName>ppt_h</p:attrName>
                                        </p:attrNameLst>
                                      </p:cBhvr>
                                      <p:tavLst>
                                        <p:tav tm="0">
                                          <p:val>
                                            <p:fltVal val="0"/>
                                          </p:val>
                                        </p:tav>
                                        <p:tav tm="100000">
                                          <p:val>
                                            <p:strVal val="#ppt_h"/>
                                          </p:val>
                                        </p:tav>
                                      </p:tavLst>
                                    </p:anim>
                                    <p:anim calcmode="lin" valueType="num">
                                      <p:cBhvr>
                                        <p:cTn id="16" dur="2000" fill="hold"/>
                                        <p:tgtEl>
                                          <p:spTgt spid="10243"/>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fade">
                                      <p:cBhvr>
                                        <p:cTn id="19" dur="2000"/>
                                        <p:tgtEl>
                                          <p:spTgt spid="10244"/>
                                        </p:tgtEl>
                                      </p:cBhvr>
                                    </p:animEffect>
                                    <p:anim calcmode="lin" valueType="num">
                                      <p:cBhvr>
                                        <p:cTn id="20" dur="2000" fill="hold"/>
                                        <p:tgtEl>
                                          <p:spTgt spid="10244"/>
                                        </p:tgtEl>
                                        <p:attrNameLst>
                                          <p:attrName>style.rotation</p:attrName>
                                        </p:attrNameLst>
                                      </p:cBhvr>
                                      <p:tavLst>
                                        <p:tav tm="0">
                                          <p:val>
                                            <p:fltVal val="720"/>
                                          </p:val>
                                        </p:tav>
                                        <p:tav tm="100000">
                                          <p:val>
                                            <p:fltVal val="0"/>
                                          </p:val>
                                        </p:tav>
                                      </p:tavLst>
                                    </p:anim>
                                    <p:anim calcmode="lin" valueType="num">
                                      <p:cBhvr>
                                        <p:cTn id="21" dur="2000" fill="hold"/>
                                        <p:tgtEl>
                                          <p:spTgt spid="10244"/>
                                        </p:tgtEl>
                                        <p:attrNameLst>
                                          <p:attrName>ppt_h</p:attrName>
                                        </p:attrNameLst>
                                      </p:cBhvr>
                                      <p:tavLst>
                                        <p:tav tm="0">
                                          <p:val>
                                            <p:fltVal val="0"/>
                                          </p:val>
                                        </p:tav>
                                        <p:tav tm="100000">
                                          <p:val>
                                            <p:strVal val="#ppt_h"/>
                                          </p:val>
                                        </p:tav>
                                      </p:tavLst>
                                    </p:anim>
                                    <p:anim calcmode="lin" valueType="num">
                                      <p:cBhvr>
                                        <p:cTn id="22" dur="2000" fill="hold"/>
                                        <p:tgtEl>
                                          <p:spTgt spid="1024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1040</Words>
  <Application>WPS Presentation</Application>
  <PresentationFormat>On-screen Show (4:3)</PresentationFormat>
  <Paragraphs>118</Paragraphs>
  <Slides>39</Slides>
  <Notes>11</Notes>
  <HiddenSlides>0</HiddenSlides>
  <MMClips>2</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Watermark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LEDUAN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Mr lam</cp:lastModifiedBy>
  <cp:revision>11</cp:revision>
  <dcterms:created xsi:type="dcterms:W3CDTF">2010-12-25T01:38:00Z</dcterms:created>
  <dcterms:modified xsi:type="dcterms:W3CDTF">2024-08-28T08:48:31Z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