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5" r:id="rId2"/>
    <p:sldId id="297" r:id="rId3"/>
    <p:sldId id="256" r:id="rId4"/>
    <p:sldId id="277" r:id="rId5"/>
    <p:sldId id="278" r:id="rId6"/>
    <p:sldId id="279" r:id="rId7"/>
    <p:sldId id="281" r:id="rId8"/>
    <p:sldId id="282" r:id="rId9"/>
    <p:sldId id="280" r:id="rId10"/>
    <p:sldId id="284" r:id="rId11"/>
    <p:sldId id="287" r:id="rId12"/>
    <p:sldId id="288" r:id="rId13"/>
    <p:sldId id="285" r:id="rId14"/>
    <p:sldId id="286" r:id="rId15"/>
    <p:sldId id="290" r:id="rId16"/>
    <p:sldId id="293" r:id="rId17"/>
    <p:sldId id="268" r:id="rId18"/>
    <p:sldId id="298" r:id="rId19"/>
    <p:sldId id="269" r:id="rId20"/>
    <p:sldId id="294" r:id="rId21"/>
    <p:sldId id="299" r:id="rId22"/>
    <p:sldId id="295" r:id="rId23"/>
    <p:sldId id="300" r:id="rId24"/>
    <p:sldId id="273" r:id="rId25"/>
    <p:sldId id="289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8B1D1"/>
    <a:srgbClr val="FDB0D0"/>
    <a:srgbClr val="FFFFCD"/>
    <a:srgbClr val="FFFF79"/>
    <a:srgbClr val="FB4B6F"/>
    <a:srgbClr val="FFFFFF"/>
    <a:srgbClr val="7030A0"/>
    <a:srgbClr val="3FAFA9"/>
    <a:srgbClr val="00A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66" d="100"/>
          <a:sy n="66" d="100"/>
        </p:scale>
        <p:origin x="18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5846D-16F3-4FBB-9058-D8C0DDDC894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A2228-1122-4653-B707-BD6D7B9BB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34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50246-006D-4757-8A00-F19E6AE57C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3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50246-006D-4757-8A00-F19E6AE57C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3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50246-006D-4757-8A00-F19E6AE57C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43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7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EFAF-3899-42C2-B2F6-9C59209A672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9CE-039F-4BD7-8E00-1CD4B7E901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00" y="6356350"/>
            <a:ext cx="1685925" cy="1939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065" y="752202"/>
            <a:ext cx="2181530" cy="89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35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EFAF-3899-42C2-B2F6-9C59209A672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9CE-039F-4BD7-8E00-1CD4B7E90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76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EFAF-3899-42C2-B2F6-9C59209A672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9CE-039F-4BD7-8E00-1CD4B7E90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34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EFAF-3899-42C2-B2F6-9C59209A672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9CE-039F-4BD7-8E00-1CD4B7E90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31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EFAF-3899-42C2-B2F6-9C59209A672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9CE-039F-4BD7-8E00-1CD4B7E90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45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EFAF-3899-42C2-B2F6-9C59209A672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9CE-039F-4BD7-8E00-1CD4B7E90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7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EFAF-3899-42C2-B2F6-9C59209A672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9CE-039F-4BD7-8E00-1CD4B7E90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9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EFAF-3899-42C2-B2F6-9C59209A672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9CE-039F-4BD7-8E00-1CD4B7E90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87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EFAF-3899-42C2-B2F6-9C59209A672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9CE-039F-4BD7-8E00-1CD4B7E90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80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EFAF-3899-42C2-B2F6-9C59209A672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9CE-039F-4BD7-8E00-1CD4B7E90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66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EFAF-3899-42C2-B2F6-9C59209A672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9CE-039F-4BD7-8E00-1CD4B7E90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40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NULL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zalo.me/g/fhiivg568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NULL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DEFAF-3899-42C2-B2F6-9C59209A672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399CE-039F-4BD7-8E00-1CD4B7E901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Google Shape;66;p14"/>
          <p:cNvSpPr/>
          <p:nvPr userDrawn="1"/>
        </p:nvSpPr>
        <p:spPr>
          <a:xfrm>
            <a:off x="-2743200" y="1649160"/>
            <a:ext cx="2539800" cy="779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Bài giảng thuộc dự án 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Hỗ trợ</a:t>
            </a:r>
            <a:r>
              <a:rPr lang="en-US" sz="1800" b="1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bài giảng 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miễn phí cho các thầy cô tại</a:t>
            </a:r>
            <a:r>
              <a:rPr lang="en-US" sz="1800" b="1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website </a:t>
            </a:r>
            <a:r>
              <a:rPr lang="en-US" sz="1800" b="0" i="0" u="none" strike="noStrike" cap="none" baseline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HÀNH TRANG GIÁO VIÊN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Quý thầy cô có thể tải miễn phí bài giảng trên trang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3" invalidUrl="https:///"/>
              </a:rPr>
              <a:t>https</a:t>
            </a:r>
            <a:r>
              <a:rPr lang="en-US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4" invalidUrl="https:///"/>
              </a:rPr>
              <a:t>://</a:t>
            </a:r>
            <a:r>
              <a:rPr lang="en-US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WWW.HANHTRANGGIAOVIEN.COM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(Vui lòng 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KHÔNG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sử dụng bài giảng với 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MỤC ĐÍCH THƯƠNG MẠI.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Nếu cần hỗ trợ, hãy liên hệ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Nhóm</a:t>
            </a:r>
            <a:r>
              <a:rPr lang="en-US" sz="1800" b="0" i="0" u="none" strike="noStrike" cap="none" baseline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zalo kết nối lớp 4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baseline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5"/>
              </a:rPr>
              <a:t>https://zalo.me/g/fhiivg568</a:t>
            </a:r>
            <a:endParaRPr lang="en-US" sz="18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ĐT :</a:t>
            </a:r>
            <a:r>
              <a:rPr lang="en-US" sz="1800" b="1" i="0" u="none" strike="noStrike" cap="none" baseline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0385679807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Chân thành cảm ơn!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690" y="6356350"/>
            <a:ext cx="1685925" cy="193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1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1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ownloads\Clip%20&#226;m%20thanh%2094.wav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ownloads\Clip%20&#226;m%20thanh%2094.wav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ownloads\Clip%20&#226;m%20thanh%2094.wav" TargetMode="External"/><Relationship Id="rId6" Type="http://schemas.openxmlformats.org/officeDocument/2006/relationships/image" Target="../media/image20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143"/>
            <a:ext cx="12192000" cy="6607368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HOÀNG ĐÔNG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909318" y="3262312"/>
            <a:ext cx="10766458" cy="218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Toán lớp 4</a:t>
            </a:r>
          </a:p>
          <a:p>
            <a:pPr algn="ctr" eaLnBrk="1" hangingPunct="1">
              <a:defRPr/>
            </a:pPr>
            <a:r>
              <a:rPr lang="en-US" sz="4045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27: CÁC TÍNH CHẤT CỦA PHÉP CỘNG</a:t>
            </a:r>
          </a:p>
          <a:p>
            <a:pPr algn="ctr" eaLnBrk="1" hangingPunct="1">
              <a:defRPr/>
            </a:pPr>
            <a:endParaRPr 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045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thực hiện: Phạm Thị Gấm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666">
            <a:off x="-237446" y="-22861"/>
            <a:ext cx="3685727" cy="258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0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2" y="5486400"/>
            <a:ext cx="11887216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53" y="6351421"/>
            <a:ext cx="12496800" cy="50657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54E0CEA-FC72-4C5E-D2C3-24F88464E97C}"/>
              </a:ext>
            </a:extLst>
          </p:cNvPr>
          <p:cNvGrpSpPr/>
          <p:nvPr/>
        </p:nvGrpSpPr>
        <p:grpSpPr>
          <a:xfrm>
            <a:off x="381000" y="228600"/>
            <a:ext cx="6893695" cy="838200"/>
            <a:chOff x="43687" y="457200"/>
            <a:chExt cx="6893695" cy="6858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7FB11B9-5040-EFE3-E707-BDCD9D7A5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7" y="457200"/>
              <a:ext cx="715191" cy="68580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3F0186-98DF-4F2B-E533-FFBF5E5BAF15}"/>
                </a:ext>
              </a:extLst>
            </p:cNvPr>
            <p:cNvGrpSpPr/>
            <p:nvPr/>
          </p:nvGrpSpPr>
          <p:grpSpPr>
            <a:xfrm>
              <a:off x="838199" y="649590"/>
              <a:ext cx="6099183" cy="461665"/>
              <a:chOff x="914399" y="605742"/>
              <a:chExt cx="5336785" cy="46166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AF0E260-74DE-BECD-F378-8EB55A5175F3}"/>
                  </a:ext>
                </a:extLst>
              </p:cNvPr>
              <p:cNvSpPr/>
              <p:nvPr/>
            </p:nvSpPr>
            <p:spPr>
              <a:xfrm>
                <a:off x="914399" y="605742"/>
                <a:ext cx="5105527" cy="400110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7E006D-9773-67ED-2086-CFD5FD7729F8}"/>
                  </a:ext>
                </a:extLst>
              </p:cNvPr>
              <p:cNvSpPr txBox="1"/>
              <p:nvPr/>
            </p:nvSpPr>
            <p:spPr>
              <a:xfrm>
                <a:off x="914399" y="605742"/>
                <a:ext cx="53367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ACF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bằng cách thuận tiện (theo mẫu):</a:t>
                </a:r>
              </a:p>
            </p:txBody>
          </p:sp>
        </p:grp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95BE88-9FAC-7257-5AC6-918E6A51D1B2}"/>
              </a:ext>
            </a:extLst>
          </p:cNvPr>
          <p:cNvSpPr/>
          <p:nvPr/>
        </p:nvSpPr>
        <p:spPr>
          <a:xfrm>
            <a:off x="738594" y="1266300"/>
            <a:ext cx="10920005" cy="16196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094EFF-619F-4C05-B92C-55A67424576B}"/>
              </a:ext>
            </a:extLst>
          </p:cNvPr>
          <p:cNvSpPr txBox="1"/>
          <p:nvPr/>
        </p:nvSpPr>
        <p:spPr>
          <a:xfrm>
            <a:off x="785466" y="1458704"/>
            <a:ext cx="3604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Mẫu: 75 + 25 + 46 =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5064A-A4CE-CA71-4643-F6F0000AAD94}"/>
              </a:ext>
            </a:extLst>
          </p:cNvPr>
          <p:cNvSpPr txBox="1"/>
          <p:nvPr/>
        </p:nvSpPr>
        <p:spPr>
          <a:xfrm>
            <a:off x="4191000" y="1443335"/>
            <a:ext cx="2947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(75 + 25) + 46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283401-2C14-FC6B-60E1-D560A1C66217}"/>
              </a:ext>
            </a:extLst>
          </p:cNvPr>
          <p:cNvSpPr txBox="1"/>
          <p:nvPr/>
        </p:nvSpPr>
        <p:spPr>
          <a:xfrm>
            <a:off x="3809999" y="1881846"/>
            <a:ext cx="3152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=    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   +  46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14C8D5-4ABB-B677-E009-EF1AA7090EA1}"/>
              </a:ext>
            </a:extLst>
          </p:cNvPr>
          <p:cNvSpPr txBox="1"/>
          <p:nvPr/>
        </p:nvSpPr>
        <p:spPr>
          <a:xfrm>
            <a:off x="3826844" y="2308356"/>
            <a:ext cx="226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=    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89D3F2-E080-A99B-A0C7-C152431BC6D7}"/>
              </a:ext>
            </a:extLst>
          </p:cNvPr>
          <p:cNvSpPr txBox="1"/>
          <p:nvPr/>
        </p:nvSpPr>
        <p:spPr>
          <a:xfrm>
            <a:off x="7224162" y="1450102"/>
            <a:ext cx="2277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37 + 8 + 3 =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4FD5D4-5A00-1D37-65A4-40A05FF6BF0B}"/>
              </a:ext>
            </a:extLst>
          </p:cNvPr>
          <p:cNvSpPr txBox="1"/>
          <p:nvPr/>
        </p:nvSpPr>
        <p:spPr>
          <a:xfrm>
            <a:off x="9218391" y="1438417"/>
            <a:ext cx="2570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(37 + 3) + 8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32CB4B-7A56-7AF9-5C75-0F374FB089F4}"/>
              </a:ext>
            </a:extLst>
          </p:cNvPr>
          <p:cNvSpPr txBox="1"/>
          <p:nvPr/>
        </p:nvSpPr>
        <p:spPr>
          <a:xfrm>
            <a:off x="8924781" y="1872278"/>
            <a:ext cx="2570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=   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   +  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F59F48-7B8B-28A6-A61F-AF4B8D462628}"/>
              </a:ext>
            </a:extLst>
          </p:cNvPr>
          <p:cNvSpPr txBox="1"/>
          <p:nvPr/>
        </p:nvSpPr>
        <p:spPr>
          <a:xfrm>
            <a:off x="8924781" y="2280386"/>
            <a:ext cx="226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=   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022CB7-EABE-5AC8-4E3D-FCB766F69BA4}"/>
              </a:ext>
            </a:extLst>
          </p:cNvPr>
          <p:cNvSpPr txBox="1"/>
          <p:nvPr/>
        </p:nvSpPr>
        <p:spPr>
          <a:xfrm>
            <a:off x="1600200" y="3541001"/>
            <a:ext cx="314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a)  36 + 14 + 9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B2D1FE-3324-5132-84E3-13E169C98500}"/>
              </a:ext>
            </a:extLst>
          </p:cNvPr>
          <p:cNvSpPr txBox="1"/>
          <p:nvPr/>
        </p:nvSpPr>
        <p:spPr>
          <a:xfrm>
            <a:off x="6863237" y="3541001"/>
            <a:ext cx="314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b)  51 + 12 + 18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9375D1-6873-564C-5E67-453E0F539CD3}"/>
              </a:ext>
            </a:extLst>
          </p:cNvPr>
          <p:cNvSpPr txBox="1"/>
          <p:nvPr/>
        </p:nvSpPr>
        <p:spPr>
          <a:xfrm>
            <a:off x="1580949" y="4347169"/>
            <a:ext cx="314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c)  65 + 9 + 5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C2D165-CC3B-0312-EA50-5C5B77770612}"/>
              </a:ext>
            </a:extLst>
          </p:cNvPr>
          <p:cNvSpPr txBox="1"/>
          <p:nvPr/>
        </p:nvSpPr>
        <p:spPr>
          <a:xfrm>
            <a:off x="6803481" y="4347168"/>
            <a:ext cx="314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d)  31 + 26 + 69</a:t>
            </a:r>
          </a:p>
        </p:txBody>
      </p:sp>
    </p:spTree>
    <p:extLst>
      <p:ext uri="{BB962C8B-B14F-4D97-AF65-F5344CB8AC3E}">
        <p14:creationId xmlns:p14="http://schemas.microsoft.com/office/powerpoint/2010/main" val="125397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2" y="5851482"/>
            <a:ext cx="11887216" cy="854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53" y="6351421"/>
            <a:ext cx="12496800" cy="50657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54E0CEA-FC72-4C5E-D2C3-24F88464E97C}"/>
              </a:ext>
            </a:extLst>
          </p:cNvPr>
          <p:cNvGrpSpPr/>
          <p:nvPr/>
        </p:nvGrpSpPr>
        <p:grpSpPr>
          <a:xfrm>
            <a:off x="379996" y="36018"/>
            <a:ext cx="6893695" cy="838200"/>
            <a:chOff x="43687" y="457200"/>
            <a:chExt cx="6893695" cy="6858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7FB11B9-5040-EFE3-E707-BDCD9D7A5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7" y="457200"/>
              <a:ext cx="715191" cy="68580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3F0186-98DF-4F2B-E533-FFBF5E5BAF15}"/>
                </a:ext>
              </a:extLst>
            </p:cNvPr>
            <p:cNvGrpSpPr/>
            <p:nvPr/>
          </p:nvGrpSpPr>
          <p:grpSpPr>
            <a:xfrm>
              <a:off x="838199" y="649590"/>
              <a:ext cx="6099183" cy="461665"/>
              <a:chOff x="914399" y="605742"/>
              <a:chExt cx="5336785" cy="46166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AF0E260-74DE-BECD-F378-8EB55A5175F3}"/>
                  </a:ext>
                </a:extLst>
              </p:cNvPr>
              <p:cNvSpPr/>
              <p:nvPr/>
            </p:nvSpPr>
            <p:spPr>
              <a:xfrm>
                <a:off x="914399" y="605742"/>
                <a:ext cx="5105527" cy="400110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7E006D-9773-67ED-2086-CFD5FD7729F8}"/>
                  </a:ext>
                </a:extLst>
              </p:cNvPr>
              <p:cNvSpPr txBox="1"/>
              <p:nvPr/>
            </p:nvSpPr>
            <p:spPr>
              <a:xfrm>
                <a:off x="914399" y="605742"/>
                <a:ext cx="53367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ACF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bằng cách thuận tiện (theo mẫu):</a:t>
                </a:r>
              </a:p>
            </p:txBody>
          </p:sp>
        </p:grp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95BE88-9FAC-7257-5AC6-918E6A51D1B2}"/>
              </a:ext>
            </a:extLst>
          </p:cNvPr>
          <p:cNvSpPr/>
          <p:nvPr/>
        </p:nvSpPr>
        <p:spPr>
          <a:xfrm>
            <a:off x="738594" y="838200"/>
            <a:ext cx="10920005" cy="16196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094EFF-619F-4C05-B92C-55A67424576B}"/>
              </a:ext>
            </a:extLst>
          </p:cNvPr>
          <p:cNvSpPr txBox="1"/>
          <p:nvPr/>
        </p:nvSpPr>
        <p:spPr>
          <a:xfrm>
            <a:off x="785466" y="1030604"/>
            <a:ext cx="3604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Mẫu: 75 + 25 + 46 =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5064A-A4CE-CA71-4643-F6F0000AAD94}"/>
              </a:ext>
            </a:extLst>
          </p:cNvPr>
          <p:cNvSpPr txBox="1"/>
          <p:nvPr/>
        </p:nvSpPr>
        <p:spPr>
          <a:xfrm>
            <a:off x="4191000" y="1015235"/>
            <a:ext cx="2947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(75 + 25) + 46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283401-2C14-FC6B-60E1-D560A1C66217}"/>
              </a:ext>
            </a:extLst>
          </p:cNvPr>
          <p:cNvSpPr txBox="1"/>
          <p:nvPr/>
        </p:nvSpPr>
        <p:spPr>
          <a:xfrm>
            <a:off x="3809999" y="1453746"/>
            <a:ext cx="3152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=    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   +  46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14C8D5-4ABB-B677-E009-EF1AA7090EA1}"/>
              </a:ext>
            </a:extLst>
          </p:cNvPr>
          <p:cNvSpPr txBox="1"/>
          <p:nvPr/>
        </p:nvSpPr>
        <p:spPr>
          <a:xfrm>
            <a:off x="3826844" y="1880256"/>
            <a:ext cx="226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=    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89D3F2-E080-A99B-A0C7-C152431BC6D7}"/>
              </a:ext>
            </a:extLst>
          </p:cNvPr>
          <p:cNvSpPr txBox="1"/>
          <p:nvPr/>
        </p:nvSpPr>
        <p:spPr>
          <a:xfrm>
            <a:off x="7224162" y="1022002"/>
            <a:ext cx="2277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37 + 8 + 3 =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4FD5D4-5A00-1D37-65A4-40A05FF6BF0B}"/>
              </a:ext>
            </a:extLst>
          </p:cNvPr>
          <p:cNvSpPr txBox="1"/>
          <p:nvPr/>
        </p:nvSpPr>
        <p:spPr>
          <a:xfrm>
            <a:off x="9218391" y="1010317"/>
            <a:ext cx="2570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(37 + 3) + 8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32CB4B-7A56-7AF9-5C75-0F374FB089F4}"/>
              </a:ext>
            </a:extLst>
          </p:cNvPr>
          <p:cNvSpPr txBox="1"/>
          <p:nvPr/>
        </p:nvSpPr>
        <p:spPr>
          <a:xfrm>
            <a:off x="8924781" y="1444178"/>
            <a:ext cx="2570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=   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   +  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F59F48-7B8B-28A6-A61F-AF4B8D462628}"/>
              </a:ext>
            </a:extLst>
          </p:cNvPr>
          <p:cNvSpPr txBox="1"/>
          <p:nvPr/>
        </p:nvSpPr>
        <p:spPr>
          <a:xfrm>
            <a:off x="8924781" y="1852286"/>
            <a:ext cx="226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=   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022CB7-EABE-5AC8-4E3D-FCB766F69BA4}"/>
              </a:ext>
            </a:extLst>
          </p:cNvPr>
          <p:cNvSpPr txBox="1"/>
          <p:nvPr/>
        </p:nvSpPr>
        <p:spPr>
          <a:xfrm>
            <a:off x="781251" y="2667000"/>
            <a:ext cx="314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a)  36 + 14 + 9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B2D1FE-3324-5132-84E3-13E169C98500}"/>
              </a:ext>
            </a:extLst>
          </p:cNvPr>
          <p:cNvSpPr txBox="1"/>
          <p:nvPr/>
        </p:nvSpPr>
        <p:spPr>
          <a:xfrm>
            <a:off x="6044288" y="2667000"/>
            <a:ext cx="314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b)  51 + 12 + 18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9375D1-6873-564C-5E67-453E0F539CD3}"/>
              </a:ext>
            </a:extLst>
          </p:cNvPr>
          <p:cNvSpPr txBox="1"/>
          <p:nvPr/>
        </p:nvSpPr>
        <p:spPr>
          <a:xfrm>
            <a:off x="762000" y="4124980"/>
            <a:ext cx="314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c)  65 + 9 + 5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C2D165-CC3B-0312-EA50-5C5B77770612}"/>
              </a:ext>
            </a:extLst>
          </p:cNvPr>
          <p:cNvSpPr txBox="1"/>
          <p:nvPr/>
        </p:nvSpPr>
        <p:spPr>
          <a:xfrm>
            <a:off x="5984532" y="4124979"/>
            <a:ext cx="314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d)  31 + 26 + 69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085030-0ED9-711D-2C2D-2DCE090FB1D7}"/>
              </a:ext>
            </a:extLst>
          </p:cNvPr>
          <p:cNvSpPr txBox="1"/>
          <p:nvPr/>
        </p:nvSpPr>
        <p:spPr>
          <a:xfrm>
            <a:off x="3276599" y="2650115"/>
            <a:ext cx="2947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(36 + 14) + 9</a:t>
            </a:r>
          </a:p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50  +  9 </a:t>
            </a:r>
          </a:p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507B60-1991-47E4-24C4-D2012C4A058D}"/>
              </a:ext>
            </a:extLst>
          </p:cNvPr>
          <p:cNvSpPr txBox="1"/>
          <p:nvPr/>
        </p:nvSpPr>
        <p:spPr>
          <a:xfrm>
            <a:off x="8719483" y="2693536"/>
            <a:ext cx="2947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51 + (12 + 18)</a:t>
            </a:r>
          </a:p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51 +  30</a:t>
            </a:r>
          </a:p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56752E-EFB1-D74C-FF54-DC99AA56E1EA}"/>
              </a:ext>
            </a:extLst>
          </p:cNvPr>
          <p:cNvSpPr txBox="1"/>
          <p:nvPr/>
        </p:nvSpPr>
        <p:spPr>
          <a:xfrm>
            <a:off x="3036996" y="4128962"/>
            <a:ext cx="2947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(65 + 5) + 9</a:t>
            </a:r>
          </a:p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70  +  9 </a:t>
            </a:r>
          </a:p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5B1DF2-8AE3-928A-77E8-E47621310EBF}"/>
              </a:ext>
            </a:extLst>
          </p:cNvPr>
          <p:cNvSpPr txBox="1"/>
          <p:nvPr/>
        </p:nvSpPr>
        <p:spPr>
          <a:xfrm>
            <a:off x="8736503" y="4128961"/>
            <a:ext cx="2947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(31 + 69) + 26</a:t>
            </a:r>
          </a:p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100  +  26 </a:t>
            </a:r>
          </a:p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126</a:t>
            </a:r>
          </a:p>
        </p:txBody>
      </p:sp>
    </p:spTree>
    <p:extLst>
      <p:ext uri="{BB962C8B-B14F-4D97-AF65-F5344CB8AC3E}">
        <p14:creationId xmlns:p14="http://schemas.microsoft.com/office/powerpoint/2010/main" val="82777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2" y="5851482"/>
            <a:ext cx="11887216" cy="854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53" y="6351421"/>
            <a:ext cx="12496800" cy="50657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03F0186-98DF-4F2B-E533-FFBF5E5BAF15}"/>
              </a:ext>
            </a:extLst>
          </p:cNvPr>
          <p:cNvGrpSpPr/>
          <p:nvPr/>
        </p:nvGrpSpPr>
        <p:grpSpPr>
          <a:xfrm>
            <a:off x="1174508" y="271161"/>
            <a:ext cx="9036292" cy="489023"/>
            <a:chOff x="914399" y="605742"/>
            <a:chExt cx="5336785" cy="4001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AF0E260-74DE-BECD-F378-8EB55A5175F3}"/>
                </a:ext>
              </a:extLst>
            </p:cNvPr>
            <p:cNvSpPr/>
            <p:nvPr/>
          </p:nvSpPr>
          <p:spPr>
            <a:xfrm>
              <a:off x="914399" y="605742"/>
              <a:ext cx="5105527" cy="400110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7E006D-9773-67ED-2086-CFD5FD7729F8}"/>
                </a:ext>
              </a:extLst>
            </p:cNvPr>
            <p:cNvSpPr txBox="1"/>
            <p:nvPr/>
          </p:nvSpPr>
          <p:spPr>
            <a:xfrm>
              <a:off x="914399" y="605742"/>
              <a:ext cx="5336785" cy="377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AC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bằng cách thuận tiện và nói cho bạn nghe cách tính: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4022CB7-EABE-5AC8-4E3D-FCB766F69BA4}"/>
              </a:ext>
            </a:extLst>
          </p:cNvPr>
          <p:cNvSpPr txBox="1"/>
          <p:nvPr/>
        </p:nvSpPr>
        <p:spPr>
          <a:xfrm>
            <a:off x="-76200" y="1191643"/>
            <a:ext cx="314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   93 + 107 + 59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B2D1FE-3324-5132-84E3-13E169C98500}"/>
              </a:ext>
            </a:extLst>
          </p:cNvPr>
          <p:cNvSpPr txBox="1"/>
          <p:nvPr/>
        </p:nvSpPr>
        <p:spPr>
          <a:xfrm>
            <a:off x="5638800" y="1153180"/>
            <a:ext cx="314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    32 + 146 + 18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9375D1-6873-564C-5E67-453E0F539CD3}"/>
              </a:ext>
            </a:extLst>
          </p:cNvPr>
          <p:cNvSpPr txBox="1"/>
          <p:nvPr/>
        </p:nvSpPr>
        <p:spPr>
          <a:xfrm>
            <a:off x="152400" y="2954423"/>
            <a:ext cx="314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82 + 157 + 143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C2D165-CC3B-0312-EA50-5C5B77770612}"/>
              </a:ext>
            </a:extLst>
          </p:cNvPr>
          <p:cNvSpPr txBox="1"/>
          <p:nvPr/>
        </p:nvSpPr>
        <p:spPr>
          <a:xfrm>
            <a:off x="5679732" y="2954422"/>
            <a:ext cx="3388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   120 + 170 + 280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085030-0ED9-711D-2C2D-2DCE090FB1D7}"/>
              </a:ext>
            </a:extLst>
          </p:cNvPr>
          <p:cNvSpPr txBox="1"/>
          <p:nvPr/>
        </p:nvSpPr>
        <p:spPr>
          <a:xfrm>
            <a:off x="2615064" y="1205805"/>
            <a:ext cx="2947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(93 + 107) + 59</a:t>
            </a:r>
          </a:p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200  +  59 </a:t>
            </a:r>
          </a:p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259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507B60-1991-47E4-24C4-D2012C4A058D}"/>
              </a:ext>
            </a:extLst>
          </p:cNvPr>
          <p:cNvSpPr txBox="1"/>
          <p:nvPr/>
        </p:nvSpPr>
        <p:spPr>
          <a:xfrm>
            <a:off x="8644111" y="1143000"/>
            <a:ext cx="33192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(32 + 18) + 146)</a:t>
            </a:r>
          </a:p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50      +  146</a:t>
            </a:r>
          </a:p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   196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56752E-EFB1-D74C-FF54-DC99AA56E1EA}"/>
              </a:ext>
            </a:extLst>
          </p:cNvPr>
          <p:cNvSpPr txBox="1"/>
          <p:nvPr/>
        </p:nvSpPr>
        <p:spPr>
          <a:xfrm>
            <a:off x="2655996" y="2958405"/>
            <a:ext cx="32876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82 + (157 + 143)</a:t>
            </a:r>
          </a:p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82 +        300</a:t>
            </a:r>
          </a:p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382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5B1DF2-8AE3-928A-77E8-E47621310EBF}"/>
              </a:ext>
            </a:extLst>
          </p:cNvPr>
          <p:cNvSpPr txBox="1"/>
          <p:nvPr/>
        </p:nvSpPr>
        <p:spPr>
          <a:xfrm>
            <a:off x="8787264" y="2958404"/>
            <a:ext cx="3328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(120 + 280) + 170</a:t>
            </a:r>
          </a:p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400  +  170 </a:t>
            </a:r>
          </a:p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570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8E7E65-163A-9D69-DAD0-E2E798FEA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6" y="185714"/>
            <a:ext cx="698425" cy="6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2" y="5334000"/>
            <a:ext cx="11887216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6172200"/>
            <a:ext cx="12496800" cy="545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DC2EE3-5001-E856-60A8-271DA23E0E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03"/>
          <a:stretch/>
        </p:blipFill>
        <p:spPr>
          <a:xfrm>
            <a:off x="228600" y="119175"/>
            <a:ext cx="11582400" cy="582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0038EE-4100-48D0-B255-522A1C0FE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203" b="67288"/>
          <a:stretch/>
        </p:blipFill>
        <p:spPr>
          <a:xfrm>
            <a:off x="304800" y="152401"/>
            <a:ext cx="11582400" cy="1905000"/>
          </a:xfrm>
          <a:prstGeom prst="rect">
            <a:avLst/>
          </a:prstGeom>
        </p:spPr>
      </p:pic>
      <p:pic>
        <p:nvPicPr>
          <p:cNvPr id="3" name="Google Shape;270;p33">
            <a:extLst>
              <a:ext uri="{FF2B5EF4-FFF2-40B4-BE49-F238E27FC236}">
                <a16:creationId xmlns:a16="http://schemas.microsoft.com/office/drawing/2014/main" id="{62F3DEAE-2F23-7317-287A-A08C7DB319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042" b="34319"/>
          <a:stretch/>
        </p:blipFill>
        <p:spPr>
          <a:xfrm>
            <a:off x="335883" y="2334074"/>
            <a:ext cx="11556932" cy="4191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71;p33">
            <a:extLst>
              <a:ext uri="{FF2B5EF4-FFF2-40B4-BE49-F238E27FC236}">
                <a16:creationId xmlns:a16="http://schemas.microsoft.com/office/drawing/2014/main" id="{589A0162-8C14-C54C-998B-589C4A7299AD}"/>
              </a:ext>
            </a:extLst>
          </p:cNvPr>
          <p:cNvSpPr/>
          <p:nvPr/>
        </p:nvSpPr>
        <p:spPr>
          <a:xfrm>
            <a:off x="4648200" y="2361840"/>
            <a:ext cx="2250720" cy="914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Bài giải</a:t>
            </a:r>
            <a:endParaRPr sz="4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48D07-26ED-20F5-EF35-185706FC5F32}"/>
              </a:ext>
            </a:extLst>
          </p:cNvPr>
          <p:cNvSpPr txBox="1"/>
          <p:nvPr/>
        </p:nvSpPr>
        <p:spPr>
          <a:xfrm>
            <a:off x="2509146" y="3124200"/>
            <a:ext cx="610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Tổng số tiền hàng mẹ đã mua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25721A-ECA7-A721-2093-BFDB0CFFA3BA}"/>
              </a:ext>
            </a:extLst>
          </p:cNvPr>
          <p:cNvSpPr txBox="1"/>
          <p:nvPr/>
        </p:nvSpPr>
        <p:spPr>
          <a:xfrm>
            <a:off x="3124200" y="3730057"/>
            <a:ext cx="8052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130 000 + (135 000 + 65 000) = 330 000 (đồng)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3A6CF5-1231-779E-E03C-00A19AFF5859}"/>
              </a:ext>
            </a:extLst>
          </p:cNvPr>
          <p:cNvSpPr txBox="1"/>
          <p:nvPr/>
        </p:nvSpPr>
        <p:spPr>
          <a:xfrm>
            <a:off x="2590800" y="4301511"/>
            <a:ext cx="6616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Vậy hóa đơn đúng.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6251E0-03EA-52E2-E481-72A0EBB01881}"/>
              </a:ext>
            </a:extLst>
          </p:cNvPr>
          <p:cNvSpPr txBox="1"/>
          <p:nvPr/>
        </p:nvSpPr>
        <p:spPr>
          <a:xfrm>
            <a:off x="2590800" y="4904135"/>
            <a:ext cx="6616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Cô bán hàng cần trả lại số tiền là: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75A7D5-3639-DF0A-B074-F18DA3701F25}"/>
              </a:ext>
            </a:extLst>
          </p:cNvPr>
          <p:cNvSpPr txBox="1"/>
          <p:nvPr/>
        </p:nvSpPr>
        <p:spPr>
          <a:xfrm>
            <a:off x="3124200" y="5506760"/>
            <a:ext cx="6616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500 000 – 330 000 = 170 000 (đồng)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4FEF0F-6BC7-A0B7-945F-74B5FE4F0BFD}"/>
              </a:ext>
            </a:extLst>
          </p:cNvPr>
          <p:cNvSpPr txBox="1"/>
          <p:nvPr/>
        </p:nvSpPr>
        <p:spPr>
          <a:xfrm>
            <a:off x="6172200" y="6098579"/>
            <a:ext cx="4413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số: 170 000 (đồng)</a:t>
            </a:r>
          </a:p>
        </p:txBody>
      </p:sp>
    </p:spTree>
    <p:extLst>
      <p:ext uri="{BB962C8B-B14F-4D97-AF65-F5344CB8AC3E}">
        <p14:creationId xmlns:p14="http://schemas.microsoft.com/office/powerpoint/2010/main" val="35397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578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54" y="958752"/>
            <a:ext cx="9144000" cy="58833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74033" y="-126832"/>
            <a:ext cx="80283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Trò chơi: </a:t>
            </a:r>
            <a:r>
              <a:rPr lang="en-US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Bức ảnh bí mật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6D39C40-2CB9-0EFB-60FA-42DE5DBAAE1C}"/>
              </a:ext>
            </a:extLst>
          </p:cNvPr>
          <p:cNvSpPr/>
          <p:nvPr/>
        </p:nvSpPr>
        <p:spPr>
          <a:xfrm>
            <a:off x="5335946" y="1596973"/>
            <a:ext cx="1600200" cy="148280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68910D-9E05-98D0-EFBB-2E3A8D0FA263}"/>
              </a:ext>
            </a:extLst>
          </p:cNvPr>
          <p:cNvSpPr/>
          <p:nvPr/>
        </p:nvSpPr>
        <p:spPr>
          <a:xfrm>
            <a:off x="1503546" y="903032"/>
            <a:ext cx="4648200" cy="29604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5F9015-CA75-2F3B-08F6-E26BD54EF18F}"/>
              </a:ext>
            </a:extLst>
          </p:cNvPr>
          <p:cNvGrpSpPr/>
          <p:nvPr/>
        </p:nvGrpSpPr>
        <p:grpSpPr>
          <a:xfrm rot="10800000">
            <a:off x="5417788" y="3071117"/>
            <a:ext cx="5247121" cy="3770937"/>
            <a:chOff x="1548360" y="914400"/>
            <a:chExt cx="5428720" cy="3770937"/>
          </a:xfrm>
          <a:solidFill>
            <a:srgbClr val="FFFF00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5AECB5-DB93-4D6A-3958-CDFA58197751}"/>
                </a:ext>
              </a:extLst>
            </p:cNvPr>
            <p:cNvSpPr/>
            <p:nvPr/>
          </p:nvSpPr>
          <p:spPr>
            <a:xfrm rot="10800000">
              <a:off x="1548360" y="914400"/>
              <a:ext cx="4648199" cy="2960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75FB23F-FF63-B8FD-2266-8E0188DDB8D9}"/>
                </a:ext>
              </a:extLst>
            </p:cNvPr>
            <p:cNvSpPr/>
            <p:nvPr/>
          </p:nvSpPr>
          <p:spPr>
            <a:xfrm>
              <a:off x="3048000" y="3064335"/>
              <a:ext cx="1600200" cy="16210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0113C4B-D69A-9522-DC67-152BB4DEAC56}"/>
                </a:ext>
              </a:extLst>
            </p:cNvPr>
            <p:cNvSpPr/>
            <p:nvPr/>
          </p:nvSpPr>
          <p:spPr>
            <a:xfrm>
              <a:off x="5376880" y="1600200"/>
              <a:ext cx="1600200" cy="1482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8CA34A-0C51-8096-CFE9-BED740D1EAEF}"/>
              </a:ext>
            </a:extLst>
          </p:cNvPr>
          <p:cNvGrpSpPr/>
          <p:nvPr/>
        </p:nvGrpSpPr>
        <p:grpSpPr>
          <a:xfrm rot="10800000">
            <a:off x="1494778" y="3863469"/>
            <a:ext cx="5424908" cy="2978585"/>
            <a:chOff x="3743288" y="1780280"/>
            <a:chExt cx="5436157" cy="296043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1156640-4EF2-2FF5-4EC1-5E150EB3C484}"/>
                </a:ext>
              </a:extLst>
            </p:cNvPr>
            <p:cNvSpPr/>
            <p:nvPr/>
          </p:nvSpPr>
          <p:spPr>
            <a:xfrm rot="10800000">
              <a:off x="4531245" y="1780280"/>
              <a:ext cx="4648200" cy="2960437"/>
            </a:xfrm>
            <a:prstGeom prst="rect">
              <a:avLst/>
            </a:prstGeom>
            <a:solidFill>
              <a:srgbClr val="F8B1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9C525EB-07ED-3528-59A7-A2A4D43DAE8F}"/>
                </a:ext>
              </a:extLst>
            </p:cNvPr>
            <p:cNvSpPr/>
            <p:nvPr/>
          </p:nvSpPr>
          <p:spPr>
            <a:xfrm>
              <a:off x="3743288" y="2510077"/>
              <a:ext cx="1600200" cy="1482807"/>
            </a:xfrm>
            <a:prstGeom prst="ellipse">
              <a:avLst/>
            </a:prstGeom>
            <a:solidFill>
              <a:srgbClr val="FDB0D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3E139F-9249-5746-5395-DD611BEFFCFE}"/>
              </a:ext>
            </a:extLst>
          </p:cNvPr>
          <p:cNvGrpSpPr/>
          <p:nvPr/>
        </p:nvGrpSpPr>
        <p:grpSpPr>
          <a:xfrm rot="10800000">
            <a:off x="5328682" y="908050"/>
            <a:ext cx="5339318" cy="3807057"/>
            <a:chOff x="1524000" y="67779"/>
            <a:chExt cx="5466495" cy="380705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91D7402-9F78-4DA3-E60D-F267B5ACB78B}"/>
                </a:ext>
              </a:extLst>
            </p:cNvPr>
            <p:cNvSpPr/>
            <p:nvPr/>
          </p:nvSpPr>
          <p:spPr>
            <a:xfrm rot="10800000">
              <a:off x="1524000" y="914399"/>
              <a:ext cx="4648200" cy="29604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C0B0403-00D6-FC7F-EA3A-1EBE61EE95AD}"/>
                </a:ext>
              </a:extLst>
            </p:cNvPr>
            <p:cNvSpPr/>
            <p:nvPr/>
          </p:nvSpPr>
          <p:spPr>
            <a:xfrm>
              <a:off x="3137277" y="67779"/>
              <a:ext cx="1600200" cy="162100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8F327A0-63AF-89BA-0004-57048B735BD2}"/>
                </a:ext>
              </a:extLst>
            </p:cNvPr>
            <p:cNvSpPr/>
            <p:nvPr/>
          </p:nvSpPr>
          <p:spPr>
            <a:xfrm>
              <a:off x="5390295" y="1778222"/>
              <a:ext cx="1600200" cy="148280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Luật chơi">
            <a:hlinkClick r:id="" action="ppaction://media"/>
            <a:extLst>
              <a:ext uri="{FF2B5EF4-FFF2-40B4-BE49-F238E27FC236}">
                <a16:creationId xmlns:a16="http://schemas.microsoft.com/office/drawing/2014/main" id="{3C01D0FF-9B01-B282-383B-12C209119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2271" y="177799"/>
            <a:ext cx="406400" cy="4064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3643871-FDBC-5B03-A3E4-BD74C6FA8DF4}"/>
              </a:ext>
            </a:extLst>
          </p:cNvPr>
          <p:cNvSpPr/>
          <p:nvPr/>
        </p:nvSpPr>
        <p:spPr>
          <a:xfrm>
            <a:off x="3007066" y="3061108"/>
            <a:ext cx="1600200" cy="162100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9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3957638" y="4872038"/>
            <a:ext cx="91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.VnArial" pitchFamily="34" charset="0"/>
                <a:cs typeface="Arial" charset="0"/>
              </a:rPr>
              <a:t>5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938588" y="4872038"/>
            <a:ext cx="91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.VnArial" pitchFamily="34" charset="0"/>
                <a:cs typeface="Arial" charset="0"/>
              </a:rPr>
              <a:t>4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3967163" y="4862513"/>
            <a:ext cx="91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.VnArial" pitchFamily="34" charset="0"/>
                <a:cs typeface="Arial" charset="0"/>
              </a:rPr>
              <a:t>3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957638" y="4872038"/>
            <a:ext cx="990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.VnArial" pitchFamily="34" charset="0"/>
                <a:cs typeface="Arial" charset="0"/>
              </a:rPr>
              <a:t>2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3967163" y="4832454"/>
            <a:ext cx="91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.VnArial" pitchFamily="34" charset="0"/>
                <a:cs typeface="Arial" charset="0"/>
              </a:rPr>
              <a:t>1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3089564" y="5056725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charset="0"/>
              </a:rPr>
              <a:t>HÕt giê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7707313" y="5181601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SG" altLang="en-US" sz="2000" b="1">
              <a:solidFill>
                <a:srgbClr val="FF3300"/>
              </a:solidFill>
              <a:sym typeface="Symbol" pitchFamily="18" charset="2"/>
            </a:endParaRPr>
          </a:p>
        </p:txBody>
      </p:sp>
      <p:pic>
        <p:nvPicPr>
          <p:cNvPr id="64521" name="Picture 9" descr="01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77240" y="3951824"/>
            <a:ext cx="2133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5" name="AutoShape 13"/>
          <p:cNvSpPr>
            <a:spLocks noChangeArrowheads="1"/>
          </p:cNvSpPr>
          <p:nvPr/>
        </p:nvSpPr>
        <p:spPr bwMode="auto">
          <a:xfrm>
            <a:off x="1022350" y="381000"/>
            <a:ext cx="1308100" cy="977900"/>
          </a:xfrm>
          <a:prstGeom prst="star24">
            <a:avLst>
              <a:gd name="adj" fmla="val 37500"/>
            </a:avLst>
          </a:prstGeom>
          <a:gradFill rotWithShape="1">
            <a:gsLst>
              <a:gs pos="0">
                <a:srgbClr val="00FFFF">
                  <a:gamma/>
                  <a:shade val="50980"/>
                  <a:invGamma/>
                </a:srgbClr>
              </a:gs>
              <a:gs pos="50000">
                <a:srgbClr val="00FFFF"/>
              </a:gs>
              <a:gs pos="100000">
                <a:srgbClr val="00FFFF">
                  <a:gamma/>
                  <a:shade val="50980"/>
                  <a:invGamma/>
                </a:srgbClr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SG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1</a:t>
            </a:r>
            <a:endParaRPr lang="en-SG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anose="020B7200000000000000" pitchFamily="34" charset="0"/>
            </a:endParaRPr>
          </a:p>
        </p:txBody>
      </p:sp>
      <p:sp>
        <p:nvSpPr>
          <p:cNvPr id="7182" name="Rectangle 15"/>
          <p:cNvSpPr>
            <a:spLocks noChangeArrowheads="1"/>
          </p:cNvSpPr>
          <p:nvPr/>
        </p:nvSpPr>
        <p:spPr bwMode="auto">
          <a:xfrm>
            <a:off x="3733800" y="665892"/>
            <a:ext cx="7620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en-US" altLang="en-US" sz="3600" b="1"/>
              <a:t>Điền dấu thích hợp vào chỗ chấm: </a:t>
            </a:r>
            <a:endParaRPr lang="en-US" altLang="en-US" sz="3600" b="1" dirty="0"/>
          </a:p>
          <a:p>
            <a:pPr marL="342900" indent="-342900"/>
            <a:r>
              <a:rPr lang="en-US" altLang="en-US" sz="4000" b="1">
                <a:solidFill>
                  <a:srgbClr val="FF0000"/>
                </a:solidFill>
              </a:rPr>
              <a:t>     </a:t>
            </a:r>
          </a:p>
          <a:p>
            <a:pPr marL="342900" indent="-342900"/>
            <a:r>
              <a:rPr lang="en-US" altLang="en-US" sz="4000" b="1" i="1">
                <a:solidFill>
                  <a:srgbClr val="FF0000"/>
                </a:solidFill>
              </a:rPr>
              <a:t>927 + 8264 …. 8264 + 927</a:t>
            </a:r>
            <a:endParaRPr lang="en-US" altLang="en-US" sz="4000" b="1" i="1" dirty="0">
              <a:solidFill>
                <a:srgbClr val="FF0000"/>
              </a:solidFill>
            </a:endParaRPr>
          </a:p>
        </p:txBody>
      </p:sp>
      <p:pic>
        <p:nvPicPr>
          <p:cNvPr id="64528" name="Clip âm thanh 94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295899" y="1749675"/>
            <a:ext cx="6481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i="1">
                <a:solidFill>
                  <a:srgbClr val="0000FF"/>
                </a:solidFill>
              </a:rPr>
              <a:t>=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558A5F-E208-A113-0473-10E027B3D80C}"/>
              </a:ext>
            </a:extLst>
          </p:cNvPr>
          <p:cNvSpPr/>
          <p:nvPr/>
        </p:nvSpPr>
        <p:spPr>
          <a:xfrm>
            <a:off x="1908905" y="1910286"/>
            <a:ext cx="700726" cy="2209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09256537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mph" presetSubtype="0" repeatCount="4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645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528"/>
                </p:tgtEl>
              </p:cMediaNode>
            </p:audio>
          </p:childTnLst>
        </p:cTn>
      </p:par>
    </p:tnLst>
    <p:bldLst>
      <p:bldP spid="64514" grpId="0"/>
      <p:bldP spid="64515" grpId="0"/>
      <p:bldP spid="64516" grpId="0"/>
      <p:bldP spid="64517" grpId="0"/>
      <p:bldP spid="64518" grpId="0"/>
      <p:bldP spid="64519" grpId="0"/>
      <p:bldP spid="64519" grpId="1"/>
      <p:bldP spid="64525" grpId="0" animBg="1"/>
      <p:bldP spid="21" grpId="0"/>
      <p:bldP spid="2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54" y="958752"/>
            <a:ext cx="9144000" cy="58833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74033" y="-126832"/>
            <a:ext cx="80283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Trò chơi: </a:t>
            </a:r>
            <a:r>
              <a:rPr lang="en-US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Bức ảnh bí mật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6D39C40-2CB9-0EFB-60FA-42DE5DBAAE1C}"/>
              </a:ext>
            </a:extLst>
          </p:cNvPr>
          <p:cNvSpPr/>
          <p:nvPr/>
        </p:nvSpPr>
        <p:spPr>
          <a:xfrm>
            <a:off x="5335946" y="1596973"/>
            <a:ext cx="1600200" cy="148280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68910D-9E05-98D0-EFBB-2E3A8D0FA263}"/>
              </a:ext>
            </a:extLst>
          </p:cNvPr>
          <p:cNvSpPr/>
          <p:nvPr/>
        </p:nvSpPr>
        <p:spPr>
          <a:xfrm>
            <a:off x="1503546" y="903032"/>
            <a:ext cx="4648200" cy="29604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5F9015-CA75-2F3B-08F6-E26BD54EF18F}"/>
              </a:ext>
            </a:extLst>
          </p:cNvPr>
          <p:cNvGrpSpPr/>
          <p:nvPr/>
        </p:nvGrpSpPr>
        <p:grpSpPr>
          <a:xfrm rot="10800000">
            <a:off x="5417788" y="3071117"/>
            <a:ext cx="5247121" cy="3770937"/>
            <a:chOff x="1548360" y="914400"/>
            <a:chExt cx="5428720" cy="3770937"/>
          </a:xfrm>
          <a:solidFill>
            <a:srgbClr val="FFFF00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5AECB5-DB93-4D6A-3958-CDFA58197751}"/>
                </a:ext>
              </a:extLst>
            </p:cNvPr>
            <p:cNvSpPr/>
            <p:nvPr/>
          </p:nvSpPr>
          <p:spPr>
            <a:xfrm rot="10800000">
              <a:off x="1548360" y="914400"/>
              <a:ext cx="4648199" cy="2960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75FB23F-FF63-B8FD-2266-8E0188DDB8D9}"/>
                </a:ext>
              </a:extLst>
            </p:cNvPr>
            <p:cNvSpPr/>
            <p:nvPr/>
          </p:nvSpPr>
          <p:spPr>
            <a:xfrm>
              <a:off x="3048000" y="3064335"/>
              <a:ext cx="1600200" cy="16210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0113C4B-D69A-9522-DC67-152BB4DEAC56}"/>
                </a:ext>
              </a:extLst>
            </p:cNvPr>
            <p:cNvSpPr/>
            <p:nvPr/>
          </p:nvSpPr>
          <p:spPr>
            <a:xfrm>
              <a:off x="5376880" y="1600200"/>
              <a:ext cx="1600200" cy="1482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8CA34A-0C51-8096-CFE9-BED740D1EAEF}"/>
              </a:ext>
            </a:extLst>
          </p:cNvPr>
          <p:cNvGrpSpPr/>
          <p:nvPr/>
        </p:nvGrpSpPr>
        <p:grpSpPr>
          <a:xfrm rot="10800000">
            <a:off x="1494778" y="3863469"/>
            <a:ext cx="5424908" cy="2978585"/>
            <a:chOff x="3743288" y="1780280"/>
            <a:chExt cx="5436157" cy="296043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1156640-4EF2-2FF5-4EC1-5E150EB3C484}"/>
                </a:ext>
              </a:extLst>
            </p:cNvPr>
            <p:cNvSpPr/>
            <p:nvPr/>
          </p:nvSpPr>
          <p:spPr>
            <a:xfrm rot="10800000">
              <a:off x="4531245" y="1780280"/>
              <a:ext cx="4648200" cy="2960437"/>
            </a:xfrm>
            <a:prstGeom prst="rect">
              <a:avLst/>
            </a:prstGeom>
            <a:solidFill>
              <a:srgbClr val="F8B1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9C525EB-07ED-3528-59A7-A2A4D43DAE8F}"/>
                </a:ext>
              </a:extLst>
            </p:cNvPr>
            <p:cNvSpPr/>
            <p:nvPr/>
          </p:nvSpPr>
          <p:spPr>
            <a:xfrm>
              <a:off x="3743288" y="2510077"/>
              <a:ext cx="1600200" cy="1482807"/>
            </a:xfrm>
            <a:prstGeom prst="ellipse">
              <a:avLst/>
            </a:prstGeom>
            <a:solidFill>
              <a:srgbClr val="FDB0D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3E139F-9249-5746-5395-DD611BEFFCFE}"/>
              </a:ext>
            </a:extLst>
          </p:cNvPr>
          <p:cNvGrpSpPr/>
          <p:nvPr/>
        </p:nvGrpSpPr>
        <p:grpSpPr>
          <a:xfrm rot="10800000">
            <a:off x="5328682" y="908050"/>
            <a:ext cx="5339318" cy="3807057"/>
            <a:chOff x="1524000" y="67779"/>
            <a:chExt cx="5466495" cy="380705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91D7402-9F78-4DA3-E60D-F267B5ACB78B}"/>
                </a:ext>
              </a:extLst>
            </p:cNvPr>
            <p:cNvSpPr/>
            <p:nvPr/>
          </p:nvSpPr>
          <p:spPr>
            <a:xfrm rot="10800000">
              <a:off x="1524000" y="914399"/>
              <a:ext cx="4648200" cy="29604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C0B0403-00D6-FC7F-EA3A-1EBE61EE95AD}"/>
                </a:ext>
              </a:extLst>
            </p:cNvPr>
            <p:cNvSpPr/>
            <p:nvPr/>
          </p:nvSpPr>
          <p:spPr>
            <a:xfrm>
              <a:off x="3137277" y="67779"/>
              <a:ext cx="1600200" cy="162100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8F327A0-63AF-89BA-0004-57048B735BD2}"/>
                </a:ext>
              </a:extLst>
            </p:cNvPr>
            <p:cNvSpPr/>
            <p:nvPr/>
          </p:nvSpPr>
          <p:spPr>
            <a:xfrm>
              <a:off x="5390295" y="1778222"/>
              <a:ext cx="1600200" cy="148280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3643871-FDBC-5B03-A3E4-BD74C6FA8DF4}"/>
              </a:ext>
            </a:extLst>
          </p:cNvPr>
          <p:cNvSpPr/>
          <p:nvPr/>
        </p:nvSpPr>
        <p:spPr>
          <a:xfrm>
            <a:off x="3007066" y="3061108"/>
            <a:ext cx="1600200" cy="162100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3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3957638" y="4872038"/>
            <a:ext cx="91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.VnArial" pitchFamily="34" charset="0"/>
                <a:cs typeface="Arial" charset="0"/>
              </a:rPr>
              <a:t>5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938588" y="4872038"/>
            <a:ext cx="91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.VnArial" pitchFamily="34" charset="0"/>
                <a:cs typeface="Arial" charset="0"/>
              </a:rPr>
              <a:t>4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3967163" y="4862513"/>
            <a:ext cx="91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.VnArial" pitchFamily="34" charset="0"/>
                <a:cs typeface="Arial" charset="0"/>
              </a:rPr>
              <a:t>3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957638" y="4872038"/>
            <a:ext cx="990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.VnArial" pitchFamily="34" charset="0"/>
                <a:cs typeface="Arial" charset="0"/>
              </a:rPr>
              <a:t>2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3967163" y="4832454"/>
            <a:ext cx="91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.VnArial" pitchFamily="34" charset="0"/>
                <a:cs typeface="Arial" charset="0"/>
              </a:rPr>
              <a:t>1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3089564" y="5056725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cs typeface="Arial" charset="0"/>
              </a:rPr>
              <a:t>HÕt giê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7707313" y="5181601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SG" altLang="en-US" sz="2000" b="1">
              <a:solidFill>
                <a:srgbClr val="FF3300"/>
              </a:solidFill>
              <a:sym typeface="Symbol" pitchFamily="18" charset="2"/>
            </a:endParaRPr>
          </a:p>
        </p:txBody>
      </p:sp>
      <p:pic>
        <p:nvPicPr>
          <p:cNvPr id="64521" name="Picture 9" descr="01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77240" y="3951824"/>
            <a:ext cx="2133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5" name="AutoShape 13"/>
          <p:cNvSpPr>
            <a:spLocks noChangeArrowheads="1"/>
          </p:cNvSpPr>
          <p:nvPr/>
        </p:nvSpPr>
        <p:spPr bwMode="auto">
          <a:xfrm>
            <a:off x="762000" y="557570"/>
            <a:ext cx="1308100" cy="977900"/>
          </a:xfrm>
          <a:prstGeom prst="star24">
            <a:avLst>
              <a:gd name="adj" fmla="val 37500"/>
            </a:avLst>
          </a:prstGeom>
          <a:gradFill rotWithShape="1">
            <a:gsLst>
              <a:gs pos="0">
                <a:srgbClr val="00FFFF">
                  <a:gamma/>
                  <a:shade val="50980"/>
                  <a:invGamma/>
                </a:srgbClr>
              </a:gs>
              <a:gs pos="50000">
                <a:srgbClr val="00FFFF"/>
              </a:gs>
              <a:gs pos="100000">
                <a:srgbClr val="00FFFF">
                  <a:gamma/>
                  <a:shade val="50980"/>
                  <a:invGamma/>
                </a:srgbClr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SG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4</a:t>
            </a:r>
            <a:endParaRPr lang="en-SG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anose="020B7200000000000000" pitchFamily="34" charset="0"/>
            </a:endParaRPr>
          </a:p>
        </p:txBody>
      </p:sp>
      <p:sp>
        <p:nvSpPr>
          <p:cNvPr id="7182" name="Rectangle 15"/>
          <p:cNvSpPr>
            <a:spLocks noChangeArrowheads="1"/>
          </p:cNvSpPr>
          <p:nvPr/>
        </p:nvSpPr>
        <p:spPr bwMode="auto">
          <a:xfrm>
            <a:off x="2438400" y="757884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/>
            <a:r>
              <a:rPr lang="en-US" altLang="en-US" sz="2400" b="1"/>
              <a:t>  </a:t>
            </a:r>
            <a:r>
              <a:rPr lang="en-US" altLang="en-US" sz="3200" b="1"/>
              <a:t>Em hãy nêu tính chất kết hợp của phép cộng?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64528" name="Clip âm thanh 94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258291" y="2324479"/>
            <a:ext cx="7620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en-US" altLang="en-US" sz="2400" b="1" dirty="0"/>
              <a:t>  </a:t>
            </a:r>
            <a:r>
              <a:rPr lang="en-US" altLang="en-US" sz="3200" b="1" dirty="0">
                <a:solidFill>
                  <a:srgbClr val="FF0000"/>
                </a:solidFill>
              </a:rPr>
              <a:t>                  </a:t>
            </a:r>
            <a:endParaRPr lang="en-US" altLang="en-US" sz="3200" b="1" i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A9B461-9267-A242-9D83-24D33A0C433D}"/>
              </a:ext>
            </a:extLst>
          </p:cNvPr>
          <p:cNvSpPr txBox="1"/>
          <p:nvPr/>
        </p:nvSpPr>
        <p:spPr>
          <a:xfrm>
            <a:off x="2304936" y="2201367"/>
            <a:ext cx="810164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cộng một tổng hai số với số thứ ba, ta có thể cộng số thứ nhất với tổng của số thứ hai và số thứ ba.</a:t>
            </a:r>
          </a:p>
        </p:txBody>
      </p:sp>
    </p:spTree>
    <p:extLst>
      <p:ext uri="{BB962C8B-B14F-4D97-AF65-F5344CB8AC3E}">
        <p14:creationId xmlns:p14="http://schemas.microsoft.com/office/powerpoint/2010/main" val="3560882419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645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528"/>
                </p:tgtEl>
              </p:cMediaNode>
            </p:audio>
          </p:childTnLst>
        </p:cTn>
      </p:par>
    </p:tnLst>
    <p:bldLst>
      <p:bldP spid="64514" grpId="0"/>
      <p:bldP spid="64515" grpId="0"/>
      <p:bldP spid="64516" grpId="0"/>
      <p:bldP spid="64517" grpId="0"/>
      <p:bldP spid="64518" grpId="0"/>
      <p:bldP spid="64519" grpId="0"/>
      <p:bldP spid="64519" grpId="1"/>
      <p:bldP spid="64525" grpId="0" animBg="1"/>
      <p:bldP spid="18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đến trường">
            <a:hlinkClick r:id="" action="ppaction://media"/>
            <a:extLst>
              <a:ext uri="{FF2B5EF4-FFF2-40B4-BE49-F238E27FC236}">
                <a16:creationId xmlns:a16="http://schemas.microsoft.com/office/drawing/2014/main" id="{BD8379E1-6AE7-123C-5F2A-58F8320A41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" y="28876"/>
            <a:ext cx="12176760" cy="684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6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54" y="958752"/>
            <a:ext cx="9144000" cy="58833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74033" y="-126832"/>
            <a:ext cx="80283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Trò chơi: </a:t>
            </a:r>
            <a:r>
              <a:rPr lang="en-US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Bức ảnh bí mật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5AECB5-DB93-4D6A-3958-CDFA58197751}"/>
              </a:ext>
            </a:extLst>
          </p:cNvPr>
          <p:cNvSpPr/>
          <p:nvPr/>
        </p:nvSpPr>
        <p:spPr>
          <a:xfrm>
            <a:off x="6195744" y="3886200"/>
            <a:ext cx="4492710" cy="29604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0113C4B-D69A-9522-DC67-152BB4DEAC56}"/>
              </a:ext>
            </a:extLst>
          </p:cNvPr>
          <p:cNvSpPr/>
          <p:nvPr/>
        </p:nvSpPr>
        <p:spPr>
          <a:xfrm rot="10800000">
            <a:off x="5441333" y="4689393"/>
            <a:ext cx="1546671" cy="14828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8CA34A-0C51-8096-CFE9-BED740D1EAEF}"/>
              </a:ext>
            </a:extLst>
          </p:cNvPr>
          <p:cNvGrpSpPr/>
          <p:nvPr/>
        </p:nvGrpSpPr>
        <p:grpSpPr>
          <a:xfrm rot="10800000">
            <a:off x="1533618" y="3881617"/>
            <a:ext cx="5486767" cy="2960437"/>
            <a:chOff x="674056" y="914399"/>
            <a:chExt cx="5498144" cy="2960437"/>
          </a:xfrm>
          <a:solidFill>
            <a:srgbClr val="FDB0D0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1156640-4EF2-2FF5-4EC1-5E150EB3C484}"/>
                </a:ext>
              </a:extLst>
            </p:cNvPr>
            <p:cNvSpPr/>
            <p:nvPr/>
          </p:nvSpPr>
          <p:spPr>
            <a:xfrm rot="10800000">
              <a:off x="1524000" y="914399"/>
              <a:ext cx="4648200" cy="2960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9C525EB-07ED-3528-59A7-A2A4D43DAE8F}"/>
                </a:ext>
              </a:extLst>
            </p:cNvPr>
            <p:cNvSpPr/>
            <p:nvPr/>
          </p:nvSpPr>
          <p:spPr>
            <a:xfrm>
              <a:off x="674056" y="1619418"/>
              <a:ext cx="1600200" cy="1482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3E139F-9249-5746-5395-DD611BEFFCFE}"/>
              </a:ext>
            </a:extLst>
          </p:cNvPr>
          <p:cNvGrpSpPr/>
          <p:nvPr/>
        </p:nvGrpSpPr>
        <p:grpSpPr>
          <a:xfrm rot="10800000">
            <a:off x="5359972" y="969522"/>
            <a:ext cx="5339318" cy="2960437"/>
            <a:chOff x="1524000" y="914399"/>
            <a:chExt cx="5466495" cy="296043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91D7402-9F78-4DA3-E60D-F267B5ACB78B}"/>
                </a:ext>
              </a:extLst>
            </p:cNvPr>
            <p:cNvSpPr/>
            <p:nvPr/>
          </p:nvSpPr>
          <p:spPr>
            <a:xfrm rot="10800000">
              <a:off x="1524000" y="914399"/>
              <a:ext cx="4648200" cy="29604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8F327A0-63AF-89BA-0004-57048B735BD2}"/>
                </a:ext>
              </a:extLst>
            </p:cNvPr>
            <p:cNvSpPr/>
            <p:nvPr/>
          </p:nvSpPr>
          <p:spPr>
            <a:xfrm>
              <a:off x="5390295" y="1778222"/>
              <a:ext cx="1600200" cy="148280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7A3986B6-F8CD-0E83-9023-0930825DB8EE}"/>
              </a:ext>
            </a:extLst>
          </p:cNvPr>
          <p:cNvSpPr/>
          <p:nvPr/>
        </p:nvSpPr>
        <p:spPr>
          <a:xfrm rot="10800000">
            <a:off x="3054062" y="3052444"/>
            <a:ext cx="1596889" cy="156768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75FB23F-FF63-B8FD-2266-8E0188DDB8D9}"/>
              </a:ext>
            </a:extLst>
          </p:cNvPr>
          <p:cNvSpPr/>
          <p:nvPr/>
        </p:nvSpPr>
        <p:spPr>
          <a:xfrm rot="10800000">
            <a:off x="7692308" y="3087063"/>
            <a:ext cx="1546671" cy="162100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3957638" y="4872038"/>
            <a:ext cx="91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.VnArial" pitchFamily="34" charset="0"/>
                <a:cs typeface="Arial" charset="0"/>
              </a:rPr>
              <a:t>5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938588" y="4872038"/>
            <a:ext cx="91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.VnArial" pitchFamily="34" charset="0"/>
                <a:cs typeface="Arial" charset="0"/>
              </a:rPr>
              <a:t>4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3967163" y="4862513"/>
            <a:ext cx="91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.VnArial" pitchFamily="34" charset="0"/>
                <a:cs typeface="Arial" charset="0"/>
              </a:rPr>
              <a:t>3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957638" y="4872038"/>
            <a:ext cx="990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.VnArial" pitchFamily="34" charset="0"/>
                <a:cs typeface="Arial" charset="0"/>
              </a:rPr>
              <a:t>2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3967163" y="4832454"/>
            <a:ext cx="91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.VnArial" pitchFamily="34" charset="0"/>
                <a:cs typeface="Arial" charset="0"/>
              </a:rPr>
              <a:t>1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3089564" y="5056725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charset="0"/>
              </a:rPr>
              <a:t>HÕt giê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7707313" y="5181601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SG" altLang="en-US" sz="2000" b="1">
              <a:solidFill>
                <a:srgbClr val="FF3300"/>
              </a:solidFill>
              <a:sym typeface="Symbol" pitchFamily="18" charset="2"/>
            </a:endParaRPr>
          </a:p>
        </p:txBody>
      </p:sp>
      <p:pic>
        <p:nvPicPr>
          <p:cNvPr id="64521" name="Picture 9" descr="0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77240" y="3951824"/>
            <a:ext cx="2133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5" name="AutoShape 13"/>
          <p:cNvSpPr>
            <a:spLocks noChangeArrowheads="1"/>
          </p:cNvSpPr>
          <p:nvPr/>
        </p:nvSpPr>
        <p:spPr bwMode="auto">
          <a:xfrm>
            <a:off x="1022350" y="381000"/>
            <a:ext cx="1308100" cy="977900"/>
          </a:xfrm>
          <a:prstGeom prst="star24">
            <a:avLst>
              <a:gd name="adj" fmla="val 37500"/>
            </a:avLst>
          </a:prstGeom>
          <a:gradFill rotWithShape="1">
            <a:gsLst>
              <a:gs pos="0">
                <a:srgbClr val="00FFFF">
                  <a:gamma/>
                  <a:shade val="50980"/>
                  <a:invGamma/>
                </a:srgbClr>
              </a:gs>
              <a:gs pos="50000">
                <a:srgbClr val="00FFFF"/>
              </a:gs>
              <a:gs pos="100000">
                <a:srgbClr val="00FFFF">
                  <a:gamma/>
                  <a:shade val="50980"/>
                  <a:invGamma/>
                </a:srgbClr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SG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2</a:t>
            </a:r>
            <a:endParaRPr lang="en-SG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anose="020B7200000000000000" pitchFamily="34" charset="0"/>
            </a:endParaRPr>
          </a:p>
        </p:txBody>
      </p:sp>
      <p:sp>
        <p:nvSpPr>
          <p:cNvPr id="7182" name="Rectangle 15"/>
          <p:cNvSpPr>
            <a:spLocks noChangeArrowheads="1"/>
          </p:cNvSpPr>
          <p:nvPr/>
        </p:nvSpPr>
        <p:spPr bwMode="auto">
          <a:xfrm>
            <a:off x="3733800" y="665892"/>
            <a:ext cx="7620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en-US" altLang="en-US" sz="3600" b="1"/>
              <a:t>Điền dấu thích hợp vào chỗ chấm: </a:t>
            </a:r>
            <a:endParaRPr lang="en-US" altLang="en-US" sz="3600" b="1" dirty="0"/>
          </a:p>
          <a:p>
            <a:pPr marL="342900" indent="-342900"/>
            <a:r>
              <a:rPr lang="en-US" altLang="en-US" sz="4000" b="1">
                <a:solidFill>
                  <a:srgbClr val="FF0000"/>
                </a:solidFill>
              </a:rPr>
              <a:t>     </a:t>
            </a:r>
          </a:p>
          <a:p>
            <a:pPr marL="342900" indent="-342900"/>
            <a:r>
              <a:rPr lang="en-US" altLang="en-US" sz="4000" b="1" i="1">
                <a:solidFill>
                  <a:srgbClr val="0000FF"/>
                </a:solidFill>
              </a:rPr>
              <a:t>8264 + 927 …. 900 + 8264</a:t>
            </a:r>
            <a:endParaRPr lang="en-US" altLang="en-US" sz="4000" b="1" i="1" dirty="0">
              <a:solidFill>
                <a:srgbClr val="0000FF"/>
              </a:solidFill>
            </a:endParaRPr>
          </a:p>
        </p:txBody>
      </p:sp>
      <p:pic>
        <p:nvPicPr>
          <p:cNvPr id="64528" name="Clip âm thanh 94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274596" y="1773888"/>
            <a:ext cx="700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i="1">
                <a:solidFill>
                  <a:srgbClr val="FF0000"/>
                </a:solidFill>
              </a:rPr>
              <a:t>&gt;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558A5F-E208-A113-0473-10E027B3D80C}"/>
              </a:ext>
            </a:extLst>
          </p:cNvPr>
          <p:cNvSpPr/>
          <p:nvPr/>
        </p:nvSpPr>
        <p:spPr>
          <a:xfrm>
            <a:off x="1908905" y="1910286"/>
            <a:ext cx="700726" cy="2209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574103286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mph" presetSubtype="0" repeatCount="4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645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528"/>
                </p:tgtEl>
              </p:cMediaNode>
            </p:audio>
          </p:childTnLst>
        </p:cTn>
      </p:par>
    </p:tnLst>
    <p:bldLst>
      <p:bldP spid="64514" grpId="0"/>
      <p:bldP spid="64515" grpId="0"/>
      <p:bldP spid="64516" grpId="0"/>
      <p:bldP spid="64517" grpId="0"/>
      <p:bldP spid="64518" grpId="0"/>
      <p:bldP spid="64519" grpId="0"/>
      <p:bldP spid="64519" grpId="1"/>
      <p:bldP spid="64525" grpId="0" animBg="1"/>
      <p:bldP spid="21" grpId="0"/>
      <p:bldP spid="2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54" y="958752"/>
            <a:ext cx="9144000" cy="58833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74033" y="-126832"/>
            <a:ext cx="80283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Trò chơi: </a:t>
            </a:r>
            <a:r>
              <a:rPr lang="en-US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Bức ảnh bí mật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156640-4EF2-2FF5-4EC1-5E150EB3C484}"/>
              </a:ext>
            </a:extLst>
          </p:cNvPr>
          <p:cNvSpPr/>
          <p:nvPr/>
        </p:nvSpPr>
        <p:spPr>
          <a:xfrm>
            <a:off x="1533618" y="3881617"/>
            <a:ext cx="4638582" cy="2960437"/>
          </a:xfrm>
          <a:prstGeom prst="rect">
            <a:avLst/>
          </a:prstGeom>
          <a:solidFill>
            <a:srgbClr val="F8B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9C525EB-07ED-3528-59A7-A2A4D43DAE8F}"/>
              </a:ext>
            </a:extLst>
          </p:cNvPr>
          <p:cNvSpPr/>
          <p:nvPr/>
        </p:nvSpPr>
        <p:spPr>
          <a:xfrm rot="10800000">
            <a:off x="5384591" y="4678973"/>
            <a:ext cx="1596889" cy="1482807"/>
          </a:xfrm>
          <a:prstGeom prst="ellipse">
            <a:avLst/>
          </a:prstGeom>
          <a:solidFill>
            <a:srgbClr val="F8B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3E139F-9249-5746-5395-DD611BEFFCFE}"/>
              </a:ext>
            </a:extLst>
          </p:cNvPr>
          <p:cNvGrpSpPr/>
          <p:nvPr/>
        </p:nvGrpSpPr>
        <p:grpSpPr>
          <a:xfrm rot="10800000">
            <a:off x="5328682" y="908050"/>
            <a:ext cx="5339318" cy="2960437"/>
            <a:chOff x="1524000" y="914399"/>
            <a:chExt cx="5466495" cy="296043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91D7402-9F78-4DA3-E60D-F267B5ACB78B}"/>
                </a:ext>
              </a:extLst>
            </p:cNvPr>
            <p:cNvSpPr/>
            <p:nvPr/>
          </p:nvSpPr>
          <p:spPr>
            <a:xfrm rot="10800000">
              <a:off x="1524000" y="914399"/>
              <a:ext cx="4648200" cy="29604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8F327A0-63AF-89BA-0004-57048B735BD2}"/>
                </a:ext>
              </a:extLst>
            </p:cNvPr>
            <p:cNvSpPr/>
            <p:nvPr/>
          </p:nvSpPr>
          <p:spPr>
            <a:xfrm>
              <a:off x="5390295" y="1778222"/>
              <a:ext cx="1600200" cy="148280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7A3986B6-F8CD-0E83-9023-0930825DB8EE}"/>
              </a:ext>
            </a:extLst>
          </p:cNvPr>
          <p:cNvSpPr/>
          <p:nvPr/>
        </p:nvSpPr>
        <p:spPr>
          <a:xfrm rot="10800000">
            <a:off x="3054062" y="3052444"/>
            <a:ext cx="1596889" cy="156768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4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54" y="958752"/>
            <a:ext cx="9144000" cy="58833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74033" y="-126832"/>
            <a:ext cx="80283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Trò chơi: </a:t>
            </a:r>
            <a:r>
              <a:rPr lang="en-US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Bức ảnh bí mật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156640-4EF2-2FF5-4EC1-5E150EB3C484}"/>
              </a:ext>
            </a:extLst>
          </p:cNvPr>
          <p:cNvSpPr/>
          <p:nvPr/>
        </p:nvSpPr>
        <p:spPr>
          <a:xfrm>
            <a:off x="1533618" y="3881617"/>
            <a:ext cx="4638582" cy="2960437"/>
          </a:xfrm>
          <a:prstGeom prst="rect">
            <a:avLst/>
          </a:prstGeom>
          <a:solidFill>
            <a:srgbClr val="F8B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9C525EB-07ED-3528-59A7-A2A4D43DAE8F}"/>
              </a:ext>
            </a:extLst>
          </p:cNvPr>
          <p:cNvSpPr/>
          <p:nvPr/>
        </p:nvSpPr>
        <p:spPr>
          <a:xfrm rot="10800000">
            <a:off x="5384591" y="4678973"/>
            <a:ext cx="1596889" cy="1482807"/>
          </a:xfrm>
          <a:prstGeom prst="ellipse">
            <a:avLst/>
          </a:prstGeom>
          <a:solidFill>
            <a:srgbClr val="F8B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A3986B6-F8CD-0E83-9023-0930825DB8EE}"/>
              </a:ext>
            </a:extLst>
          </p:cNvPr>
          <p:cNvSpPr/>
          <p:nvPr/>
        </p:nvSpPr>
        <p:spPr>
          <a:xfrm rot="10800000">
            <a:off x="3054062" y="3052444"/>
            <a:ext cx="1596889" cy="156768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Ngô Bảo Châu">
            <a:hlinkClick r:id="" action="ppaction://media"/>
            <a:extLst>
              <a:ext uri="{FF2B5EF4-FFF2-40B4-BE49-F238E27FC236}">
                <a16:creationId xmlns:a16="http://schemas.microsoft.com/office/drawing/2014/main" id="{779D4080-F947-C5E0-FC70-DF89152D80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74" y="76200"/>
            <a:ext cx="12115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2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674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89" y="168381"/>
            <a:ext cx="10799299" cy="633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472720" y="2744070"/>
            <a:ext cx="9474871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6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426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4269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925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9361"/>
            <a:ext cx="12192000" cy="10705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116" y="889977"/>
            <a:ext cx="3091086" cy="54328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198" y="4424683"/>
            <a:ext cx="13106400" cy="25545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18" y="708085"/>
            <a:ext cx="7467600" cy="39816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63199" y="2164682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TRÒ CHƠI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57500" y="282104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</a:rPr>
              <a:t>“AI NHANH - AI ĐÚNG”</a:t>
            </a:r>
          </a:p>
        </p:txBody>
      </p:sp>
      <p:pic>
        <p:nvPicPr>
          <p:cNvPr id="2" name="2023-06-25-22-20-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400" y="21385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2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483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2" y="4493976"/>
            <a:ext cx="11887216" cy="1883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53" y="5904585"/>
            <a:ext cx="12496800" cy="850394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A843F110-4FA0-0B40-3643-A40D0C0D4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68519"/>
            <a:ext cx="10766458" cy="145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3600" b="1" u="sng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4045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27: CÁC TÍNH CHẤT CỦA PHÉP CỘNG</a:t>
            </a:r>
          </a:p>
        </p:txBody>
      </p:sp>
    </p:spTree>
    <p:extLst>
      <p:ext uri="{BB962C8B-B14F-4D97-AF65-F5344CB8AC3E}">
        <p14:creationId xmlns:p14="http://schemas.microsoft.com/office/powerpoint/2010/main" val="337479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2" y="4493976"/>
            <a:ext cx="11887216" cy="1883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53" y="5904585"/>
            <a:ext cx="12496800" cy="850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EA664-E9C6-5F91-99D4-6B27EB0BBE40}"/>
              </a:ext>
            </a:extLst>
          </p:cNvPr>
          <p:cNvSpPr txBox="1"/>
          <p:nvPr/>
        </p:nvSpPr>
        <p:spPr>
          <a:xfrm>
            <a:off x="1828800" y="3429000"/>
            <a:ext cx="80772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 thực hiện phép cộng hai số, ta có thể đổi chỗ các số hạng mà tổng không thay đổi.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A2AA0A-E0FC-1ED9-1D7D-CE3257F53B26}"/>
              </a:ext>
            </a:extLst>
          </p:cNvPr>
          <p:cNvGrpSpPr/>
          <p:nvPr/>
        </p:nvGrpSpPr>
        <p:grpSpPr>
          <a:xfrm>
            <a:off x="2141052" y="1084540"/>
            <a:ext cx="1219200" cy="641353"/>
            <a:chOff x="1556835" y="2026449"/>
            <a:chExt cx="805365" cy="641353"/>
          </a:xfrm>
          <a:solidFill>
            <a:srgbClr val="F8B1D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15" name="Rounded Rectangle 20">
              <a:extLst>
                <a:ext uri="{FF2B5EF4-FFF2-40B4-BE49-F238E27FC236}">
                  <a16:creationId xmlns:a16="http://schemas.microsoft.com/office/drawing/2014/main" id="{74B1B05C-B125-4E3A-2AF1-3364C5EE9362}"/>
                </a:ext>
              </a:extLst>
            </p:cNvPr>
            <p:cNvSpPr/>
            <p:nvPr/>
          </p:nvSpPr>
          <p:spPr>
            <a:xfrm>
              <a:off x="1556835" y="2026449"/>
              <a:ext cx="805365" cy="6413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E711FD-E932-C717-9B26-01C8502B23E6}"/>
                </a:ext>
              </a:extLst>
            </p:cNvPr>
            <p:cNvSpPr txBox="1"/>
            <p:nvPr/>
          </p:nvSpPr>
          <p:spPr>
            <a:xfrm>
              <a:off x="1604072" y="2085234"/>
              <a:ext cx="71089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5 + 7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C483B2-4E49-0129-CAFA-A4ED5F72978C}"/>
              </a:ext>
            </a:extLst>
          </p:cNvPr>
          <p:cNvGrpSpPr/>
          <p:nvPr/>
        </p:nvGrpSpPr>
        <p:grpSpPr>
          <a:xfrm>
            <a:off x="2195382" y="2374025"/>
            <a:ext cx="1219200" cy="641353"/>
            <a:chOff x="1556835" y="2026449"/>
            <a:chExt cx="805365" cy="641353"/>
          </a:xfrm>
          <a:solidFill>
            <a:srgbClr val="F8B1D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22" name="Rounded Rectangle 20">
              <a:extLst>
                <a:ext uri="{FF2B5EF4-FFF2-40B4-BE49-F238E27FC236}">
                  <a16:creationId xmlns:a16="http://schemas.microsoft.com/office/drawing/2014/main" id="{88079667-F95C-D287-9D11-12A75CF0EE2F}"/>
                </a:ext>
              </a:extLst>
            </p:cNvPr>
            <p:cNvSpPr/>
            <p:nvPr/>
          </p:nvSpPr>
          <p:spPr>
            <a:xfrm>
              <a:off x="1556835" y="2026449"/>
              <a:ext cx="805365" cy="6413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3F5FB2-66E3-928F-E248-9DD7B95F6563}"/>
                </a:ext>
              </a:extLst>
            </p:cNvPr>
            <p:cNvSpPr txBox="1"/>
            <p:nvPr/>
          </p:nvSpPr>
          <p:spPr>
            <a:xfrm>
              <a:off x="1615421" y="2085858"/>
              <a:ext cx="71089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7 + 5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FE5910-A4BC-1823-E895-04E291DF97B7}"/>
              </a:ext>
            </a:extLst>
          </p:cNvPr>
          <p:cNvGrpSpPr/>
          <p:nvPr/>
        </p:nvGrpSpPr>
        <p:grpSpPr>
          <a:xfrm>
            <a:off x="5791200" y="1725893"/>
            <a:ext cx="3410856" cy="641353"/>
            <a:chOff x="1611809" y="2078270"/>
            <a:chExt cx="591751" cy="641353"/>
          </a:xfrm>
          <a:solidFill>
            <a:srgbClr val="F8B1D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29" name="Rounded Rectangle 20">
              <a:extLst>
                <a:ext uri="{FF2B5EF4-FFF2-40B4-BE49-F238E27FC236}">
                  <a16:creationId xmlns:a16="http://schemas.microsoft.com/office/drawing/2014/main" id="{F411A7DE-5A9A-D51C-20D5-5D5885371787}"/>
                </a:ext>
              </a:extLst>
            </p:cNvPr>
            <p:cNvSpPr/>
            <p:nvPr/>
          </p:nvSpPr>
          <p:spPr>
            <a:xfrm>
              <a:off x="1611809" y="2078270"/>
              <a:ext cx="591751" cy="6413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060067-B584-2FEF-7622-6F39160DD6A7}"/>
                </a:ext>
              </a:extLst>
            </p:cNvPr>
            <p:cNvSpPr txBox="1"/>
            <p:nvPr/>
          </p:nvSpPr>
          <p:spPr>
            <a:xfrm>
              <a:off x="1619184" y="2196403"/>
              <a:ext cx="57700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 5 + 7  =  7 + 5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3457662-3BC7-4093-0B46-7A84834BAA64}"/>
              </a:ext>
            </a:extLst>
          </p:cNvPr>
          <p:cNvGrpSpPr/>
          <p:nvPr/>
        </p:nvGrpSpPr>
        <p:grpSpPr>
          <a:xfrm>
            <a:off x="2120475" y="1095613"/>
            <a:ext cx="2479555" cy="641353"/>
            <a:chOff x="1556835" y="2026449"/>
            <a:chExt cx="805365" cy="641353"/>
          </a:xfrm>
          <a:solidFill>
            <a:srgbClr val="F8B1D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2" name="Rounded Rectangle 20">
              <a:extLst>
                <a:ext uri="{FF2B5EF4-FFF2-40B4-BE49-F238E27FC236}">
                  <a16:creationId xmlns:a16="http://schemas.microsoft.com/office/drawing/2014/main" id="{928823FF-0EF4-DB7E-1097-931C8EE6527A}"/>
                </a:ext>
              </a:extLst>
            </p:cNvPr>
            <p:cNvSpPr/>
            <p:nvPr/>
          </p:nvSpPr>
          <p:spPr>
            <a:xfrm>
              <a:off x="1556835" y="2026449"/>
              <a:ext cx="805365" cy="6413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1D2AA2-A437-E3C7-CA7F-50A6A4F512EB}"/>
                </a:ext>
              </a:extLst>
            </p:cNvPr>
            <p:cNvSpPr txBox="1"/>
            <p:nvPr/>
          </p:nvSpPr>
          <p:spPr>
            <a:xfrm>
              <a:off x="1627785" y="2074443"/>
              <a:ext cx="71089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5 + 7 =  </a:t>
              </a:r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C6FAAAF-D24F-1389-8C06-0C493BC3BA49}"/>
              </a:ext>
            </a:extLst>
          </p:cNvPr>
          <p:cNvGrpSpPr/>
          <p:nvPr/>
        </p:nvGrpSpPr>
        <p:grpSpPr>
          <a:xfrm>
            <a:off x="2202620" y="2411414"/>
            <a:ext cx="2369379" cy="641353"/>
            <a:chOff x="1556835" y="2026449"/>
            <a:chExt cx="805365" cy="641353"/>
          </a:xfrm>
          <a:solidFill>
            <a:srgbClr val="F8B1D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5" name="Rounded Rectangle 20">
              <a:extLst>
                <a:ext uri="{FF2B5EF4-FFF2-40B4-BE49-F238E27FC236}">
                  <a16:creationId xmlns:a16="http://schemas.microsoft.com/office/drawing/2014/main" id="{5F1BD927-1D4A-A738-879F-3D5730C14C59}"/>
                </a:ext>
              </a:extLst>
            </p:cNvPr>
            <p:cNvSpPr/>
            <p:nvPr/>
          </p:nvSpPr>
          <p:spPr>
            <a:xfrm>
              <a:off x="1556835" y="2026449"/>
              <a:ext cx="805365" cy="6413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7459D77-F5BD-EA33-020E-B689C7DC9B2A}"/>
                </a:ext>
              </a:extLst>
            </p:cNvPr>
            <p:cNvSpPr txBox="1"/>
            <p:nvPr/>
          </p:nvSpPr>
          <p:spPr>
            <a:xfrm>
              <a:off x="1615421" y="2085858"/>
              <a:ext cx="71089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7 + 5 =  </a:t>
              </a:r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C616C6D-B75C-CD02-2335-1F9B69114B7D}"/>
              </a:ext>
            </a:extLst>
          </p:cNvPr>
          <p:cNvSpPr txBox="1"/>
          <p:nvPr/>
        </p:nvSpPr>
        <p:spPr>
          <a:xfrm>
            <a:off x="1447800" y="194185"/>
            <a:ext cx="7599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Tính chất giao hoán của phép cộng</a:t>
            </a:r>
          </a:p>
        </p:txBody>
      </p:sp>
    </p:spTree>
    <p:extLst>
      <p:ext uri="{BB962C8B-B14F-4D97-AF65-F5344CB8AC3E}">
        <p14:creationId xmlns:p14="http://schemas.microsoft.com/office/powerpoint/2010/main" val="107539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2" y="4493976"/>
            <a:ext cx="11887216" cy="1883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53" y="5904585"/>
            <a:ext cx="12496800" cy="850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EA664-E9C6-5F91-99D4-6B27EB0BBE40}"/>
              </a:ext>
            </a:extLst>
          </p:cNvPr>
          <p:cNvSpPr txBox="1"/>
          <p:nvPr/>
        </p:nvSpPr>
        <p:spPr>
          <a:xfrm>
            <a:off x="2362200" y="3470613"/>
            <a:ext cx="810164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cộng một tổng hai số với số thứ ba, ta có thể cộng số thứ nhất với tổng của số thứ hai và số thứ ba.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A2AA0A-E0FC-1ED9-1D7D-CE3257F53B26}"/>
              </a:ext>
            </a:extLst>
          </p:cNvPr>
          <p:cNvGrpSpPr/>
          <p:nvPr/>
        </p:nvGrpSpPr>
        <p:grpSpPr>
          <a:xfrm>
            <a:off x="1713804" y="1149640"/>
            <a:ext cx="2238444" cy="641353"/>
            <a:chOff x="1556835" y="2026449"/>
            <a:chExt cx="805365" cy="641353"/>
          </a:xfrm>
          <a:solidFill>
            <a:srgbClr val="F8B1D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15" name="Rounded Rectangle 20">
              <a:extLst>
                <a:ext uri="{FF2B5EF4-FFF2-40B4-BE49-F238E27FC236}">
                  <a16:creationId xmlns:a16="http://schemas.microsoft.com/office/drawing/2014/main" id="{74B1B05C-B125-4E3A-2AF1-3364C5EE9362}"/>
                </a:ext>
              </a:extLst>
            </p:cNvPr>
            <p:cNvSpPr/>
            <p:nvPr/>
          </p:nvSpPr>
          <p:spPr>
            <a:xfrm>
              <a:off x="1556835" y="2026449"/>
              <a:ext cx="805365" cy="6413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E711FD-E932-C717-9B26-01C8502B23E6}"/>
                </a:ext>
              </a:extLst>
            </p:cNvPr>
            <p:cNvSpPr txBox="1"/>
            <p:nvPr/>
          </p:nvSpPr>
          <p:spPr>
            <a:xfrm>
              <a:off x="1604072" y="2085234"/>
              <a:ext cx="71089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(3 + 5) + 6 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FE5910-A4BC-1823-E895-04E291DF97B7}"/>
              </a:ext>
            </a:extLst>
          </p:cNvPr>
          <p:cNvGrpSpPr/>
          <p:nvPr/>
        </p:nvGrpSpPr>
        <p:grpSpPr>
          <a:xfrm>
            <a:off x="6553200" y="1642692"/>
            <a:ext cx="4779744" cy="641353"/>
            <a:chOff x="1611809" y="2078270"/>
            <a:chExt cx="591751" cy="641353"/>
          </a:xfrm>
          <a:solidFill>
            <a:srgbClr val="F8B1D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29" name="Rounded Rectangle 20">
              <a:extLst>
                <a:ext uri="{FF2B5EF4-FFF2-40B4-BE49-F238E27FC236}">
                  <a16:creationId xmlns:a16="http://schemas.microsoft.com/office/drawing/2014/main" id="{F411A7DE-5A9A-D51C-20D5-5D5885371787}"/>
                </a:ext>
              </a:extLst>
            </p:cNvPr>
            <p:cNvSpPr/>
            <p:nvPr/>
          </p:nvSpPr>
          <p:spPr>
            <a:xfrm>
              <a:off x="1611809" y="2078270"/>
              <a:ext cx="591751" cy="6413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060067-B584-2FEF-7622-6F39160DD6A7}"/>
                </a:ext>
              </a:extLst>
            </p:cNvPr>
            <p:cNvSpPr txBox="1"/>
            <p:nvPr/>
          </p:nvSpPr>
          <p:spPr>
            <a:xfrm>
              <a:off x="1626559" y="2167498"/>
              <a:ext cx="57700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 (3 + 5) + 6 = 3 + (5 + 6)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3457662-3BC7-4093-0B46-7A84834BAA64}"/>
              </a:ext>
            </a:extLst>
          </p:cNvPr>
          <p:cNvGrpSpPr/>
          <p:nvPr/>
        </p:nvGrpSpPr>
        <p:grpSpPr>
          <a:xfrm>
            <a:off x="1676399" y="1144944"/>
            <a:ext cx="4267199" cy="641353"/>
            <a:chOff x="1556835" y="2026449"/>
            <a:chExt cx="735712" cy="641353"/>
          </a:xfrm>
          <a:solidFill>
            <a:srgbClr val="F8B1D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2" name="Rounded Rectangle 20">
              <a:extLst>
                <a:ext uri="{FF2B5EF4-FFF2-40B4-BE49-F238E27FC236}">
                  <a16:creationId xmlns:a16="http://schemas.microsoft.com/office/drawing/2014/main" id="{928823FF-0EF4-DB7E-1097-931C8EE6527A}"/>
                </a:ext>
              </a:extLst>
            </p:cNvPr>
            <p:cNvSpPr/>
            <p:nvPr/>
          </p:nvSpPr>
          <p:spPr>
            <a:xfrm>
              <a:off x="1556835" y="2026449"/>
              <a:ext cx="735712" cy="6413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1D2AA2-A437-E3C7-CA7F-50A6A4F512EB}"/>
                </a:ext>
              </a:extLst>
            </p:cNvPr>
            <p:cNvSpPr txBox="1"/>
            <p:nvPr/>
          </p:nvSpPr>
          <p:spPr>
            <a:xfrm>
              <a:off x="1563673" y="2100375"/>
              <a:ext cx="71089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(3 + 5) + 6 = </a:t>
              </a:r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+ 6 = 14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C616C6D-B75C-CD02-2335-1F9B69114B7D}"/>
              </a:ext>
            </a:extLst>
          </p:cNvPr>
          <p:cNvSpPr txBox="1"/>
          <p:nvPr/>
        </p:nvSpPr>
        <p:spPr>
          <a:xfrm>
            <a:off x="1447800" y="194185"/>
            <a:ext cx="7599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Tính chất kết hợp của phép cộng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5F9378-C05F-3CFE-4E05-DAB3FC9233F8}"/>
              </a:ext>
            </a:extLst>
          </p:cNvPr>
          <p:cNvGrpSpPr/>
          <p:nvPr/>
        </p:nvGrpSpPr>
        <p:grpSpPr>
          <a:xfrm>
            <a:off x="1667572" y="2319472"/>
            <a:ext cx="2238444" cy="641353"/>
            <a:chOff x="1556835" y="2026449"/>
            <a:chExt cx="805365" cy="641353"/>
          </a:xfrm>
          <a:solidFill>
            <a:srgbClr val="F8B1D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" name="Rounded Rectangle 20">
              <a:extLst>
                <a:ext uri="{FF2B5EF4-FFF2-40B4-BE49-F238E27FC236}">
                  <a16:creationId xmlns:a16="http://schemas.microsoft.com/office/drawing/2014/main" id="{89E730A1-2FDF-8F33-03B7-DE1CC259BDE0}"/>
                </a:ext>
              </a:extLst>
            </p:cNvPr>
            <p:cNvSpPr/>
            <p:nvPr/>
          </p:nvSpPr>
          <p:spPr>
            <a:xfrm>
              <a:off x="1556835" y="2026449"/>
              <a:ext cx="805365" cy="6413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BA89A-26CF-37DB-0864-5A11BF71BD65}"/>
                </a:ext>
              </a:extLst>
            </p:cNvPr>
            <p:cNvSpPr txBox="1"/>
            <p:nvPr/>
          </p:nvSpPr>
          <p:spPr>
            <a:xfrm>
              <a:off x="1604072" y="2085234"/>
              <a:ext cx="71089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3 + (5 + 6) 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7F0AD12-34E6-EEA6-E067-3C6FD27DFDE0}"/>
              </a:ext>
            </a:extLst>
          </p:cNvPr>
          <p:cNvGrpSpPr/>
          <p:nvPr/>
        </p:nvGrpSpPr>
        <p:grpSpPr>
          <a:xfrm>
            <a:off x="1676400" y="2314776"/>
            <a:ext cx="4267200" cy="641353"/>
            <a:chOff x="1556835" y="2026449"/>
            <a:chExt cx="735712" cy="641353"/>
          </a:xfrm>
          <a:solidFill>
            <a:srgbClr val="F8B1D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9" name="Rounded Rectangle 20">
              <a:extLst>
                <a:ext uri="{FF2B5EF4-FFF2-40B4-BE49-F238E27FC236}">
                  <a16:creationId xmlns:a16="http://schemas.microsoft.com/office/drawing/2014/main" id="{F6D0EE32-9869-3AC2-34F2-95499DC6983A}"/>
                </a:ext>
              </a:extLst>
            </p:cNvPr>
            <p:cNvSpPr/>
            <p:nvPr/>
          </p:nvSpPr>
          <p:spPr>
            <a:xfrm>
              <a:off x="1556835" y="2026449"/>
              <a:ext cx="735712" cy="6413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69940E-6097-5262-5C91-E033629848B4}"/>
                </a:ext>
              </a:extLst>
            </p:cNvPr>
            <p:cNvSpPr txBox="1"/>
            <p:nvPr/>
          </p:nvSpPr>
          <p:spPr>
            <a:xfrm>
              <a:off x="1569245" y="2121773"/>
              <a:ext cx="71089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3 + (5 + 6) = </a:t>
              </a:r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+ 11 = 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433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2" y="4493976"/>
            <a:ext cx="11887216" cy="1883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53" y="5904585"/>
            <a:ext cx="12496800" cy="850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EA664-E9C6-5F91-99D4-6B27EB0BBE40}"/>
              </a:ext>
            </a:extLst>
          </p:cNvPr>
          <p:cNvSpPr txBox="1"/>
          <p:nvPr/>
        </p:nvSpPr>
        <p:spPr>
          <a:xfrm>
            <a:off x="2286000" y="3174062"/>
            <a:ext cx="810164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nào cộng với 0 cũng cho kết quả bằng chính số đó.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A2AA0A-E0FC-1ED9-1D7D-CE3257F53B26}"/>
              </a:ext>
            </a:extLst>
          </p:cNvPr>
          <p:cNvGrpSpPr/>
          <p:nvPr/>
        </p:nvGrpSpPr>
        <p:grpSpPr>
          <a:xfrm>
            <a:off x="3015929" y="1459168"/>
            <a:ext cx="2238444" cy="641353"/>
            <a:chOff x="1556835" y="2026449"/>
            <a:chExt cx="805365" cy="641353"/>
          </a:xfrm>
          <a:solidFill>
            <a:srgbClr val="F8B1D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15" name="Rounded Rectangle 20">
              <a:extLst>
                <a:ext uri="{FF2B5EF4-FFF2-40B4-BE49-F238E27FC236}">
                  <a16:creationId xmlns:a16="http://schemas.microsoft.com/office/drawing/2014/main" id="{74B1B05C-B125-4E3A-2AF1-3364C5EE9362}"/>
                </a:ext>
              </a:extLst>
            </p:cNvPr>
            <p:cNvSpPr/>
            <p:nvPr/>
          </p:nvSpPr>
          <p:spPr>
            <a:xfrm>
              <a:off x="1556835" y="2026449"/>
              <a:ext cx="805365" cy="6413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E711FD-E932-C717-9B26-01C8502B23E6}"/>
                </a:ext>
              </a:extLst>
            </p:cNvPr>
            <p:cNvSpPr txBox="1"/>
            <p:nvPr/>
          </p:nvSpPr>
          <p:spPr>
            <a:xfrm>
              <a:off x="1604072" y="2085234"/>
              <a:ext cx="71089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     7 + 0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3457662-3BC7-4093-0B46-7A84834BAA64}"/>
              </a:ext>
            </a:extLst>
          </p:cNvPr>
          <p:cNvGrpSpPr/>
          <p:nvPr/>
        </p:nvGrpSpPr>
        <p:grpSpPr>
          <a:xfrm>
            <a:off x="2963239" y="1465955"/>
            <a:ext cx="2291134" cy="641353"/>
            <a:chOff x="1556835" y="2026449"/>
            <a:chExt cx="735712" cy="641353"/>
          </a:xfrm>
          <a:solidFill>
            <a:srgbClr val="F8B1D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2" name="Rounded Rectangle 20">
              <a:extLst>
                <a:ext uri="{FF2B5EF4-FFF2-40B4-BE49-F238E27FC236}">
                  <a16:creationId xmlns:a16="http://schemas.microsoft.com/office/drawing/2014/main" id="{928823FF-0EF4-DB7E-1097-931C8EE6527A}"/>
                </a:ext>
              </a:extLst>
            </p:cNvPr>
            <p:cNvSpPr/>
            <p:nvPr/>
          </p:nvSpPr>
          <p:spPr>
            <a:xfrm>
              <a:off x="1556835" y="2026449"/>
              <a:ext cx="735712" cy="6413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1D2AA2-A437-E3C7-CA7F-50A6A4F512EB}"/>
                </a:ext>
              </a:extLst>
            </p:cNvPr>
            <p:cNvSpPr txBox="1"/>
            <p:nvPr/>
          </p:nvSpPr>
          <p:spPr>
            <a:xfrm>
              <a:off x="1563673" y="2100375"/>
              <a:ext cx="71089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  7 + 0  =  </a:t>
              </a:r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C616C6D-B75C-CD02-2335-1F9B69114B7D}"/>
              </a:ext>
            </a:extLst>
          </p:cNvPr>
          <p:cNvSpPr txBox="1"/>
          <p:nvPr/>
        </p:nvSpPr>
        <p:spPr>
          <a:xfrm>
            <a:off x="2133600" y="320282"/>
            <a:ext cx="30647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Cộng với số 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5F9378-C05F-3CFE-4E05-DAB3FC9233F8}"/>
              </a:ext>
            </a:extLst>
          </p:cNvPr>
          <p:cNvGrpSpPr/>
          <p:nvPr/>
        </p:nvGrpSpPr>
        <p:grpSpPr>
          <a:xfrm>
            <a:off x="7033778" y="1463699"/>
            <a:ext cx="2238444" cy="641353"/>
            <a:chOff x="1556835" y="2026449"/>
            <a:chExt cx="805365" cy="641353"/>
          </a:xfrm>
          <a:solidFill>
            <a:srgbClr val="F8B1D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" name="Rounded Rectangle 20">
              <a:extLst>
                <a:ext uri="{FF2B5EF4-FFF2-40B4-BE49-F238E27FC236}">
                  <a16:creationId xmlns:a16="http://schemas.microsoft.com/office/drawing/2014/main" id="{89E730A1-2FDF-8F33-03B7-DE1CC259BDE0}"/>
                </a:ext>
              </a:extLst>
            </p:cNvPr>
            <p:cNvSpPr/>
            <p:nvPr/>
          </p:nvSpPr>
          <p:spPr>
            <a:xfrm>
              <a:off x="1556835" y="2026449"/>
              <a:ext cx="805365" cy="6413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BA89A-26CF-37DB-0864-5A11BF71BD65}"/>
                </a:ext>
              </a:extLst>
            </p:cNvPr>
            <p:cNvSpPr txBox="1"/>
            <p:nvPr/>
          </p:nvSpPr>
          <p:spPr>
            <a:xfrm>
              <a:off x="1604072" y="2085234"/>
              <a:ext cx="71089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     0 + 7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7F0AD12-34E6-EEA6-E067-3C6FD27DFDE0}"/>
              </a:ext>
            </a:extLst>
          </p:cNvPr>
          <p:cNvGrpSpPr/>
          <p:nvPr/>
        </p:nvGrpSpPr>
        <p:grpSpPr>
          <a:xfrm>
            <a:off x="7033778" y="1465955"/>
            <a:ext cx="2291133" cy="641353"/>
            <a:chOff x="1556835" y="2026449"/>
            <a:chExt cx="735712" cy="641353"/>
          </a:xfrm>
          <a:solidFill>
            <a:srgbClr val="F8B1D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9" name="Rounded Rectangle 20">
              <a:extLst>
                <a:ext uri="{FF2B5EF4-FFF2-40B4-BE49-F238E27FC236}">
                  <a16:creationId xmlns:a16="http://schemas.microsoft.com/office/drawing/2014/main" id="{F6D0EE32-9869-3AC2-34F2-95499DC6983A}"/>
                </a:ext>
              </a:extLst>
            </p:cNvPr>
            <p:cNvSpPr/>
            <p:nvPr/>
          </p:nvSpPr>
          <p:spPr>
            <a:xfrm>
              <a:off x="1556835" y="2026449"/>
              <a:ext cx="735712" cy="6413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69940E-6097-5262-5C91-E033629848B4}"/>
                </a:ext>
              </a:extLst>
            </p:cNvPr>
            <p:cNvSpPr txBox="1"/>
            <p:nvPr/>
          </p:nvSpPr>
          <p:spPr>
            <a:xfrm>
              <a:off x="1569245" y="2121773"/>
              <a:ext cx="71089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  7 + 0  =  </a:t>
              </a:r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042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2" y="5410200"/>
            <a:ext cx="11887216" cy="967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53" y="5904585"/>
            <a:ext cx="12496800" cy="850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EA664-E9C6-5F91-99D4-6B27EB0BBE40}"/>
              </a:ext>
            </a:extLst>
          </p:cNvPr>
          <p:cNvSpPr txBox="1"/>
          <p:nvPr/>
        </p:nvSpPr>
        <p:spPr>
          <a:xfrm>
            <a:off x="739886" y="1338625"/>
            <a:ext cx="11201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34 + 99 =    ?   + 34                  (24 + 8) + 12 = 24 + (8 +     ?   )</a:t>
            </a:r>
          </a:p>
          <a:p>
            <a:pPr algn="just"/>
            <a:endParaRPr lang="en-US" sz="2800" b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2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13 + 297 = 297 +     ?                 8 + 6 + 4 = 8 + (6 +    ?    )</a:t>
            </a:r>
          </a:p>
          <a:p>
            <a:pPr algn="just"/>
            <a:endParaRPr lang="en-US" sz="2800" b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2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201 + 118 =    ?      + 201          63 + 37 + 98 = (63 +    ?    ) + 98</a:t>
            </a:r>
            <a:endParaRPr lang="en-US" sz="2800" b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6543B9-B753-B37A-957B-408049C82AE9}"/>
              </a:ext>
            </a:extLst>
          </p:cNvPr>
          <p:cNvGrpSpPr/>
          <p:nvPr/>
        </p:nvGrpSpPr>
        <p:grpSpPr>
          <a:xfrm>
            <a:off x="1066800" y="480356"/>
            <a:ext cx="1319552" cy="540796"/>
            <a:chOff x="838200" y="639112"/>
            <a:chExt cx="1088571" cy="39147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C8DFB54-B75D-E1D3-B3C9-904C01618215}"/>
                </a:ext>
              </a:extLst>
            </p:cNvPr>
            <p:cNvGrpSpPr/>
            <p:nvPr/>
          </p:nvGrpSpPr>
          <p:grpSpPr>
            <a:xfrm>
              <a:off x="838200" y="649590"/>
              <a:ext cx="626143" cy="381000"/>
              <a:chOff x="914400" y="605742"/>
              <a:chExt cx="547875" cy="38100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03E9254-2173-E7DC-1B7A-A3B738A44291}"/>
                  </a:ext>
                </a:extLst>
              </p:cNvPr>
              <p:cNvSpPr/>
              <p:nvPr/>
            </p:nvSpPr>
            <p:spPr>
              <a:xfrm>
                <a:off x="914400" y="605742"/>
                <a:ext cx="533400" cy="381000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E059F03-EB22-ABA0-2112-43FB01C4739C}"/>
                  </a:ext>
                </a:extLst>
              </p:cNvPr>
              <p:cNvSpPr txBox="1"/>
              <p:nvPr/>
            </p:nvSpPr>
            <p:spPr>
              <a:xfrm>
                <a:off x="952500" y="641431"/>
                <a:ext cx="509775" cy="334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ACF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BF3E5FF-89B0-2CFF-3C03-D2A07B16539B}"/>
                </a:ext>
              </a:extLst>
            </p:cNvPr>
            <p:cNvSpPr txBox="1"/>
            <p:nvPr/>
          </p:nvSpPr>
          <p:spPr>
            <a:xfrm>
              <a:off x="1469571" y="639112"/>
              <a:ext cx="457200" cy="378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3FAFA9"/>
                  </a:solidFill>
                </a:rPr>
                <a:t>?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F2FE586-48F6-E5D3-1F45-26422BF85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4" y="308390"/>
            <a:ext cx="827411" cy="850394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3810050-1221-CAFA-1F0A-24AFBB398B4A}"/>
              </a:ext>
            </a:extLst>
          </p:cNvPr>
          <p:cNvSpPr/>
          <p:nvPr/>
        </p:nvSpPr>
        <p:spPr>
          <a:xfrm>
            <a:off x="2971800" y="1256590"/>
            <a:ext cx="762000" cy="64633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5C1E4AC-2841-1FAE-0736-D23FC3D775C7}"/>
              </a:ext>
            </a:extLst>
          </p:cNvPr>
          <p:cNvSpPr/>
          <p:nvPr/>
        </p:nvSpPr>
        <p:spPr>
          <a:xfrm>
            <a:off x="4343400" y="2096869"/>
            <a:ext cx="762000" cy="64633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9F8F0FB-6260-E21A-FB0B-1CC78571140D}"/>
              </a:ext>
            </a:extLst>
          </p:cNvPr>
          <p:cNvSpPr/>
          <p:nvPr/>
        </p:nvSpPr>
        <p:spPr>
          <a:xfrm>
            <a:off x="3581400" y="2935069"/>
            <a:ext cx="762000" cy="64633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3C4A1BB-EAAD-35E8-6D95-0B740F2AB963}"/>
              </a:ext>
            </a:extLst>
          </p:cNvPr>
          <p:cNvSpPr/>
          <p:nvPr/>
        </p:nvSpPr>
        <p:spPr>
          <a:xfrm>
            <a:off x="10210800" y="1258668"/>
            <a:ext cx="762000" cy="64633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27F7B1B-F22A-D893-3FF6-6583F73BE3F2}"/>
              </a:ext>
            </a:extLst>
          </p:cNvPr>
          <p:cNvSpPr/>
          <p:nvPr/>
        </p:nvSpPr>
        <p:spPr>
          <a:xfrm>
            <a:off x="9677400" y="2128445"/>
            <a:ext cx="762000" cy="64633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9310C39-DC15-78A9-0509-76F46B3BD3D8}"/>
              </a:ext>
            </a:extLst>
          </p:cNvPr>
          <p:cNvSpPr/>
          <p:nvPr/>
        </p:nvSpPr>
        <p:spPr>
          <a:xfrm>
            <a:off x="9906000" y="2967698"/>
            <a:ext cx="762000" cy="64633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D12FA02-4740-9AC2-B824-2C8EED960BCE}"/>
              </a:ext>
            </a:extLst>
          </p:cNvPr>
          <p:cNvSpPr txBox="1"/>
          <p:nvPr/>
        </p:nvSpPr>
        <p:spPr>
          <a:xfrm>
            <a:off x="719833" y="3520714"/>
            <a:ext cx="112014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800" b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  9 +     ?     =  9                             ?    + 0 = 87                                  </a:t>
            </a:r>
          </a:p>
          <a:p>
            <a:pPr algn="just"/>
            <a:r>
              <a:rPr lang="en-US" sz="2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  <a:p>
            <a:pPr algn="just"/>
            <a:r>
              <a:rPr lang="en-US" sz="2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61 +    ?     = 61                            ?    + 10 = 10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4480185-0CE8-8BF5-116E-674C715A9EC3}"/>
              </a:ext>
            </a:extLst>
          </p:cNvPr>
          <p:cNvSpPr/>
          <p:nvPr/>
        </p:nvSpPr>
        <p:spPr>
          <a:xfrm>
            <a:off x="2133600" y="3847873"/>
            <a:ext cx="762000" cy="64633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54125E2-DAB3-AA09-5732-8ACB8AF23EEF}"/>
              </a:ext>
            </a:extLst>
          </p:cNvPr>
          <p:cNvSpPr/>
          <p:nvPr/>
        </p:nvSpPr>
        <p:spPr>
          <a:xfrm>
            <a:off x="2133600" y="4687669"/>
            <a:ext cx="762000" cy="64633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6874F0A-4FBF-235C-6CC0-4286403FBDA5}"/>
              </a:ext>
            </a:extLst>
          </p:cNvPr>
          <p:cNvSpPr/>
          <p:nvPr/>
        </p:nvSpPr>
        <p:spPr>
          <a:xfrm>
            <a:off x="6292459" y="3902867"/>
            <a:ext cx="762000" cy="64633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734B229-EBC2-786C-67D4-C578D5267B99}"/>
              </a:ext>
            </a:extLst>
          </p:cNvPr>
          <p:cNvSpPr/>
          <p:nvPr/>
        </p:nvSpPr>
        <p:spPr>
          <a:xfrm>
            <a:off x="6320533" y="4727067"/>
            <a:ext cx="762000" cy="64633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09A43E0-E17F-1EFD-3623-D121AD43C36D}"/>
              </a:ext>
            </a:extLst>
          </p:cNvPr>
          <p:cNvSpPr/>
          <p:nvPr/>
        </p:nvSpPr>
        <p:spPr>
          <a:xfrm>
            <a:off x="2971800" y="1256590"/>
            <a:ext cx="762000" cy="646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B864DFC-7B57-FEDC-5005-24783E78DBA0}"/>
              </a:ext>
            </a:extLst>
          </p:cNvPr>
          <p:cNvSpPr/>
          <p:nvPr/>
        </p:nvSpPr>
        <p:spPr>
          <a:xfrm>
            <a:off x="4343400" y="2096869"/>
            <a:ext cx="762000" cy="646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34F8C25-233E-CAB5-EEEC-A59B96F6DAE8}"/>
              </a:ext>
            </a:extLst>
          </p:cNvPr>
          <p:cNvSpPr/>
          <p:nvPr/>
        </p:nvSpPr>
        <p:spPr>
          <a:xfrm>
            <a:off x="3581400" y="2940727"/>
            <a:ext cx="838200" cy="646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91ED4EE-E11C-9734-BB02-0D3ACCB78ED3}"/>
              </a:ext>
            </a:extLst>
          </p:cNvPr>
          <p:cNvSpPr/>
          <p:nvPr/>
        </p:nvSpPr>
        <p:spPr>
          <a:xfrm>
            <a:off x="10210800" y="1264055"/>
            <a:ext cx="762000" cy="646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4C3E4031-5FBA-ADAE-BF61-B5B55AC27A03}"/>
              </a:ext>
            </a:extLst>
          </p:cNvPr>
          <p:cNvSpPr/>
          <p:nvPr/>
        </p:nvSpPr>
        <p:spPr>
          <a:xfrm>
            <a:off x="9677400" y="2123058"/>
            <a:ext cx="762000" cy="646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B7ADB7C-1BA5-C6A0-9F1F-586B38F06C5B}"/>
              </a:ext>
            </a:extLst>
          </p:cNvPr>
          <p:cNvSpPr/>
          <p:nvPr/>
        </p:nvSpPr>
        <p:spPr>
          <a:xfrm>
            <a:off x="9906000" y="2961327"/>
            <a:ext cx="762000" cy="646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D34B9DA-56FE-5C00-5859-D84DC9130FDB}"/>
              </a:ext>
            </a:extLst>
          </p:cNvPr>
          <p:cNvSpPr/>
          <p:nvPr/>
        </p:nvSpPr>
        <p:spPr>
          <a:xfrm>
            <a:off x="2143627" y="3845277"/>
            <a:ext cx="762000" cy="646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053E0E1-FE4F-2B5E-F8FA-B74819DF4D2F}"/>
              </a:ext>
            </a:extLst>
          </p:cNvPr>
          <p:cNvSpPr/>
          <p:nvPr/>
        </p:nvSpPr>
        <p:spPr>
          <a:xfrm>
            <a:off x="2133288" y="4687669"/>
            <a:ext cx="762000" cy="646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5A26128-A506-C136-D9D7-4D9D1FDB35E5}"/>
              </a:ext>
            </a:extLst>
          </p:cNvPr>
          <p:cNvSpPr/>
          <p:nvPr/>
        </p:nvSpPr>
        <p:spPr>
          <a:xfrm>
            <a:off x="6292147" y="3905450"/>
            <a:ext cx="762000" cy="646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B1BB076-FA6E-C353-ACE8-9D1E9B6BA528}"/>
              </a:ext>
            </a:extLst>
          </p:cNvPr>
          <p:cNvSpPr/>
          <p:nvPr/>
        </p:nvSpPr>
        <p:spPr>
          <a:xfrm>
            <a:off x="6310106" y="4718291"/>
            <a:ext cx="762000" cy="646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9157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881</Words>
  <Application>Microsoft Office PowerPoint</Application>
  <PresentationFormat>Widescreen</PresentationFormat>
  <Paragraphs>177</Paragraphs>
  <Slides>26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.VnArial</vt:lpstr>
      <vt:lpstr>.VnTime</vt:lpstr>
      <vt:lpstr>.VnTimeH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94</cp:revision>
  <dcterms:created xsi:type="dcterms:W3CDTF">2023-06-22T09:34:44Z</dcterms:created>
  <dcterms:modified xsi:type="dcterms:W3CDTF">2023-07-01T15:10:35Z</dcterms:modified>
</cp:coreProperties>
</file>