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7" r:id="rId2"/>
    <p:sldId id="268" r:id="rId3"/>
    <p:sldId id="274" r:id="rId4"/>
    <p:sldId id="270" r:id="rId5"/>
    <p:sldId id="259" r:id="rId6"/>
    <p:sldId id="271" r:id="rId7"/>
    <p:sldId id="267" r:id="rId8"/>
    <p:sldId id="275" r:id="rId9"/>
    <p:sldId id="273" r:id="rId10"/>
    <p:sldId id="269" r:id="rId11"/>
    <p:sldId id="276" r:id="rId12"/>
    <p:sldId id="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BDD"/>
    <a:srgbClr val="828202"/>
    <a:srgbClr val="DCF117"/>
    <a:srgbClr val="D5E226"/>
    <a:srgbClr val="66FF33"/>
    <a:srgbClr val="67C98C"/>
    <a:srgbClr val="66FF66"/>
    <a:srgbClr val="E2EE42"/>
    <a:srgbClr val="53DDC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306" autoAdjust="0"/>
  </p:normalViewPr>
  <p:slideViewPr>
    <p:cSldViewPr snapToGrid="0">
      <p:cViewPr varScale="1">
        <p:scale>
          <a:sx n="77" d="100"/>
          <a:sy n="77" d="100"/>
        </p:scale>
        <p:origin x="47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2F641-6007-4074-958C-914A138AFF65}"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5273C-EFAE-43A0-A2A1-5052D3AFD479}" type="slidenum">
              <a:rPr lang="en-US" smtClean="0"/>
              <a:t>‹#›</a:t>
            </a:fld>
            <a:endParaRPr lang="en-US"/>
          </a:p>
        </p:txBody>
      </p:sp>
    </p:spTree>
    <p:extLst>
      <p:ext uri="{BB962C8B-B14F-4D97-AF65-F5344CB8AC3E}">
        <p14:creationId xmlns:p14="http://schemas.microsoft.com/office/powerpoint/2010/main" val="4077865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Đó là hình ảnh về những trận lũ lụt, mà nguyên nhân là do sự tàn phá thiên nhiên của con nguời. Vì vậy để bảo vệ cuộc sống của mình và loài người, mỗi người phải có ý thức về vấn đề môi truờng. Để tìm hiểu về vấn đề này chúng ta tiếp tục tìm hiểu chủ đề “Em và cuộc sống xanh”.</a:t>
            </a:r>
            <a:endParaRPr lang="en-US" dirty="0"/>
          </a:p>
        </p:txBody>
      </p:sp>
      <p:sp>
        <p:nvSpPr>
          <p:cNvPr id="4" name="Slide Number Placeholder 3"/>
          <p:cNvSpPr>
            <a:spLocks noGrp="1"/>
          </p:cNvSpPr>
          <p:nvPr>
            <p:ph type="sldNum" sz="quarter" idx="10"/>
          </p:nvPr>
        </p:nvSpPr>
        <p:spPr/>
        <p:txBody>
          <a:bodyPr/>
          <a:lstStyle/>
          <a:p>
            <a:fld id="{9375273C-EFAE-43A0-A2A1-5052D3AFD479}" type="slidenum">
              <a:rPr lang="en-US" smtClean="0"/>
              <a:t>2</a:t>
            </a:fld>
            <a:endParaRPr lang="en-US"/>
          </a:p>
        </p:txBody>
      </p:sp>
    </p:spTree>
    <p:extLst>
      <p:ext uri="{BB962C8B-B14F-4D97-AF65-F5344CB8AC3E}">
        <p14:creationId xmlns:p14="http://schemas.microsoft.com/office/powerpoint/2010/main" val="316501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vi-VN" sz="1200" kern="1200" dirty="0">
                <a:solidFill>
                  <a:schemeClr val="tx1"/>
                </a:solidFill>
                <a:effectLst/>
                <a:latin typeface="+mn-lt"/>
                <a:ea typeface="+mn-ea"/>
                <a:cs typeface="+mn-cs"/>
              </a:rPr>
              <a:t>Cách 1: Chơi cá nhân như hình thức vòng “Vượt chướng ngại vật” của chương trình “Đường lên đỉnh Olympia”. </a:t>
            </a:r>
            <a:endParaRPr lang="en-US" sz="1200" kern="1200" dirty="0">
              <a:solidFill>
                <a:schemeClr val="tx1"/>
              </a:solidFill>
              <a:effectLst/>
              <a:latin typeface="+mn-lt"/>
              <a:ea typeface="+mn-ea"/>
              <a:cs typeface="+mn-cs"/>
            </a:endParaRPr>
          </a:p>
          <a:p>
            <a:pPr eaLnBrk="0" hangingPunct="0"/>
            <a:r>
              <a:rPr lang="vi-VN" sz="1200" kern="1200" dirty="0">
                <a:solidFill>
                  <a:schemeClr val="tx1"/>
                </a:solidFill>
                <a:effectLst/>
                <a:latin typeface="+mn-lt"/>
                <a:ea typeface="+mn-ea"/>
                <a:cs typeface="+mn-cs"/>
              </a:rPr>
              <a:t>Luật chơi: mỗi HS được phát một lá cờ. GV đọc câu hỏi tương ứng với từng hàng ngang. HS nào phất cờ trước sẽ giành quyền trả lời. Trả lời đúng được 10 điểm, nếu trả lời sai sẽ nhường quyền cho người khác. HS nào trả lời được từ hàng dọc được 50 điểm. Nếu trả lời sai từ hàng dọc sẽ mất quyền tham gia trò chơi. </a:t>
            </a:r>
            <a:endParaRPr lang="en-US" sz="1200" kern="1200" dirty="0">
              <a:solidFill>
                <a:schemeClr val="tx1"/>
              </a:solidFill>
              <a:effectLst/>
              <a:latin typeface="+mn-lt"/>
              <a:ea typeface="+mn-ea"/>
              <a:cs typeface="+mn-cs"/>
            </a:endParaRPr>
          </a:p>
          <a:p>
            <a:pPr eaLnBrk="0" hangingPunct="0"/>
            <a:r>
              <a:rPr lang="vi-VN" sz="1200" kern="1200" dirty="0">
                <a:solidFill>
                  <a:schemeClr val="tx1"/>
                </a:solidFill>
                <a:effectLst/>
                <a:latin typeface="+mn-lt"/>
                <a:ea typeface="+mn-ea"/>
                <a:cs typeface="+mn-cs"/>
              </a:rPr>
              <a:t>- Cách 2: Chơi theo đội, từ 6 - 8 HS/đội.</a:t>
            </a:r>
            <a:endParaRPr lang="en-US" sz="1200" kern="1200" dirty="0">
              <a:solidFill>
                <a:schemeClr val="tx1"/>
              </a:solidFill>
              <a:effectLst/>
              <a:latin typeface="+mn-lt"/>
              <a:ea typeface="+mn-ea"/>
              <a:cs typeface="+mn-cs"/>
            </a:endParaRPr>
          </a:p>
          <a:p>
            <a:pPr eaLnBrk="0" hangingPunct="0"/>
            <a:r>
              <a:rPr lang="vi-VN" sz="1200" kern="1200" dirty="0">
                <a:solidFill>
                  <a:schemeClr val="tx1"/>
                </a:solidFill>
                <a:effectLst/>
                <a:latin typeface="+mn-lt"/>
                <a:ea typeface="+mn-ea"/>
                <a:cs typeface="+mn-cs"/>
              </a:rPr>
              <a:t>Luật chơi tương tự cách 1 nhưng áp dụng cho đơn vị “đội chơi”. Các đội cùng tìm đáp án và phát cờ giành quyền trả lời.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75273C-EFAE-43A0-A2A1-5052D3AFD479}" type="slidenum">
              <a:rPr lang="en-US" smtClean="0"/>
              <a:t>5</a:t>
            </a:fld>
            <a:endParaRPr lang="en-US"/>
          </a:p>
        </p:txBody>
      </p:sp>
    </p:spTree>
    <p:extLst>
      <p:ext uri="{BB962C8B-B14F-4D97-AF65-F5344CB8AC3E}">
        <p14:creationId xmlns:p14="http://schemas.microsoft.com/office/powerpoint/2010/main" val="2343832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vi-VN" sz="1200" kern="1200" dirty="0">
                <a:solidFill>
                  <a:schemeClr val="tx1"/>
                </a:solidFill>
                <a:effectLst/>
                <a:latin typeface="+mn-lt"/>
                <a:ea typeface="+mn-ea"/>
                <a:cs typeface="+mn-cs"/>
              </a:rPr>
              <a:t>Nội dung: giới thiệu được những nét đặc trưng của cảnh quan, thể hiện niềm tự hào về cảnh đẹp của địa phương.</a:t>
            </a:r>
            <a:endParaRPr lang="en-US" sz="1200" kern="1200" dirty="0">
              <a:solidFill>
                <a:schemeClr val="tx1"/>
              </a:solidFill>
              <a:effectLst/>
              <a:latin typeface="+mn-lt"/>
              <a:ea typeface="+mn-ea"/>
              <a:cs typeface="+mn-cs"/>
            </a:endParaRPr>
          </a:p>
          <a:p>
            <a:pPr eaLnBrk="0" hangingPunct="0"/>
            <a:r>
              <a:rPr lang="vi-VN" sz="1200" kern="1200" dirty="0">
                <a:solidFill>
                  <a:schemeClr val="tx1"/>
                </a:solidFill>
                <a:effectLst/>
                <a:latin typeface="+mn-lt"/>
                <a:ea typeface="+mn-ea"/>
                <a:cs typeface="+mn-cs"/>
              </a:rPr>
              <a:t>- Cách thức thể hiện: trình bày ngắn gọn, súc tích, mạch lạc, logic.</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75273C-EFAE-43A0-A2A1-5052D3AFD479}" type="slidenum">
              <a:rPr lang="en-US" smtClean="0"/>
              <a:t>7</a:t>
            </a:fld>
            <a:endParaRPr lang="en-US"/>
          </a:p>
        </p:txBody>
      </p:sp>
    </p:spTree>
    <p:extLst>
      <p:ext uri="{BB962C8B-B14F-4D97-AF65-F5344CB8AC3E}">
        <p14:creationId xmlns:p14="http://schemas.microsoft.com/office/powerpoint/2010/main" val="1316396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Liên</a:t>
            </a:r>
            <a:r>
              <a:rPr lang="en-US" baseline="0" dirty="0"/>
              <a:t> </a:t>
            </a:r>
            <a:r>
              <a:rPr lang="en-US" baseline="0" dirty="0" err="1"/>
              <a:t>Đội</a:t>
            </a:r>
            <a:r>
              <a:rPr lang="en-US" baseline="0" dirty="0"/>
              <a:t> </a:t>
            </a:r>
            <a:r>
              <a:rPr lang="en-US" baseline="0" dirty="0" err="1"/>
              <a:t>trường</a:t>
            </a:r>
            <a:r>
              <a:rPr lang="en-US" baseline="0" dirty="0"/>
              <a:t> TH Quảng </a:t>
            </a:r>
            <a:r>
              <a:rPr lang="en-US" baseline="0" dirty="0" err="1"/>
              <a:t>Phú</a:t>
            </a:r>
            <a:r>
              <a:rPr lang="en-US" baseline="0" dirty="0"/>
              <a:t> </a:t>
            </a:r>
            <a:r>
              <a:rPr lang="en-US" baseline="0" dirty="0" err="1"/>
              <a:t>chăm</a:t>
            </a:r>
            <a:r>
              <a:rPr lang="en-US" baseline="0" dirty="0"/>
              <a:t> </a:t>
            </a:r>
            <a:r>
              <a:rPr lang="en-US" baseline="0" dirty="0" err="1"/>
              <a:t>sóc</a:t>
            </a:r>
            <a:r>
              <a:rPr lang="en-US" baseline="0" dirty="0"/>
              <a:t> </a:t>
            </a:r>
            <a:r>
              <a:rPr lang="en-US" baseline="0" dirty="0" err="1"/>
              <a:t>bảo</a:t>
            </a:r>
            <a:r>
              <a:rPr lang="en-US" baseline="0" dirty="0"/>
              <a:t> </a:t>
            </a:r>
            <a:r>
              <a:rPr lang="en-US" baseline="0" dirty="0" err="1"/>
              <a:t>vệ</a:t>
            </a:r>
            <a:r>
              <a:rPr lang="en-US" baseline="0" dirty="0"/>
              <a:t> </a:t>
            </a:r>
            <a:r>
              <a:rPr lang="en-US" baseline="0" dirty="0" err="1"/>
              <a:t>cảnh</a:t>
            </a:r>
            <a:r>
              <a:rPr lang="en-US" baseline="0" dirty="0"/>
              <a:t> </a:t>
            </a:r>
            <a:r>
              <a:rPr lang="en-US" baseline="0" dirty="0" err="1"/>
              <a:t>quang</a:t>
            </a:r>
            <a:r>
              <a:rPr lang="en-US" baseline="0" dirty="0"/>
              <a:t> </a:t>
            </a:r>
            <a:r>
              <a:rPr lang="en-US" baseline="0" dirty="0" err="1"/>
              <a:t>thiên</a:t>
            </a:r>
            <a:r>
              <a:rPr lang="en-US" baseline="0" dirty="0"/>
              <a:t> </a:t>
            </a:r>
            <a:r>
              <a:rPr lang="en-US" baseline="0" dirty="0" err="1"/>
              <a:t>nhiên</a:t>
            </a:r>
            <a:r>
              <a:rPr lang="en-US" baseline="0" dirty="0"/>
              <a:t> ở </a:t>
            </a:r>
            <a:r>
              <a:rPr lang="en-US" baseline="0" dirty="0" err="1"/>
              <a:t>địa</a:t>
            </a:r>
            <a:r>
              <a:rPr lang="en-US" baseline="0" dirty="0"/>
              <a:t> </a:t>
            </a:r>
            <a:r>
              <a:rPr lang="en-US" baseline="0" dirty="0" err="1"/>
              <a:t>phương</a:t>
            </a:r>
            <a:endParaRPr lang="en-US" dirty="0"/>
          </a:p>
        </p:txBody>
      </p:sp>
      <p:sp>
        <p:nvSpPr>
          <p:cNvPr id="4" name="Slide Number Placeholder 3"/>
          <p:cNvSpPr>
            <a:spLocks noGrp="1"/>
          </p:cNvSpPr>
          <p:nvPr>
            <p:ph type="sldNum" sz="quarter" idx="10"/>
          </p:nvPr>
        </p:nvSpPr>
        <p:spPr/>
        <p:txBody>
          <a:bodyPr/>
          <a:lstStyle/>
          <a:p>
            <a:fld id="{9375273C-EFAE-43A0-A2A1-5052D3AFD479}" type="slidenum">
              <a:rPr lang="en-US" smtClean="0"/>
              <a:t>11</a:t>
            </a:fld>
            <a:endParaRPr lang="en-US"/>
          </a:p>
        </p:txBody>
      </p:sp>
    </p:spTree>
    <p:extLst>
      <p:ext uri="{BB962C8B-B14F-4D97-AF65-F5344CB8AC3E}">
        <p14:creationId xmlns:p14="http://schemas.microsoft.com/office/powerpoint/2010/main" val="2876034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3DA3AD-C8D0-400F-A10B-D82FFB2EA9F0}"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276299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3DA3AD-C8D0-400F-A10B-D82FFB2EA9F0}"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191749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3DA3AD-C8D0-400F-A10B-D82FFB2EA9F0}"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158937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3DA3AD-C8D0-400F-A10B-D82FFB2EA9F0}"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345044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3DA3AD-C8D0-400F-A10B-D82FFB2EA9F0}"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4590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3DA3AD-C8D0-400F-A10B-D82FFB2EA9F0}"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29902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3DA3AD-C8D0-400F-A10B-D82FFB2EA9F0}" type="datetimeFigureOut">
              <a:rPr lang="en-US" smtClean="0"/>
              <a:t>5/30/2024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23715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3DA3AD-C8D0-400F-A10B-D82FFB2EA9F0}" type="datetimeFigureOut">
              <a:rPr lang="en-US" smtClean="0"/>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71793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DA3AD-C8D0-400F-A10B-D82FFB2EA9F0}" type="datetimeFigureOut">
              <a:rPr lang="en-US" smtClean="0"/>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70541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3DA3AD-C8D0-400F-A10B-D82FFB2EA9F0}"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1680666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3DA3AD-C8D0-400F-A10B-D82FFB2EA9F0}"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0ACBD-5A24-45AC-AF1D-217408AA190E}" type="slidenum">
              <a:rPr lang="en-US" smtClean="0"/>
              <a:t>‹#›</a:t>
            </a:fld>
            <a:endParaRPr lang="en-US"/>
          </a:p>
        </p:txBody>
      </p:sp>
    </p:spTree>
    <p:extLst>
      <p:ext uri="{BB962C8B-B14F-4D97-AF65-F5344CB8AC3E}">
        <p14:creationId xmlns:p14="http://schemas.microsoft.com/office/powerpoint/2010/main" val="4194806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3AD-C8D0-400F-A10B-D82FFB2EA9F0}" type="datetimeFigureOut">
              <a:rPr lang="en-US" smtClean="0"/>
              <a:t>5/30/2024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0ACBD-5A24-45AC-AF1D-217408AA190E}" type="slidenum">
              <a:rPr lang="en-US" smtClean="0"/>
              <a:t>‹#›</a:t>
            </a:fld>
            <a:endParaRPr lang="en-US"/>
          </a:p>
        </p:txBody>
      </p:sp>
    </p:spTree>
    <p:extLst>
      <p:ext uri="{BB962C8B-B14F-4D97-AF65-F5344CB8AC3E}">
        <p14:creationId xmlns:p14="http://schemas.microsoft.com/office/powerpoint/2010/main" val="1307080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gif"/><Relationship Id="rId3" Type="http://schemas.openxmlformats.org/officeDocument/2006/relationships/image" Target="../media/image2.png"/><Relationship Id="rId7" Type="http://schemas.openxmlformats.org/officeDocument/2006/relationships/image" Target="../media/image6.wmf"/><Relationship Id="rId12" Type="http://schemas.openxmlformats.org/officeDocument/2006/relationships/image" Target="../media/image11.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gif"/><Relationship Id="rId5" Type="http://schemas.openxmlformats.org/officeDocument/2006/relationships/image" Target="../media/image4.gif"/><Relationship Id="rId10" Type="http://schemas.openxmlformats.org/officeDocument/2006/relationships/image" Target="../media/image9.wmf"/><Relationship Id="rId4" Type="http://schemas.openxmlformats.org/officeDocument/2006/relationships/image" Target="../media/image3.png"/><Relationship Id="rId9" Type="http://schemas.openxmlformats.org/officeDocument/2006/relationships/image" Target="../media/image8.wmf"/></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9" descr="Daolua1-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6617">
            <a:off x="1574836" y="2857500"/>
            <a:ext cx="631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Daolua1-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6617">
            <a:off x="1609741" y="2411413"/>
            <a:ext cx="4921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Daolua1-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62906">
            <a:off x="1648655" y="2085182"/>
            <a:ext cx="3508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7" name="Picture 1038" descr="pHAO HOA"/>
          <p:cNvPicPr>
            <a:picLocks noGrp="1" noChangeAspect="1" noChangeArrowheads="1"/>
          </p:cNvPicPr>
          <p:nvPr>
            <p:ph type="ctrTitle"/>
          </p:nvPr>
        </p:nvPicPr>
        <p:blipFill>
          <a:blip r:embed="rId5">
            <a:extLst>
              <a:ext uri="{28A0092B-C50C-407E-A947-70E740481C1C}">
                <a14:useLocalDpi xmlns:a14="http://schemas.microsoft.com/office/drawing/2010/main" val="0"/>
              </a:ext>
            </a:extLst>
          </a:blip>
          <a:srcRect/>
          <a:stretch>
            <a:fillRect/>
          </a:stretch>
        </p:blipFill>
        <p:spPr>
          <a:xfrm>
            <a:off x="8229603" y="990600"/>
            <a:ext cx="885825" cy="876300"/>
          </a:xfrm>
        </p:spPr>
      </p:pic>
      <p:pic>
        <p:nvPicPr>
          <p:cNvPr id="172038" name="Picture 1039" descr="pHAO HOA"/>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7467636" y="1447871"/>
            <a:ext cx="29575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9" name="Picture 1042" descr="pHAO H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36" y="71"/>
            <a:ext cx="29575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40" name="Picture 1043" descr="pHAO H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36" y="71"/>
            <a:ext cx="29575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41" name="WordArt 1044"/>
          <p:cNvSpPr>
            <a:spLocks noTextEdit="1"/>
          </p:cNvSpPr>
          <p:nvPr/>
        </p:nvSpPr>
        <p:spPr bwMode="auto">
          <a:xfrm>
            <a:off x="3648896" y="1651293"/>
            <a:ext cx="6142037" cy="12954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u="sng" kern="10" dirty="0">
                <a:ln w="12700">
                  <a:solidFill>
                    <a:srgbClr val="0000FF"/>
                  </a:solidFill>
                  <a:round/>
                  <a:headEnd/>
                  <a:tailEnd/>
                </a:ln>
                <a:solidFill>
                  <a:srgbClr val="000000"/>
                </a:solidFill>
                <a:effectLst>
                  <a:outerShdw dist="35921" dir="2700000" sy="50000" kx="2115830" algn="bl" rotWithShape="0">
                    <a:srgbClr val="C0C0C0">
                      <a:alpha val="79999"/>
                    </a:srgbClr>
                  </a:outerShdw>
                </a:effectLst>
                <a:latin typeface="Times New Roman"/>
                <a:cs typeface="Times New Roman"/>
              </a:rPr>
              <a:t>HOẠT ĐỘNG TRẢI NGHIỆM  </a:t>
            </a:r>
          </a:p>
          <a:p>
            <a:pPr algn="ctr" eaLnBrk="0" fontAlgn="base" hangingPunct="0">
              <a:spcBef>
                <a:spcPct val="0"/>
              </a:spcBef>
              <a:spcAft>
                <a:spcPct val="0"/>
              </a:spcAft>
            </a:pPr>
            <a:r>
              <a:rPr lang="en-US" sz="3600" b="1" u="sng" kern="10" dirty="0">
                <a:ln w="12700">
                  <a:solidFill>
                    <a:srgbClr val="0000FF"/>
                  </a:solidFill>
                  <a:round/>
                  <a:headEnd/>
                  <a:tailEnd/>
                </a:ln>
                <a:solidFill>
                  <a:srgbClr val="000000"/>
                </a:solidFill>
                <a:effectLst>
                  <a:outerShdw dist="35921" dir="2700000" sy="50000" kx="2115830" algn="bl" rotWithShape="0">
                    <a:srgbClr val="C0C0C0">
                      <a:alpha val="79999"/>
                    </a:srgbClr>
                  </a:outerShdw>
                </a:effectLst>
                <a:latin typeface="Times New Roman"/>
                <a:cs typeface="Times New Roman"/>
              </a:rPr>
              <a:t>LỚP  4</a:t>
            </a:r>
          </a:p>
        </p:txBody>
      </p:sp>
      <p:sp>
        <p:nvSpPr>
          <p:cNvPr id="3095" name="AutoShape 1047"/>
          <p:cNvSpPr>
            <a:spLocks noChangeArrowheads="1"/>
          </p:cNvSpPr>
          <p:nvPr/>
        </p:nvSpPr>
        <p:spPr bwMode="auto">
          <a:xfrm>
            <a:off x="7848600" y="914400"/>
            <a:ext cx="990600" cy="762000"/>
          </a:xfrm>
          <a:prstGeom prst="star32">
            <a:avLst>
              <a:gd name="adj" fmla="val 21352"/>
            </a:avLst>
          </a:prstGeom>
          <a:solidFill>
            <a:srgbClr val="FFFF00"/>
          </a:solidFill>
          <a:ln w="9525">
            <a:solidFill>
              <a:srgbClr val="FF3300"/>
            </a:solidFill>
            <a:miter lim="800000"/>
            <a:headEnd/>
            <a:tailEnd/>
          </a:ln>
        </p:spPr>
        <p:txBody>
          <a:bodyPr wrap="none" lIns="91412" tIns="45707" rIns="91412" bIns="45707" anchor="ctr"/>
          <a:lstStyle/>
          <a:p>
            <a:pPr fontAlgn="base">
              <a:spcBef>
                <a:spcPct val="0"/>
              </a:spcBef>
              <a:spcAft>
                <a:spcPct val="0"/>
              </a:spcAft>
            </a:pPr>
            <a:endParaRPr lang="en-US" sz="1400" b="1" dirty="0">
              <a:solidFill>
                <a:srgbClr val="000000"/>
              </a:solidFill>
              <a:cs typeface="Arial" pitchFamily="34" charset="0"/>
              <a:sym typeface="Arial" pitchFamily="34" charset="0"/>
            </a:endParaRPr>
          </a:p>
        </p:txBody>
      </p:sp>
      <p:grpSp>
        <p:nvGrpSpPr>
          <p:cNvPr id="172044" name="Group 18"/>
          <p:cNvGrpSpPr>
            <a:grpSpLocks/>
          </p:cNvGrpSpPr>
          <p:nvPr/>
        </p:nvGrpSpPr>
        <p:grpSpPr bwMode="auto">
          <a:xfrm>
            <a:off x="1309689" y="842963"/>
            <a:ext cx="2514601" cy="1981200"/>
            <a:chOff x="5225" y="9335"/>
            <a:chExt cx="2520" cy="1750"/>
          </a:xfrm>
        </p:grpSpPr>
        <p:sp>
          <p:nvSpPr>
            <p:cNvPr id="172052"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6"/>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fontAlgn="base">
                <a:spcBef>
                  <a:spcPct val="0"/>
                </a:spcBef>
                <a:spcAft>
                  <a:spcPct val="0"/>
                </a:spcAft>
              </a:pPr>
              <a:endParaRPr lang="en-US" sz="1400" b="1" dirty="0">
                <a:solidFill>
                  <a:srgbClr val="000000"/>
                </a:solidFill>
                <a:cs typeface="Arial" pitchFamily="34" charset="0"/>
                <a:sym typeface="Arial" pitchFamily="34" charset="0"/>
              </a:endParaRPr>
            </a:p>
          </p:txBody>
        </p:sp>
        <p:pic>
          <p:nvPicPr>
            <p:cNvPr id="172053" name="Picture 26" descr="cosmo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54" name="Picture 25" descr="BOOK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55" name="Picture 24" descr="BOOK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56" name="Picture 23" descr="QUILLPE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57"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sz="3600" u="sng">
                  <a:solidFill>
                    <a:schemeClr val="tx1"/>
                  </a:solidFill>
                  <a:latin typeface=".VnTime" pitchFamily="34" charset="0"/>
                  <a:cs typeface="Arial" pitchFamily="34" charset="0"/>
                </a:defRPr>
              </a:lvl1pPr>
              <a:lvl2pPr marL="742950" indent="-285750">
                <a:defRPr sz="3600" u="sng">
                  <a:solidFill>
                    <a:schemeClr val="tx1"/>
                  </a:solidFill>
                  <a:latin typeface=".VnTime" pitchFamily="34" charset="0"/>
                  <a:cs typeface="Arial" pitchFamily="34" charset="0"/>
                </a:defRPr>
              </a:lvl2pPr>
              <a:lvl3pPr marL="1143000" indent="-228600">
                <a:defRPr sz="3600" u="sng">
                  <a:solidFill>
                    <a:schemeClr val="tx1"/>
                  </a:solidFill>
                  <a:latin typeface=".VnTime" pitchFamily="34" charset="0"/>
                  <a:cs typeface="Arial" pitchFamily="34" charset="0"/>
                </a:defRPr>
              </a:lvl3pPr>
              <a:lvl4pPr marL="1600200" indent="-228600">
                <a:defRPr sz="3600" u="sng">
                  <a:solidFill>
                    <a:schemeClr val="tx1"/>
                  </a:solidFill>
                  <a:latin typeface=".VnTime" pitchFamily="34" charset="0"/>
                  <a:cs typeface="Arial" pitchFamily="34" charset="0"/>
                </a:defRPr>
              </a:lvl4pPr>
              <a:lvl5pPr marL="2057400" indent="-228600">
                <a:defRPr sz="3600" u="sng">
                  <a:solidFill>
                    <a:schemeClr val="tx1"/>
                  </a:solidFill>
                  <a:latin typeface=".VnTime" pitchFamily="34" charset="0"/>
                  <a:cs typeface="Arial" pitchFamily="34" charset="0"/>
                </a:defRPr>
              </a:lvl5pPr>
              <a:lvl6pPr marL="2514600" indent="-228600" eaLnBrk="0" fontAlgn="base" hangingPunct="0">
                <a:spcBef>
                  <a:spcPct val="0"/>
                </a:spcBef>
                <a:spcAft>
                  <a:spcPct val="0"/>
                </a:spcAft>
                <a:defRPr sz="3600" u="sng">
                  <a:solidFill>
                    <a:schemeClr val="tx1"/>
                  </a:solidFill>
                  <a:latin typeface=".VnTime" pitchFamily="34" charset="0"/>
                  <a:cs typeface="Arial" pitchFamily="34" charset="0"/>
                </a:defRPr>
              </a:lvl6pPr>
              <a:lvl7pPr marL="2971800" indent="-228600" eaLnBrk="0" fontAlgn="base" hangingPunct="0">
                <a:spcBef>
                  <a:spcPct val="0"/>
                </a:spcBef>
                <a:spcAft>
                  <a:spcPct val="0"/>
                </a:spcAft>
                <a:defRPr sz="3600" u="sng">
                  <a:solidFill>
                    <a:schemeClr val="tx1"/>
                  </a:solidFill>
                  <a:latin typeface=".VnTime" pitchFamily="34" charset="0"/>
                  <a:cs typeface="Arial" pitchFamily="34" charset="0"/>
                </a:defRPr>
              </a:lvl7pPr>
              <a:lvl8pPr marL="3429000" indent="-228600" eaLnBrk="0" fontAlgn="base" hangingPunct="0">
                <a:spcBef>
                  <a:spcPct val="0"/>
                </a:spcBef>
                <a:spcAft>
                  <a:spcPct val="0"/>
                </a:spcAft>
                <a:defRPr sz="3600" u="sng">
                  <a:solidFill>
                    <a:schemeClr val="tx1"/>
                  </a:solidFill>
                  <a:latin typeface=".VnTime" pitchFamily="34" charset="0"/>
                  <a:cs typeface="Arial" pitchFamily="34" charset="0"/>
                </a:defRPr>
              </a:lvl8pPr>
              <a:lvl9pPr marL="3886200" indent="-228600" eaLnBrk="0" fontAlgn="base" hangingPunct="0">
                <a:spcBef>
                  <a:spcPct val="0"/>
                </a:spcBef>
                <a:spcAft>
                  <a:spcPct val="0"/>
                </a:spcAft>
                <a:defRPr sz="3600" u="sng">
                  <a:solidFill>
                    <a:schemeClr val="tx1"/>
                  </a:solidFill>
                  <a:latin typeface=".VnTime" pitchFamily="34" charset="0"/>
                  <a:cs typeface="Arial" pitchFamily="34" charset="0"/>
                </a:defRPr>
              </a:lvl9pPr>
            </a:lstStyle>
            <a:p>
              <a:pPr algn="r" fontAlgn="base">
                <a:spcBef>
                  <a:spcPct val="0"/>
                </a:spcBef>
                <a:spcAft>
                  <a:spcPct val="0"/>
                </a:spcAft>
              </a:pPr>
              <a:r>
                <a:rPr lang="en-US" sz="800" b="1" u="none" dirty="0">
                  <a:solidFill>
                    <a:srgbClr val="000000"/>
                  </a:solidFill>
                  <a:latin typeface="VnBangkok"/>
                  <a:sym typeface="Arial" pitchFamily="34" charset="0"/>
                </a:rPr>
                <a:t> </a:t>
              </a:r>
              <a:endParaRPr lang="en-US" sz="4800" b="1" u="none" dirty="0">
                <a:solidFill>
                  <a:srgbClr val="000000"/>
                </a:solidFill>
                <a:latin typeface="Calibri" pitchFamily="34" charset="0"/>
                <a:cs typeface="Times New Roman" pitchFamily="18" charset="0"/>
                <a:sym typeface="Arial" pitchFamily="34" charset="0"/>
              </a:endParaRPr>
            </a:p>
          </p:txBody>
        </p:sp>
        <p:sp>
          <p:nvSpPr>
            <p:cNvPr id="172058" name="Text Box 21"/>
            <p:cNvSpPr txBox="1">
              <a:spLocks noChangeArrowheads="1"/>
            </p:cNvSpPr>
            <p:nvPr/>
          </p:nvSpPr>
          <p:spPr bwMode="auto">
            <a:xfrm>
              <a:off x="6665" y="9864"/>
              <a:ext cx="57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sz="3600" u="sng">
                  <a:solidFill>
                    <a:schemeClr val="tx1"/>
                  </a:solidFill>
                  <a:latin typeface=".VnTime" pitchFamily="34" charset="0"/>
                  <a:cs typeface="Arial" pitchFamily="34" charset="0"/>
                </a:defRPr>
              </a:lvl1pPr>
              <a:lvl2pPr marL="742950" indent="-285750">
                <a:defRPr sz="3600" u="sng">
                  <a:solidFill>
                    <a:schemeClr val="tx1"/>
                  </a:solidFill>
                  <a:latin typeface=".VnTime" pitchFamily="34" charset="0"/>
                  <a:cs typeface="Arial" pitchFamily="34" charset="0"/>
                </a:defRPr>
              </a:lvl2pPr>
              <a:lvl3pPr marL="1143000" indent="-228600">
                <a:defRPr sz="3600" u="sng">
                  <a:solidFill>
                    <a:schemeClr val="tx1"/>
                  </a:solidFill>
                  <a:latin typeface=".VnTime" pitchFamily="34" charset="0"/>
                  <a:cs typeface="Arial" pitchFamily="34" charset="0"/>
                </a:defRPr>
              </a:lvl3pPr>
              <a:lvl4pPr marL="1600200" indent="-228600">
                <a:defRPr sz="3600" u="sng">
                  <a:solidFill>
                    <a:schemeClr val="tx1"/>
                  </a:solidFill>
                  <a:latin typeface=".VnTime" pitchFamily="34" charset="0"/>
                  <a:cs typeface="Arial" pitchFamily="34" charset="0"/>
                </a:defRPr>
              </a:lvl4pPr>
              <a:lvl5pPr marL="2057400" indent="-228600">
                <a:defRPr sz="3600" u="sng">
                  <a:solidFill>
                    <a:schemeClr val="tx1"/>
                  </a:solidFill>
                  <a:latin typeface=".VnTime" pitchFamily="34" charset="0"/>
                  <a:cs typeface="Arial" pitchFamily="34" charset="0"/>
                </a:defRPr>
              </a:lvl5pPr>
              <a:lvl6pPr marL="2514600" indent="-228600" eaLnBrk="0" fontAlgn="base" hangingPunct="0">
                <a:spcBef>
                  <a:spcPct val="0"/>
                </a:spcBef>
                <a:spcAft>
                  <a:spcPct val="0"/>
                </a:spcAft>
                <a:defRPr sz="3600" u="sng">
                  <a:solidFill>
                    <a:schemeClr val="tx1"/>
                  </a:solidFill>
                  <a:latin typeface=".VnTime" pitchFamily="34" charset="0"/>
                  <a:cs typeface="Arial" pitchFamily="34" charset="0"/>
                </a:defRPr>
              </a:lvl6pPr>
              <a:lvl7pPr marL="2971800" indent="-228600" eaLnBrk="0" fontAlgn="base" hangingPunct="0">
                <a:spcBef>
                  <a:spcPct val="0"/>
                </a:spcBef>
                <a:spcAft>
                  <a:spcPct val="0"/>
                </a:spcAft>
                <a:defRPr sz="3600" u="sng">
                  <a:solidFill>
                    <a:schemeClr val="tx1"/>
                  </a:solidFill>
                  <a:latin typeface=".VnTime" pitchFamily="34" charset="0"/>
                  <a:cs typeface="Arial" pitchFamily="34" charset="0"/>
                </a:defRPr>
              </a:lvl7pPr>
              <a:lvl8pPr marL="3429000" indent="-228600" eaLnBrk="0" fontAlgn="base" hangingPunct="0">
                <a:spcBef>
                  <a:spcPct val="0"/>
                </a:spcBef>
                <a:spcAft>
                  <a:spcPct val="0"/>
                </a:spcAft>
                <a:defRPr sz="3600" u="sng">
                  <a:solidFill>
                    <a:schemeClr val="tx1"/>
                  </a:solidFill>
                  <a:latin typeface=".VnTime" pitchFamily="34" charset="0"/>
                  <a:cs typeface="Arial" pitchFamily="34" charset="0"/>
                </a:defRPr>
              </a:lvl8pPr>
              <a:lvl9pPr marL="3886200" indent="-228600" eaLnBrk="0" fontAlgn="base" hangingPunct="0">
                <a:spcBef>
                  <a:spcPct val="0"/>
                </a:spcBef>
                <a:spcAft>
                  <a:spcPct val="0"/>
                </a:spcAft>
                <a:defRPr sz="3600" u="sng">
                  <a:solidFill>
                    <a:schemeClr val="tx1"/>
                  </a:solidFill>
                  <a:latin typeface=".VnTime" pitchFamily="34" charset="0"/>
                  <a:cs typeface="Arial" pitchFamily="34" charset="0"/>
                </a:defRPr>
              </a:lvl9pPr>
            </a:lstStyle>
            <a:p>
              <a:pPr fontAlgn="base">
                <a:spcBef>
                  <a:spcPct val="0"/>
                </a:spcBef>
                <a:spcAft>
                  <a:spcPct val="0"/>
                </a:spcAft>
              </a:pPr>
              <a:endParaRPr lang="en-US" sz="4800" b="1" u="none" dirty="0">
                <a:solidFill>
                  <a:srgbClr val="000000"/>
                </a:solidFill>
                <a:latin typeface="Calibri" pitchFamily="34" charset="0"/>
                <a:sym typeface="Arial" pitchFamily="34" charset="0"/>
              </a:endParaRPr>
            </a:p>
          </p:txBody>
        </p:sp>
        <p:sp>
          <p:nvSpPr>
            <p:cNvPr id="172059"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eaLnBrk="0" fontAlgn="base" hangingPunct="0">
                <a:spcBef>
                  <a:spcPct val="0"/>
                </a:spcBef>
                <a:spcAft>
                  <a:spcPct val="0"/>
                </a:spcAft>
              </a:pPr>
              <a:r>
                <a:rPr lang="en-US" sz="1400" b="1" u="sng" kern="10" dirty="0">
                  <a:solidFill>
                    <a:srgbClr val="FFFFFF"/>
                  </a:solidFill>
                  <a:latin typeface="VNbritannic"/>
                  <a:cs typeface="Arial" pitchFamily="34" charset="0"/>
                </a:rPr>
                <a:t>NÀM </a:t>
              </a:r>
            </a:p>
          </p:txBody>
        </p:sp>
        <p:sp>
          <p:nvSpPr>
            <p:cNvPr id="172060" name="Text Box 19"/>
            <p:cNvSpPr txBox="1">
              <a:spLocks noChangeArrowheads="1"/>
            </p:cNvSpPr>
            <p:nvPr/>
          </p:nvSpPr>
          <p:spPr bwMode="auto">
            <a:xfrm>
              <a:off x="6623" y="10049"/>
              <a:ext cx="719"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sz="3600" u="sng">
                  <a:solidFill>
                    <a:schemeClr val="tx1"/>
                  </a:solidFill>
                  <a:latin typeface=".VnTime" pitchFamily="34" charset="0"/>
                  <a:cs typeface="Arial" pitchFamily="34" charset="0"/>
                </a:defRPr>
              </a:lvl1pPr>
              <a:lvl2pPr marL="742950" indent="-285750">
                <a:defRPr sz="3600" u="sng">
                  <a:solidFill>
                    <a:schemeClr val="tx1"/>
                  </a:solidFill>
                  <a:latin typeface=".VnTime" pitchFamily="34" charset="0"/>
                  <a:cs typeface="Arial" pitchFamily="34" charset="0"/>
                </a:defRPr>
              </a:lvl2pPr>
              <a:lvl3pPr marL="1143000" indent="-228600">
                <a:defRPr sz="3600" u="sng">
                  <a:solidFill>
                    <a:schemeClr val="tx1"/>
                  </a:solidFill>
                  <a:latin typeface=".VnTime" pitchFamily="34" charset="0"/>
                  <a:cs typeface="Arial" pitchFamily="34" charset="0"/>
                </a:defRPr>
              </a:lvl3pPr>
              <a:lvl4pPr marL="1600200" indent="-228600">
                <a:defRPr sz="3600" u="sng">
                  <a:solidFill>
                    <a:schemeClr val="tx1"/>
                  </a:solidFill>
                  <a:latin typeface=".VnTime" pitchFamily="34" charset="0"/>
                  <a:cs typeface="Arial" pitchFamily="34" charset="0"/>
                </a:defRPr>
              </a:lvl4pPr>
              <a:lvl5pPr marL="2057400" indent="-228600">
                <a:defRPr sz="3600" u="sng">
                  <a:solidFill>
                    <a:schemeClr val="tx1"/>
                  </a:solidFill>
                  <a:latin typeface=".VnTime" pitchFamily="34" charset="0"/>
                  <a:cs typeface="Arial" pitchFamily="34" charset="0"/>
                </a:defRPr>
              </a:lvl5pPr>
              <a:lvl6pPr marL="2514600" indent="-228600" eaLnBrk="0" fontAlgn="base" hangingPunct="0">
                <a:spcBef>
                  <a:spcPct val="0"/>
                </a:spcBef>
                <a:spcAft>
                  <a:spcPct val="0"/>
                </a:spcAft>
                <a:defRPr sz="3600" u="sng">
                  <a:solidFill>
                    <a:schemeClr val="tx1"/>
                  </a:solidFill>
                  <a:latin typeface=".VnTime" pitchFamily="34" charset="0"/>
                  <a:cs typeface="Arial" pitchFamily="34" charset="0"/>
                </a:defRPr>
              </a:lvl6pPr>
              <a:lvl7pPr marL="2971800" indent="-228600" eaLnBrk="0" fontAlgn="base" hangingPunct="0">
                <a:spcBef>
                  <a:spcPct val="0"/>
                </a:spcBef>
                <a:spcAft>
                  <a:spcPct val="0"/>
                </a:spcAft>
                <a:defRPr sz="3600" u="sng">
                  <a:solidFill>
                    <a:schemeClr val="tx1"/>
                  </a:solidFill>
                  <a:latin typeface=".VnTime" pitchFamily="34" charset="0"/>
                  <a:cs typeface="Arial" pitchFamily="34" charset="0"/>
                </a:defRPr>
              </a:lvl7pPr>
              <a:lvl8pPr marL="3429000" indent="-228600" eaLnBrk="0" fontAlgn="base" hangingPunct="0">
                <a:spcBef>
                  <a:spcPct val="0"/>
                </a:spcBef>
                <a:spcAft>
                  <a:spcPct val="0"/>
                </a:spcAft>
                <a:defRPr sz="3600" u="sng">
                  <a:solidFill>
                    <a:schemeClr val="tx1"/>
                  </a:solidFill>
                  <a:latin typeface=".VnTime" pitchFamily="34" charset="0"/>
                  <a:cs typeface="Arial" pitchFamily="34" charset="0"/>
                </a:defRPr>
              </a:lvl8pPr>
              <a:lvl9pPr marL="3886200" indent="-228600" eaLnBrk="0" fontAlgn="base" hangingPunct="0">
                <a:spcBef>
                  <a:spcPct val="0"/>
                </a:spcBef>
                <a:spcAft>
                  <a:spcPct val="0"/>
                </a:spcAft>
                <a:defRPr sz="3600" u="sng">
                  <a:solidFill>
                    <a:schemeClr val="tx1"/>
                  </a:solidFill>
                  <a:latin typeface=".VnTime" pitchFamily="34" charset="0"/>
                  <a:cs typeface="Arial" pitchFamily="34" charset="0"/>
                </a:defRPr>
              </a:lvl9pPr>
            </a:lstStyle>
            <a:p>
              <a:pPr fontAlgn="base">
                <a:spcBef>
                  <a:spcPct val="0"/>
                </a:spcBef>
                <a:spcAft>
                  <a:spcPct val="0"/>
                </a:spcAft>
              </a:pPr>
              <a:endParaRPr lang="en-US" sz="4800" b="1" u="none" dirty="0">
                <a:solidFill>
                  <a:srgbClr val="000000"/>
                </a:solidFill>
                <a:latin typeface="Calibri" pitchFamily="34" charset="0"/>
                <a:sym typeface="Arial" pitchFamily="34" charset="0"/>
              </a:endParaRPr>
            </a:p>
          </p:txBody>
        </p:sp>
      </p:grpSp>
      <p:pic>
        <p:nvPicPr>
          <p:cNvPr id="172045" name="Picture 19" descr="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984715" flipH="1">
            <a:off x="1495425" y="2832100"/>
            <a:ext cx="74453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46" name="Picture 4" descr="659204qfhni5vgx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V="1">
            <a:off x="1516062" y="4191071"/>
            <a:ext cx="511176"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47" name="Picture 4" descr="659204qfhni5vgx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2543183" y="5335659"/>
            <a:ext cx="550863"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48" name="Picture 15" descr="Heart-and-Rose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13302" y="6197600"/>
            <a:ext cx="27416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49" name="Picture 4" descr="659204qfhni5vgx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6246599" flipV="1">
            <a:off x="8990049" y="5573784"/>
            <a:ext cx="53657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50" name="Picture 4" descr="659204qfhni5vgx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flipV="1">
            <a:off x="10091739" y="4191071"/>
            <a:ext cx="614362"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25653" y="3372095"/>
            <a:ext cx="7563339" cy="1838067"/>
          </a:xfrm>
          <a:prstGeom prst="rect">
            <a:avLst/>
          </a:prstGeom>
        </p:spPr>
        <p:txBody>
          <a:bodyPr wrap="square">
            <a:spAutoFit/>
          </a:bodyPr>
          <a:lstStyle/>
          <a:p>
            <a:pPr algn="ctr"/>
            <a:r>
              <a:rPr lang="vi-VN" sz="4400" b="1" dirty="0">
                <a:solidFill>
                  <a:srgbClr val="C00000"/>
                </a:solidFill>
                <a:latin typeface="+mj-lt"/>
              </a:rPr>
              <a:t>CHỦ ĐỀ 8</a:t>
            </a:r>
          </a:p>
          <a:p>
            <a:pPr algn="ctr"/>
            <a:r>
              <a:rPr lang="pt-BR" sz="4400" b="1" dirty="0">
                <a:solidFill>
                  <a:srgbClr val="C00000"/>
                </a:solidFill>
                <a:latin typeface="Times New Roman" panose="02020603050405020304" pitchFamily="18" charset="0"/>
                <a:cs typeface="Times New Roman" panose="02020603050405020304" pitchFamily="18" charset="0"/>
              </a:rPr>
              <a:t>EM VÀ CUỘC SỐNG XANH</a:t>
            </a:r>
            <a:endParaRPr lang="en-US" sz="4400" b="1" dirty="0">
              <a:solidFill>
                <a:srgbClr val="C00000"/>
              </a:solidFill>
              <a:latin typeface="Times New Roman" panose="02020603050405020304" pitchFamily="18" charset="0"/>
              <a:cs typeface="Times New Roman" panose="02020603050405020304" pitchFamily="18" charset="0"/>
            </a:endParaRPr>
          </a:p>
          <a:p>
            <a:pPr algn="ctr">
              <a:lnSpc>
                <a:spcPct val="106000"/>
              </a:lnSpc>
            </a:pPr>
            <a:r>
              <a:rPr lang="en-US" sz="2400" b="1" dirty="0">
                <a:solidFill>
                  <a:srgbClr val="0070C0"/>
                </a:solidFill>
                <a:latin typeface="Times New Roman"/>
                <a:ea typeface="Calibri"/>
                <a:cs typeface="Times New Roman"/>
              </a:rPr>
              <a:t>TUẦN : </a:t>
            </a:r>
            <a:r>
              <a:rPr lang="en-US" sz="2400" b="1" dirty="0">
                <a:solidFill>
                  <a:srgbClr val="0070C0"/>
                </a:solidFill>
                <a:latin typeface="Times New Roman" pitchFamily="18" charset="0"/>
                <a:ea typeface="Calibri"/>
                <a:cs typeface="Times New Roman" pitchFamily="18" charset="0"/>
              </a:rPr>
              <a:t>29</a:t>
            </a:r>
            <a:endParaRPr lang="en-US" b="1" dirty="0">
              <a:solidFill>
                <a:srgbClr val="0070C0"/>
              </a:solidFill>
              <a:latin typeface="Times New Roman" pitchFamily="18" charset="0"/>
              <a:cs typeface="Times New Roman" pitchFamily="18" charset="0"/>
            </a:endParaRPr>
          </a:p>
        </p:txBody>
      </p:sp>
      <p:sp>
        <p:nvSpPr>
          <p:cNvPr id="3" name="TextBox 2"/>
          <p:cNvSpPr txBox="1"/>
          <p:nvPr/>
        </p:nvSpPr>
        <p:spPr>
          <a:xfrm>
            <a:off x="4813302" y="5601810"/>
            <a:ext cx="3789160"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Viên: Vũ Thu </a:t>
            </a:r>
            <a:r>
              <a:rPr lang="en-US" sz="2400" b="1" dirty="0" err="1">
                <a:latin typeface="Times New Roman" panose="02020603050405020304" pitchFamily="18" charset="0"/>
                <a:cs typeface="Times New Roman" panose="02020603050405020304" pitchFamily="18" charset="0"/>
              </a:rPr>
              <a:t>Thảo</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704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circle(in)">
                                      <p:cBhvr>
                                        <p:cTn id="7" dur="2000"/>
                                        <p:tgtEl>
                                          <p:spTgt spid="2058"/>
                                        </p:tgtEl>
                                      </p:cBhvr>
                                    </p:animEffect>
                                  </p:childTnLst>
                                </p:cTn>
                              </p:par>
                              <p:par>
                                <p:cTn id="8" presetID="6" presetClass="entr" presetSubtype="16" fill="hold" nodeType="withEffect">
                                  <p:stCondLst>
                                    <p:cond delay="0"/>
                                  </p:stCondLst>
                                  <p:childTnLst>
                                    <p:set>
                                      <p:cBhvr>
                                        <p:cTn id="9" dur="1" fill="hold">
                                          <p:stCondLst>
                                            <p:cond delay="0"/>
                                          </p:stCondLst>
                                        </p:cTn>
                                        <p:tgtEl>
                                          <p:spTgt spid="2059"/>
                                        </p:tgtEl>
                                        <p:attrNameLst>
                                          <p:attrName>style.visibility</p:attrName>
                                        </p:attrNameLst>
                                      </p:cBhvr>
                                      <p:to>
                                        <p:strVal val="visible"/>
                                      </p:to>
                                    </p:set>
                                    <p:animEffect transition="in" filter="circle(in)">
                                      <p:cBhvr>
                                        <p:cTn id="10" dur="2000"/>
                                        <p:tgtEl>
                                          <p:spTgt spid="2059"/>
                                        </p:tgtEl>
                                      </p:cBhvr>
                                    </p:animEffect>
                                  </p:childTnLst>
                                </p:cTn>
                              </p:par>
                              <p:par>
                                <p:cTn id="11" presetID="8" presetClass="emph" presetSubtype="0" repeatCount="indefinite" fill="hold" grpId="0" nodeType="withEffect">
                                  <p:stCondLst>
                                    <p:cond delay="0"/>
                                  </p:stCondLst>
                                  <p:childTnLst>
                                    <p:animRot by="21600000">
                                      <p:cBhvr>
                                        <p:cTn id="12" dur="2000" fill="hold"/>
                                        <p:tgtEl>
                                          <p:spTgt spid="3095"/>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5"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0" y="0"/>
            <a:ext cx="12192000" cy="9005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mj-lt"/>
              </a:rPr>
              <a:t>Hoạt động 6</a:t>
            </a:r>
            <a:r>
              <a:rPr lang="en-US" sz="3200" b="1" dirty="0">
                <a:solidFill>
                  <a:srgbClr val="FF0000"/>
                </a:solidFill>
                <a:latin typeface="+mj-lt"/>
              </a:rPr>
              <a:t>: </a:t>
            </a:r>
            <a:r>
              <a:rPr lang="vi-VN" sz="3200" b="1" dirty="0">
                <a:solidFill>
                  <a:srgbClr val="FF0000"/>
                </a:solidFill>
                <a:latin typeface="+mj-lt"/>
              </a:rPr>
              <a:t>Báo cáo chăm sóc, bảo vệ cảnh quan thiên nhiên ở địa phương</a:t>
            </a:r>
            <a:endParaRPr lang="en-US" sz="3200" b="1" dirty="0">
              <a:solidFill>
                <a:srgbClr val="FF0000"/>
              </a:solidFill>
              <a:latin typeface="+mj-lt"/>
            </a:endParaRPr>
          </a:p>
        </p:txBody>
      </p:sp>
      <p:sp>
        <p:nvSpPr>
          <p:cNvPr id="6" name="TextBox 5"/>
          <p:cNvSpPr txBox="1"/>
          <p:nvPr/>
        </p:nvSpPr>
        <p:spPr>
          <a:xfrm>
            <a:off x="526473" y="1014634"/>
            <a:ext cx="11416145" cy="2246769"/>
          </a:xfrm>
          <a:prstGeom prst="rect">
            <a:avLst/>
          </a:prstGeom>
          <a:noFill/>
        </p:spPr>
        <p:txBody>
          <a:bodyPr wrap="square" rtlCol="0">
            <a:spAutoFit/>
          </a:bodyPr>
          <a:lstStyle/>
          <a:p>
            <a:pPr marL="514350" indent="-514350">
              <a:buAutoNum type="arabicPeriod"/>
            </a:pPr>
            <a:r>
              <a:rPr lang="vi-VN" sz="2800" dirty="0">
                <a:latin typeface="Times New Roman" pitchFamily="18" charset="0"/>
                <a:cs typeface="Times New Roman" pitchFamily="18" charset="0"/>
              </a:rPr>
              <a:t>Tổ chức làm việc theo nhóm 4 - 6: Tự đánh giá những việc làm của em và đánh giá những việc bạn em đã làm để góp phần chăm sóc, bảo vệ cảnh quan</a:t>
            </a:r>
          </a:p>
          <a:p>
            <a:pPr marL="514350" indent="-514350">
              <a:buAutoNum type="arabicPeriod"/>
            </a:pPr>
            <a:r>
              <a:rPr lang="vi-VN" sz="2800" dirty="0">
                <a:latin typeface="Times New Roman" pitchFamily="18" charset="0"/>
                <a:cs typeface="Times New Roman" pitchFamily="18" charset="0"/>
              </a:rPr>
              <a:t>Chia sẻ về những việc em đã làm để góp phần chăm sóc, bảo vệ cảnh quan thiên nhiên</a:t>
            </a:r>
            <a:endParaRPr lang="en-US" sz="28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048" y="3358054"/>
            <a:ext cx="8261131" cy="33580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112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6">
                                            <p:txEl>
                                              <p:pRg st="0" end="0"/>
                                            </p:txEl>
                                          </p:spTgt>
                                        </p:tgtEl>
                                        <p:attrNameLst>
                                          <p:attrName>ppt_w</p:attrName>
                                        </p:attrNameLst>
                                      </p:cBhvr>
                                    </p:anim>
                                    <p:anim by="(#ppt_w*0.50)" calcmode="lin" valueType="num">
                                      <p:cBhvr>
                                        <p:cTn id="8" dur="500" decel="50000" autoRev="1" fill="hold">
                                          <p:stCondLst>
                                            <p:cond delay="0"/>
                                          </p:stCondLst>
                                        </p:cTn>
                                        <p:tgtEl>
                                          <p:spTgt spid="6">
                                            <p:txEl>
                                              <p:pRg st="0" end="0"/>
                                            </p:txEl>
                                          </p:spTgt>
                                        </p:tgtEl>
                                        <p:attrNameLst>
                                          <p:attrName>ppt_x</p:attrName>
                                        </p:attrNameLst>
                                      </p:cBhvr>
                                    </p:anim>
                                    <p:anim from="(-#ppt_h/2)" to="(#ppt_y)" calcmode="lin" valueType="num">
                                      <p:cBhvr>
                                        <p:cTn id="9" dur="1000" fill="hold">
                                          <p:stCondLst>
                                            <p:cond delay="0"/>
                                          </p:stCondLst>
                                        </p:cTn>
                                        <p:tgtEl>
                                          <p:spTgt spid="6">
                                            <p:txEl>
                                              <p:pRg st="0" end="0"/>
                                            </p:txEl>
                                          </p:spTgt>
                                        </p:tgtEl>
                                        <p:attrNameLst>
                                          <p:attrName>ppt_y</p:attrName>
                                        </p:attrNameLst>
                                      </p:cBhvr>
                                    </p:anim>
                                    <p:animRot by="21600000">
                                      <p:cBhvr>
                                        <p:cTn id="10" dur="1000" fill="hold">
                                          <p:stCondLst>
                                            <p:cond delay="0"/>
                                          </p:stCondLst>
                                        </p:cTn>
                                        <p:tgtEl>
                                          <p:spTgt spid="6">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6">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6">
                                            <p:txEl>
                                              <p:pRg st="1" end="1"/>
                                            </p:txEl>
                                          </p:spTgt>
                                        </p:tgtEl>
                                        <p:attrNameLst>
                                          <p:attrName>ppt_w</p:attrName>
                                        </p:attrNameLst>
                                      </p:cBhvr>
                                    </p:anim>
                                    <p:anim by="(#ppt_w*0.50)" calcmode="lin" valueType="num">
                                      <p:cBhvr>
                                        <p:cTn id="16" dur="500" decel="50000" autoRev="1" fill="hold">
                                          <p:stCondLst>
                                            <p:cond delay="0"/>
                                          </p:stCondLst>
                                        </p:cTn>
                                        <p:tgtEl>
                                          <p:spTgt spid="6">
                                            <p:txEl>
                                              <p:pRg st="1" end="1"/>
                                            </p:txEl>
                                          </p:spTgt>
                                        </p:tgtEl>
                                        <p:attrNameLst>
                                          <p:attrName>ppt_x</p:attrName>
                                        </p:attrNameLst>
                                      </p:cBhvr>
                                    </p:anim>
                                    <p:anim from="(-#ppt_h/2)" to="(#ppt_y)" calcmode="lin" valueType="num">
                                      <p:cBhvr>
                                        <p:cTn id="17" dur="1000" fill="hold">
                                          <p:stCondLst>
                                            <p:cond delay="0"/>
                                          </p:stCondLst>
                                        </p:cTn>
                                        <p:tgtEl>
                                          <p:spTgt spid="6">
                                            <p:txEl>
                                              <p:pRg st="1" end="1"/>
                                            </p:txEl>
                                          </p:spTgt>
                                        </p:tgtEl>
                                        <p:attrNameLst>
                                          <p:attrName>ppt_y</p:attrName>
                                        </p:attrNameLst>
                                      </p:cBhvr>
                                    </p:anim>
                                    <p:animRot by="21600000">
                                      <p:cBhvr>
                                        <p:cTn id="18" dur="1000" fill="hold">
                                          <p:stCondLst>
                                            <p:cond delay="0"/>
                                          </p:stCondLst>
                                        </p:cTn>
                                        <p:tgtEl>
                                          <p:spTgt spid="6">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fade">
                                      <p:cBhvr>
                                        <p:cTn id="23" dur="2000"/>
                                        <p:tgtEl>
                                          <p:spTgt spid="4098"/>
                                        </p:tgtEl>
                                      </p:cBhvr>
                                    </p:animEffect>
                                    <p:anim calcmode="lin" valueType="num">
                                      <p:cBhvr>
                                        <p:cTn id="24" dur="2000" fill="hold"/>
                                        <p:tgtEl>
                                          <p:spTgt spid="4098"/>
                                        </p:tgtEl>
                                        <p:attrNameLst>
                                          <p:attrName>ppt_w</p:attrName>
                                        </p:attrNameLst>
                                      </p:cBhvr>
                                      <p:tavLst>
                                        <p:tav tm="0" fmla="#ppt_w*sin(2.5*pi*$)">
                                          <p:val>
                                            <p:fltVal val="0"/>
                                          </p:val>
                                        </p:tav>
                                        <p:tav tm="100000">
                                          <p:val>
                                            <p:fltVal val="1"/>
                                          </p:val>
                                        </p:tav>
                                      </p:tavLst>
                                    </p:anim>
                                    <p:anim calcmode="lin" valueType="num">
                                      <p:cBhvr>
                                        <p:cTn id="25"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99560"/>
          </a:xfrm>
          <a:solidFill>
            <a:srgbClr val="FFFF00"/>
          </a:solidFill>
        </p:spPr>
        <p:txBody>
          <a:bodyPr>
            <a:noAutofit/>
          </a:bodyPr>
          <a:lstStyle/>
          <a:p>
            <a:br>
              <a:rPr lang="en-US" sz="2800" b="1" dirty="0">
                <a:solidFill>
                  <a:srgbClr val="FF0000"/>
                </a:solidFill>
              </a:rPr>
            </a:br>
            <a:r>
              <a:rPr lang="vi-VN" sz="2800" b="1" dirty="0">
                <a:solidFill>
                  <a:srgbClr val="FF0000"/>
                </a:solidFill>
              </a:rPr>
              <a:t>Hoạt động 6</a:t>
            </a:r>
            <a:r>
              <a:rPr lang="en-US" sz="2800" b="1" dirty="0">
                <a:solidFill>
                  <a:srgbClr val="FF0000"/>
                </a:solidFill>
              </a:rPr>
              <a:t>: </a:t>
            </a:r>
            <a:r>
              <a:rPr lang="vi-VN" sz="2800" b="1" dirty="0">
                <a:solidFill>
                  <a:srgbClr val="FF0000"/>
                </a:solidFill>
              </a:rPr>
              <a:t>Báo cáo chăm sóc, bảo vệ cảnh quan thiên nhiên ở địa phương</a:t>
            </a:r>
            <a:br>
              <a:rPr lang="en-US" sz="2800" b="1" dirty="0">
                <a:solidFill>
                  <a:srgbClr val="FF0000"/>
                </a:solidFill>
              </a:rPr>
            </a:br>
            <a:endParaRPr lang="en-US" sz="2800" dirty="0"/>
          </a:p>
        </p:txBody>
      </p:sp>
      <p:pic>
        <p:nvPicPr>
          <p:cNvPr id="4" name="Content Placeholder 3"/>
          <p:cNvPicPr>
            <a:picLocks noGrp="1" noChangeAspect="1"/>
          </p:cNvPicPr>
          <p:nvPr>
            <p:ph idx="1"/>
          </p:nvPr>
        </p:nvPicPr>
        <p:blipFill>
          <a:blip r:embed="rId3"/>
          <a:stretch>
            <a:fillRect/>
          </a:stretch>
        </p:blipFill>
        <p:spPr>
          <a:xfrm>
            <a:off x="401267" y="1203217"/>
            <a:ext cx="3772426" cy="2161419"/>
          </a:xfrm>
          <a:prstGeom prst="rect">
            <a:avLst/>
          </a:prstGeom>
        </p:spPr>
      </p:pic>
      <p:pic>
        <p:nvPicPr>
          <p:cNvPr id="5" name="Picture 4"/>
          <p:cNvPicPr>
            <a:picLocks noChangeAspect="1"/>
          </p:cNvPicPr>
          <p:nvPr/>
        </p:nvPicPr>
        <p:blipFill>
          <a:blip r:embed="rId4"/>
          <a:stretch>
            <a:fillRect/>
          </a:stretch>
        </p:blipFill>
        <p:spPr>
          <a:xfrm>
            <a:off x="4205023" y="1203218"/>
            <a:ext cx="3781953" cy="2161419"/>
          </a:xfrm>
          <a:prstGeom prst="rect">
            <a:avLst/>
          </a:prstGeom>
        </p:spPr>
      </p:pic>
      <p:pic>
        <p:nvPicPr>
          <p:cNvPr id="6" name="Picture 5"/>
          <p:cNvPicPr>
            <a:picLocks noChangeAspect="1"/>
          </p:cNvPicPr>
          <p:nvPr/>
        </p:nvPicPr>
        <p:blipFill>
          <a:blip r:embed="rId5"/>
          <a:stretch>
            <a:fillRect/>
          </a:stretch>
        </p:blipFill>
        <p:spPr>
          <a:xfrm>
            <a:off x="8207517" y="1203217"/>
            <a:ext cx="3484374" cy="2161419"/>
          </a:xfrm>
          <a:prstGeom prst="rect">
            <a:avLst/>
          </a:prstGeom>
        </p:spPr>
      </p:pic>
      <p:pic>
        <p:nvPicPr>
          <p:cNvPr id="7" name="Picture 6"/>
          <p:cNvPicPr>
            <a:picLocks noChangeAspect="1"/>
          </p:cNvPicPr>
          <p:nvPr/>
        </p:nvPicPr>
        <p:blipFill>
          <a:blip r:embed="rId6"/>
          <a:stretch>
            <a:fillRect/>
          </a:stretch>
        </p:blipFill>
        <p:spPr>
          <a:xfrm>
            <a:off x="482945" y="3493655"/>
            <a:ext cx="5411828" cy="3093576"/>
          </a:xfrm>
          <a:prstGeom prst="rect">
            <a:avLst/>
          </a:prstGeom>
        </p:spPr>
      </p:pic>
      <p:pic>
        <p:nvPicPr>
          <p:cNvPr id="8" name="Picture 7"/>
          <p:cNvPicPr>
            <a:picLocks noChangeAspect="1"/>
          </p:cNvPicPr>
          <p:nvPr/>
        </p:nvPicPr>
        <p:blipFill>
          <a:blip r:embed="rId7"/>
          <a:stretch>
            <a:fillRect/>
          </a:stretch>
        </p:blipFill>
        <p:spPr>
          <a:xfrm>
            <a:off x="5894773" y="3493654"/>
            <a:ext cx="5912528" cy="3093577"/>
          </a:xfrm>
          <a:prstGeom prst="rect">
            <a:avLst/>
          </a:prstGeom>
        </p:spPr>
      </p:pic>
    </p:spTree>
    <p:extLst>
      <p:ext uri="{BB962C8B-B14F-4D97-AF65-F5344CB8AC3E}">
        <p14:creationId xmlns:p14="http://schemas.microsoft.com/office/powerpoint/2010/main" val="355121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590894" y="2681585"/>
            <a:ext cx="9010223" cy="1200329"/>
          </a:xfrm>
          <a:prstGeom prst="rect">
            <a:avLst/>
          </a:prstGeom>
          <a:noFill/>
        </p:spPr>
        <p:txBody>
          <a:bodyPr wrap="none" lIns="91440" tIns="45720" rIns="91440" bIns="45720">
            <a:spAutoFit/>
          </a:bodyPr>
          <a:lstStyle/>
          <a:p>
            <a:pPr algn="ctr"/>
            <a:r>
              <a:rPr lang="en-US" sz="7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Xin chân thành cảm ơn</a:t>
            </a:r>
          </a:p>
        </p:txBody>
      </p:sp>
    </p:spTree>
    <p:extLst>
      <p:ext uri="{BB962C8B-B14F-4D97-AF65-F5344CB8AC3E}">
        <p14:creationId xmlns:p14="http://schemas.microsoft.com/office/powerpoint/2010/main" val="290788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80">
                                          <p:stCondLst>
                                            <p:cond delay="0"/>
                                          </p:stCondLst>
                                        </p:cTn>
                                        <p:tgtEl>
                                          <p:spTgt spid="8">
                                            <p:txEl>
                                              <p:pRg st="0" end="0"/>
                                            </p:txEl>
                                          </p:spTgt>
                                        </p:tgtEl>
                                      </p:cBhvr>
                                    </p:animEffect>
                                    <p:anim calcmode="lin" valueType="num">
                                      <p:cBhvr>
                                        <p:cTn id="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0" end="0"/>
                                            </p:txEl>
                                          </p:spTgt>
                                        </p:tgtEl>
                                      </p:cBhvr>
                                      <p:to x="100000" y="60000"/>
                                    </p:animScale>
                                    <p:animScale>
                                      <p:cBhvr>
                                        <p:cTn id="14" dur="166" decel="50000">
                                          <p:stCondLst>
                                            <p:cond delay="676"/>
                                          </p:stCondLst>
                                        </p:cTn>
                                        <p:tgtEl>
                                          <p:spTgt spid="8">
                                            <p:txEl>
                                              <p:pRg st="0" end="0"/>
                                            </p:txEl>
                                          </p:spTgt>
                                        </p:tgtEl>
                                      </p:cBhvr>
                                      <p:to x="100000" y="100000"/>
                                    </p:animScale>
                                    <p:animScale>
                                      <p:cBhvr>
                                        <p:cTn id="15" dur="26">
                                          <p:stCondLst>
                                            <p:cond delay="1312"/>
                                          </p:stCondLst>
                                        </p:cTn>
                                        <p:tgtEl>
                                          <p:spTgt spid="8">
                                            <p:txEl>
                                              <p:pRg st="0" end="0"/>
                                            </p:txEl>
                                          </p:spTgt>
                                        </p:tgtEl>
                                      </p:cBhvr>
                                      <p:to x="100000" y="80000"/>
                                    </p:animScale>
                                    <p:animScale>
                                      <p:cBhvr>
                                        <p:cTn id="16" dur="166" decel="50000">
                                          <p:stCondLst>
                                            <p:cond delay="1338"/>
                                          </p:stCondLst>
                                        </p:cTn>
                                        <p:tgtEl>
                                          <p:spTgt spid="8">
                                            <p:txEl>
                                              <p:pRg st="0" end="0"/>
                                            </p:txEl>
                                          </p:spTgt>
                                        </p:tgtEl>
                                      </p:cBhvr>
                                      <p:to x="100000" y="100000"/>
                                    </p:animScale>
                                    <p:animScale>
                                      <p:cBhvr>
                                        <p:cTn id="17" dur="26">
                                          <p:stCondLst>
                                            <p:cond delay="1642"/>
                                          </p:stCondLst>
                                        </p:cTn>
                                        <p:tgtEl>
                                          <p:spTgt spid="8">
                                            <p:txEl>
                                              <p:pRg st="0" end="0"/>
                                            </p:txEl>
                                          </p:spTgt>
                                        </p:tgtEl>
                                      </p:cBhvr>
                                      <p:to x="100000" y="90000"/>
                                    </p:animScale>
                                    <p:animScale>
                                      <p:cBhvr>
                                        <p:cTn id="18" dur="166" decel="50000">
                                          <p:stCondLst>
                                            <p:cond delay="1668"/>
                                          </p:stCondLst>
                                        </p:cTn>
                                        <p:tgtEl>
                                          <p:spTgt spid="8">
                                            <p:txEl>
                                              <p:pRg st="0" end="0"/>
                                            </p:txEl>
                                          </p:spTgt>
                                        </p:tgtEl>
                                      </p:cBhvr>
                                      <p:to x="100000" y="100000"/>
                                    </p:animScale>
                                    <p:animScale>
                                      <p:cBhvr>
                                        <p:cTn id="19" dur="26">
                                          <p:stCondLst>
                                            <p:cond delay="1808"/>
                                          </p:stCondLst>
                                        </p:cTn>
                                        <p:tgtEl>
                                          <p:spTgt spid="8">
                                            <p:txEl>
                                              <p:pRg st="0" end="0"/>
                                            </p:txEl>
                                          </p:spTgt>
                                        </p:tgtEl>
                                      </p:cBhvr>
                                      <p:to x="100000" y="95000"/>
                                    </p:animScale>
                                    <p:animScale>
                                      <p:cBhvr>
                                        <p:cTn id="20"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Alternate Process 5"/>
          <p:cNvSpPr/>
          <p:nvPr/>
        </p:nvSpPr>
        <p:spPr>
          <a:xfrm>
            <a:off x="0" y="0"/>
            <a:ext cx="12192000" cy="9005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mj-lt"/>
              </a:rPr>
              <a:t>Khởi động</a:t>
            </a:r>
            <a:endParaRPr lang="en-US" sz="4000" b="1" dirty="0">
              <a:solidFill>
                <a:srgbClr val="FF0000"/>
              </a:solidFill>
              <a:latin typeface="+mj-lt"/>
            </a:endParaRPr>
          </a:p>
        </p:txBody>
      </p:sp>
      <p:sp>
        <p:nvSpPr>
          <p:cNvPr id="4" name="Rectangle 3"/>
          <p:cNvSpPr/>
          <p:nvPr/>
        </p:nvSpPr>
        <p:spPr>
          <a:xfrm>
            <a:off x="141889" y="1041552"/>
            <a:ext cx="11918731" cy="2103429"/>
          </a:xfrm>
          <a:prstGeom prst="rect">
            <a:avLst/>
          </a:prstGeom>
          <a:noFill/>
        </p:spPr>
        <p:txBody>
          <a:bodyPr wrap="none" lIns="91440" tIns="45720" rIns="91440" bIns="45720">
            <a:prstTxWarp prst="textChevronInverted">
              <a:avLst/>
            </a:prstTxWarp>
            <a:spAutoFit/>
          </a:bodyPr>
          <a:lstStyle/>
          <a:p>
            <a:pPr algn="ctr"/>
            <a:r>
              <a:rPr lang="vi-VN"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quan sát bức tranh và trả lời câu hỏi: Em có suy nghĩ gì về hình ảnh này? </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Picture 6" descr="nhìn về bức tranh và thuyết trình về cảnh lũ lụt tự làm nha các bạn - Hoc24"/>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9297" y="3279229"/>
            <a:ext cx="3578771" cy="23017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028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164"/>
            <a:ext cx="10972800" cy="452761"/>
          </a:xfrm>
          <a:solidFill>
            <a:srgbClr val="FFFF00"/>
          </a:solidFill>
        </p:spPr>
        <p:txBody>
          <a:bodyPr>
            <a:normAutofit fontScale="90000"/>
          </a:bodyPr>
          <a:lstStyle/>
          <a:p>
            <a:br>
              <a:rPr lang="en-US" b="1" dirty="0">
                <a:solidFill>
                  <a:srgbClr val="FF0000"/>
                </a:solidFill>
              </a:rPr>
            </a:br>
            <a:r>
              <a:rPr lang="vi-VN" b="1" dirty="0">
                <a:solidFill>
                  <a:srgbClr val="FF0000"/>
                </a:solidFill>
              </a:rPr>
              <a:t>Khởi động</a:t>
            </a:r>
            <a:br>
              <a:rPr lang="en-US" b="1" dirty="0">
                <a:solidFill>
                  <a:srgbClr val="FF0000"/>
                </a:solidFill>
              </a:rPr>
            </a:br>
            <a:endParaRPr lang="en-US" dirty="0"/>
          </a:p>
        </p:txBody>
      </p:sp>
      <p:pic>
        <p:nvPicPr>
          <p:cNvPr id="4" name="Content Placeholder 3"/>
          <p:cNvPicPr>
            <a:picLocks noGrp="1" noChangeAspect="1"/>
          </p:cNvPicPr>
          <p:nvPr>
            <p:ph idx="1"/>
          </p:nvPr>
        </p:nvPicPr>
        <p:blipFill>
          <a:blip r:embed="rId2"/>
          <a:stretch>
            <a:fillRect/>
          </a:stretch>
        </p:blipFill>
        <p:spPr>
          <a:xfrm>
            <a:off x="532650" y="650410"/>
            <a:ext cx="3124949" cy="2625450"/>
          </a:xfrm>
          <a:prstGeom prst="rect">
            <a:avLst/>
          </a:prstGeom>
        </p:spPr>
      </p:pic>
      <p:pic>
        <p:nvPicPr>
          <p:cNvPr id="5" name="Picture 4"/>
          <p:cNvPicPr>
            <a:picLocks noChangeAspect="1"/>
          </p:cNvPicPr>
          <p:nvPr/>
        </p:nvPicPr>
        <p:blipFill>
          <a:blip r:embed="rId3"/>
          <a:stretch>
            <a:fillRect/>
          </a:stretch>
        </p:blipFill>
        <p:spPr>
          <a:xfrm>
            <a:off x="3714417" y="727968"/>
            <a:ext cx="3245675" cy="2547891"/>
          </a:xfrm>
          <a:prstGeom prst="rect">
            <a:avLst/>
          </a:prstGeom>
        </p:spPr>
      </p:pic>
      <p:pic>
        <p:nvPicPr>
          <p:cNvPr id="6" name="Picture 5"/>
          <p:cNvPicPr>
            <a:picLocks noChangeAspect="1"/>
          </p:cNvPicPr>
          <p:nvPr/>
        </p:nvPicPr>
        <p:blipFill>
          <a:blip r:embed="rId4"/>
          <a:stretch>
            <a:fillRect/>
          </a:stretch>
        </p:blipFill>
        <p:spPr>
          <a:xfrm>
            <a:off x="7146496" y="727967"/>
            <a:ext cx="4119267" cy="2547891"/>
          </a:xfrm>
          <a:prstGeom prst="rect">
            <a:avLst/>
          </a:prstGeom>
        </p:spPr>
      </p:pic>
      <p:pic>
        <p:nvPicPr>
          <p:cNvPr id="7" name="Picture 6"/>
          <p:cNvPicPr>
            <a:picLocks noChangeAspect="1"/>
          </p:cNvPicPr>
          <p:nvPr/>
        </p:nvPicPr>
        <p:blipFill>
          <a:blip r:embed="rId5"/>
          <a:stretch>
            <a:fillRect/>
          </a:stretch>
        </p:blipFill>
        <p:spPr>
          <a:xfrm>
            <a:off x="532649" y="3275858"/>
            <a:ext cx="3124949" cy="3169330"/>
          </a:xfrm>
          <a:prstGeom prst="rect">
            <a:avLst/>
          </a:prstGeom>
        </p:spPr>
      </p:pic>
      <p:pic>
        <p:nvPicPr>
          <p:cNvPr id="8" name="Picture 7"/>
          <p:cNvPicPr>
            <a:picLocks noChangeAspect="1"/>
          </p:cNvPicPr>
          <p:nvPr/>
        </p:nvPicPr>
        <p:blipFill>
          <a:blip r:embed="rId6"/>
          <a:stretch>
            <a:fillRect/>
          </a:stretch>
        </p:blipFill>
        <p:spPr>
          <a:xfrm>
            <a:off x="3829083" y="3417902"/>
            <a:ext cx="3202032" cy="3027286"/>
          </a:xfrm>
          <a:prstGeom prst="rect">
            <a:avLst/>
          </a:prstGeom>
        </p:spPr>
      </p:pic>
      <p:pic>
        <p:nvPicPr>
          <p:cNvPr id="9" name="Picture 8"/>
          <p:cNvPicPr>
            <a:picLocks noChangeAspect="1"/>
          </p:cNvPicPr>
          <p:nvPr/>
        </p:nvPicPr>
        <p:blipFill>
          <a:blip r:embed="rId7"/>
          <a:stretch>
            <a:fillRect/>
          </a:stretch>
        </p:blipFill>
        <p:spPr>
          <a:xfrm>
            <a:off x="7202600" y="3417900"/>
            <a:ext cx="3992142" cy="3027287"/>
          </a:xfrm>
          <a:prstGeom prst="rect">
            <a:avLst/>
          </a:prstGeom>
        </p:spPr>
      </p:pic>
    </p:spTree>
    <p:extLst>
      <p:ext uri="{BB962C8B-B14F-4D97-AF65-F5344CB8AC3E}">
        <p14:creationId xmlns:p14="http://schemas.microsoft.com/office/powerpoint/2010/main" val="109452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owchart: Alternate Process 6"/>
          <p:cNvSpPr/>
          <p:nvPr/>
        </p:nvSpPr>
        <p:spPr>
          <a:xfrm>
            <a:off x="2443656" y="2064328"/>
            <a:ext cx="7709338" cy="2175162"/>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mj-lt"/>
              </a:rPr>
              <a:t>Hoạt động 4</a:t>
            </a:r>
            <a:r>
              <a:rPr lang="en-US" sz="4000" b="1" dirty="0">
                <a:solidFill>
                  <a:srgbClr val="FF0000"/>
                </a:solidFill>
                <a:latin typeface="+mj-lt"/>
              </a:rPr>
              <a:t>:</a:t>
            </a:r>
            <a:r>
              <a:rPr lang="vi-VN" sz="4000" b="1" dirty="0">
                <a:solidFill>
                  <a:srgbClr val="FF0000"/>
                </a:solidFill>
                <a:latin typeface="+mj-lt"/>
              </a:rPr>
              <a:t> </a:t>
            </a:r>
            <a:endParaRPr lang="en-US" sz="4000" b="1" dirty="0">
              <a:solidFill>
                <a:srgbClr val="FF0000"/>
              </a:solidFill>
              <a:latin typeface="+mj-lt"/>
            </a:endParaRPr>
          </a:p>
          <a:p>
            <a:pPr algn="ctr"/>
            <a:r>
              <a:rPr lang="vi-VN" sz="4000" b="1" dirty="0">
                <a:solidFill>
                  <a:srgbClr val="FF0000"/>
                </a:solidFill>
                <a:latin typeface="+mj-lt"/>
              </a:rPr>
              <a:t>Trò chơi giải ô chữ về cảnh quan thiên nhiên</a:t>
            </a:r>
            <a:endParaRPr lang="en-US" sz="4000" b="1" dirty="0">
              <a:solidFill>
                <a:srgbClr val="FF0000"/>
              </a:solidFill>
              <a:latin typeface="+mj-lt"/>
            </a:endParaRPr>
          </a:p>
        </p:txBody>
      </p:sp>
    </p:spTree>
    <p:extLst>
      <p:ext uri="{BB962C8B-B14F-4D97-AF65-F5344CB8AC3E}">
        <p14:creationId xmlns:p14="http://schemas.microsoft.com/office/powerpoint/2010/main" val="301414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anim calcmode="lin" valueType="num">
                                      <p:cBhvr>
                                        <p:cTn id="13" dur="2000" fill="hold"/>
                                        <p:tgtEl>
                                          <p:spTgt spid="7">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0" y="31532"/>
            <a:ext cx="12192000" cy="9005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mj-lt"/>
              </a:rPr>
              <a:t>Hoạt </a:t>
            </a:r>
            <a:r>
              <a:rPr lang="vi-VN" sz="3200" b="1">
                <a:solidFill>
                  <a:srgbClr val="FF0000"/>
                </a:solidFill>
                <a:latin typeface="+mj-lt"/>
              </a:rPr>
              <a:t>động </a:t>
            </a:r>
            <a:r>
              <a:rPr lang="vi-VN" sz="3200" b="1" dirty="0">
                <a:solidFill>
                  <a:srgbClr val="FF0000"/>
                </a:solidFill>
                <a:latin typeface="+mj-lt"/>
              </a:rPr>
              <a:t>4</a:t>
            </a:r>
            <a:r>
              <a:rPr lang="en-US" sz="3200" b="1">
                <a:solidFill>
                  <a:srgbClr val="FF0000"/>
                </a:solidFill>
                <a:latin typeface="+mj-lt"/>
              </a:rPr>
              <a:t>:</a:t>
            </a:r>
            <a:r>
              <a:rPr lang="vi-VN" sz="3200" b="1">
                <a:solidFill>
                  <a:srgbClr val="FF0000"/>
                </a:solidFill>
                <a:latin typeface="+mj-lt"/>
              </a:rPr>
              <a:t> Trò chơi giải ô chữ về cảnh quan thiên nhiên</a:t>
            </a:r>
            <a:endParaRPr lang="en-US" sz="3200" b="1" dirty="0">
              <a:solidFill>
                <a:srgbClr val="FF0000"/>
              </a:solidFill>
              <a:latin typeface="+mj-lt"/>
            </a:endParaRPr>
          </a:p>
        </p:txBody>
      </p:sp>
      <p:sp>
        <p:nvSpPr>
          <p:cNvPr id="6" name="Rectangle 5"/>
          <p:cNvSpPr/>
          <p:nvPr/>
        </p:nvSpPr>
        <p:spPr>
          <a:xfrm>
            <a:off x="286554" y="964491"/>
            <a:ext cx="7899286" cy="954107"/>
          </a:xfrm>
          <a:prstGeom prst="rect">
            <a:avLst/>
          </a:prstGeom>
        </p:spPr>
        <p:txBody>
          <a:bodyPr wrap="square">
            <a:spAutoFit/>
          </a:bodyPr>
          <a:lstStyle/>
          <a:p>
            <a:r>
              <a:rPr lang="vi-VN" sz="2800" dirty="0">
                <a:latin typeface="+mj-lt"/>
              </a:rPr>
              <a:t>1. Đọc nhiệm vụ và nội dung gợi ý của hoạt động 4 trong SGK Hoạt động trải nghiệm 4 trang 82.</a:t>
            </a:r>
            <a:endParaRPr lang="en-US" sz="2800" dirty="0">
              <a:latin typeface="+mj-lt"/>
            </a:endParaRPr>
          </a:p>
        </p:txBody>
      </p:sp>
      <p:sp>
        <p:nvSpPr>
          <p:cNvPr id="7" name="Rectangle 6"/>
          <p:cNvSpPr/>
          <p:nvPr/>
        </p:nvSpPr>
        <p:spPr>
          <a:xfrm>
            <a:off x="632915" y="2531046"/>
            <a:ext cx="3828726" cy="1815882"/>
          </a:xfrm>
          <a:prstGeom prst="rect">
            <a:avLst/>
          </a:prstGeom>
        </p:spPr>
        <p:txBody>
          <a:bodyPr wrap="square">
            <a:spAutoFit/>
          </a:bodyPr>
          <a:lstStyle/>
          <a:p>
            <a:r>
              <a:rPr lang="vi-VN" sz="2800" dirty="0">
                <a:latin typeface="+mj-lt"/>
              </a:rPr>
              <a:t>Làm việc theo nhóm đôi, tìm một số cảnh quan thiên nhiên nổi tiếng của nước ta và giải ô chữ  </a:t>
            </a:r>
            <a:endParaRPr lang="en-US" sz="28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712" y="2186928"/>
            <a:ext cx="6765190" cy="432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355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owchart: Alternate Process 6"/>
          <p:cNvSpPr/>
          <p:nvPr/>
        </p:nvSpPr>
        <p:spPr>
          <a:xfrm>
            <a:off x="1761146" y="1620443"/>
            <a:ext cx="9175531" cy="260226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Times New Roman" pitchFamily="18" charset="0"/>
                <a:cs typeface="Times New Roman" pitchFamily="18" charset="0"/>
              </a:rPr>
              <a:t>Hoạt động 5</a:t>
            </a:r>
            <a:r>
              <a:rPr lang="en-US" sz="4000" b="1" dirty="0">
                <a:solidFill>
                  <a:srgbClr val="FF0000"/>
                </a:solidFill>
                <a:latin typeface="Times New Roman" pitchFamily="18" charset="0"/>
                <a:cs typeface="Times New Roman" pitchFamily="18" charset="0"/>
              </a:rPr>
              <a:t>: </a:t>
            </a:r>
          </a:p>
          <a:p>
            <a:pPr algn="ctr"/>
            <a:r>
              <a:rPr lang="vi-VN" sz="4000" b="1" dirty="0">
                <a:solidFill>
                  <a:srgbClr val="FF0000"/>
                </a:solidFill>
                <a:latin typeface="Times New Roman" pitchFamily="18" charset="0"/>
                <a:cs typeface="Times New Roman" pitchFamily="18" charset="0"/>
              </a:rPr>
              <a:t>Giới thiệu cảnh quan thiên nhiên ở địa phương</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7376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0" y="0"/>
            <a:ext cx="12192000" cy="9005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mj-lt"/>
              </a:rPr>
              <a:t>Hoạt động 5</a:t>
            </a:r>
            <a:r>
              <a:rPr lang="en-US" sz="3200" b="1" dirty="0">
                <a:solidFill>
                  <a:srgbClr val="FF0000"/>
                </a:solidFill>
                <a:latin typeface="+mj-lt"/>
              </a:rPr>
              <a:t>: </a:t>
            </a:r>
            <a:r>
              <a:rPr lang="vi-VN" sz="3200" b="1" dirty="0">
                <a:solidFill>
                  <a:srgbClr val="FF0000"/>
                </a:solidFill>
                <a:latin typeface="+mj-lt"/>
              </a:rPr>
              <a:t>Giới thiệu cảnh quan thiên nhiên ở địa phương</a:t>
            </a:r>
            <a:endParaRPr lang="en-US" sz="3200" b="1" dirty="0">
              <a:solidFill>
                <a:srgbClr val="FF0000"/>
              </a:solidFill>
              <a:latin typeface="+mj-lt"/>
            </a:endParaRPr>
          </a:p>
        </p:txBody>
      </p:sp>
      <p:sp>
        <p:nvSpPr>
          <p:cNvPr id="6" name="TextBox 5"/>
          <p:cNvSpPr txBox="1"/>
          <p:nvPr/>
        </p:nvSpPr>
        <p:spPr>
          <a:xfrm>
            <a:off x="1177637" y="1357759"/>
            <a:ext cx="3205178" cy="1569660"/>
          </a:xfrm>
          <a:prstGeom prst="rect">
            <a:avLst/>
          </a:prstGeom>
          <a:noFill/>
        </p:spPr>
        <p:txBody>
          <a:bodyPr wrap="square" rtlCol="0">
            <a:spAutoFit/>
          </a:bodyPr>
          <a:lstStyle/>
          <a:p>
            <a:r>
              <a:rPr lang="en-US" sz="2400" dirty="0">
                <a:latin typeface="Times New Roman" pitchFamily="18" charset="0"/>
                <a:cs typeface="Times New Roman" pitchFamily="18" charset="0"/>
              </a:rPr>
              <a:t>1. </a:t>
            </a:r>
            <a:r>
              <a:rPr lang="vi-VN" sz="2400" dirty="0">
                <a:latin typeface="Times New Roman" pitchFamily="18" charset="0"/>
                <a:cs typeface="Times New Roman" pitchFamily="18" charset="0"/>
              </a:rPr>
              <a:t>Đọc nhiệm vụ của hoạt động 5 trong SGK Hoạt động trải nghiệm 4 trang 83 </a:t>
            </a:r>
            <a:endParaRPr lang="en-US" sz="2400" dirty="0">
              <a:latin typeface="Times New Roman" pitchFamily="18" charset="0"/>
              <a:cs typeface="Times New Roman" pitchFamily="18" charset="0"/>
            </a:endParaRPr>
          </a:p>
        </p:txBody>
      </p:sp>
      <p:sp>
        <p:nvSpPr>
          <p:cNvPr id="2" name="Rectangle 1"/>
          <p:cNvSpPr/>
          <p:nvPr/>
        </p:nvSpPr>
        <p:spPr>
          <a:xfrm>
            <a:off x="1163782" y="3043165"/>
            <a:ext cx="3219033" cy="1938992"/>
          </a:xfrm>
          <a:prstGeom prst="rect">
            <a:avLst/>
          </a:prstGeom>
        </p:spPr>
        <p:txBody>
          <a:bodyPr wrap="square">
            <a:spAutoFit/>
          </a:bodyPr>
          <a:lstStyle/>
          <a:p>
            <a:pPr algn="just"/>
            <a:r>
              <a:rPr lang="vi-VN" sz="2400" dirty="0">
                <a:latin typeface="Times New Roman" pitchFamily="18" charset="0"/>
                <a:cs typeface="Times New Roman" pitchFamily="18" charset="0"/>
              </a:rPr>
              <a:t>2. Tổ chức cho các nhóm lần lượt lên báo cáo với chủ đề “Giới thiệu cảnh quan thiên nhiên địa phương” </a:t>
            </a:r>
            <a:endParaRPr lang="en-US" sz="2400" dirty="0">
              <a:latin typeface="Times New Roman" pitchFamily="18" charset="0"/>
              <a:cs typeface="Times New Roman" pitchFamily="18"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6953" y="1435065"/>
            <a:ext cx="7125275" cy="36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7235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28539"/>
          </a:xfrm>
          <a:solidFill>
            <a:srgbClr val="FFFF00"/>
          </a:solidFill>
        </p:spPr>
        <p:txBody>
          <a:bodyPr>
            <a:noAutofit/>
          </a:bodyPr>
          <a:lstStyle/>
          <a:p>
            <a:br>
              <a:rPr lang="en-US" sz="3200" b="1" dirty="0">
                <a:solidFill>
                  <a:srgbClr val="FF0000"/>
                </a:solidFill>
              </a:rPr>
            </a:br>
            <a:r>
              <a:rPr lang="vi-VN" sz="3200" b="1" dirty="0">
                <a:solidFill>
                  <a:srgbClr val="FF0000"/>
                </a:solidFill>
              </a:rPr>
              <a:t>Hoạt động 5</a:t>
            </a:r>
            <a:r>
              <a:rPr lang="en-US" sz="3200" b="1" dirty="0">
                <a:solidFill>
                  <a:srgbClr val="FF0000"/>
                </a:solidFill>
              </a:rPr>
              <a:t>: </a:t>
            </a:r>
            <a:r>
              <a:rPr lang="vi-VN" sz="3200" b="1" dirty="0">
                <a:solidFill>
                  <a:srgbClr val="FF0000"/>
                </a:solidFill>
              </a:rPr>
              <a:t>Giới thiệu cảnh quan thiên nhiên ở địa phương</a:t>
            </a:r>
            <a:br>
              <a:rPr lang="en-US" sz="3200" b="1" dirty="0">
                <a:solidFill>
                  <a:srgbClr val="FF0000"/>
                </a:solidFill>
              </a:rPr>
            </a:br>
            <a:endParaRPr lang="en-US" sz="3200" dirty="0"/>
          </a:p>
        </p:txBody>
      </p:sp>
      <p:pic>
        <p:nvPicPr>
          <p:cNvPr id="4" name="Content Placeholder 3"/>
          <p:cNvPicPr>
            <a:picLocks noGrp="1" noChangeAspect="1"/>
          </p:cNvPicPr>
          <p:nvPr>
            <p:ph idx="1"/>
          </p:nvPr>
        </p:nvPicPr>
        <p:blipFill>
          <a:blip r:embed="rId2"/>
          <a:stretch>
            <a:fillRect/>
          </a:stretch>
        </p:blipFill>
        <p:spPr>
          <a:xfrm>
            <a:off x="512503" y="1313418"/>
            <a:ext cx="2875310" cy="2503980"/>
          </a:xfrm>
          <a:prstGeom prst="rect">
            <a:avLst/>
          </a:prstGeom>
        </p:spPr>
      </p:pic>
      <p:pic>
        <p:nvPicPr>
          <p:cNvPr id="5" name="Picture 4"/>
          <p:cNvPicPr>
            <a:picLocks noChangeAspect="1"/>
          </p:cNvPicPr>
          <p:nvPr/>
        </p:nvPicPr>
        <p:blipFill>
          <a:blip r:embed="rId3"/>
          <a:stretch>
            <a:fillRect/>
          </a:stretch>
        </p:blipFill>
        <p:spPr>
          <a:xfrm>
            <a:off x="3503223" y="1313417"/>
            <a:ext cx="3545647" cy="2566125"/>
          </a:xfrm>
          <a:prstGeom prst="rect">
            <a:avLst/>
          </a:prstGeom>
        </p:spPr>
      </p:pic>
      <p:pic>
        <p:nvPicPr>
          <p:cNvPr id="6" name="Picture 5"/>
          <p:cNvPicPr>
            <a:picLocks noChangeAspect="1"/>
          </p:cNvPicPr>
          <p:nvPr/>
        </p:nvPicPr>
        <p:blipFill>
          <a:blip r:embed="rId4"/>
          <a:stretch>
            <a:fillRect/>
          </a:stretch>
        </p:blipFill>
        <p:spPr>
          <a:xfrm>
            <a:off x="7337003" y="1313417"/>
            <a:ext cx="4079679" cy="2566125"/>
          </a:xfrm>
          <a:prstGeom prst="rect">
            <a:avLst/>
          </a:prstGeom>
        </p:spPr>
      </p:pic>
      <p:pic>
        <p:nvPicPr>
          <p:cNvPr id="7" name="Picture 6"/>
          <p:cNvPicPr>
            <a:picLocks noChangeAspect="1"/>
          </p:cNvPicPr>
          <p:nvPr/>
        </p:nvPicPr>
        <p:blipFill>
          <a:blip r:embed="rId5"/>
          <a:stretch>
            <a:fillRect/>
          </a:stretch>
        </p:blipFill>
        <p:spPr>
          <a:xfrm>
            <a:off x="512504" y="3944851"/>
            <a:ext cx="2875310" cy="2651257"/>
          </a:xfrm>
          <a:prstGeom prst="rect">
            <a:avLst/>
          </a:prstGeom>
        </p:spPr>
      </p:pic>
      <p:pic>
        <p:nvPicPr>
          <p:cNvPr id="8" name="Picture 7"/>
          <p:cNvPicPr>
            <a:picLocks noChangeAspect="1"/>
          </p:cNvPicPr>
          <p:nvPr/>
        </p:nvPicPr>
        <p:blipFill>
          <a:blip r:embed="rId6"/>
          <a:stretch>
            <a:fillRect/>
          </a:stretch>
        </p:blipFill>
        <p:spPr>
          <a:xfrm>
            <a:off x="3526471" y="3944851"/>
            <a:ext cx="3699952" cy="2580236"/>
          </a:xfrm>
          <a:prstGeom prst="rect">
            <a:avLst/>
          </a:prstGeom>
        </p:spPr>
      </p:pic>
      <p:pic>
        <p:nvPicPr>
          <p:cNvPr id="9" name="Picture 8"/>
          <p:cNvPicPr>
            <a:picLocks noChangeAspect="1"/>
          </p:cNvPicPr>
          <p:nvPr/>
        </p:nvPicPr>
        <p:blipFill>
          <a:blip r:embed="rId7"/>
          <a:stretch>
            <a:fillRect/>
          </a:stretch>
        </p:blipFill>
        <p:spPr>
          <a:xfrm>
            <a:off x="7442555" y="4106392"/>
            <a:ext cx="4054028" cy="2418695"/>
          </a:xfrm>
          <a:prstGeom prst="rect">
            <a:avLst/>
          </a:prstGeom>
        </p:spPr>
      </p:pic>
    </p:spTree>
    <p:extLst>
      <p:ext uri="{BB962C8B-B14F-4D97-AF65-F5344CB8AC3E}">
        <p14:creationId xmlns:p14="http://schemas.microsoft.com/office/powerpoint/2010/main" val="292912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owchart: Alternate Process 6"/>
          <p:cNvSpPr/>
          <p:nvPr/>
        </p:nvSpPr>
        <p:spPr>
          <a:xfrm>
            <a:off x="1135117" y="2064327"/>
            <a:ext cx="10074166" cy="260226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Times New Roman" pitchFamily="18" charset="0"/>
                <a:cs typeface="Times New Roman" pitchFamily="18" charset="0"/>
              </a:rPr>
              <a:t>Hoạt động 6</a:t>
            </a:r>
            <a:r>
              <a:rPr lang="en-US" sz="4000" b="1" dirty="0">
                <a:solidFill>
                  <a:srgbClr val="FF0000"/>
                </a:solidFill>
                <a:latin typeface="Times New Roman" pitchFamily="18" charset="0"/>
                <a:cs typeface="Times New Roman" pitchFamily="18" charset="0"/>
              </a:rPr>
              <a:t>: </a:t>
            </a:r>
          </a:p>
          <a:p>
            <a:pPr algn="ctr"/>
            <a:r>
              <a:rPr lang="vi-VN" sz="4000" b="1" dirty="0">
                <a:solidFill>
                  <a:srgbClr val="FF0000"/>
                </a:solidFill>
                <a:latin typeface="Times New Roman" pitchFamily="18" charset="0"/>
                <a:cs typeface="Times New Roman" pitchFamily="18" charset="0"/>
              </a:rPr>
              <a:t>Báo cáo chăm sóc, bảo vệ cảnh quan thiên nhiên ở địa phương</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8621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5303</TotalTime>
  <Words>613</Words>
  <Application>Microsoft Office PowerPoint</Application>
  <PresentationFormat>Widescreen</PresentationFormat>
  <Paragraphs>41</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Times New Roman</vt:lpstr>
      <vt:lpstr>VnBangkok</vt:lpstr>
      <vt:lpstr>VNbritannic</vt:lpstr>
      <vt:lpstr>Office Theme</vt:lpstr>
      <vt:lpstr>PowerPoint Presentation</vt:lpstr>
      <vt:lpstr>PowerPoint Presentation</vt:lpstr>
      <vt:lpstr> Khởi động </vt:lpstr>
      <vt:lpstr>PowerPoint Presentation</vt:lpstr>
      <vt:lpstr>PowerPoint Presentation</vt:lpstr>
      <vt:lpstr>PowerPoint Presentation</vt:lpstr>
      <vt:lpstr>PowerPoint Presentation</vt:lpstr>
      <vt:lpstr> Hoạt động 5: Giới thiệu cảnh quan thiên nhiên ở địa phương </vt:lpstr>
      <vt:lpstr>PowerPoint Presentation</vt:lpstr>
      <vt:lpstr>PowerPoint Presentation</vt:lpstr>
      <vt:lpstr> Hoạt động 6: Báo cáo chăm sóc, bảo vệ cảnh quan thiên nhiên ở địa phương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258</cp:revision>
  <dcterms:created xsi:type="dcterms:W3CDTF">2022-03-07T03:29:52Z</dcterms:created>
  <dcterms:modified xsi:type="dcterms:W3CDTF">2024-05-30T07:45:17Z</dcterms:modified>
</cp:coreProperties>
</file>