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327" r:id="rId3"/>
    <p:sldId id="332" r:id="rId4"/>
    <p:sldId id="307" r:id="rId5"/>
    <p:sldId id="260" r:id="rId6"/>
    <p:sldId id="308" r:id="rId7"/>
    <p:sldId id="328" r:id="rId8"/>
    <p:sldId id="318" r:id="rId9"/>
    <p:sldId id="319" r:id="rId10"/>
    <p:sldId id="324" r:id="rId11"/>
    <p:sldId id="325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8491E-B3D0-480E-BC83-C46A5C6C93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849FD-071B-417E-9829-5E7A6C84B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1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385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8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8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8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0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0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365" y="2318570"/>
            <a:ext cx="1548599" cy="16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8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5.jp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85959" y="42853"/>
            <a:ext cx="762952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2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=""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=""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=""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=""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=""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=""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=""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CFC114-2E5E-7417-C7B7-5D70115728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4379" y="2810311"/>
            <a:ext cx="5078408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7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415060" y="2461409"/>
            <a:ext cx="2604054" cy="418381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Oval Callout 8">
            <a:extLst>
              <a:ext uri="{FF2B5EF4-FFF2-40B4-BE49-F238E27FC236}">
                <a16:creationId xmlns="" xmlns:a16="http://schemas.microsoft.com/office/drawing/2014/main" id="{920F020A-6F91-3CFB-ADC5-01305DC5B7DF}"/>
              </a:ext>
            </a:extLst>
          </p:cNvPr>
          <p:cNvSpPr/>
          <p:nvPr/>
        </p:nvSpPr>
        <p:spPr>
          <a:xfrm>
            <a:off x="2298081" y="704172"/>
            <a:ext cx="9436719" cy="2911864"/>
          </a:xfrm>
          <a:prstGeom prst="wedgeEllipseCallout">
            <a:avLst>
              <a:gd name="adj1" fmla="val -54106"/>
              <a:gd name="adj2" fmla="val 17687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3200" dirty="0">
                <a:solidFill>
                  <a:schemeClr val="tx1"/>
                </a:solidFill>
              </a:rPr>
              <a:t>Muốn tìm hai số khi biết tổng và hiệu của hai số đó ta có thể </a:t>
            </a:r>
            <a:r>
              <a:rPr lang="en-US" sz="3200" dirty="0" err="1" smtClean="0">
                <a:solidFill>
                  <a:schemeClr val="tx1"/>
                </a:solidFill>
              </a:rPr>
              <a:t>làm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thế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nào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7283" y="1346771"/>
            <a:ext cx="9912159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200" b="1" i="1" dirty="0">
                <a:solidFill>
                  <a:srgbClr val="C00000"/>
                </a:solidFill>
              </a:rPr>
              <a:t>Muốn tìm hai số khi biết tổng và hiệu của hai số đó ta có thể thực hiện theo một trong hai cách sau: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nl-NL" sz="3200" b="1" i="1" dirty="0" smtClean="0">
                <a:solidFill>
                  <a:srgbClr val="C00000"/>
                </a:solidFill>
              </a:rPr>
              <a:t>        Cách </a:t>
            </a:r>
            <a:r>
              <a:rPr lang="nl-NL" sz="3200" b="1" i="1" dirty="0">
                <a:solidFill>
                  <a:srgbClr val="C00000"/>
                </a:solidFill>
              </a:rPr>
              <a:t>1: Số bé = (tổng – hiệu) : 2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nl-NL" sz="3200" b="1" i="1" dirty="0" smtClean="0">
                <a:solidFill>
                  <a:srgbClr val="C00000"/>
                </a:solidFill>
              </a:rPr>
              <a:t>        Cách </a:t>
            </a:r>
            <a:r>
              <a:rPr lang="nl-NL" sz="3200" b="1" i="1" dirty="0">
                <a:solidFill>
                  <a:srgbClr val="C00000"/>
                </a:solidFill>
              </a:rPr>
              <a:t>2: Số lớn = (tổng + hiệu) : </a:t>
            </a:r>
            <a:r>
              <a:rPr lang="nl-NL" sz="3200" b="1" i="1" dirty="0" smtClean="0">
                <a:solidFill>
                  <a:srgbClr val="C00000"/>
                </a:solidFill>
              </a:rPr>
              <a:t>2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4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-6614689" y="1576872"/>
            <a:ext cx="6614689" cy="11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5" tIns="60933" rIns="121865" bIns="60933">
            <a:spAutoFit/>
          </a:bodyPr>
          <a:lstStyle/>
          <a:p>
            <a:pPr algn="ctr" defTabSz="121872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Tiết</a:t>
            </a:r>
            <a:r>
              <a:rPr lang="en-US" altLang="en-US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6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học</a:t>
            </a:r>
            <a:r>
              <a:rPr lang="en-US" altLang="en-US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6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kết</a:t>
            </a:r>
            <a:r>
              <a:rPr lang="en-US" altLang="en-US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6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thúc</a:t>
            </a:r>
            <a:endParaRPr lang="en-US" altLang="en-US" sz="66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E30049-0662-EF27-7660-63A6344A5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889" y="2130201"/>
            <a:ext cx="8193734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10837"/>
            <a:ext cx="11741304" cy="6278879"/>
            <a:chOff x="388883" y="1124654"/>
            <a:chExt cx="11350833" cy="5438254"/>
          </a:xfrm>
        </p:grpSpPr>
        <p:sp>
          <p:nvSpPr>
            <p:cNvPr id="5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lowchart: Manual Operation 7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415060" y="2461409"/>
            <a:ext cx="2604054" cy="41838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Oval Callout 8">
            <a:extLst>
              <a:ext uri="{FF2B5EF4-FFF2-40B4-BE49-F238E27FC236}">
                <a16:creationId xmlns="" xmlns:a16="http://schemas.microsoft.com/office/drawing/2014/main" id="{920F020A-6F91-3CFB-ADC5-01305DC5B7DF}"/>
              </a:ext>
            </a:extLst>
          </p:cNvPr>
          <p:cNvSpPr/>
          <p:nvPr/>
        </p:nvSpPr>
        <p:spPr>
          <a:xfrm>
            <a:off x="1964417" y="745735"/>
            <a:ext cx="10183848" cy="2911864"/>
          </a:xfrm>
          <a:prstGeom prst="wedgeEllipseCallout">
            <a:avLst>
              <a:gd name="adj1" fmla="val -54106"/>
              <a:gd name="adj2" fmla="val 17687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3200" b="1" dirty="0">
                <a:solidFill>
                  <a:schemeClr val="tx1"/>
                </a:solidFill>
              </a:rPr>
              <a:t>Muốn tìm hai số khi biết tổng và hiệu của hai số đó ta có thể </a:t>
            </a:r>
            <a:r>
              <a:rPr lang="en-US" sz="3200" b="1" dirty="0" err="1" smtClean="0">
                <a:solidFill>
                  <a:schemeClr val="tx1"/>
                </a:solidFill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thế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7398" y="1485311"/>
            <a:ext cx="9912159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200" b="1" i="1" dirty="0">
                <a:solidFill>
                  <a:srgbClr val="C00000"/>
                </a:solidFill>
              </a:rPr>
              <a:t>Muốn tìm hai số khi biết tổng và hiệu của hai số đó ta có thể thực hiện theo một trong hai cách sau: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nl-NL" sz="3200" b="1" i="1" dirty="0" smtClean="0">
                <a:solidFill>
                  <a:srgbClr val="C00000"/>
                </a:solidFill>
              </a:rPr>
              <a:t>        Cách </a:t>
            </a:r>
            <a:r>
              <a:rPr lang="nl-NL" sz="3200" b="1" i="1" dirty="0">
                <a:solidFill>
                  <a:srgbClr val="C00000"/>
                </a:solidFill>
              </a:rPr>
              <a:t>1: Số bé = (tổng – hiệu) : 2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nl-NL" sz="3200" b="1" i="1" dirty="0" smtClean="0">
                <a:solidFill>
                  <a:srgbClr val="C00000"/>
                </a:solidFill>
              </a:rPr>
              <a:t>        Cách </a:t>
            </a:r>
            <a:r>
              <a:rPr lang="nl-NL" sz="3200" b="1" i="1" dirty="0">
                <a:solidFill>
                  <a:srgbClr val="C00000"/>
                </a:solidFill>
              </a:rPr>
              <a:t>2: Số lớn = (tổng + hiệu) : </a:t>
            </a:r>
            <a:r>
              <a:rPr lang="nl-NL" sz="3200" b="1" i="1" dirty="0" smtClean="0">
                <a:solidFill>
                  <a:srgbClr val="C00000"/>
                </a:solidFill>
              </a:rPr>
              <a:t>2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=""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=""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=""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=""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=""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=""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=""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=""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6" y="4234004"/>
            <a:ext cx="4805574" cy="2623996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743FB43-ECA9-4B88-9CC4-2096FFD76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0" y="248412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336B37-F464-5ED2-C53B-D8C7666FA5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3427" y="975435"/>
            <a:ext cx="4023709" cy="1390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14" y="2085975"/>
            <a:ext cx="108727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48: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=""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=""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=""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=""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=""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=""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=""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8513" y="3191327"/>
            <a:ext cx="336665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" y="-16106"/>
            <a:ext cx="12113976" cy="1941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328" y="2798618"/>
            <a:ext cx="156556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002060"/>
                </a:solidFill>
              </a:rPr>
              <a:t>Bút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xanh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</a:p>
          <a:p>
            <a:pPr algn="l"/>
            <a:r>
              <a:rPr lang="en-US" sz="2800" dirty="0" err="1" smtClean="0">
                <a:solidFill>
                  <a:srgbClr val="002060"/>
                </a:solidFill>
              </a:rPr>
              <a:t>Bút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đen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30582" y="2964880"/>
            <a:ext cx="2078176" cy="193963"/>
            <a:chOff x="2230582" y="2964880"/>
            <a:chExt cx="2078176" cy="1939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230582" y="3061856"/>
              <a:ext cx="20643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44430" y="2964880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308758" y="2964880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/>
          <p:cNvCxnSpPr/>
          <p:nvPr/>
        </p:nvCxnSpPr>
        <p:spPr>
          <a:xfrm>
            <a:off x="3283532" y="2964870"/>
            <a:ext cx="0" cy="193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230587" y="3408229"/>
            <a:ext cx="1052926" cy="207813"/>
            <a:chOff x="2230587" y="3408229"/>
            <a:chExt cx="1052926" cy="207813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230587" y="3519055"/>
              <a:ext cx="1046013" cy="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244447" y="3408229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83513" y="3422079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3283529" y="3077099"/>
            <a:ext cx="0" cy="3726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30582" y="3090949"/>
            <a:ext cx="0" cy="3726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13"/>
          <p:cNvSpPr>
            <a:spLocks/>
          </p:cNvSpPr>
          <p:nvPr/>
        </p:nvSpPr>
        <p:spPr bwMode="auto">
          <a:xfrm>
            <a:off x="4408604" y="2988447"/>
            <a:ext cx="107950" cy="685800"/>
          </a:xfrm>
          <a:prstGeom prst="rightBrace">
            <a:avLst>
              <a:gd name="adj1" fmla="val 52941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37" name="AutoShape 14"/>
          <p:cNvSpPr>
            <a:spLocks/>
          </p:cNvSpPr>
          <p:nvPr/>
        </p:nvSpPr>
        <p:spPr bwMode="auto">
          <a:xfrm rot="5400000">
            <a:off x="3681050" y="2675565"/>
            <a:ext cx="213722" cy="1013996"/>
          </a:xfrm>
          <a:prstGeom prst="rightBrace">
            <a:avLst>
              <a:gd name="adj1" fmla="val 52941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05199" y="3269672"/>
            <a:ext cx="85898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smtClean="0"/>
              <a:t>4 </a:t>
            </a:r>
            <a:r>
              <a:rPr lang="en-US" sz="1400" dirty="0" err="1" smtClean="0"/>
              <a:t>chiếc</a:t>
            </a:r>
            <a:endParaRPr lang="en-US" sz="1400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4544289" y="3186545"/>
            <a:ext cx="85898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chiếc</a:t>
            </a:r>
            <a:endParaRPr lang="en-US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775836" y="2166840"/>
            <a:ext cx="1219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i="1" dirty="0" err="1" smtClean="0"/>
              <a:t>Tóm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tắt</a:t>
            </a:r>
            <a:r>
              <a:rPr lang="en-US" sz="2400" i="1" dirty="0" smtClean="0"/>
              <a:t>:</a:t>
            </a:r>
            <a:endParaRPr lang="en-US" sz="2400" i="1" dirty="0" smtClean="0"/>
          </a:p>
        </p:txBody>
      </p:sp>
      <p:sp>
        <p:nvSpPr>
          <p:cNvPr id="45" name="Arc 44"/>
          <p:cNvSpPr/>
          <p:nvPr/>
        </p:nvSpPr>
        <p:spPr>
          <a:xfrm>
            <a:off x="2185547" y="2804942"/>
            <a:ext cx="2164779" cy="672556"/>
          </a:xfrm>
          <a:prstGeom prst="arc">
            <a:avLst>
              <a:gd name="adj1" fmla="val 11321757"/>
              <a:gd name="adj2" fmla="val 2112295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flipV="1">
            <a:off x="2244431" y="3297373"/>
            <a:ext cx="1032170" cy="401774"/>
          </a:xfrm>
          <a:prstGeom prst="arc">
            <a:avLst>
              <a:gd name="adj1" fmla="val 11321757"/>
              <a:gd name="adj2" fmla="val 2112295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715492" y="3713013"/>
            <a:ext cx="19396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smtClean="0"/>
              <a:t>?</a:t>
            </a:r>
            <a:endParaRPr lang="en-US" sz="14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3241973" y="2618520"/>
            <a:ext cx="27013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smtClean="0"/>
              <a:t>? </a:t>
            </a:r>
            <a:endParaRPr lang="en-US" sz="1400" dirty="0" smtClean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555673" y="2166840"/>
            <a:ext cx="0" cy="42616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35782" y="2351506"/>
            <a:ext cx="619298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800" b="1" i="1" dirty="0" err="1" smtClean="0">
                <a:solidFill>
                  <a:srgbClr val="C00000"/>
                </a:solidFill>
              </a:rPr>
              <a:t>Bài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giải</a:t>
            </a:r>
            <a:r>
              <a:rPr lang="en-US" sz="2800" b="1" i="1" dirty="0" smtClean="0">
                <a:solidFill>
                  <a:srgbClr val="C00000"/>
                </a:solidFill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</a:t>
            </a:r>
            <a:r>
              <a:rPr lang="en-US" sz="2800" b="1" dirty="0" err="1" smtClean="0">
                <a:solidFill>
                  <a:srgbClr val="C00000"/>
                </a:solidFill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bút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xanh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hộp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(12 + 4) : 2 = 8 (</a:t>
            </a:r>
            <a:r>
              <a:rPr lang="en-US" sz="2800" b="1" dirty="0" err="1" smtClean="0">
                <a:solidFill>
                  <a:srgbClr val="C00000"/>
                </a:solidFill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</a:t>
            </a:r>
            <a:r>
              <a:rPr lang="en-US" sz="2800" b="1" dirty="0" err="1" smtClean="0">
                <a:solidFill>
                  <a:srgbClr val="C00000"/>
                </a:solidFill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bút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đen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hộp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  8 – 4 = 4 (</a:t>
            </a:r>
            <a:r>
              <a:rPr lang="en-US" sz="2800" b="1" dirty="0" err="1" smtClean="0">
                <a:solidFill>
                  <a:srgbClr val="C00000"/>
                </a:solidFill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Đáp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</a:rPr>
              <a:t>Bút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xanh</a:t>
            </a:r>
            <a:r>
              <a:rPr lang="en-US" sz="2800" b="1" dirty="0" smtClean="0">
                <a:solidFill>
                  <a:srgbClr val="C00000"/>
                </a:solidFill>
              </a:rPr>
              <a:t>: 8 </a:t>
            </a:r>
            <a:r>
              <a:rPr lang="en-US" sz="2800" b="1" dirty="0" err="1" smtClean="0">
                <a:solidFill>
                  <a:srgbClr val="C00000"/>
                </a:solidFill>
              </a:rPr>
              <a:t>chiếc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Bút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đen</a:t>
            </a:r>
            <a:r>
              <a:rPr lang="en-US" sz="2800" b="1" dirty="0" smtClean="0">
                <a:solidFill>
                  <a:srgbClr val="C00000"/>
                </a:solidFill>
              </a:rPr>
              <a:t>:   4 </a:t>
            </a:r>
            <a:r>
              <a:rPr lang="en-US" sz="2800" b="1" dirty="0" err="1" smtClean="0">
                <a:solidFill>
                  <a:srgbClr val="C00000"/>
                </a:solidFill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  <p:bldP spid="38" grpId="0"/>
      <p:bldP spid="40" grpId="0"/>
      <p:bldP spid="43" grpId="0"/>
      <p:bldP spid="45" grpId="0" animBg="1"/>
      <p:bldP spid="46" grpId="0" animBg="1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" y="55419"/>
            <a:ext cx="11488995" cy="2874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63" y="2272138"/>
            <a:ext cx="156556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002060"/>
                </a:solidFill>
              </a:rPr>
              <a:t>Tuổi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mẹ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</a:p>
          <a:p>
            <a:pPr algn="l"/>
            <a:r>
              <a:rPr lang="en-US" sz="2800" dirty="0" err="1" smtClean="0">
                <a:solidFill>
                  <a:srgbClr val="002060"/>
                </a:solidFill>
              </a:rPr>
              <a:t>Tuổi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bố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30581" y="2373288"/>
            <a:ext cx="1870357" cy="216396"/>
            <a:chOff x="2230582" y="2964880"/>
            <a:chExt cx="2078176" cy="1939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230582" y="3061856"/>
              <a:ext cx="20643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244430" y="2964880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308758" y="2964880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4087092" y="2867885"/>
            <a:ext cx="0" cy="193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230584" y="2840177"/>
            <a:ext cx="2601055" cy="224459"/>
            <a:chOff x="2238329" y="3408229"/>
            <a:chExt cx="1046013" cy="207813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2238329" y="3519055"/>
              <a:ext cx="1046013" cy="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4447" y="3408229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83513" y="3422079"/>
              <a:ext cx="0" cy="193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>
            <a:off x="4087083" y="2564486"/>
            <a:ext cx="0" cy="3726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30582" y="2564471"/>
            <a:ext cx="0" cy="3726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13"/>
          <p:cNvSpPr>
            <a:spLocks/>
          </p:cNvSpPr>
          <p:nvPr/>
        </p:nvSpPr>
        <p:spPr bwMode="auto">
          <a:xfrm>
            <a:off x="4947451" y="2359289"/>
            <a:ext cx="107950" cy="685800"/>
          </a:xfrm>
          <a:prstGeom prst="rightBrace">
            <a:avLst>
              <a:gd name="adj1" fmla="val 52941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 rot="5400000" flipH="1">
            <a:off x="4359185" y="2446685"/>
            <a:ext cx="195694" cy="745093"/>
          </a:xfrm>
          <a:prstGeom prst="rightBrace">
            <a:avLst>
              <a:gd name="adj1" fmla="val 52941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58274" y="2535370"/>
            <a:ext cx="85898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smtClean="0"/>
              <a:t>5 </a:t>
            </a:r>
            <a:r>
              <a:rPr lang="en-US" sz="1400" dirty="0" err="1" smtClean="0"/>
              <a:t>tuổi</a:t>
            </a:r>
            <a:endParaRPr lang="en-US" sz="1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097852" y="2535468"/>
            <a:ext cx="85898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smtClean="0"/>
              <a:t>65 </a:t>
            </a:r>
            <a:r>
              <a:rPr lang="en-US" dirty="0" err="1" smtClean="0"/>
              <a:t>tuổi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191462" y="1695784"/>
            <a:ext cx="1219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i="1" dirty="0" err="1" smtClean="0"/>
              <a:t>Tóm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tắt</a:t>
            </a:r>
            <a:r>
              <a:rPr lang="en-US" sz="2400" i="1" dirty="0" smtClean="0"/>
              <a:t>:</a:t>
            </a:r>
            <a:endParaRPr lang="en-US" sz="2400" i="1" dirty="0" smtClean="0"/>
          </a:p>
        </p:txBody>
      </p:sp>
      <p:sp>
        <p:nvSpPr>
          <p:cNvPr id="21" name="Arc 20"/>
          <p:cNvSpPr/>
          <p:nvPr/>
        </p:nvSpPr>
        <p:spPr>
          <a:xfrm>
            <a:off x="2143988" y="2225466"/>
            <a:ext cx="2015230" cy="670131"/>
          </a:xfrm>
          <a:prstGeom prst="arc">
            <a:avLst>
              <a:gd name="adj1" fmla="val 11321757"/>
              <a:gd name="adj2" fmla="val 2112295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V="1">
            <a:off x="2244431" y="2701612"/>
            <a:ext cx="2570406" cy="587815"/>
          </a:xfrm>
          <a:prstGeom prst="arc">
            <a:avLst>
              <a:gd name="adj1" fmla="val 10872329"/>
              <a:gd name="adj2" fmla="val 21552121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408226" y="3325081"/>
            <a:ext cx="19396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smtClean="0"/>
              <a:t>?</a:t>
            </a:r>
            <a:endParaRPr lang="en-US" sz="14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3131139" y="2036627"/>
            <a:ext cx="27013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smtClean="0"/>
              <a:t>? </a:t>
            </a:r>
            <a:endParaRPr lang="en-US" sz="14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2711557" y="3464739"/>
            <a:ext cx="6626407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800" b="1" i="1" dirty="0" err="1" smtClean="0">
                <a:solidFill>
                  <a:srgbClr val="C00000"/>
                </a:solidFill>
              </a:rPr>
              <a:t>Bài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giải</a:t>
            </a:r>
            <a:r>
              <a:rPr lang="en-US" sz="2800" b="1" i="1" dirty="0" smtClean="0">
                <a:solidFill>
                  <a:srgbClr val="C00000"/>
                </a:solidFill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Tuổi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bố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(65 + 5) : 2 = 35 (</a:t>
            </a:r>
            <a:r>
              <a:rPr lang="en-US" sz="2800" b="1" dirty="0" err="1" smtClean="0">
                <a:solidFill>
                  <a:srgbClr val="C00000"/>
                </a:solidFill>
              </a:rPr>
              <a:t>tuổi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Tuổi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mẹ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: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  35 – 5 = 30 (</a:t>
            </a:r>
            <a:r>
              <a:rPr lang="en-US" sz="2800" b="1" dirty="0" err="1" smtClean="0">
                <a:solidFill>
                  <a:srgbClr val="C00000"/>
                </a:solidFill>
              </a:rPr>
              <a:t>tuổi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Đáp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</a:rPr>
              <a:t>Bố</a:t>
            </a:r>
            <a:r>
              <a:rPr lang="en-US" sz="2800" b="1" dirty="0" smtClean="0">
                <a:solidFill>
                  <a:srgbClr val="C00000"/>
                </a:solidFill>
              </a:rPr>
              <a:t>: 35 </a:t>
            </a:r>
            <a:r>
              <a:rPr lang="en-US" sz="2800" b="1" dirty="0" err="1" smtClean="0">
                <a:solidFill>
                  <a:srgbClr val="C00000"/>
                </a:solidFill>
              </a:rPr>
              <a:t>tuổi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l">
              <a:spcBef>
                <a:spcPts val="4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                        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Mẹ</a:t>
            </a:r>
            <a:r>
              <a:rPr lang="en-US" sz="2800" b="1" dirty="0" smtClean="0">
                <a:solidFill>
                  <a:srgbClr val="C00000"/>
                </a:solidFill>
              </a:rPr>
              <a:t>: 30 </a:t>
            </a:r>
            <a:r>
              <a:rPr lang="en-US" sz="2800" b="1" dirty="0" err="1" smtClean="0">
                <a:solidFill>
                  <a:srgbClr val="C00000"/>
                </a:solidFill>
              </a:rPr>
              <a:t>tuổi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  <p:bldP spid="18" grpId="0"/>
      <p:bldP spid="19" grpId="0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" y="81514"/>
            <a:ext cx="11737528" cy="6554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3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" y="81514"/>
            <a:ext cx="5613819" cy="3562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4327" y="401782"/>
            <a:ext cx="605443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1" dirty="0" err="1" smtClean="0">
                <a:solidFill>
                  <a:srgbClr val="C00000"/>
                </a:solidFill>
              </a:rPr>
              <a:t>Em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hiểu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Tổng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số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tiền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người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là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500 000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đồng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Hiệu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số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tiền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là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000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đồng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Tính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giá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người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lớn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và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giá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vé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trẻ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3302" y="3643745"/>
            <a:ext cx="844135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C00000"/>
                </a:solidFill>
              </a:rPr>
              <a:t>Bài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giải</a:t>
            </a:r>
            <a:r>
              <a:rPr lang="en-US" sz="2800" b="1" i="1" dirty="0" smtClean="0">
                <a:solidFill>
                  <a:srgbClr val="C00000"/>
                </a:solidFill>
              </a:rPr>
              <a:t>:</a:t>
            </a:r>
          </a:p>
          <a:p>
            <a:pPr algn="l"/>
            <a:r>
              <a:rPr lang="en-US" sz="2800" b="1" dirty="0" err="1" smtClean="0">
                <a:solidFill>
                  <a:srgbClr val="C00000"/>
                </a:solidFill>
              </a:rPr>
              <a:t>Giá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vé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lớn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ngày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cuối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tuần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(500 000 + 100 000) : 2 = 300 000 (</a:t>
            </a:r>
            <a:r>
              <a:rPr lang="en-US" sz="2800" b="1" dirty="0" err="1" smtClean="0">
                <a:solidFill>
                  <a:srgbClr val="C00000"/>
                </a:solidFill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2800" b="1" dirty="0" err="1">
                <a:solidFill>
                  <a:srgbClr val="C00000"/>
                </a:solidFill>
              </a:rPr>
              <a:t>Giá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ngày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cuối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tuần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300 000 – 100 000 = 2</a:t>
            </a:r>
            <a:r>
              <a:rPr lang="en-US" sz="2800" b="1" dirty="0" smtClean="0">
                <a:solidFill>
                  <a:srgbClr val="C00000"/>
                </a:solidFill>
              </a:rPr>
              <a:t>00 </a:t>
            </a:r>
            <a:r>
              <a:rPr lang="en-US" sz="2800" b="1" dirty="0">
                <a:solidFill>
                  <a:srgbClr val="C00000"/>
                </a:solidFill>
              </a:rPr>
              <a:t>000 (</a:t>
            </a:r>
            <a:r>
              <a:rPr lang="en-US" sz="2800" b="1" dirty="0" err="1">
                <a:solidFill>
                  <a:srgbClr val="C00000"/>
                </a:solidFill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          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Đáp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lớn</a:t>
            </a:r>
            <a:r>
              <a:rPr lang="en-US" sz="2800" b="1" dirty="0" smtClean="0">
                <a:solidFill>
                  <a:srgbClr val="C00000"/>
                </a:solidFill>
              </a:rPr>
              <a:t>: 300 000 </a:t>
            </a:r>
            <a:r>
              <a:rPr lang="en-US" sz="2800" b="1" dirty="0" err="1" smtClean="0">
                <a:solidFill>
                  <a:srgbClr val="C00000"/>
                </a:solidFill>
              </a:rPr>
              <a:t>đồng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                                         </a:t>
            </a:r>
            <a:r>
              <a:rPr lang="en-US" sz="2800" b="1" dirty="0" err="1" smtClean="0">
                <a:solidFill>
                  <a:srgbClr val="C00000"/>
                </a:solidFill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</a:rPr>
              <a:t>:       200 000 </a:t>
            </a:r>
            <a:r>
              <a:rPr lang="en-US" sz="2800" b="1" dirty="0" err="1" smtClean="0">
                <a:solidFill>
                  <a:srgbClr val="C00000"/>
                </a:solidFill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447</Words>
  <Application>Microsoft Office PowerPoint</Application>
  <PresentationFormat>Widescreen</PresentationFormat>
  <Paragraphs>66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Microsoft YaHei</vt:lpstr>
      <vt:lpstr>#9Slide02 Noi dung dai</vt:lpstr>
      <vt:lpstr>#9Slide02 Tieu de dai</vt:lpstr>
      <vt:lpstr>Arial</vt:lpstr>
      <vt:lpstr>Calibri</vt:lpstr>
      <vt:lpstr>Times New Roman</vt:lpstr>
      <vt:lpstr>UTM Avo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 TOÀN</cp:lastModifiedBy>
  <cp:revision>64</cp:revision>
  <dcterms:created xsi:type="dcterms:W3CDTF">2023-10-07T01:17:02Z</dcterms:created>
  <dcterms:modified xsi:type="dcterms:W3CDTF">2023-11-07T15:16:36Z</dcterms:modified>
</cp:coreProperties>
</file>