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55" r:id="rId3"/>
    <p:sldId id="261" r:id="rId4"/>
    <p:sldId id="373" r:id="rId6"/>
    <p:sldId id="365" r:id="rId7"/>
    <p:sldId id="375" r:id="rId8"/>
    <p:sldId id="374" r:id="rId9"/>
    <p:sldId id="277" r:id="rId10"/>
    <p:sldId id="276" r:id="rId11"/>
    <p:sldId id="278" r:id="rId12"/>
    <p:sldId id="279" r:id="rId13"/>
    <p:sldId id="312" r:id="rId14"/>
    <p:sldId id="311" r:id="rId15"/>
    <p:sldId id="281" r:id="rId16"/>
    <p:sldId id="366" r:id="rId17"/>
    <p:sldId id="367" r:id="rId18"/>
    <p:sldId id="284" r:id="rId19"/>
    <p:sldId id="316" r:id="rId20"/>
    <p:sldId id="368" r:id="rId21"/>
    <p:sldId id="318" r:id="rId22"/>
    <p:sldId id="322" r:id="rId23"/>
    <p:sldId id="288" r:id="rId24"/>
    <p:sldId id="325" r:id="rId25"/>
    <p:sldId id="369" r:id="rId26"/>
    <p:sldId id="32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.xml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microsoft.com/office/2007/relationships/hdphoto" Target="../media/image29.wdp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2" Type="http://schemas.microsoft.com/office/2007/relationships/hdphoto" Target="../media/image33.wdp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35.GIF"/><Relationship Id="rId1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Relationship Id="rId3" Type="http://schemas.microsoft.com/office/2007/relationships/hdphoto" Target="../media/image39.wdp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microsoft.com/office/2007/relationships/hdphoto" Target="../media/image29.wdp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4" y="-107132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70"/>
          <a:stretch>
            <a:fillRect/>
          </a:stretch>
        </p:blipFill>
        <p:spPr>
          <a:xfrm>
            <a:off x="1772239" y="601392"/>
            <a:ext cx="9379670" cy="5843752"/>
          </a:xfrm>
          <a:prstGeom prst="flowChartConnector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1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1" y="166605"/>
            <a:ext cx="3124200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25415" y="3322073"/>
            <a:ext cx="1183919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0671" y="407506"/>
            <a:ext cx="864480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002" y="1393049"/>
            <a:ext cx="11726824" cy="10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14" y="4235411"/>
            <a:ext cx="5655076" cy="2391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21" descr="j02321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37" y="1940154"/>
            <a:ext cx="2883569" cy="10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524000" y="2819400"/>
            <a:ext cx="9144000" cy="1600200"/>
          </a:xfrm>
          <a:prstGeom prst="ribbon">
            <a:avLst>
              <a:gd name="adj1" fmla="val 31944"/>
              <a:gd name="adj2" fmla="val 62278"/>
            </a:avLst>
          </a:prstGeom>
          <a:solidFill>
            <a:srgbClr val="FAEEA4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267200" y="3505201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6600FF"/>
                </a:solidFill>
                <a:latin typeface="Times New Roman" panose="02020603050405020304" pitchFamily="18" charset="0"/>
              </a:rPr>
              <a:t>Đọc trong nhóm</a:t>
            </a:r>
            <a:endParaRPr lang="en-US" altLang="en-US" sz="400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3" name="Picture 5" descr="club%20meet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lub%20meet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lub%20meet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4572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club%20meet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43400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59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>
            <a:fillRect/>
          </a:stretch>
        </p:blipFill>
        <p:spPr>
          <a:xfrm>
            <a:off x="600892" y="2852951"/>
            <a:ext cx="10746376" cy="321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>
            <a:fillRect/>
          </a:stretch>
        </p:blipFill>
        <p:spPr>
          <a:xfrm>
            <a:off x="600892" y="367645"/>
            <a:ext cx="10746376" cy="2600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2644" y="6075457"/>
            <a:ext cx="5792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7848" y="2368184"/>
            <a:ext cx="7824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0602" y="331851"/>
            <a:ext cx="5317934" cy="1014166"/>
            <a:chOff x="495299" y="451258"/>
            <a:chExt cx="3042331" cy="760625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>
              <a:fillRect/>
            </a:stretch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12646" y="588635"/>
              <a:ext cx="2424984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32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7085" y="1451894"/>
            <a:ext cx="10718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800" b="1" dirty="0" err="1">
                <a:latin typeface="UTM Avo" panose="02040603050506020204" pitchFamily="18" charset="0"/>
              </a:rPr>
              <a:t>Thấy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rễ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nằm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mặt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đất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đã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bảo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vụ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vi-VN" sz="2800" b="1" dirty="0">
                <a:latin typeface="UTM Avo" panose="02040603050506020204" pitchFamily="18" charset="0"/>
              </a:rPr>
              <a:t>?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434" y="2362907"/>
            <a:ext cx="10697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nằm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vụ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cuốn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435" y="3588828"/>
            <a:ext cx="11130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hướng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dẫn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vụ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rễ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như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thế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nào</a:t>
            </a:r>
            <a:r>
              <a:rPr lang="vi-VN" sz="2800" b="1" dirty="0">
                <a:latin typeface="UTM Avo" panose="02040603050506020204" pitchFamily="18" charset="0"/>
              </a:rPr>
              <a:t>?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085" y="4120313"/>
            <a:ext cx="10718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dẫn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vụ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cuộn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buộc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vùi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606" y="823013"/>
            <a:ext cx="940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Vì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sao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rễ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như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vậy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606" y="1496701"/>
            <a:ext cx="10519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vậy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ấy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vườn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368" y="3247607"/>
            <a:ext cx="10833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>
                <a:latin typeface="UTM Avo" panose="02040603050506020204" pitchFamily="18" charset="0"/>
              </a:rPr>
              <a:t>Qua </a:t>
            </a:r>
            <a:r>
              <a:rPr lang="en-US" sz="2800" b="1" dirty="0" err="1">
                <a:latin typeface="UTM Avo" panose="02040603050506020204" pitchFamily="18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đọc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thấy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tình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cảm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Hồ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với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thiếu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như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thế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606" y="4421916"/>
            <a:ext cx="10519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ta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niên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9247" y="5854860"/>
            <a:ext cx="11670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lvl="0" algn="just">
              <a:spcBef>
                <a:spcPts val="0"/>
              </a:spcBef>
              <a:spcAft>
                <a:spcPts val="430"/>
              </a:spcAft>
              <a:buClr>
                <a:srgbClr val="000000"/>
              </a:buClr>
              <a:buSzPts val="1150"/>
              <a:tabLst>
                <a:tab pos="306705" algn="l"/>
              </a:tabLst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bài đọc, chúng ta thấy Bác rất yêu thương các cháu thiếu niên, nhi 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tv2t2t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6" y="433633"/>
            <a:ext cx="10482606" cy="5175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EJ145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2967335"/>
            <a:ext cx="5943600" cy="923330"/>
          </a:xfrm>
          <a:prstGeom prst="rect">
            <a:avLst/>
          </a:prstGeom>
          <a:noFill/>
        </p:spPr>
        <p:txBody>
          <a:bodyPr wrap="none">
            <a:prstTxWarp prst="textCan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LUYỆN ĐỌC LẠI</a:t>
            </a:r>
            <a:endParaRPr lang="en-US" sz="54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5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0317" y="975004"/>
            <a:ext cx="11547565" cy="585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sớm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hôm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ấy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như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thường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lệ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Hồ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dạo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trong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vườn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Đến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cây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chợt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thấy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nhỏ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dài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ngoằn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ngoèo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trên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mặt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đất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Chắc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trận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gió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đêm</a:t>
            </a:r>
            <a:r>
              <a:rPr lang="en-US" b="1" dirty="0">
                <a:latin typeface="UTM Avo" panose="02040603050506020204" pitchFamily="18" charset="0"/>
              </a:rPr>
              <a:t> qua </a:t>
            </a:r>
            <a:r>
              <a:rPr lang="en-US" b="1" dirty="0" err="1">
                <a:latin typeface="UTM Avo" panose="02040603050506020204" pitchFamily="18" charset="0"/>
              </a:rPr>
              <a:t>đã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lát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:</a:t>
            </a:r>
            <a:endParaRPr lang="en-US" b="1" dirty="0">
              <a:latin typeface="UTM Avo" panose="02040603050506020204" pitchFamily="18" charset="0"/>
            </a:endParaRPr>
          </a:p>
          <a:p>
            <a:pPr marL="381000" indent="-381000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cuốn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này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lại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trồng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mọc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tiếp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nhé</a:t>
            </a:r>
            <a:r>
              <a:rPr lang="en-US" b="1" dirty="0">
                <a:latin typeface="UTM Avo" panose="02040603050506020204" pitchFamily="18" charset="0"/>
              </a:rPr>
              <a:t>!</a:t>
            </a:r>
            <a:endParaRPr lang="en-US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Theo </a:t>
            </a:r>
            <a:r>
              <a:rPr lang="en-US" b="1" dirty="0" err="1">
                <a:latin typeface="UTM Avo" panose="02040603050506020204" pitchFamily="18" charset="0"/>
              </a:rPr>
              <a:t>lời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đất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vùi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Thấy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vậy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ân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bảo</a:t>
            </a:r>
            <a:r>
              <a:rPr lang="en-US" b="1" dirty="0">
                <a:latin typeface="UTM Avo" panose="02040603050506020204" pitchFamily="18" charset="0"/>
              </a:rPr>
              <a:t>:</a:t>
            </a:r>
            <a:endParaRPr lang="en-US" b="1" dirty="0">
              <a:latin typeface="UTM Avo" panose="02040603050506020204" pitchFamily="18" charset="0"/>
            </a:endParaRPr>
          </a:p>
          <a:p>
            <a:pPr marL="381000" indent="-381000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nên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thế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này</a:t>
            </a:r>
            <a:r>
              <a:rPr lang="en-US" b="1" dirty="0">
                <a:latin typeface="UTM Avo" panose="02040603050506020204" pitchFamily="18" charset="0"/>
              </a:rPr>
              <a:t>.</a:t>
            </a:r>
            <a:endParaRPr lang="en-US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Nói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cuộn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thành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vòng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tròn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cùng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buộc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tựa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hai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cọc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sau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vùi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hai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đầu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đất</a:t>
            </a:r>
            <a:r>
              <a:rPr lang="en-US" b="1" dirty="0">
                <a:latin typeface="UTM Avo" panose="02040603050506020204" pitchFamily="18" charset="0"/>
              </a:rPr>
              <a:t>.</a:t>
            </a:r>
            <a:endParaRPr lang="en-US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thắc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mắc</a:t>
            </a:r>
            <a:r>
              <a:rPr lang="en-US" b="1" dirty="0">
                <a:latin typeface="UTM Avo" panose="02040603050506020204" pitchFamily="18" charset="0"/>
              </a:rPr>
              <a:t>:</a:t>
            </a:r>
            <a:endParaRPr lang="en-US" b="1" dirty="0">
              <a:latin typeface="UTM Avo" panose="02040603050506020204" pitchFamily="18" charset="0"/>
            </a:endParaRPr>
          </a:p>
          <a:p>
            <a:pPr marL="228600" indent="-228600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Thưa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thế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để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gì</a:t>
            </a:r>
            <a:r>
              <a:rPr lang="en-US" b="1" dirty="0">
                <a:latin typeface="UTM Avo" panose="02040603050506020204" pitchFamily="18" charset="0"/>
              </a:rPr>
              <a:t> ạ?</a:t>
            </a:r>
            <a:endParaRPr lang="en-US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khẽ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cười</a:t>
            </a:r>
            <a:r>
              <a:rPr lang="en-US" b="1" dirty="0">
                <a:latin typeface="UTM Avo" panose="02040603050506020204" pitchFamily="18" charset="0"/>
              </a:rPr>
              <a:t>:</a:t>
            </a:r>
            <a:endParaRPr lang="en-US" b="1" dirty="0">
              <a:latin typeface="UTM Avo" panose="02040603050506020204" pitchFamily="18" charset="0"/>
            </a:endParaRPr>
          </a:p>
          <a:p>
            <a:pPr marL="228600" indent="-228600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sẽ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biết</a:t>
            </a:r>
            <a:r>
              <a:rPr lang="en-US" b="1" dirty="0">
                <a:latin typeface="UTM Avo" panose="02040603050506020204" pitchFamily="18" charset="0"/>
              </a:rPr>
              <a:t>.</a:t>
            </a:r>
            <a:endParaRPr lang="en-US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Nhiều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sau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đã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lớn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thành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cây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 con </a:t>
            </a:r>
            <a:r>
              <a:rPr lang="en-US" b="1" dirty="0" err="1">
                <a:latin typeface="UTM Avo" panose="02040603050506020204" pitchFamily="18" charset="0"/>
              </a:rPr>
              <a:t>có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vòng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lá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tròn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Thiếu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vườn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em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nào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cũng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thích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chui</a:t>
            </a:r>
            <a:r>
              <a:rPr lang="en-US" b="1" dirty="0">
                <a:latin typeface="UTM Avo" panose="02040603050506020204" pitchFamily="18" charset="0"/>
              </a:rPr>
              <a:t> qua </a:t>
            </a:r>
            <a:r>
              <a:rPr lang="en-US" b="1" dirty="0" err="1">
                <a:latin typeface="UTM Avo" panose="02040603050506020204" pitchFamily="18" charset="0"/>
              </a:rPr>
              <a:t>chui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vòng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lá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ấy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Lúc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đó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mọi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người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hiểu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vì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sao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trồng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thành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hình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như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thế</a:t>
            </a:r>
            <a:r>
              <a:rPr lang="en-US" b="1" dirty="0">
                <a:latin typeface="UTM Avo" panose="02040603050506020204" pitchFamily="18" charset="0"/>
              </a:rPr>
              <a:t>.</a:t>
            </a:r>
            <a:endParaRPr lang="vi-VN" b="1" dirty="0"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6875" y="-82062"/>
            <a:ext cx="1579284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252565" y="43865"/>
            <a:ext cx="1130342" cy="805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9042" y="119106"/>
            <a:ext cx="899823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CHIẾC RỄ ĐA TRÒN</a:t>
            </a:r>
            <a:endParaRPr lang="en-US" sz="32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229600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003955" y="1228093"/>
            <a:ext cx="8861196" cy="259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b="1" u="none" dirty="0" err="1">
                <a:latin typeface="Times New Roman" panose="02020603050405020304" pitchFamily="18" charset="0"/>
              </a:rPr>
              <a:t>Chú</a:t>
            </a:r>
            <a:r>
              <a:rPr lang="en-US" altLang="en-US" sz="3600" b="1" u="none" dirty="0">
                <a:latin typeface="Times New Roman" panose="02020603050405020304" pitchFamily="18" charset="0"/>
              </a:rPr>
              <a:t> ý:</a:t>
            </a:r>
            <a:endParaRPr lang="en-US" altLang="en-US" sz="3600" b="1" u="none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b="1" u="none" dirty="0">
                <a:latin typeface="Times New Roman" panose="02020603050405020304" pitchFamily="18" charset="0"/>
              </a:rPr>
              <a:t>*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kể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chậm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rãi</a:t>
            </a:r>
            <a:r>
              <a:rPr lang="en-US" altLang="en-US" sz="3600" u="none" dirty="0">
                <a:latin typeface="Times New Roman" panose="02020603050405020304" pitchFamily="18" charset="0"/>
              </a:rPr>
              <a:t>.</a:t>
            </a:r>
            <a:endParaRPr lang="en-US" altLang="en-US" sz="3600" u="none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u="none" dirty="0">
                <a:latin typeface="Times New Roman" panose="02020603050405020304" pitchFamily="18" charset="0"/>
              </a:rPr>
              <a:t>*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Bác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ôn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tồn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dịu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dàng</a:t>
            </a:r>
            <a:r>
              <a:rPr lang="en-US" altLang="en-US" sz="3600" u="none" dirty="0">
                <a:latin typeface="Times New Roman" panose="02020603050405020304" pitchFamily="18" charset="0"/>
              </a:rPr>
              <a:t>.</a:t>
            </a:r>
            <a:endParaRPr lang="en-US" altLang="en-US" sz="3600" u="none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u="none" dirty="0">
                <a:latin typeface="Times New Roman" panose="02020603050405020304" pitchFamily="18" charset="0"/>
              </a:rPr>
              <a:t>*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chú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cần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vụ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ngạc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nhiên</a:t>
            </a:r>
            <a:endParaRPr lang="en-US" altLang="en-US" sz="3600" u="none" dirty="0">
              <a:latin typeface="Times New Roman" panose="02020603050405020304" pitchFamily="18" charset="0"/>
            </a:endParaRPr>
          </a:p>
        </p:txBody>
      </p:sp>
      <p:pic>
        <p:nvPicPr>
          <p:cNvPr id="9220" name="Picture 7" descr="671691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42"/>
            <a:ext cx="1219200" cy="167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1785687ic4msukw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53150"/>
            <a:ext cx="7086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71691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80190" y="0"/>
            <a:ext cx="1219200" cy="168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lub%20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00" y="3858257"/>
            <a:ext cx="4609707" cy="26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334">
              <a:srgbClr val="EBF3FA"/>
            </a:gs>
            <a:gs pos="27550">
              <a:srgbClr val="DEEBF6"/>
            </a:gs>
            <a:gs pos="36442">
              <a:srgbClr val="D6E6F4"/>
            </a:gs>
            <a:gs pos="37803">
              <a:srgbClr val="D5E5F4"/>
            </a:gs>
            <a:gs pos="51085">
              <a:srgbClr val="C9DEF1"/>
            </a:gs>
            <a:gs pos="59126">
              <a:srgbClr val="C2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5029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3352800" y="685800"/>
            <a:ext cx="5715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kern="10" dirty="0">
              <a:ln w="12700">
                <a:solidFill>
                  <a:schemeClr val="folHlink"/>
                </a:solidFill>
                <a:round/>
              </a:ln>
              <a:solidFill>
                <a:schemeClr val="hlink">
                  <a:alpha val="89803"/>
                </a:scheme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/>
          <p:nvPr/>
        </p:nvGrpSpPr>
        <p:grpSpPr>
          <a:xfrm>
            <a:off x="3596319" y="0"/>
            <a:ext cx="5758801" cy="5388747"/>
            <a:chOff x="3084810" y="-335112"/>
            <a:chExt cx="5809496" cy="5760000"/>
          </a:xfrm>
        </p:grpSpPr>
        <p:grpSp>
          <p:nvGrpSpPr>
            <p:cNvPr id="3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5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图片 12"/>
              <p:cNvPicPr>
                <a:picLocks noChangeAspect="1"/>
              </p:cNvPicPr>
              <p:nvPr/>
            </p:nvPicPr>
            <p:blipFill rotWithShape="1">
              <a:blip r:embed="rId1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pic>
        <p:nvPicPr>
          <p:cNvPr id="7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80" y="2952283"/>
            <a:ext cx="8852597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9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041981" y="721183"/>
            <a:ext cx="1759996" cy="734428"/>
          </a:xfrm>
          <a:prstGeom prst="rect">
            <a:avLst/>
          </a:prstGeom>
        </p:spPr>
      </p:pic>
      <p:sp>
        <p:nvSpPr>
          <p:cNvPr id="11" name="椭圆 21"/>
          <p:cNvSpPr/>
          <p:nvPr/>
        </p:nvSpPr>
        <p:spPr>
          <a:xfrm>
            <a:off x="1216616" y="567963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2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0516" y="3131636"/>
            <a:ext cx="3436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21"/>
          <p:cNvSpPr/>
          <p:nvPr/>
        </p:nvSpPr>
        <p:spPr>
          <a:xfrm>
            <a:off x="502523" y="2951874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椭圆 22"/>
          <p:cNvSpPr/>
          <p:nvPr/>
        </p:nvSpPr>
        <p:spPr>
          <a:xfrm>
            <a:off x="946347" y="3600597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5" grpId="0" bldLvl="0" animBg="1"/>
      <p:bldP spid="15" grpId="1" bldLvl="0" animBg="1"/>
      <p:bldP spid="16" grpId="0" bldLvl="0" animBg="1"/>
      <p:bldP spid="16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740" y="3518731"/>
            <a:ext cx="11293312" cy="13255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86;p32"/>
          <p:cNvSpPr txBox="1"/>
          <p:nvPr/>
        </p:nvSpPr>
        <p:spPr>
          <a:xfrm>
            <a:off x="2377096" y="-264607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6740" y="1431372"/>
            <a:ext cx="10638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4331" y="2750218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4099" y="2750217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7776" y="4052993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0418" y="4052993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1236" y="332331"/>
            <a:ext cx="4825885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>
              <a:fillRect/>
            </a:stretch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23387" y="627964"/>
              <a:ext cx="2424984" cy="494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99295" y="1388612"/>
            <a:ext cx="104780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2800" b="1" dirty="0" err="1">
                <a:latin typeface="UTM Avo" panose="02040603050506020204" pitchFamily="18" charset="0"/>
              </a:rPr>
              <a:t>Tìm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dùng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latin typeface="UTM Avo" panose="02040603050506020204" pitchFamily="18" charset="0"/>
              </a:rPr>
              <a:t>dấu</a:t>
            </a:r>
            <a:r>
              <a:rPr lang="en-US" sz="2800" b="1" i="1" dirty="0"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latin typeface="UTM Avo" panose="02040603050506020204" pitchFamily="18" charset="0"/>
              </a:rPr>
              <a:t>chấm</a:t>
            </a:r>
            <a:r>
              <a:rPr lang="en-US" sz="2800" b="1" i="1" dirty="0">
                <a:latin typeface="UTM Avo" panose="02040603050506020204" pitchFamily="18" charset="0"/>
              </a:rPr>
              <a:t> than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dùng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</a:rPr>
              <a:t>? (</a:t>
            </a:r>
            <a:r>
              <a:rPr lang="en-US" sz="2800" b="1" dirty="0" err="1">
                <a:latin typeface="UTM Avo" panose="02040603050506020204" pitchFamily="18" charset="0"/>
              </a:rPr>
              <a:t>Chọn</a:t>
            </a:r>
            <a:r>
              <a:rPr lang="en-US" sz="2800" b="1" dirty="0">
                <a:latin typeface="UTM Avo" panose="02040603050506020204" pitchFamily="18" charset="0"/>
              </a:rPr>
              <a:t> ý </a:t>
            </a:r>
            <a:r>
              <a:rPr lang="en-US" sz="2800" b="1" dirty="0" err="1">
                <a:latin typeface="UTM Avo" panose="02040603050506020204" pitchFamily="18" charset="0"/>
              </a:rPr>
              <a:t>đúng</a:t>
            </a:r>
            <a:r>
              <a:rPr lang="en-US" sz="2800" b="1" dirty="0">
                <a:latin typeface="UTM Avo" panose="02040603050506020204" pitchFamily="18" charset="0"/>
              </a:rPr>
              <a:t>)</a:t>
            </a:r>
            <a:endParaRPr lang="en-US" sz="2800" b="1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en-US" sz="2800" b="1" dirty="0" err="1">
                <a:latin typeface="UTM Avo" panose="02040603050506020204" pitchFamily="18" charset="0"/>
              </a:rPr>
              <a:t>Nêu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yêu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cầu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đề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nghị</a:t>
            </a:r>
            <a:endParaRPr lang="en-US" sz="2800" b="1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en-US" sz="2800" b="1" dirty="0" err="1">
                <a:latin typeface="UTM Avo" panose="02040603050506020204" pitchFamily="18" charset="0"/>
              </a:rPr>
              <a:t>Thể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hiện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cảm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xúc</a:t>
            </a:r>
            <a:endParaRPr lang="en-US" sz="2800" b="1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sự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việc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hoạt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động</a:t>
            </a:r>
            <a:endParaRPr lang="en-US" sz="28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b="1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54" y="4515774"/>
            <a:ext cx="10195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cuốn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mọc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7061" y="2885535"/>
            <a:ext cx="568350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1714500" y="527685"/>
            <a:ext cx="100196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55501"/>
          <a:stretch>
            <a:fillRect/>
          </a:stretch>
        </p:blipFill>
        <p:spPr>
          <a:xfrm>
            <a:off x="6292645" y="1533833"/>
            <a:ext cx="4876799" cy="4643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loud Callout 5"/>
          <p:cNvSpPr/>
          <p:nvPr/>
        </p:nvSpPr>
        <p:spPr>
          <a:xfrm rot="16200000">
            <a:off x="1092610" y="983226"/>
            <a:ext cx="4945626" cy="420820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23768" y="1680157"/>
            <a:ext cx="27349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ói một câu 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ề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nghị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làm một việc gì đó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4600" y="1480889"/>
            <a:ext cx="955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BÀI 24:CHIẾC </a:t>
            </a:r>
            <a:r>
              <a:rPr lang="en-US" sz="48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RỄ ĐA </a:t>
            </a:r>
            <a:r>
              <a:rPr lang="en-US" sz="4800" b="1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TRÒN (</a:t>
            </a:r>
            <a:r>
              <a:rPr lang="en-US" sz="4800" b="1" dirty="0" err="1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Tiết</a:t>
            </a:r>
            <a:r>
              <a:rPr lang="en-US" sz="4800" b="1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 1+2) (Tr.104)</a:t>
            </a:r>
            <a:endParaRPr lang="en-US" sz="4800" b="1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6720" y="411158"/>
            <a:ext cx="2804953" cy="749800"/>
            <a:chOff x="328800" y="617284"/>
            <a:chExt cx="1971948" cy="562350"/>
          </a:xfrm>
        </p:grpSpPr>
        <p:sp>
          <p:nvSpPr>
            <p:cNvPr id="3" name="TextBox 2"/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5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  <a:endParaRPr lang="en-US" sz="4265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8800" y="617284"/>
              <a:ext cx="167744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5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  <a:endParaRPr lang="en-US" sz="4265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94591" y="756989"/>
            <a:ext cx="696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  <a:endParaRPr lang="en-US" sz="48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611170" y="1088380"/>
            <a:ext cx="24871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05472" y="1150404"/>
            <a:ext cx="15070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90175" y="1304762"/>
            <a:ext cx="395062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248823" y="97595"/>
            <a:ext cx="316855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82718" y="235112"/>
            <a:ext cx="24871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186562" y="1190134"/>
            <a:ext cx="363539" cy="444953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32255" y="1898119"/>
            <a:ext cx="8400786" cy="43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5"/>
              </a:lnSpc>
            </a:pPr>
            <a:r>
              <a:rPr lang="en-US" sz="2400" b="1" dirty="0" err="1">
                <a:latin typeface="UTM Avo" panose="02040603050506020204" pitchFamily="18" charset="0"/>
              </a:rPr>
              <a:t>Hát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một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hát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về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Hồ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với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thiếu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niên</a:t>
            </a:r>
            <a:r>
              <a:rPr lang="en-US" sz="2400" b="1" dirty="0"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</a:rPr>
              <a:t>nhi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đồng</a:t>
            </a:r>
            <a:r>
              <a:rPr lang="en-US" sz="2400" b="1" dirty="0">
                <a:latin typeface="UTM Avo" panose="02040603050506020204" pitchFamily="18" charset="0"/>
              </a:rPr>
              <a:t>.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5817" y="198464"/>
            <a:ext cx="989745" cy="725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44" y="2779256"/>
            <a:ext cx="9654297" cy="3541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59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>
            <a:fillRect/>
          </a:stretch>
        </p:blipFill>
        <p:spPr>
          <a:xfrm>
            <a:off x="600892" y="2921080"/>
            <a:ext cx="10746376" cy="347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>
            <a:fillRect/>
          </a:stretch>
        </p:blipFill>
        <p:spPr>
          <a:xfrm>
            <a:off x="600892" y="155024"/>
            <a:ext cx="10746376" cy="281286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61724" y="739034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2" y="401984"/>
            <a:ext cx="527050" cy="17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524803" y="2029074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2" y="1463041"/>
            <a:ext cx="527050" cy="331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227583" y="4880999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6" y="4407834"/>
            <a:ext cx="527050" cy="170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565" r="11373"/>
          <a:stretch>
            <a:fillRect/>
          </a:stretch>
        </p:blipFill>
        <p:spPr>
          <a:xfrm>
            <a:off x="345047" y="111369"/>
            <a:ext cx="11846953" cy="6635261"/>
          </a:xfrm>
        </p:spPr>
      </p:pic>
      <p:sp>
        <p:nvSpPr>
          <p:cNvPr id="5" name="Rectangle 4"/>
          <p:cNvSpPr/>
          <p:nvPr/>
        </p:nvSpPr>
        <p:spPr>
          <a:xfrm>
            <a:off x="0" y="6858000"/>
            <a:ext cx="407098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vi-VN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Hoàng Thị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79600" y="535536"/>
            <a:ext cx="82166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mọc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nhé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sẽ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còn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lại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565" r="11373"/>
          <a:stretch>
            <a:fillRect/>
          </a:stretch>
        </p:blipFill>
        <p:spPr>
          <a:xfrm>
            <a:off x="345047" y="111369"/>
            <a:ext cx="11922368" cy="6635261"/>
          </a:xfr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171700" y="2834236"/>
            <a:ext cx="82166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 TỪNG </a:t>
            </a:r>
            <a:r>
              <a:rPr lang="en-US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 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565" r="11373"/>
          <a:stretch>
            <a:fillRect/>
          </a:stretch>
        </p:blipFill>
        <p:spPr>
          <a:xfrm>
            <a:off x="269632" y="105508"/>
            <a:ext cx="11922368" cy="6635261"/>
          </a:xfrm>
        </p:spPr>
      </p:pic>
      <p:sp>
        <p:nvSpPr>
          <p:cNvPr id="9" name="Content Placeholder 2"/>
          <p:cNvSpPr txBox="1"/>
          <p:nvPr/>
        </p:nvSpPr>
        <p:spPr>
          <a:xfrm>
            <a:off x="2497444" y="419165"/>
            <a:ext cx="8540686" cy="3268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257" y="2705725"/>
            <a:ext cx="9252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4800" b="1" dirty="0">
                <a:latin typeface="Times New Roman" panose="02020603050405020304" pitchFamily="18" charset="0"/>
              </a:rPr>
              <a:t>chiếc 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rễ</a:t>
            </a:r>
            <a:r>
              <a:rPr lang="nl-NL" altLang="en-US" sz="4800" b="1" dirty="0">
                <a:latin typeface="Times New Roman" panose="02020603050405020304" pitchFamily="18" charset="0"/>
              </a:rPr>
              <a:t> , v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òng</a:t>
            </a:r>
            <a:r>
              <a:rPr lang="nl-NL" altLang="en-US" sz="4800" b="1" dirty="0">
                <a:latin typeface="Times New Roman" panose="02020603050405020304" pitchFamily="18" charset="0"/>
              </a:rPr>
              <a:t> lá 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  <a:r>
              <a:rPr lang="nl-NL" altLang="en-US" sz="4800" b="1" dirty="0">
                <a:latin typeface="Times New Roman" panose="02020603050405020304" pitchFamily="18" charset="0"/>
              </a:rPr>
              <a:t>òn, </a:t>
            </a:r>
            <a:endParaRPr lang="nl-NL" altLang="en-US" sz="4800" b="1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nl-NL" altLang="en-US" sz="4800" b="1" dirty="0">
                <a:latin typeface="Times New Roman" panose="02020603050405020304" pitchFamily="18" charset="0"/>
              </a:rPr>
              <a:t>ui qua 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nl-NL" altLang="en-US" sz="4800" b="1" dirty="0">
                <a:latin typeface="Times New Roman" panose="02020603050405020304" pitchFamily="18" charset="0"/>
              </a:rPr>
              <a:t>ui lại, ng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oằn</a:t>
            </a:r>
            <a:r>
              <a:rPr lang="nl-NL" altLang="en-US" sz="4800" b="1" dirty="0">
                <a:latin typeface="Times New Roman" panose="02020603050405020304" pitchFamily="18" charset="0"/>
              </a:rPr>
              <a:t> ng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oèo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2192000" cy="6858000"/>
          </a:xfrm>
        </p:spPr>
      </p:pic>
      <p:sp>
        <p:nvSpPr>
          <p:cNvPr id="24" name="Rectangle 23"/>
          <p:cNvSpPr/>
          <p:nvPr/>
        </p:nvSpPr>
        <p:spPr>
          <a:xfrm>
            <a:off x="3393720" y="378111"/>
            <a:ext cx="4509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567543" y="1776549"/>
            <a:ext cx="869115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altLang="en-US" sz="4400" b="1" u="none" dirty="0" err="1">
                <a:latin typeface="Times New Roman" panose="02020603050405020304" pitchFamily="18" charset="0"/>
              </a:rPr>
              <a:t>Nói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rồi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, 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Bác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cuộn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rễ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vòng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tròn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và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bảo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chú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cần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vụ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buộc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nó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tựa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vào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hai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cái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cọc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, 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sau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đó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mới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vùi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hai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rễ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xuống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.</a:t>
            </a:r>
            <a:endParaRPr lang="en-US" altLang="en-US" sz="4400" b="1" u="none" dirty="0">
              <a:latin typeface="Times New Roman" panose="02020603050405020304" pitchFamily="18" charset="0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3508228" y="1935677"/>
            <a:ext cx="163398" cy="4572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5027874" y="2647603"/>
            <a:ext cx="163398" cy="4572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8276171" y="3281152"/>
            <a:ext cx="163398" cy="4572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8720309" y="3953889"/>
            <a:ext cx="163398" cy="4572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 flipH="1">
            <a:off x="8836773" y="3953889"/>
            <a:ext cx="163398" cy="4572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3057</Words>
  <Application>WPS Presentation</Application>
  <PresentationFormat>Widescreen</PresentationFormat>
  <Paragraphs>127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5" baseType="lpstr">
      <vt:lpstr>Arial</vt:lpstr>
      <vt:lpstr>SimSun</vt:lpstr>
      <vt:lpstr>Wingdings</vt:lpstr>
      <vt:lpstr>等线</vt:lpstr>
      <vt:lpstr>等线</vt:lpstr>
      <vt:lpstr>汉仪小麦体简</vt:lpstr>
      <vt:lpstr>Times New Roman</vt:lpstr>
      <vt:lpstr>Microsoft YaHei</vt:lpstr>
      <vt:lpstr>Calibri</vt:lpstr>
      <vt:lpstr>UTM Cookies</vt:lpstr>
      <vt:lpstr>Segoe Print</vt:lpstr>
      <vt:lpstr>UTM Avo</vt:lpstr>
      <vt:lpstr>Arial-Rounded</vt:lpstr>
      <vt:lpstr>Calibri</vt:lpstr>
      <vt:lpstr>Arial Unicode MS</vt:lpstr>
      <vt:lpstr>Calibri Light</vt:lpstr>
      <vt:lpstr>Montserrat</vt:lpstr>
      <vt:lpstr>RomanS</vt:lpstr>
      <vt:lpstr>Nunito</vt:lpstr>
      <vt:lpstr>Courier New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Đọc phân vai theo nhóm</vt:lpstr>
      <vt:lpstr>PowerPoint 演示文稿</vt:lpstr>
      <vt:lpstr>PowerPoint 演示文稿</vt:lpstr>
      <vt:lpstr>a. Chú……..chiếc rễ này lại rồi……….cho nó mọc tiếp nhé.   b. Chú cần vụ……  đất, ……chiếc rễ xuống.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Admin</cp:lastModifiedBy>
  <cp:revision>150</cp:revision>
  <dcterms:created xsi:type="dcterms:W3CDTF">2021-07-07T09:47:00Z</dcterms:created>
  <dcterms:modified xsi:type="dcterms:W3CDTF">2024-05-23T09:26:39Z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8F89621F922941AABE8BF1922DA772FD_12</vt:lpwstr>
  </property>
  <property fmtid="{D5CDD505-2E9C-101B-9397-08002B2CF9AE}" pid="3" name="KSOProductBuildVer">
    <vt:lpwstr>1033-12.2.0.16909</vt:lpwstr>
  </property>
</Properties>
</file>