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
  </p:notesMasterIdLst>
  <p:sldIdLst>
    <p:sldId id="427" r:id="rId3"/>
    <p:sldId id="457" r:id="rId4"/>
    <p:sldId id="456" r:id="rId5"/>
    <p:sldId id="432" r:id="rId6"/>
    <p:sldId id="446" r:id="rId7"/>
    <p:sldId id="439" r:id="rId8"/>
    <p:sldId id="462" r:id="rId9"/>
    <p:sldId id="452" r:id="rId10"/>
    <p:sldId id="431" r:id="rId11"/>
  </p:sldIdLst>
  <p:sldSz cx="16276638" cy="9144000"/>
  <p:notesSz cx="6858000" cy="91440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3333FF"/>
    <a:srgbClr val="0000FF"/>
    <a:srgbClr val="9999FF"/>
    <a:srgbClr val="FF7C80"/>
    <a:srgbClr val="FF0066"/>
    <a:srgbClr val="FF66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62" d="100"/>
          <a:sy n="62" d="100"/>
        </p:scale>
        <p:origin x="192" y="10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gs" Target="tags/tag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1496484"/>
            <a:ext cx="13835142" cy="3183467"/>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2034580" y="4802717"/>
            <a:ext cx="12207479"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5/23/2024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9141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5/23/2024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7735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0542" y="2279653"/>
            <a:ext cx="14038600" cy="3803649"/>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1110542" y="6119286"/>
            <a:ext cx="14038600" cy="200024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5/23/2024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4179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19019"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40048" y="2434167"/>
            <a:ext cx="6917571"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5/23/2024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452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1139" y="486836"/>
            <a:ext cx="14038600"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1141" y="2241551"/>
            <a:ext cx="6885780"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1121141" y="3340100"/>
            <a:ext cx="6885780"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240049" y="2241551"/>
            <a:ext cx="6919691"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8240049" y="3340100"/>
            <a:ext cx="6919691"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5/23/2024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0073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5/23/2024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2946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5/23/2024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3472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39" y="609600"/>
            <a:ext cx="5249639" cy="2133600"/>
          </a:xfr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6919691" y="1316569"/>
            <a:ext cx="8240048"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1139"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5/23/2024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4636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139" y="609600"/>
            <a:ext cx="5249639" cy="2133600"/>
          </a:xfrm>
        </p:spPr>
        <p:txBody>
          <a:bodyPr anchor="b"/>
          <a:lstStyle>
            <a:lvl1pPr>
              <a:defRPr sz="4267"/>
            </a:lvl1pPr>
          </a:lstStyle>
          <a:p>
            <a:r>
              <a:rPr lang="en-US"/>
              <a:t>Click to edit Master title style</a:t>
            </a:r>
            <a:endParaRPr lang="en-US" dirty="0"/>
          </a:p>
        </p:txBody>
      </p:sp>
      <p:sp>
        <p:nvSpPr>
          <p:cNvPr id="3" name="Picture Placeholder 2"/>
          <p:cNvSpPr>
            <a:spLocks noGrp="1" noChangeAspect="1"/>
          </p:cNvSpPr>
          <p:nvPr>
            <p:ph type="pic" idx="1"/>
          </p:nvPr>
        </p:nvSpPr>
        <p:spPr>
          <a:xfrm>
            <a:off x="6919691" y="1316569"/>
            <a:ext cx="8240048"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1121139" y="2743200"/>
            <a:ext cx="5249639"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5/23/2024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616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5/23/2024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4692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47970" y="486834"/>
            <a:ext cx="3509650"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9020" y="486834"/>
            <a:ext cx="10325492"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5/23/2024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0741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9019" y="486836"/>
            <a:ext cx="14038600"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9019" y="2434167"/>
            <a:ext cx="140386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9019" y="8475136"/>
            <a:ext cx="3662244"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eaLnBrk="1" fontAlgn="auto" hangingPunct="1">
              <a:spcBef>
                <a:spcPts val="0"/>
              </a:spcBef>
              <a:spcAft>
                <a:spcPts val="0"/>
              </a:spcAft>
            </a:pPr>
            <a:fld id="{D38BF5B4-6FC7-409E-96B2-3A522A92C3A8}" type="datetimeFigureOut">
              <a:rPr lang="en-US" smtClean="0">
                <a:solidFill>
                  <a:prstClr val="black">
                    <a:tint val="75000"/>
                  </a:prstClr>
                </a:solidFill>
                <a:latin typeface="Calibri"/>
              </a:rPr>
              <a:pPr defTabSz="1219170" eaLnBrk="1" fontAlgn="auto" hangingPunct="1">
                <a:spcBef>
                  <a:spcPts val="0"/>
                </a:spcBef>
                <a:spcAft>
                  <a:spcPts val="0"/>
                </a:spcAft>
              </a:pPr>
              <a:t>5/23/2024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5391637" y="8475136"/>
            <a:ext cx="5493365"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11495375" y="8475136"/>
            <a:ext cx="3662244"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eaLnBrk="1" fontAlgn="auto" hangingPunct="1">
              <a:spcBef>
                <a:spcPts val="0"/>
              </a:spcBef>
              <a:spcAft>
                <a:spcPts val="0"/>
              </a:spcAft>
            </a:pPr>
            <a:fld id="{442D6364-3747-45BB-8D80-5F1CF7FCAC52}" type="slidenum">
              <a:rPr lang="en-US" smtClean="0">
                <a:solidFill>
                  <a:prstClr val="black">
                    <a:tint val="75000"/>
                  </a:prstClr>
                </a:solidFill>
                <a:latin typeface="Calibri"/>
              </a:rPr>
              <a:pPr defTabSz="1219170"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6488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19170" rtl="0" eaLnBrk="1" latinLnBrk="0" hangingPunct="1">
        <a:lnSpc>
          <a:spcPct val="90000"/>
        </a:lnSpc>
        <a:spcBef>
          <a:spcPct val="0"/>
        </a:spcBef>
        <a:buNone/>
        <a:defRPr sz="5867" b="0" i="0" u="none"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b="0" i="0" u="none"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HOÀNG ĐÔNG</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379698" y="4291962"/>
            <a:ext cx="12656582" cy="1573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Công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marL="457200" lvl="0" indent="-457200" algn="ctr">
              <a:lnSpc>
                <a:spcPct val="120000"/>
              </a:lnSpc>
              <a:spcAft>
                <a:spcPts val="0"/>
              </a:spcAft>
            </a:pPr>
            <a:r>
              <a:rPr lang="nl-NL" sz="4400" b="1" dirty="0">
                <a:solidFill>
                  <a:srgbClr val="FF0000"/>
                </a:solidFill>
                <a:latin typeface="Times New Roman" panose="02020603050405020304" pitchFamily="18" charset="0"/>
                <a:ea typeface="Times New Roman" panose="02020603050405020304" pitchFamily="18" charset="0"/>
              </a:rPr>
              <a:t>Bài 01: TỰ NHIÊN VÀ CÔNG NGHỆ (T1) </a:t>
            </a:r>
            <a:endParaRPr lang="en-US" sz="4400" dirty="0">
              <a:solidFill>
                <a:srgbClr val="FF0000"/>
              </a:solidFill>
              <a:latin typeface="Times New Roman" panose="02020603050405020304" pitchFamily="18" charset="0"/>
              <a:ea typeface="Times New Roman" panose="02020603050405020304" pitchFamily="18" charset="0"/>
            </a:endParaRPr>
          </a:p>
        </p:txBody>
      </p:sp>
      <p:sp>
        <p:nvSpPr>
          <p:cNvPr id="29" name="Text Box 18"/>
          <p:cNvSpPr txBox="1">
            <a:spLocks noChangeArrowheads="1"/>
          </p:cNvSpPr>
          <p:nvPr/>
        </p:nvSpPr>
        <p:spPr bwMode="auto">
          <a:xfrm>
            <a:off x="4053772" y="800100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dirty="0" err="1">
                <a:solidFill>
                  <a:srgbClr val="0000CC"/>
                </a:solidFill>
                <a:latin typeface="Times New Roman" pitchFamily="18" charset="0"/>
              </a:rPr>
              <a:t>Giáo</a:t>
            </a:r>
            <a:r>
              <a:rPr lang="en-US" altLang="en-US" sz="2800" b="1" i="1" dirty="0">
                <a:solidFill>
                  <a:srgbClr val="0000CC"/>
                </a:solidFill>
                <a:latin typeface="Times New Roman" pitchFamily="18" charset="0"/>
              </a:rPr>
              <a:t> </a:t>
            </a:r>
            <a:r>
              <a:rPr lang="en-US" altLang="en-US" sz="2800" b="1" i="1" dirty="0" err="1">
                <a:solidFill>
                  <a:srgbClr val="0000CC"/>
                </a:solidFill>
                <a:latin typeface="Times New Roman" pitchFamily="18" charset="0"/>
              </a:rPr>
              <a:t>viên</a:t>
            </a:r>
            <a:r>
              <a:rPr lang="en-US" altLang="en-US" sz="2800" b="1" i="1" dirty="0">
                <a:solidFill>
                  <a:srgbClr val="0000CC"/>
                </a:solidFill>
                <a:latin typeface="Times New Roman" pitchFamily="18" charset="0"/>
              </a:rPr>
              <a:t>: </a:t>
            </a:r>
            <a:r>
              <a:rPr lang="en-US" altLang="en-US" sz="2800" b="1" i="1" dirty="0" err="1">
                <a:solidFill>
                  <a:srgbClr val="0000CC"/>
                </a:solidFill>
                <a:latin typeface="Times New Roman" pitchFamily="18" charset="0"/>
              </a:rPr>
              <a:t>Nguyễn</a:t>
            </a:r>
            <a:r>
              <a:rPr lang="en-US" altLang="en-US" sz="2800" b="1" i="1" dirty="0">
                <a:solidFill>
                  <a:srgbClr val="0000CC"/>
                </a:solidFill>
                <a:latin typeface="Times New Roman" pitchFamily="18" charset="0"/>
              </a:rPr>
              <a:t> </a:t>
            </a:r>
            <a:r>
              <a:rPr lang="en-US" altLang="en-US" sz="2800" b="1" i="1" dirty="0" err="1">
                <a:solidFill>
                  <a:srgbClr val="0000CC"/>
                </a:solidFill>
                <a:latin typeface="Times New Roman" pitchFamily="18" charset="0"/>
              </a:rPr>
              <a:t>Hải</a:t>
            </a:r>
            <a:r>
              <a:rPr lang="en-US" altLang="en-US" sz="2800" b="1" i="1" dirty="0">
                <a:solidFill>
                  <a:srgbClr val="0000CC"/>
                </a:solidFill>
                <a:latin typeface="Times New Roman" pitchFamily="18" charset="0"/>
              </a:rPr>
              <a:t> </a:t>
            </a:r>
            <a:r>
              <a:rPr lang="en-US" altLang="en-US" sz="2800" b="1" i="1" dirty="0" err="1">
                <a:solidFill>
                  <a:srgbClr val="0000CC"/>
                </a:solidFill>
                <a:latin typeface="Times New Roman" pitchFamily="18" charset="0"/>
              </a:rPr>
              <a:t>Yến</a:t>
            </a:r>
            <a:endParaRPr lang="en-US" altLang="en-US" sz="2800" b="1" i="1" dirty="0">
              <a:solidFill>
                <a:srgbClr val="0000CC"/>
              </a:solidFill>
              <a:latin typeface="Times New Roman" pitchFamily="18" charset="0"/>
            </a:endParaRPr>
          </a:p>
          <a:p>
            <a:pPr eaLnBrk="1" hangingPunct="1"/>
            <a:r>
              <a:rPr lang="en-US" altLang="en-US" sz="2800" b="1" i="1" dirty="0" err="1">
                <a:solidFill>
                  <a:srgbClr val="0000CC"/>
                </a:solidFill>
                <a:latin typeface="Times New Roman" pitchFamily="18" charset="0"/>
              </a:rPr>
              <a:t>Lớp</a:t>
            </a:r>
            <a:r>
              <a:rPr lang="en-US" altLang="en-US" sz="2800" b="1" i="1" dirty="0">
                <a:solidFill>
                  <a:srgbClr val="0000CC"/>
                </a:solidFill>
                <a:latin typeface="Times New Roman" pitchFamily="18" charset="0"/>
              </a:rPr>
              <a:t>: 3B</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056" y="6664935"/>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m Yêu Cây Xanh - Bài hát thiếu nhi vui nhộn cho trẻ mầm n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4519" y="304800"/>
            <a:ext cx="15087600" cy="7848600"/>
          </a:xfrm>
          <a:prstGeom prst="rect">
            <a:avLst/>
          </a:prstGeom>
        </p:spPr>
      </p:pic>
    </p:spTree>
    <p:extLst>
      <p:ext uri="{BB962C8B-B14F-4D97-AF65-F5344CB8AC3E}">
        <p14:creationId xmlns:p14="http://schemas.microsoft.com/office/powerpoint/2010/main" val="30261934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9786" y="2183423"/>
            <a:ext cx="3768969" cy="3390900"/>
          </a:xfrm>
          <a:prstGeom prst="rect">
            <a:avLst/>
          </a:prstGeom>
        </p:spPr>
      </p:pic>
      <p:pic>
        <p:nvPicPr>
          <p:cNvPr id="2050" name="Picture 2" descr="Những hình ảnh thực tế tủ lạnh được giao và lắp đặt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478" y="2165838"/>
            <a:ext cx="3563144" cy="335279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4" descr="Hình ảnh cánh rừng xanh ngát xanh đem lại cảm giác yên bình khó tả nhưng ẩn  chứa đằng sau đó là sự thật khó ti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stretch>
            <a:fillRect/>
          </a:stretch>
        </p:blipFill>
        <p:spPr>
          <a:xfrm>
            <a:off x="11077585" y="2028092"/>
            <a:ext cx="3832775" cy="3429000"/>
          </a:xfrm>
          <a:prstGeom prst="rect">
            <a:avLst/>
          </a:prstGeom>
        </p:spPr>
      </p:pic>
      <p:pic>
        <p:nvPicPr>
          <p:cNvPr id="2054" name="Picture 6" descr="Tải hình ảnh đẹp nhất miễn phí hot nhất trên Facebook: Những bức ảnh phong  cảnh đẹp nhất thế giớ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9461" y="5586047"/>
            <a:ext cx="3851030" cy="33293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a:srcRect l="58833" t="46563" r="8031" b="43749"/>
          <a:stretch/>
        </p:blipFill>
        <p:spPr>
          <a:xfrm>
            <a:off x="2499519" y="5586047"/>
            <a:ext cx="3733799" cy="3352800"/>
          </a:xfrm>
          <a:prstGeom prst="rect">
            <a:avLst/>
          </a:prstGeom>
        </p:spPr>
      </p:pic>
      <p:grpSp>
        <p:nvGrpSpPr>
          <p:cNvPr id="10" name="Group 9"/>
          <p:cNvGrpSpPr/>
          <p:nvPr/>
        </p:nvGrpSpPr>
        <p:grpSpPr>
          <a:xfrm>
            <a:off x="5199053" y="95994"/>
            <a:ext cx="4160629" cy="994830"/>
            <a:chOff x="4270277" y="164812"/>
            <a:chExt cx="4090426" cy="994830"/>
          </a:xfrm>
        </p:grpSpPr>
        <p:grpSp>
          <p:nvGrpSpPr>
            <p:cNvPr id="11" name="Group 10"/>
            <p:cNvGrpSpPr/>
            <p:nvPr/>
          </p:nvGrpSpPr>
          <p:grpSpPr>
            <a:xfrm>
              <a:off x="4270277" y="164812"/>
              <a:ext cx="4090426" cy="994830"/>
              <a:chOff x="4270277" y="164812"/>
              <a:chExt cx="4090426" cy="994830"/>
            </a:xfrm>
          </p:grpSpPr>
          <p:sp>
            <p:nvSpPr>
              <p:cNvPr id="13" name="TextBox 12"/>
              <p:cNvSpPr txBox="1"/>
              <p:nvPr/>
            </p:nvSpPr>
            <p:spPr>
              <a:xfrm>
                <a:off x="4270277" y="164812"/>
                <a:ext cx="181614" cy="553998"/>
              </a:xfrm>
              <a:prstGeom prst="rect">
                <a:avLst/>
              </a:prstGeom>
              <a:noFill/>
            </p:spPr>
            <p:txBody>
              <a:bodyPr wrap="none" rtlCol="0">
                <a:spAutoFit/>
              </a:bodyPr>
              <a:lstStyle/>
              <a:p>
                <a:endParaRPr lang="en-US" sz="3000" dirty="0">
                  <a:solidFill>
                    <a:srgbClr val="0000CC"/>
                  </a:solidFill>
                  <a:latin typeface="Times New Roman" pitchFamily="18" charset="0"/>
                  <a:cs typeface="Times New Roman" pitchFamily="18" charset="0"/>
                </a:endParaRPr>
              </a:p>
            </p:txBody>
          </p:sp>
          <p:sp>
            <p:nvSpPr>
              <p:cNvPr id="14" name="TextBox 13"/>
              <p:cNvSpPr txBox="1"/>
              <p:nvPr/>
            </p:nvSpPr>
            <p:spPr>
              <a:xfrm>
                <a:off x="5993302" y="636422"/>
                <a:ext cx="2367401" cy="523220"/>
              </a:xfrm>
              <a:prstGeom prst="rect">
                <a:avLst/>
              </a:prstGeom>
              <a:noFill/>
            </p:spPr>
            <p:txBody>
              <a:bodyPr wrap="none" rtlCol="0">
                <a:spAutoFit/>
              </a:bodyPr>
              <a:lstStyle/>
              <a:p>
                <a:r>
                  <a:rPr lang="en-US" sz="2800" b="1" dirty="0">
                    <a:solidFill>
                      <a:srgbClr val="FF0066"/>
                    </a:solidFill>
                    <a:latin typeface="Times New Roman" pitchFamily="18" charset="0"/>
                    <a:cs typeface="Times New Roman" pitchFamily="18" charset="0"/>
                  </a:rPr>
                  <a:t>CÔNG NGHỆ</a:t>
                </a:r>
              </a:p>
            </p:txBody>
          </p:sp>
        </p:grpSp>
        <p:cxnSp>
          <p:nvCxnSpPr>
            <p:cNvPr id="12" name="Straight Connector 11"/>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5" name="Rectangle 14"/>
          <p:cNvSpPr/>
          <p:nvPr/>
        </p:nvSpPr>
        <p:spPr>
          <a:xfrm>
            <a:off x="4608758" y="1065706"/>
            <a:ext cx="6923390" cy="564257"/>
          </a:xfrm>
          <a:prstGeom prst="rect">
            <a:avLst/>
          </a:prstGeom>
        </p:spPr>
        <p:txBody>
          <a:bodyPr wrap="square">
            <a:spAutoFit/>
          </a:bodyPr>
          <a:lstStyle/>
          <a:p>
            <a:pPr marL="457200" marR="0" lvl="0" indent="-457200" algn="ctr" defTabSz="914400" rtl="0" eaLnBrk="0" fontAlgn="base" latinLnBrk="0" hangingPunct="0">
              <a:lnSpc>
                <a:spcPct val="120000"/>
              </a:lnSpc>
              <a:spcBef>
                <a:spcPct val="0"/>
              </a:spcBef>
              <a:spcAft>
                <a:spcPts val="0"/>
              </a:spcAft>
              <a:buClrTx/>
              <a:buSzTx/>
              <a:buFontTx/>
              <a:buNone/>
              <a:tabLst/>
              <a:defRPr/>
            </a:pPr>
            <a:r>
              <a:rPr kumimoji="0" lang="nl-NL" sz="2800" b="1"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Bài 01: TỰ</a:t>
            </a:r>
            <a:r>
              <a:rPr kumimoji="0" lang="nl-NL" sz="2800" b="1" i="0" u="none" strike="noStrike" kern="1200" cap="none" spc="0" normalizeH="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 NHIÊN VÀ CÔNG NGHỆ </a:t>
            </a:r>
            <a:r>
              <a:rPr kumimoji="0" lang="nl-NL" sz="2800" b="1"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rPr>
              <a:t>(T1) </a:t>
            </a:r>
            <a:endParaRPr kumimoji="0" lang="en-US" sz="28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41166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anim calcmode="lin" valueType="num">
                                      <p:cBhvr additive="base">
                                        <p:cTn id="23" dur="500" fill="hold"/>
                                        <p:tgtEl>
                                          <p:spTgt spid="2054"/>
                                        </p:tgtEl>
                                        <p:attrNameLst>
                                          <p:attrName>ppt_x</p:attrName>
                                        </p:attrNameLst>
                                      </p:cBhvr>
                                      <p:tavLst>
                                        <p:tav tm="0">
                                          <p:val>
                                            <p:strVal val="#ppt_x"/>
                                          </p:val>
                                        </p:tav>
                                        <p:tav tm="100000">
                                          <p:val>
                                            <p:strVal val="#ppt_x"/>
                                          </p:val>
                                        </p:tav>
                                      </p:tavLst>
                                    </p:anim>
                                    <p:anim calcmode="lin" valueType="num">
                                      <p:cBhvr additive="base">
                                        <p:cTn id="24" dur="500" fill="hold"/>
                                        <p:tgtEl>
                                          <p:spTgt spid="205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199053" y="95994"/>
            <a:ext cx="4160629" cy="994830"/>
            <a:chOff x="4270277" y="164812"/>
            <a:chExt cx="4090426" cy="994830"/>
          </a:xfrm>
        </p:grpSpPr>
        <p:grpSp>
          <p:nvGrpSpPr>
            <p:cNvPr id="27" name="Group 26"/>
            <p:cNvGrpSpPr/>
            <p:nvPr/>
          </p:nvGrpSpPr>
          <p:grpSpPr>
            <a:xfrm>
              <a:off x="4270277" y="164812"/>
              <a:ext cx="4090426" cy="994830"/>
              <a:chOff x="4270277" y="164812"/>
              <a:chExt cx="4090426" cy="994830"/>
            </a:xfrm>
          </p:grpSpPr>
          <p:sp>
            <p:nvSpPr>
              <p:cNvPr id="29" name="TextBox 28"/>
              <p:cNvSpPr txBox="1"/>
              <p:nvPr/>
            </p:nvSpPr>
            <p:spPr>
              <a:xfrm>
                <a:off x="4270277" y="164812"/>
                <a:ext cx="181614" cy="553998"/>
              </a:xfrm>
              <a:prstGeom prst="rect">
                <a:avLst/>
              </a:prstGeom>
              <a:noFill/>
            </p:spPr>
            <p:txBody>
              <a:bodyPr wrap="none" rtlCol="0">
                <a:spAutoFit/>
              </a:bodyPr>
              <a:lstStyle/>
              <a:p>
                <a:endParaRPr lang="en-US" sz="3000" dirty="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r>
                  <a:rPr lang="en-US" sz="2800" b="1" dirty="0">
                    <a:solidFill>
                      <a:srgbClr val="FF0066"/>
                    </a:solidFill>
                    <a:latin typeface="Times New Roman" pitchFamily="18" charset="0"/>
                    <a:cs typeface="Times New Roman" pitchFamily="18" charset="0"/>
                  </a:rPr>
                  <a:t>CÔNG NGHỆ</a:t>
                </a: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365919" y="1584787"/>
            <a:ext cx="14948171" cy="631091"/>
            <a:chOff x="1508918" y="1888664"/>
            <a:chExt cx="9353481" cy="631091"/>
          </a:xfrm>
        </p:grpSpPr>
        <p:sp>
          <p:nvSpPr>
            <p:cNvPr id="10" name="Rectangle 9"/>
            <p:cNvSpPr/>
            <p:nvPr/>
          </p:nvSpPr>
          <p:spPr>
            <a:xfrm>
              <a:off x="1508918" y="1888664"/>
              <a:ext cx="9353481" cy="615553"/>
            </a:xfrm>
            <a:prstGeom prst="rect">
              <a:avLst/>
            </a:prstGeom>
          </p:spPr>
          <p:txBody>
            <a:bodyPr wrap="square">
              <a:spAutoFit/>
            </a:bodyPr>
            <a:lstStyle/>
            <a:p>
              <a:r>
                <a:rPr lang="nl-NL" sz="3400" b="1" dirty="0">
                  <a:solidFill>
                    <a:srgbClr val="FF0000"/>
                  </a:solidFill>
                  <a:latin typeface="+mn-lt"/>
                  <a:ea typeface="Times New Roman" panose="02020603050405020304" pitchFamily="18" charset="0"/>
                </a:rPr>
                <a:t>1. Đối tượng thiên nhiên và sản phẩm công nghệ</a:t>
              </a:r>
              <a:endParaRPr lang="en-US" sz="3400" b="1" dirty="0">
                <a:solidFill>
                  <a:srgbClr val="FF0000"/>
                </a:solidFill>
                <a:latin typeface="+mn-lt"/>
                <a:cs typeface="Times New Roman" pitchFamily="18" charset="0"/>
              </a:endParaRPr>
            </a:p>
          </p:txBody>
        </p:sp>
        <p:cxnSp>
          <p:nvCxnSpPr>
            <p:cNvPr id="11" name="Straight Connector 10"/>
            <p:cNvCxnSpPr/>
            <p:nvPr/>
          </p:nvCxnSpPr>
          <p:spPr>
            <a:xfrm>
              <a:off x="1673234" y="2519755"/>
              <a:ext cx="878184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5" name="Text Box 14"/>
          <p:cNvSpPr txBox="1">
            <a:spLocks noChangeArrowheads="1"/>
          </p:cNvSpPr>
          <p:nvPr/>
        </p:nvSpPr>
        <p:spPr bwMode="auto">
          <a:xfrm>
            <a:off x="-17650" y="2427587"/>
            <a:ext cx="1613931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0"/>
              </a:spcBef>
              <a:defRPr/>
            </a:pPr>
            <a:r>
              <a:rPr lang="nl-NL" sz="3200" b="1" dirty="0">
                <a:solidFill>
                  <a:srgbClr val="3333FF"/>
                </a:solidFill>
                <a:latin typeface="+mn-lt"/>
                <a:ea typeface="Times New Roman" panose="02020603050405020304" pitchFamily="18" charset="0"/>
              </a:rPr>
              <a:t>Hoạt động 1: Nhận biết một số đối tượng thiên nhiên và sản phẩm công nghệ</a:t>
            </a:r>
            <a:endParaRPr lang="en-US" sz="3200" b="1" dirty="0">
              <a:solidFill>
                <a:srgbClr val="3333FF"/>
              </a:solidFill>
              <a:effectLst>
                <a:outerShdw blurRad="38100" dist="38100" dir="2700000" algn="tl">
                  <a:srgbClr val="000000">
                    <a:alpha val="43137"/>
                  </a:srgbClr>
                </a:outerShdw>
              </a:effectLst>
              <a:latin typeface="+mn-lt"/>
            </a:endParaRPr>
          </a:p>
        </p:txBody>
      </p:sp>
      <p:pic>
        <p:nvPicPr>
          <p:cNvPr id="17" name="Picture 16"/>
          <p:cNvPicPr/>
          <p:nvPr/>
        </p:nvPicPr>
        <p:blipFill rotWithShape="1">
          <a:blip r:embed="rId3"/>
          <a:srcRect l="31638" t="46006" r="30428" b="15973"/>
          <a:stretch/>
        </p:blipFill>
        <p:spPr bwMode="auto">
          <a:xfrm>
            <a:off x="7819061" y="3065121"/>
            <a:ext cx="7315200" cy="5925766"/>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356700" y="3292368"/>
            <a:ext cx="7903227" cy="2086725"/>
          </a:xfrm>
          <a:prstGeom prst="rect">
            <a:avLst/>
          </a:prstGeom>
        </p:spPr>
        <p:txBody>
          <a:bodyPr wrap="square">
            <a:spAutoFit/>
          </a:bodyPr>
          <a:lstStyle/>
          <a:p>
            <a:pPr>
              <a:lnSpc>
                <a:spcPct val="120000"/>
              </a:lnSpc>
            </a:pPr>
            <a:r>
              <a:rPr lang="nl-NL" sz="3600" b="1" dirty="0">
                <a:solidFill>
                  <a:srgbClr val="FF0000"/>
                </a:solidFill>
                <a:latin typeface="+mn-lt"/>
                <a:ea typeface="Times New Roman" panose="02020603050405020304" pitchFamily="18" charset="0"/>
              </a:rPr>
              <a:t>? Em hãy cho biết đâu là đối tượng tự nhiên và đâu là sản phẩm công nghệ trong các hình bên?</a:t>
            </a:r>
            <a:endParaRPr lang="en-US" sz="3600" b="1" dirty="0">
              <a:solidFill>
                <a:srgbClr val="FF0000"/>
              </a:solidFill>
              <a:latin typeface="+mn-lt"/>
            </a:endParaRPr>
          </a:p>
        </p:txBody>
      </p:sp>
      <p:sp>
        <p:nvSpPr>
          <p:cNvPr id="18" name="Rectangle 17"/>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(T1) </a:t>
            </a:r>
            <a:endParaRPr lang="en-US" sz="2800" dirty="0">
              <a:solidFill>
                <a:srgbClr val="3333FF"/>
              </a:solidFill>
              <a:latin typeface="Times New Roman" panose="02020603050405020304" pitchFamily="18" charset="0"/>
              <a:ea typeface="Times New Roman" panose="02020603050405020304" pitchFamily="18" charset="0"/>
            </a:endParaRPr>
          </a:p>
        </p:txBody>
      </p:sp>
      <p:sp>
        <p:nvSpPr>
          <p:cNvPr id="4" name="Rectangle 3"/>
          <p:cNvSpPr/>
          <p:nvPr/>
        </p:nvSpPr>
        <p:spPr>
          <a:xfrm>
            <a:off x="324034" y="5606340"/>
            <a:ext cx="7738085" cy="2086725"/>
          </a:xfrm>
          <a:prstGeom prst="rect">
            <a:avLst/>
          </a:prstGeom>
        </p:spPr>
        <p:txBody>
          <a:bodyPr wrap="square">
            <a:spAutoFit/>
          </a:bodyPr>
          <a:lstStyle/>
          <a:p>
            <a:pPr lvl="0">
              <a:lnSpc>
                <a:spcPct val="120000"/>
              </a:lnSpc>
            </a:pPr>
            <a:r>
              <a:rPr lang="nl-NL" sz="3600" b="1" dirty="0">
                <a:solidFill>
                  <a:srgbClr val="0000CC"/>
                </a:solidFill>
                <a:latin typeface="Arial"/>
                <a:ea typeface="Times New Roman" panose="02020603050405020304" pitchFamily="18" charset="0"/>
              </a:rPr>
              <a:t>Hình 1 và 4 là đối tượng tự nhiên.</a:t>
            </a:r>
          </a:p>
          <a:p>
            <a:pPr lvl="0">
              <a:lnSpc>
                <a:spcPct val="120000"/>
              </a:lnSpc>
            </a:pPr>
            <a:r>
              <a:rPr lang="nl-NL" sz="3600" b="1" dirty="0">
                <a:solidFill>
                  <a:srgbClr val="0000CC"/>
                </a:solidFill>
                <a:latin typeface="Arial"/>
              </a:rPr>
              <a:t>Hình 2 và 3 là sản phẩm công nghệ.</a:t>
            </a:r>
            <a:endParaRPr lang="en-US" sz="3600" b="1" dirty="0">
              <a:solidFill>
                <a:srgbClr val="0000CC"/>
              </a:solidFill>
              <a:latin typeface="Arial"/>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 calcmode="lin" valueType="num">
                                      <p:cBhvr>
                                        <p:cTn id="2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30" dur="1000"/>
                                        <p:tgtEl>
                                          <p:spTgt spid="4">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 calcmode="lin" valueType="num">
                                      <p:cBhvr>
                                        <p:cTn id="35"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4160629" cy="994830"/>
            <a:chOff x="4270277" y="164812"/>
            <a:chExt cx="4090426" cy="994830"/>
          </a:xfrm>
        </p:grpSpPr>
        <p:grpSp>
          <p:nvGrpSpPr>
            <p:cNvPr id="27" name="Group 26"/>
            <p:cNvGrpSpPr/>
            <p:nvPr/>
          </p:nvGrpSpPr>
          <p:grpSpPr>
            <a:xfrm>
              <a:off x="4270277" y="164812"/>
              <a:ext cx="4090426" cy="994830"/>
              <a:chOff x="4270277" y="164812"/>
              <a:chExt cx="4090426" cy="994830"/>
            </a:xfrm>
          </p:grpSpPr>
          <p:sp>
            <p:nvSpPr>
              <p:cNvPr id="29" name="TextBox 28"/>
              <p:cNvSpPr txBox="1"/>
              <p:nvPr/>
            </p:nvSpPr>
            <p:spPr>
              <a:xfrm>
                <a:off x="4270277" y="164812"/>
                <a:ext cx="181614"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0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CÔNG NGHỆ</a:t>
                </a: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7-Point Star 6"/>
          <p:cNvSpPr/>
          <p:nvPr/>
        </p:nvSpPr>
        <p:spPr>
          <a:xfrm>
            <a:off x="2270919" y="3200400"/>
            <a:ext cx="12039600" cy="4038600"/>
          </a:xfrm>
          <a:prstGeom prst="star7">
            <a:avLst/>
          </a:prstGeom>
          <a:ln/>
        </p:spPr>
        <p:style>
          <a:lnRef idx="1">
            <a:schemeClr val="accent5"/>
          </a:lnRef>
          <a:fillRef idx="2">
            <a:schemeClr val="accent5"/>
          </a:fillRef>
          <a:effectRef idx="1">
            <a:schemeClr val="accent5"/>
          </a:effectRef>
          <a:fontRef idx="minor">
            <a:schemeClr val="dk1"/>
          </a:fontRef>
        </p:style>
        <p:txBody>
          <a:bodyPr rtlCol="0" anchor="ctr"/>
          <a:lstStyle/>
          <a:p>
            <a:pPr lvl="0" algn="just">
              <a:spcAft>
                <a:spcPts val="0"/>
              </a:spcAft>
            </a:pPr>
            <a:endParaRPr lang="en-US" sz="3600" dirty="0">
              <a:solidFill>
                <a:srgbClr val="3333FF"/>
              </a:solidFill>
              <a:latin typeface="Times New Roman" panose="02020603050405020304" pitchFamily="18" charset="0"/>
              <a:ea typeface="Times New Roman" panose="02020603050405020304" pitchFamily="18" charset="0"/>
            </a:endParaRPr>
          </a:p>
        </p:txBody>
      </p:sp>
      <p:sp>
        <p:nvSpPr>
          <p:cNvPr id="10" name="TextBox 9"/>
          <p:cNvSpPr txBox="1"/>
          <p:nvPr/>
        </p:nvSpPr>
        <p:spPr>
          <a:xfrm>
            <a:off x="3443670" y="4191000"/>
            <a:ext cx="9454366" cy="2554545"/>
          </a:xfrm>
          <a:prstGeom prst="rect">
            <a:avLst/>
          </a:prstGeom>
          <a:noFill/>
        </p:spPr>
        <p:txBody>
          <a:bodyPr wrap="square" rtlCol="0">
            <a:spAutoFit/>
          </a:bodyPr>
          <a:lstStyle/>
          <a:p>
            <a:pPr lvl="0" algn="ctr">
              <a:spcAft>
                <a:spcPts val="0"/>
              </a:spcAft>
            </a:pPr>
            <a:r>
              <a:rPr lang="nl-NL" sz="4000" b="1" i="1" dirty="0">
                <a:solidFill>
                  <a:srgbClr val="0000CC"/>
                </a:solidFill>
                <a:latin typeface="+mn-lt"/>
                <a:ea typeface="Times New Roman" panose="02020603050405020304" pitchFamily="18" charset="0"/>
              </a:rPr>
              <a:t>Đối tượng tự nhiên là những đối tượng có sẵn trong tự nhiên. Sản phẩm công nghệ là những sản phẩm do con người tạo ra. </a:t>
            </a:r>
            <a:endParaRPr lang="en-US" sz="4000" b="1" dirty="0">
              <a:solidFill>
                <a:srgbClr val="0000CC"/>
              </a:solidFill>
              <a:latin typeface="+mn-lt"/>
              <a:cs typeface="Times New Roman" panose="02020603050405020304" pitchFamily="18" charset="0"/>
            </a:endParaRPr>
          </a:p>
        </p:txBody>
      </p:sp>
      <p:grpSp>
        <p:nvGrpSpPr>
          <p:cNvPr id="14" name="Group 13"/>
          <p:cNvGrpSpPr/>
          <p:nvPr/>
        </p:nvGrpSpPr>
        <p:grpSpPr>
          <a:xfrm>
            <a:off x="365919" y="1584787"/>
            <a:ext cx="14948171" cy="631091"/>
            <a:chOff x="1508918" y="1888664"/>
            <a:chExt cx="9353481" cy="631091"/>
          </a:xfrm>
        </p:grpSpPr>
        <p:sp>
          <p:nvSpPr>
            <p:cNvPr id="17" name="Rectangle 16"/>
            <p:cNvSpPr/>
            <p:nvPr/>
          </p:nvSpPr>
          <p:spPr>
            <a:xfrm>
              <a:off x="1508918" y="1888664"/>
              <a:ext cx="9353481" cy="615553"/>
            </a:xfrm>
            <a:prstGeom prst="rect">
              <a:avLst/>
            </a:prstGeom>
          </p:spPr>
          <p:txBody>
            <a:bodyPr wrap="square">
              <a:spAutoFit/>
            </a:bodyPr>
            <a:lstStyle/>
            <a:p>
              <a:r>
                <a:rPr lang="nl-NL" sz="3400" b="1" dirty="0">
                  <a:solidFill>
                    <a:srgbClr val="FF0000"/>
                  </a:solidFill>
                  <a:latin typeface="+mn-lt"/>
                  <a:ea typeface="Times New Roman" panose="02020603050405020304" pitchFamily="18" charset="0"/>
                </a:rPr>
                <a:t>1. Đối tượng thiên nhiên và sản phẩm công nghệ</a:t>
              </a:r>
              <a:endParaRPr lang="en-US" sz="3400" b="1" dirty="0">
                <a:solidFill>
                  <a:srgbClr val="FF0000"/>
                </a:solidFill>
                <a:latin typeface="+mn-lt"/>
                <a:cs typeface="Times New Roman" pitchFamily="18" charset="0"/>
              </a:endParaRPr>
            </a:p>
          </p:txBody>
        </p:sp>
        <p:cxnSp>
          <p:nvCxnSpPr>
            <p:cNvPr id="18" name="Straight Connector 17"/>
            <p:cNvCxnSpPr/>
            <p:nvPr/>
          </p:nvCxnSpPr>
          <p:spPr>
            <a:xfrm>
              <a:off x="1673234" y="2519755"/>
              <a:ext cx="878184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9" name="Rectangle 18"/>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(T1) </a:t>
            </a:r>
            <a:endParaRPr lang="en-US" sz="2800" dirty="0">
              <a:solidFill>
                <a:srgbClr val="3333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7148924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4160629" cy="994830"/>
            <a:chOff x="4270277" y="164812"/>
            <a:chExt cx="4090426" cy="994830"/>
          </a:xfrm>
        </p:grpSpPr>
        <p:grpSp>
          <p:nvGrpSpPr>
            <p:cNvPr id="27" name="Group 26"/>
            <p:cNvGrpSpPr/>
            <p:nvPr/>
          </p:nvGrpSpPr>
          <p:grpSpPr>
            <a:xfrm>
              <a:off x="4270277" y="164812"/>
              <a:ext cx="4090426" cy="994830"/>
              <a:chOff x="4270277" y="164812"/>
              <a:chExt cx="4090426" cy="994830"/>
            </a:xfrm>
          </p:grpSpPr>
          <p:sp>
            <p:nvSpPr>
              <p:cNvPr id="29" name="TextBox 28"/>
              <p:cNvSpPr txBox="1"/>
              <p:nvPr/>
            </p:nvSpPr>
            <p:spPr>
              <a:xfrm>
                <a:off x="4270277" y="164812"/>
                <a:ext cx="181614" cy="553998"/>
              </a:xfrm>
              <a:prstGeom prst="rect">
                <a:avLst/>
              </a:prstGeom>
              <a:noFill/>
            </p:spPr>
            <p:txBody>
              <a:bodyPr wrap="none" rtlCol="0">
                <a:spAutoFit/>
              </a:bodyPr>
              <a:lstStyle/>
              <a:p>
                <a:endParaRPr lang="en-US" sz="3000" dirty="0">
                  <a:solidFill>
                    <a:srgbClr val="0000CC"/>
                  </a:solidFill>
                  <a:latin typeface="+mn-lt"/>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r>
                  <a:rPr lang="en-US" sz="2800" b="1">
                    <a:solidFill>
                      <a:srgbClr val="FF0066"/>
                    </a:solidFill>
                    <a:latin typeface="+mn-lt"/>
                    <a:cs typeface="Times New Roman" pitchFamily="18" charset="0"/>
                  </a:rPr>
                  <a:t>CÔNG NGHỆ</a:t>
                </a: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 name="Rectangle 2"/>
          <p:cNvSpPr/>
          <p:nvPr/>
        </p:nvSpPr>
        <p:spPr>
          <a:xfrm>
            <a:off x="294156" y="1979758"/>
            <a:ext cx="7920363" cy="646331"/>
          </a:xfrm>
          <a:prstGeom prst="rect">
            <a:avLst/>
          </a:prstGeom>
        </p:spPr>
        <p:txBody>
          <a:bodyPr wrap="square">
            <a:spAutoFit/>
          </a:bodyPr>
          <a:lstStyle/>
          <a:p>
            <a:pPr algn="just">
              <a:spcAft>
                <a:spcPts val="0"/>
              </a:spcAft>
            </a:pPr>
            <a:r>
              <a:rPr lang="nl-NL" sz="3600" b="1" dirty="0">
                <a:latin typeface="+mn-lt"/>
                <a:ea typeface="Times New Roman" panose="02020603050405020304" pitchFamily="18" charset="0"/>
              </a:rPr>
              <a:t>Hoạt động 2: Trò chơi: Ai kể đúng.</a:t>
            </a:r>
            <a:endParaRPr lang="en-US" sz="3600" dirty="0">
              <a:effectLst/>
              <a:latin typeface="+mn-lt"/>
              <a:ea typeface="Times New Roman" panose="02020603050405020304" pitchFamily="18" charset="0"/>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38047" b="62656" l="9045" r="85292">
                        <a14:foregroundMark x1="12595" y1="40781" x2="33812" y2="42578"/>
                        <a14:foregroundMark x1="56467" y1="42578" x2="75232" y2="42813"/>
                        <a14:foregroundMark x1="15300" y1="46641" x2="17329" y2="49727"/>
                        <a14:foregroundMark x1="30600" y1="47695" x2="27726" y2="55586"/>
                        <a14:foregroundMark x1="33390" y1="59180" x2="40997" y2="59180"/>
                        <a14:foregroundMark x1="63652" y1="59414" x2="69146" y2="58828"/>
                        <a14:foregroundMark x1="71598" y1="45781" x2="74134" y2="53281"/>
                        <a14:foregroundMark x1="31023" y1="53047" x2="33052" y2="52188"/>
                        <a14:foregroundMark x1="69400" y1="51758" x2="72527" y2="50898"/>
                        <a14:foregroundMark x1="54776" y1="41602" x2="77092" y2="42070"/>
                        <a14:foregroundMark x1="53508" y1="41719" x2="71936" y2="44531"/>
                        <a14:foregroundMark x1="52747" y1="42813" x2="65511" y2="44180"/>
                        <a14:foregroundMark x1="15300" y1="44844" x2="36348" y2="42227"/>
                        <a14:foregroundMark x1="18428" y1="47656" x2="11496" y2="47773"/>
                        <a14:foregroundMark x1="18681" y1="47148" x2="22147" y2="49648"/>
                        <a14:foregroundMark x1="16822" y1="39063" x2="35587" y2="41016"/>
                        <a14:foregroundMark x1="10144" y1="41367" x2="14201" y2="38555"/>
                        <a14:foregroundMark x1="9975" y1="40273" x2="9975" y2="40273"/>
                        <a14:foregroundMark x1="33981" y1="45273" x2="33981" y2="45273"/>
                        <a14:foregroundMark x1="34827" y1="45703" x2="34827" y2="45703"/>
                        <a14:foregroundMark x1="16991" y1="59023" x2="30854" y2="57578"/>
                        <a14:foregroundMark x1="73964" y1="44180" x2="73964" y2="44180"/>
                        <a14:foregroundMark x1="34235" y1="49453" x2="34235" y2="49453"/>
                      </a14:backgroundRemoval>
                    </a14:imgEffect>
                    <a14:imgEffect>
                      <a14:saturation sat="400000"/>
                    </a14:imgEffect>
                    <a14:imgEffect>
                      <a14:brightnessContrast contrast="-40000"/>
                    </a14:imgEffect>
                  </a14:imgLayer>
                </a14:imgProps>
              </a:ext>
            </a:extLst>
          </a:blip>
          <a:srcRect l="8749" t="37812" r="14159" b="36876"/>
          <a:stretch/>
        </p:blipFill>
        <p:spPr>
          <a:xfrm>
            <a:off x="1585120" y="2896990"/>
            <a:ext cx="13728972" cy="5713610"/>
          </a:xfrm>
          <a:prstGeom prst="rect">
            <a:avLst/>
          </a:prstGeom>
        </p:spPr>
      </p:pic>
      <p:sp>
        <p:nvSpPr>
          <p:cNvPr id="15" name="Rectangle 14"/>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(T1) </a:t>
            </a:r>
            <a:endParaRPr lang="en-US" sz="2800" dirty="0">
              <a:solidFill>
                <a:srgbClr val="3333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342879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84292" y="1006517"/>
            <a:ext cx="15674027" cy="3416320"/>
          </a:xfrm>
          <a:prstGeom prst="rect">
            <a:avLst/>
          </a:prstGeom>
        </p:spPr>
        <p:txBody>
          <a:bodyPr wrap="square">
            <a:spAutoFit/>
          </a:bodyPr>
          <a:lstStyle/>
          <a:p>
            <a:pPr>
              <a:spcAft>
                <a:spcPts val="0"/>
              </a:spcAft>
            </a:pPr>
            <a:r>
              <a:rPr lang="nl-NL" sz="3600" b="1" i="1" dirty="0">
                <a:solidFill>
                  <a:srgbClr val="0000CC"/>
                </a:solidFill>
                <a:latin typeface="Arial"/>
                <a:ea typeface="Times New Roman" panose="02020603050405020304" pitchFamily="18" charset="0"/>
              </a:rPr>
              <a:t>Luật chơi: </a:t>
            </a:r>
            <a:r>
              <a:rPr lang="nl-NL" sz="3600" b="1" dirty="0">
                <a:solidFill>
                  <a:srgbClr val="0000CC"/>
                </a:solidFill>
                <a:latin typeface="Arial"/>
                <a:ea typeface="Times New Roman" panose="02020603050405020304" pitchFamily="18" charset="0"/>
              </a:rPr>
              <a:t>Mỗi đội chơi gồm 4 người. Luân phiên thứ tự theo vòng tròn mỗi bạn sẽ kể ra một đối tượng tự nhiên hoặc một sản phẩm công nghệ. Mỗi lần được tính 1 điểm, kể luân phiên trong nhóm nếu trùng với bạn đã kể không được tính điểm, ai chậm nghĩ ra mất lượt. Ai nhiều điểm nhất sẽ thắng trong nhóm và sẽ được chơi chung kết trong lớp. Ai thắng cuộc chơi trong lớp sẽ có phần thưởng.</a:t>
            </a:r>
            <a:endParaRPr lang="en-US" sz="3600" dirty="0">
              <a:solidFill>
                <a:srgbClr val="0000CC"/>
              </a:solidFill>
              <a:latin typeface="Arial"/>
              <a:ea typeface="Times New Roman" panose="02020603050405020304" pitchFamily="18" charset="0"/>
            </a:endParaRPr>
          </a:p>
        </p:txBody>
      </p:sp>
    </p:spTree>
    <p:extLst>
      <p:ext uri="{BB962C8B-B14F-4D97-AF65-F5344CB8AC3E}">
        <p14:creationId xmlns:p14="http://schemas.microsoft.com/office/powerpoint/2010/main" val="281770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35">
                                            <p:txEl>
                                              <p:pRg st="0" end="0"/>
                                            </p:txEl>
                                          </p:spTgt>
                                        </p:tgtEl>
                                      </p:cBhvr>
                                    </p:animEffect>
                                    <p:anim calcmode="lin" valueType="num">
                                      <p:cBhvr>
                                        <p:cTn id="13" dur="1000"/>
                                        <p:tgtEl>
                                          <p:spTgt spid="35">
                                            <p:txEl>
                                              <p:pRg st="0" end="0"/>
                                            </p:txEl>
                                          </p:spTgt>
                                        </p:tgtEl>
                                        <p:attrNameLst>
                                          <p:attrName>ppt_x</p:attrName>
                                        </p:attrNameLst>
                                      </p:cBhvr>
                                      <p:tavLst>
                                        <p:tav tm="0">
                                          <p:val>
                                            <p:strVal val="ppt_x"/>
                                          </p:val>
                                        </p:tav>
                                        <p:tav tm="100000">
                                          <p:val>
                                            <p:strVal val="ppt_x"/>
                                          </p:val>
                                        </p:tav>
                                      </p:tavLst>
                                    </p:anim>
                                    <p:anim calcmode="lin" valueType="num">
                                      <p:cBhvr>
                                        <p:cTn id="14" dur="1000"/>
                                        <p:tgtEl>
                                          <p:spTgt spid="35">
                                            <p:txEl>
                                              <p:pRg st="0" end="0"/>
                                            </p:txEl>
                                          </p:spTgt>
                                        </p:tgtEl>
                                        <p:attrNameLst>
                                          <p:attrName>ppt_y</p:attrName>
                                        </p:attrNameLst>
                                      </p:cBhvr>
                                      <p:tavLst>
                                        <p:tav tm="0">
                                          <p:val>
                                            <p:strVal val="ppt_y"/>
                                          </p:val>
                                        </p:tav>
                                        <p:tav tm="100000">
                                          <p:val>
                                            <p:strVal val="ppt_y+.1"/>
                                          </p:val>
                                        </p:tav>
                                      </p:tavLst>
                                    </p:anim>
                                    <p:set>
                                      <p:cBhvr>
                                        <p:cTn id="15" dur="1" fill="hold">
                                          <p:stCondLst>
                                            <p:cond delay="999"/>
                                          </p:stCondLst>
                                        </p:cTn>
                                        <p:tgtEl>
                                          <p:spTgt spid="3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31587" y="103853"/>
            <a:ext cx="4160629" cy="994830"/>
            <a:chOff x="4270277" y="164812"/>
            <a:chExt cx="4090426" cy="994830"/>
          </a:xfrm>
        </p:grpSpPr>
        <p:grpSp>
          <p:nvGrpSpPr>
            <p:cNvPr id="27" name="Group 26"/>
            <p:cNvGrpSpPr/>
            <p:nvPr/>
          </p:nvGrpSpPr>
          <p:grpSpPr>
            <a:xfrm>
              <a:off x="4270277" y="164812"/>
              <a:ext cx="4090426" cy="994830"/>
              <a:chOff x="4270277" y="164812"/>
              <a:chExt cx="4090426" cy="994830"/>
            </a:xfrm>
          </p:grpSpPr>
          <p:sp>
            <p:nvSpPr>
              <p:cNvPr id="29" name="TextBox 28"/>
              <p:cNvSpPr txBox="1"/>
              <p:nvPr/>
            </p:nvSpPr>
            <p:spPr>
              <a:xfrm>
                <a:off x="4270277" y="164812"/>
                <a:ext cx="181614"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0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2367401"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CÔNG NGHỆ</a:t>
                </a:r>
              </a:p>
            </p:txBody>
          </p:sp>
        </p:grpSp>
        <p:cxnSp>
          <p:nvCxnSpPr>
            <p:cNvPr id="28" name="Straight Connector 27"/>
            <p:cNvCxnSpPr/>
            <p:nvPr/>
          </p:nvCxnSpPr>
          <p:spPr>
            <a:xfrm>
              <a:off x="6143131" y="1136154"/>
              <a:ext cx="20976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7" name="7-Point Star 6"/>
          <p:cNvSpPr/>
          <p:nvPr/>
        </p:nvSpPr>
        <p:spPr>
          <a:xfrm>
            <a:off x="1312853" y="2590801"/>
            <a:ext cx="13716000" cy="4876800"/>
          </a:xfrm>
          <a:prstGeom prst="star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0" fontAlgn="base" latinLnBrk="0" hangingPunct="0">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3333FF"/>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p:cNvSpPr txBox="1"/>
          <p:nvPr/>
        </p:nvSpPr>
        <p:spPr>
          <a:xfrm>
            <a:off x="3813970" y="3505200"/>
            <a:ext cx="8713765" cy="3416320"/>
          </a:xfrm>
          <a:prstGeom prst="rect">
            <a:avLst/>
          </a:prstGeom>
          <a:noFill/>
        </p:spPr>
        <p:txBody>
          <a:bodyPr wrap="square" rtlCol="0">
            <a:spAutoFit/>
          </a:bodyPr>
          <a:lstStyle/>
          <a:p>
            <a:pPr lvl="0" algn="ctr">
              <a:lnSpc>
                <a:spcPct val="120000"/>
              </a:lnSpc>
              <a:spcAft>
                <a:spcPts val="0"/>
              </a:spcAft>
            </a:pPr>
            <a:r>
              <a:rPr lang="nl-NL" sz="3600" b="1" i="1" dirty="0">
                <a:solidFill>
                  <a:srgbClr val="FF0000"/>
                </a:solidFill>
                <a:latin typeface="+mn-lt"/>
                <a:ea typeface="Times New Roman" panose="02020603050405020304" pitchFamily="18" charset="0"/>
              </a:rPr>
              <a:t>Các sản phẩm công nghệ có vai trò rất quan trọng trong đời sống của chúng ta. Càng ngày những sản phẩm công nghệ càng hiện đại giúp cho con người có cuộc sống tốt đẹp hơn</a:t>
            </a:r>
            <a:endParaRPr lang="en-US" sz="3200" b="1" dirty="0">
              <a:solidFill>
                <a:srgbClr val="FF0000"/>
              </a:solidFill>
              <a:latin typeface="+mn-lt"/>
              <a:ea typeface="Times New Roman" panose="02020603050405020304" pitchFamily="18" charset="0"/>
            </a:endParaRPr>
          </a:p>
        </p:txBody>
      </p:sp>
      <p:sp>
        <p:nvSpPr>
          <p:cNvPr id="13" name="Rectangle 12"/>
          <p:cNvSpPr/>
          <p:nvPr/>
        </p:nvSpPr>
        <p:spPr>
          <a:xfrm>
            <a:off x="4678110" y="1099459"/>
            <a:ext cx="6899516" cy="609398"/>
          </a:xfrm>
          <a:prstGeom prst="rect">
            <a:avLst/>
          </a:prstGeom>
        </p:spPr>
        <p:txBody>
          <a:bodyPr wrap="none">
            <a:spAutoFit/>
          </a:bodyPr>
          <a:lstStyle/>
          <a:p>
            <a:pPr marL="457200" lvl="0" indent="-457200" algn="ctr">
              <a:lnSpc>
                <a:spcPct val="120000"/>
              </a:lnSpc>
              <a:spcAft>
                <a:spcPts val="0"/>
              </a:spcAft>
              <a:defRPr/>
            </a:pPr>
            <a:r>
              <a:rPr lang="nl-NL" sz="2800" b="1" dirty="0">
                <a:solidFill>
                  <a:srgbClr val="3333FF"/>
                </a:solidFill>
                <a:latin typeface="Times New Roman" panose="02020603050405020304" pitchFamily="18" charset="0"/>
                <a:ea typeface="Times New Roman" panose="02020603050405020304" pitchFamily="18" charset="0"/>
              </a:rPr>
              <a:t>Bài 01: TỰ NHIÊN VÀ CÔNG NGHỆ (T1) </a:t>
            </a:r>
            <a:endParaRPr lang="en-US" sz="2800" dirty="0">
              <a:solidFill>
                <a:srgbClr val="3333FF"/>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1844618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10496</TotalTime>
  <Words>368</Words>
  <Application>Microsoft Office PowerPoint</Application>
  <PresentationFormat>Custom</PresentationFormat>
  <Paragraphs>29</Paragraphs>
  <Slides>9</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Calibri Light</vt:lpstr>
      <vt:lpstr>Times New Roman</vt:lpstr>
      <vt:lpstr>Default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HP</cp:lastModifiedBy>
  <cp:revision>1162</cp:revision>
  <dcterms:created xsi:type="dcterms:W3CDTF">2008-09-09T22:52:10Z</dcterms:created>
  <dcterms:modified xsi:type="dcterms:W3CDTF">2024-05-23T03:09:32Z</dcterms:modified>
</cp:coreProperties>
</file>