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6" r:id="rId3"/>
    <p:sldId id="277" r:id="rId4"/>
    <p:sldId id="290" r:id="rId5"/>
    <p:sldId id="291" r:id="rId6"/>
    <p:sldId id="292" r:id="rId7"/>
    <p:sldId id="278" r:id="rId8"/>
    <p:sldId id="282" r:id="rId9"/>
    <p:sldId id="268" r:id="rId10"/>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29"/>
    <a:srgbClr val="88DFE8"/>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05D04-F59B-4F41-B197-B993A3E6B7A2}" v="85" dt="2022-08-17T22:03:46.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0" autoAdjust="0"/>
    <p:restoredTop sz="94660"/>
  </p:normalViewPr>
  <p:slideViewPr>
    <p:cSldViewPr>
      <p:cViewPr varScale="1">
        <p:scale>
          <a:sx n="62" d="100"/>
          <a:sy n="62" d="100"/>
        </p:scale>
        <p:origin x="378" y="7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5/23/2024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9</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5/23/2024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5/23/2024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5/23/2024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5/23/2024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Lá cờ Việt Nam (Bài hát mẫu)- Chủ đề 1 - SGK Âm nhạc 1 - Cánh diều">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318" y="0"/>
            <a:ext cx="16266319" cy="9144000"/>
          </a:xfrm>
          <a:prstGeom prst="rect">
            <a:avLst/>
          </a:prstGeom>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video>
              <p:cMediaNode vol="80000">
                <p:cTn id="2" fill="hold" display="0">
                  <p:stCondLst>
                    <p:cond delay="indefinite"/>
                  </p:stCondLst>
                </p:cTn>
                <p:tgtEl>
                  <p:spTgt spid="30"/>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962586"/>
            <a:ext cx="2444531" cy="214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FF00"/>
                </a:solidFill>
                <a:latin typeface="Times New Roman" pitchFamily="18" charset="0"/>
              </a:rPr>
              <a:t>TRƯỜNG TIỂU HỌC HOÀNG ĐÔNG</a:t>
            </a:r>
          </a:p>
        </p:txBody>
      </p:sp>
      <p:sp>
        <p:nvSpPr>
          <p:cNvPr id="10" name="Text Box 14"/>
          <p:cNvSpPr txBox="1">
            <a:spLocks noChangeArrowheads="1"/>
          </p:cNvSpPr>
          <p:nvPr/>
        </p:nvSpPr>
        <p:spPr bwMode="auto">
          <a:xfrm>
            <a:off x="1496219" y="4582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 QUAN TAM HÀNG XÓM LÁNG GIỀNG (T1)</a:t>
            </a:r>
          </a:p>
        </p:txBody>
      </p:sp>
      <p:sp>
        <p:nvSpPr>
          <p:cNvPr id="11" name="Text Box 17"/>
          <p:cNvSpPr txBox="1">
            <a:spLocks noChangeArrowheads="1"/>
          </p:cNvSpPr>
          <p:nvPr/>
        </p:nvSpPr>
        <p:spPr bwMode="auto">
          <a:xfrm>
            <a:off x="1330324" y="1905000"/>
            <a:ext cx="13132595" cy="217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27452" y="-5633"/>
            <a:ext cx="1382714" cy="152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78BA7E3-2294-F15B-C288-77FB6D22DD66}"/>
              </a:ext>
            </a:extLst>
          </p:cNvPr>
          <p:cNvSpPr txBox="1"/>
          <p:nvPr/>
        </p:nvSpPr>
        <p:spPr>
          <a:xfrm>
            <a:off x="2848746" y="7555195"/>
            <a:ext cx="6508773" cy="984885"/>
          </a:xfrm>
          <a:prstGeom prst="rect">
            <a:avLst/>
          </a:prstGeom>
          <a:noFill/>
        </p:spPr>
        <p:txBody>
          <a:bodyPr wrap="square" rtlCol="0">
            <a:spAutoFit/>
          </a:bodyPr>
          <a:lstStyle/>
          <a:p>
            <a:r>
              <a:rPr lang="en-US" dirty="0" err="1"/>
              <a:t>Giáo</a:t>
            </a:r>
            <a:r>
              <a:rPr lang="en-US" dirty="0"/>
              <a:t> </a:t>
            </a:r>
            <a:r>
              <a:rPr lang="en-US" dirty="0" err="1"/>
              <a:t>viên</a:t>
            </a:r>
            <a:r>
              <a:rPr lang="en-US" dirty="0"/>
              <a:t>: </a:t>
            </a:r>
            <a:r>
              <a:rPr lang="en-US" dirty="0" err="1"/>
              <a:t>Nguyễn</a:t>
            </a:r>
            <a:r>
              <a:rPr lang="en-US" dirty="0"/>
              <a:t> </a:t>
            </a:r>
            <a:r>
              <a:rPr lang="en-US" dirty="0" err="1"/>
              <a:t>Thị</a:t>
            </a:r>
            <a:r>
              <a:rPr lang="en-US" dirty="0"/>
              <a:t> Oanh</a:t>
            </a:r>
          </a:p>
          <a:p>
            <a:r>
              <a:rPr lang="en-US" dirty="0" err="1"/>
              <a:t>Lớp</a:t>
            </a:r>
            <a:r>
              <a:rPr lang="en-US" dirty="0"/>
              <a:t>: 3D</a:t>
            </a:r>
          </a:p>
        </p:txBody>
      </p:sp>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3500966" cy="930735"/>
              <a:chOff x="4539228" y="172432"/>
              <a:chExt cx="3441894" cy="930735"/>
            </a:xfrm>
          </p:grpSpPr>
          <p:grpSp>
            <p:nvGrpSpPr>
              <p:cNvPr id="3" name="Group 2"/>
              <p:cNvGrpSpPr/>
              <p:nvPr/>
            </p:nvGrpSpPr>
            <p:grpSpPr>
              <a:xfrm>
                <a:off x="4539228" y="172432"/>
                <a:ext cx="3441894" cy="930735"/>
                <a:chOff x="4539228" y="172432"/>
                <a:chExt cx="3441894" cy="930735"/>
              </a:xfrm>
            </p:grpSpPr>
            <p:sp>
              <p:nvSpPr>
                <p:cNvPr id="5" name="TextBox 4"/>
                <p:cNvSpPr txBox="1"/>
                <p:nvPr/>
              </p:nvSpPr>
              <p:spPr>
                <a:xfrm>
                  <a:off x="4539228" y="172432"/>
                  <a:ext cx="181614" cy="523220"/>
                </a:xfrm>
                <a:prstGeom prst="rect">
                  <a:avLst/>
                </a:prstGeom>
                <a:solidFill>
                  <a:schemeClr val="bg1"/>
                </a:solid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(T2)</a:t>
              </a:r>
            </a:p>
          </p:txBody>
        </p:sp>
      </p:grpSp>
      <p:sp>
        <p:nvSpPr>
          <p:cNvPr id="46" name="Text Box 14"/>
          <p:cNvSpPr txBox="1">
            <a:spLocks noChangeArrowheads="1"/>
          </p:cNvSpPr>
          <p:nvPr/>
        </p:nvSpPr>
        <p:spPr bwMode="auto">
          <a:xfrm>
            <a:off x="1737519" y="1706820"/>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cs typeface="Times New Roman" pitchFamily="18" charset="0"/>
              </a:rPr>
              <a:t>1. </a:t>
            </a:r>
            <a:r>
              <a:rPr lang="nl-NL" sz="3600" b="1" u="sng">
                <a:solidFill>
                  <a:srgbClr val="FF0000"/>
                </a:solidFill>
                <a:effectLst/>
                <a:latin typeface="Times New Roman" panose="02020603050405020304" pitchFamily="18" charset="0"/>
                <a:ea typeface="Times New Roman" panose="02020603050405020304" pitchFamily="18" charset="0"/>
              </a:rPr>
              <a:t>Xử lí tình huống. </a:t>
            </a:r>
            <a:r>
              <a:rPr lang="nl-NL" sz="3600" b="1" u="sng">
                <a:solidFill>
                  <a:srgbClr val="FF0000"/>
                </a:solidFill>
                <a:latin typeface="Times New Roman" pitchFamily="18" charset="0"/>
                <a:cs typeface="Times New Roman" pitchFamily="18" charset="0"/>
              </a:rPr>
              <a:t> </a:t>
            </a:r>
            <a:endParaRPr lang="en-US" sz="3600" b="1" u="sng">
              <a:solidFill>
                <a:srgbClr val="FF000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7908674C-0C49-0165-4DF3-DBB7861E7EF8}"/>
              </a:ext>
            </a:extLst>
          </p:cNvPr>
          <p:cNvSpPr txBox="1"/>
          <p:nvPr/>
        </p:nvSpPr>
        <p:spPr>
          <a:xfrm>
            <a:off x="1737519" y="3190968"/>
            <a:ext cx="7396957" cy="1200329"/>
          </a:xfrm>
          <a:prstGeom prst="rect">
            <a:avLst/>
          </a:prstGeom>
          <a:noFill/>
        </p:spPr>
        <p:txBody>
          <a:bodyPr wrap="square" rtlCol="0">
            <a:spAutoFit/>
          </a:bodyPr>
          <a:lstStyle/>
          <a:p>
            <a:r>
              <a:rPr lang="vi-VN" sz="3600" b="1">
                <a:solidFill>
                  <a:srgbClr val="0000FF"/>
                </a:solidFill>
                <a:effectLst/>
                <a:latin typeface="Times New Roman" panose="02020603050405020304" pitchFamily="18" charset="0"/>
                <a:ea typeface="Times New Roman" panose="02020603050405020304" pitchFamily="18" charset="0"/>
              </a:rPr>
              <a:t>Bạn An rủ em bấm chuông trêu chọc hàng xóm </a:t>
            </a:r>
            <a:endParaRPr lang="en-US" sz="3600" b="1">
              <a:solidFill>
                <a:srgbClr val="0000FF"/>
              </a:solidFill>
            </a:endParaRPr>
          </a:p>
        </p:txBody>
      </p:sp>
      <p:pic>
        <p:nvPicPr>
          <p:cNvPr id="16" name="Picture 15">
            <a:extLst>
              <a:ext uri="{FF2B5EF4-FFF2-40B4-BE49-F238E27FC236}">
                <a16:creationId xmlns:a16="http://schemas.microsoft.com/office/drawing/2014/main" id="{95A7C72B-0C0A-3B0E-1A9D-3382F79F4E2A}"/>
              </a:ext>
            </a:extLst>
          </p:cNvPr>
          <p:cNvPicPr>
            <a:picLocks noChangeAspect="1"/>
          </p:cNvPicPr>
          <p:nvPr/>
        </p:nvPicPr>
        <p:blipFill rotWithShape="1">
          <a:blip r:embed="rId2"/>
          <a:srcRect l="7628" t="9609"/>
          <a:stretch/>
        </p:blipFill>
        <p:spPr>
          <a:xfrm>
            <a:off x="9205119" y="2590800"/>
            <a:ext cx="6395572" cy="4953000"/>
          </a:xfrm>
          <a:prstGeom prst="rect">
            <a:avLst/>
          </a:prstGeom>
        </p:spPr>
      </p:pic>
      <p:sp>
        <p:nvSpPr>
          <p:cNvPr id="17" name="Rectangle: Rounded Corners 16">
            <a:extLst>
              <a:ext uri="{FF2B5EF4-FFF2-40B4-BE49-F238E27FC236}">
                <a16:creationId xmlns:a16="http://schemas.microsoft.com/office/drawing/2014/main" id="{40703AA0-107A-1BBC-686E-3DD7543EDAAD}"/>
              </a:ext>
            </a:extLst>
          </p:cNvPr>
          <p:cNvSpPr/>
          <p:nvPr/>
        </p:nvSpPr>
        <p:spPr>
          <a:xfrm>
            <a:off x="3337719" y="2609850"/>
            <a:ext cx="3352800" cy="524328"/>
          </a:xfrm>
          <a:prstGeom prst="roundRect">
            <a:avLst>
              <a:gd name="adj" fmla="val 40385"/>
            </a:avLst>
          </a:prstGeom>
          <a:solidFill>
            <a:srgbClr val="FFCC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Tình huống 1”</a:t>
            </a:r>
          </a:p>
        </p:txBody>
      </p:sp>
      <p:sp>
        <p:nvSpPr>
          <p:cNvPr id="20" name="TextBox 19">
            <a:extLst>
              <a:ext uri="{FF2B5EF4-FFF2-40B4-BE49-F238E27FC236}">
                <a16:creationId xmlns:a16="http://schemas.microsoft.com/office/drawing/2014/main" id="{1BE79BB9-F71C-E7AB-D55D-20D064E84922}"/>
              </a:ext>
            </a:extLst>
          </p:cNvPr>
          <p:cNvSpPr txBox="1"/>
          <p:nvPr/>
        </p:nvSpPr>
        <p:spPr>
          <a:xfrm>
            <a:off x="1585119" y="4631510"/>
            <a:ext cx="3319066" cy="699102"/>
          </a:xfrm>
          <a:prstGeom prst="rect">
            <a:avLst/>
          </a:prstGeom>
          <a:noFill/>
        </p:spPr>
        <p:txBody>
          <a:bodyPr wrap="square">
            <a:spAutoFit/>
          </a:bodyPr>
          <a:lstStyle/>
          <a:p>
            <a:pPr algn="just">
              <a:lnSpc>
                <a:spcPct val="120000"/>
              </a:lnSpc>
            </a:pPr>
            <a:r>
              <a:rPr lang="en-US" sz="3600" b="1" i="1">
                <a:solidFill>
                  <a:srgbClr val="FF0000"/>
                </a:solidFill>
                <a:effectLst/>
                <a:latin typeface="Times New Roman" panose="02020603050405020304" pitchFamily="18" charset="0"/>
                <a:ea typeface="Times New Roman" panose="02020603050405020304" pitchFamily="18" charset="0"/>
              </a:rPr>
              <a:t>+</a:t>
            </a:r>
            <a:r>
              <a:rPr lang="vi-VN" sz="3600" b="1" i="1">
                <a:solidFill>
                  <a:srgbClr val="FF0000"/>
                </a:solidFill>
                <a:effectLst/>
                <a:latin typeface="Times New Roman" panose="02020603050405020304" pitchFamily="18" charset="0"/>
                <a:ea typeface="Times New Roman" panose="02020603050405020304" pitchFamily="18" charset="0"/>
              </a:rPr>
              <a:t> Em sẽ làm gì?</a:t>
            </a:r>
            <a:endParaRPr lang="en-US" sz="3600" b="1" i="1">
              <a:solidFill>
                <a:srgbClr val="FF0000"/>
              </a:solidFill>
              <a:effectLst/>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AF8295E9-7949-A116-C845-91905E48062B}"/>
              </a:ext>
            </a:extLst>
          </p:cNvPr>
          <p:cNvSpPr txBox="1"/>
          <p:nvPr/>
        </p:nvSpPr>
        <p:spPr>
          <a:xfrm>
            <a:off x="1432719" y="5642895"/>
            <a:ext cx="8139112" cy="2039469"/>
          </a:xfrm>
          <a:prstGeom prst="rect">
            <a:avLst/>
          </a:prstGeom>
          <a:noFill/>
        </p:spPr>
        <p:txBody>
          <a:bodyPr wrap="square">
            <a:spAutoFit/>
          </a:bodyPr>
          <a:lstStyle/>
          <a:p>
            <a:pPr>
              <a:lnSpc>
                <a:spcPct val="120000"/>
              </a:lnSpc>
            </a:pPr>
            <a:r>
              <a:rPr lang="vi-VN" sz="3600" b="1">
                <a:solidFill>
                  <a:srgbClr val="0000FF"/>
                </a:solidFill>
                <a:effectLst/>
                <a:latin typeface="Times New Roman" panose="02020603050405020304" pitchFamily="18" charset="0"/>
                <a:ea typeface="Times New Roman" panose="02020603050405020304" pitchFamily="18" charset="0"/>
              </a:rPr>
              <a:t>Em sẽ nhắc nhớ bạn không nên làm vậy vì sẽ ảnh hưởng tới nhà hàng xóm, gây ra cảm giác khó chịu cho người ta.</a:t>
            </a:r>
            <a:endParaRPr lang="en-US" sz="3600" b="1">
              <a:solidFill>
                <a:srgbClr val="0000FF"/>
              </a:solidFill>
            </a:endParaRPr>
          </a:p>
        </p:txBody>
      </p:sp>
    </p:spTree>
    <p:extLst>
      <p:ext uri="{BB962C8B-B14F-4D97-AF65-F5344CB8AC3E}">
        <p14:creationId xmlns:p14="http://schemas.microsoft.com/office/powerpoint/2010/main" val="142211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3500966" cy="930735"/>
              <a:chOff x="4539228" y="172432"/>
              <a:chExt cx="3441894" cy="930735"/>
            </a:xfrm>
          </p:grpSpPr>
          <p:grpSp>
            <p:nvGrpSpPr>
              <p:cNvPr id="3" name="Group 2"/>
              <p:cNvGrpSpPr/>
              <p:nvPr/>
            </p:nvGrpSpPr>
            <p:grpSpPr>
              <a:xfrm>
                <a:off x="4539228" y="172432"/>
                <a:ext cx="3441894" cy="930735"/>
                <a:chOff x="4539228" y="172432"/>
                <a:chExt cx="3441894" cy="930735"/>
              </a:xfrm>
            </p:grpSpPr>
            <p:sp>
              <p:nvSpPr>
                <p:cNvPr id="5" name="TextBox 4"/>
                <p:cNvSpPr txBox="1"/>
                <p:nvPr/>
              </p:nvSpPr>
              <p:spPr>
                <a:xfrm>
                  <a:off x="4539228" y="172432"/>
                  <a:ext cx="181614" cy="523220"/>
                </a:xfrm>
                <a:prstGeom prst="rect">
                  <a:avLst/>
                </a:prstGeom>
                <a:solidFill>
                  <a:schemeClr val="bg1"/>
                </a:solid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(T2)</a:t>
              </a:r>
            </a:p>
          </p:txBody>
        </p:sp>
      </p:grpSp>
      <p:sp>
        <p:nvSpPr>
          <p:cNvPr id="46" name="Text Box 14"/>
          <p:cNvSpPr txBox="1">
            <a:spLocks noChangeArrowheads="1"/>
          </p:cNvSpPr>
          <p:nvPr/>
        </p:nvSpPr>
        <p:spPr bwMode="auto">
          <a:xfrm>
            <a:off x="1737519" y="1706820"/>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cs typeface="Times New Roman" pitchFamily="18" charset="0"/>
              </a:rPr>
              <a:t>1. </a:t>
            </a:r>
            <a:r>
              <a:rPr lang="nl-NL" sz="3600" b="1" u="sng">
                <a:solidFill>
                  <a:srgbClr val="FF0000"/>
                </a:solidFill>
                <a:effectLst/>
                <a:latin typeface="Times New Roman" panose="02020603050405020304" pitchFamily="18" charset="0"/>
                <a:ea typeface="Times New Roman" panose="02020603050405020304" pitchFamily="18" charset="0"/>
              </a:rPr>
              <a:t>Xử lí tình huống. </a:t>
            </a:r>
            <a:r>
              <a:rPr lang="nl-NL" sz="3600" b="1" u="sng">
                <a:solidFill>
                  <a:srgbClr val="FF0000"/>
                </a:solidFill>
                <a:latin typeface="Times New Roman" pitchFamily="18" charset="0"/>
                <a:cs typeface="Times New Roman" pitchFamily="18" charset="0"/>
              </a:rPr>
              <a:t> </a:t>
            </a:r>
            <a:endParaRPr lang="en-US" sz="3600" b="1" u="sng">
              <a:solidFill>
                <a:srgbClr val="FF000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7908674C-0C49-0165-4DF3-DBB7861E7EF8}"/>
              </a:ext>
            </a:extLst>
          </p:cNvPr>
          <p:cNvSpPr txBox="1"/>
          <p:nvPr/>
        </p:nvSpPr>
        <p:spPr>
          <a:xfrm>
            <a:off x="1737519" y="3338119"/>
            <a:ext cx="7396957" cy="2308324"/>
          </a:xfrm>
          <a:prstGeom prst="rect">
            <a:avLst/>
          </a:prstGeom>
          <a:noFill/>
        </p:spPr>
        <p:txBody>
          <a:bodyPr wrap="square" rtlCol="0">
            <a:spAutoFit/>
          </a:bodyPr>
          <a:lstStyle/>
          <a:p>
            <a:r>
              <a:rPr lang="vi-VN" sz="36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Em đang chơi đùa cùng chú cún nhỏ trong sân vườn. Đột nhiên, chiếc máy bay đồ chơi của bạn hàng xóm rơi trước mặt em</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40703AA0-107A-1BBC-686E-3DD7543EDAAD}"/>
              </a:ext>
            </a:extLst>
          </p:cNvPr>
          <p:cNvSpPr/>
          <p:nvPr/>
        </p:nvSpPr>
        <p:spPr>
          <a:xfrm>
            <a:off x="3337719" y="2638425"/>
            <a:ext cx="3352800" cy="524328"/>
          </a:xfrm>
          <a:prstGeom prst="roundRect">
            <a:avLst>
              <a:gd name="adj" fmla="val 40385"/>
            </a:avLst>
          </a:prstGeom>
          <a:solidFill>
            <a:srgbClr val="FFCC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Tình huống </a:t>
            </a:r>
            <a:r>
              <a:rPr lang="en-US" sz="3600" b="1">
                <a:solidFill>
                  <a:prstClr val="black"/>
                </a:solidFill>
                <a:latin typeface="Times New Roman" panose="02020603050405020304" pitchFamily="18" charset="0"/>
                <a:cs typeface="Times New Roman" panose="02020603050405020304" pitchFamily="18" charset="0"/>
              </a:rPr>
              <a:t>2</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1BE79BB9-F71C-E7AB-D55D-20D064E84922}"/>
              </a:ext>
            </a:extLst>
          </p:cNvPr>
          <p:cNvSpPr txBox="1"/>
          <p:nvPr/>
        </p:nvSpPr>
        <p:spPr>
          <a:xfrm>
            <a:off x="1893238" y="5721841"/>
            <a:ext cx="3319066" cy="699102"/>
          </a:xfrm>
          <a:prstGeom prst="rect">
            <a:avLst/>
          </a:prstGeom>
          <a:noFill/>
        </p:spPr>
        <p:txBody>
          <a:bodyPr wrap="square">
            <a:spAutoFit/>
          </a:bodyPr>
          <a:lstStyle/>
          <a:p>
            <a:pPr algn="just">
              <a:lnSpc>
                <a:spcPct val="120000"/>
              </a:lnSpc>
            </a:pPr>
            <a:r>
              <a:rPr lang="en-US" sz="3600" b="1" i="1">
                <a:solidFill>
                  <a:srgbClr val="FF0000"/>
                </a:solidFill>
                <a:effectLst/>
                <a:latin typeface="Times New Roman" panose="02020603050405020304" pitchFamily="18" charset="0"/>
                <a:ea typeface="Times New Roman" panose="02020603050405020304" pitchFamily="18" charset="0"/>
              </a:rPr>
              <a:t>+</a:t>
            </a:r>
            <a:r>
              <a:rPr lang="vi-VN" sz="3600" b="1" i="1">
                <a:solidFill>
                  <a:srgbClr val="FF0000"/>
                </a:solidFill>
                <a:effectLst/>
                <a:latin typeface="Times New Roman" panose="02020603050405020304" pitchFamily="18" charset="0"/>
                <a:ea typeface="Times New Roman" panose="02020603050405020304" pitchFamily="18" charset="0"/>
              </a:rPr>
              <a:t> Em sẽ làm gì?</a:t>
            </a:r>
            <a:endParaRPr lang="en-US" sz="3600" b="1" i="1">
              <a:solidFill>
                <a:srgbClr val="FF0000"/>
              </a:solidFill>
              <a:effectLst/>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AF8295E9-7949-A116-C845-91905E48062B}"/>
              </a:ext>
            </a:extLst>
          </p:cNvPr>
          <p:cNvSpPr txBox="1"/>
          <p:nvPr/>
        </p:nvSpPr>
        <p:spPr>
          <a:xfrm>
            <a:off x="1585119" y="6466915"/>
            <a:ext cx="8139112" cy="1374672"/>
          </a:xfrm>
          <a:prstGeom prst="rect">
            <a:avLst/>
          </a:prstGeom>
          <a:noFill/>
        </p:spPr>
        <p:txBody>
          <a:bodyPr wrap="square">
            <a:spAutoFit/>
          </a:bodyPr>
          <a:lstStyle/>
          <a:p>
            <a:pPr>
              <a:lnSpc>
                <a:spcPct val="120000"/>
              </a:lnSpc>
            </a:pPr>
            <a:r>
              <a:rPr lang="vi-VN" sz="36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 sẽ nhặt lên và đem sang đưa lại cho bạn hàng xóm..</a:t>
            </a:r>
            <a:endParaRPr lang="en-US" sz="3600" b="1">
              <a:solidFill>
                <a:srgbClr val="0000FF"/>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C4F36ED-3ADA-F770-945D-6D9C81E8B63A}"/>
              </a:ext>
            </a:extLst>
          </p:cNvPr>
          <p:cNvPicPr>
            <a:picLocks noChangeAspect="1"/>
          </p:cNvPicPr>
          <p:nvPr/>
        </p:nvPicPr>
        <p:blipFill>
          <a:blip r:embed="rId2"/>
          <a:stretch>
            <a:fillRect/>
          </a:stretch>
        </p:blipFill>
        <p:spPr>
          <a:xfrm>
            <a:off x="9728200" y="2872014"/>
            <a:ext cx="6197963" cy="5045317"/>
          </a:xfrm>
          <a:prstGeom prst="rect">
            <a:avLst/>
          </a:prstGeom>
        </p:spPr>
      </p:pic>
    </p:spTree>
    <p:extLst>
      <p:ext uri="{BB962C8B-B14F-4D97-AF65-F5344CB8AC3E}">
        <p14:creationId xmlns:p14="http://schemas.microsoft.com/office/powerpoint/2010/main" val="186449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3500966" cy="930735"/>
              <a:chOff x="4539228" y="172432"/>
              <a:chExt cx="3441894" cy="930735"/>
            </a:xfrm>
          </p:grpSpPr>
          <p:grpSp>
            <p:nvGrpSpPr>
              <p:cNvPr id="3" name="Group 2"/>
              <p:cNvGrpSpPr/>
              <p:nvPr/>
            </p:nvGrpSpPr>
            <p:grpSpPr>
              <a:xfrm>
                <a:off x="4539228" y="172432"/>
                <a:ext cx="3441894" cy="930735"/>
                <a:chOff x="4539228" y="172432"/>
                <a:chExt cx="3441894" cy="930735"/>
              </a:xfrm>
            </p:grpSpPr>
            <p:sp>
              <p:nvSpPr>
                <p:cNvPr id="5" name="TextBox 4"/>
                <p:cNvSpPr txBox="1"/>
                <p:nvPr/>
              </p:nvSpPr>
              <p:spPr>
                <a:xfrm>
                  <a:off x="4539228" y="172432"/>
                  <a:ext cx="181614" cy="523220"/>
                </a:xfrm>
                <a:prstGeom prst="rect">
                  <a:avLst/>
                </a:prstGeom>
                <a:solidFill>
                  <a:schemeClr val="bg1"/>
                </a:solid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(T2)</a:t>
              </a:r>
            </a:p>
          </p:txBody>
        </p:sp>
      </p:grpSp>
      <p:sp>
        <p:nvSpPr>
          <p:cNvPr id="46" name="Text Box 14"/>
          <p:cNvSpPr txBox="1">
            <a:spLocks noChangeArrowheads="1"/>
          </p:cNvSpPr>
          <p:nvPr/>
        </p:nvSpPr>
        <p:spPr bwMode="auto">
          <a:xfrm>
            <a:off x="1737519" y="1706820"/>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dirty="0">
                <a:solidFill>
                  <a:srgbClr val="FF0000"/>
                </a:solidFill>
                <a:latin typeface="Times New Roman" pitchFamily="18" charset="0"/>
                <a:cs typeface="Times New Roman" pitchFamily="18" charset="0"/>
              </a:rPr>
              <a:t>1. </a:t>
            </a:r>
            <a:r>
              <a:rPr lang="nl-NL" sz="3600" b="1" u="sng" dirty="0">
                <a:solidFill>
                  <a:srgbClr val="FF0000"/>
                </a:solidFill>
                <a:effectLst/>
                <a:latin typeface="Times New Roman" panose="02020603050405020304" pitchFamily="18" charset="0"/>
                <a:ea typeface="Times New Roman" panose="02020603050405020304" pitchFamily="18" charset="0"/>
              </a:rPr>
              <a:t>Xử lí tình huống. </a:t>
            </a:r>
            <a:r>
              <a:rPr lang="nl-NL" sz="3600" b="1" u="sng" dirty="0">
                <a:solidFill>
                  <a:srgbClr val="FF0000"/>
                </a:solidFill>
                <a:latin typeface="Times New Roman" pitchFamily="18" charset="0"/>
                <a:cs typeface="Times New Roman" pitchFamily="18" charset="0"/>
              </a:rPr>
              <a:t> </a:t>
            </a:r>
            <a:endParaRPr lang="en-US" sz="3600" b="1" u="sng" dirty="0">
              <a:solidFill>
                <a:srgbClr val="FF000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7908674C-0C49-0165-4DF3-DBB7861E7EF8}"/>
              </a:ext>
            </a:extLst>
          </p:cNvPr>
          <p:cNvSpPr txBox="1"/>
          <p:nvPr/>
        </p:nvSpPr>
        <p:spPr>
          <a:xfrm>
            <a:off x="1737519" y="3299016"/>
            <a:ext cx="7396957" cy="1200329"/>
          </a:xfrm>
          <a:prstGeom prst="rect">
            <a:avLst/>
          </a:prstGeom>
          <a:noFill/>
        </p:spPr>
        <p:txBody>
          <a:bodyPr wrap="square" rtlCol="0">
            <a:spAutoFit/>
          </a:bodyPr>
          <a:lstStyle/>
          <a:p>
            <a:r>
              <a:rPr lang="vi-VN" sz="3600" b="1" dirty="0">
                <a:solidFill>
                  <a:srgbClr val="0000FF"/>
                </a:solidFill>
                <a:latin typeface="Times New Roman" panose="02020603050405020304" pitchFamily="18" charset="0"/>
                <a:ea typeface="Times New Roman" panose="02020603050405020304" pitchFamily="18" charset="0"/>
              </a:rPr>
              <a:t>Em nhìn thấy một người lạ trèo vào tường vào nhà hàng xóm</a:t>
            </a:r>
            <a:r>
              <a:rPr lang="en-US" sz="3600" b="1" dirty="0">
                <a:solidFill>
                  <a:srgbClr val="0000FF"/>
                </a:solidFill>
                <a:latin typeface="Times New Roman" panose="02020603050405020304" pitchFamily="18" charset="0"/>
                <a:ea typeface="Times New Roman" panose="02020603050405020304" pitchFamily="18" charset="0"/>
              </a:rPr>
              <a:t>.</a:t>
            </a:r>
            <a:r>
              <a:rPr lang="en-US" sz="3200" b="1" dirty="0">
                <a:solidFill>
                  <a:srgbClr val="0000FF"/>
                </a:solidFill>
                <a:latin typeface="Times New Roman" panose="02020603050405020304" pitchFamily="18" charset="0"/>
                <a:ea typeface="Times New Roman" panose="02020603050405020304" pitchFamily="18" charset="0"/>
              </a:rPr>
              <a:t> </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40703AA0-107A-1BBC-686E-3DD7543EDAAD}"/>
              </a:ext>
            </a:extLst>
          </p:cNvPr>
          <p:cNvSpPr/>
          <p:nvPr/>
        </p:nvSpPr>
        <p:spPr>
          <a:xfrm>
            <a:off x="3337719" y="2609850"/>
            <a:ext cx="3352800" cy="524328"/>
          </a:xfrm>
          <a:prstGeom prst="roundRect">
            <a:avLst>
              <a:gd name="adj" fmla="val 40385"/>
            </a:avLst>
          </a:prstGeom>
          <a:solidFill>
            <a:srgbClr val="FFCC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Tình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huống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a:t>
            </a:r>
          </a:p>
        </p:txBody>
      </p:sp>
      <p:sp>
        <p:nvSpPr>
          <p:cNvPr id="20" name="TextBox 19">
            <a:extLst>
              <a:ext uri="{FF2B5EF4-FFF2-40B4-BE49-F238E27FC236}">
                <a16:creationId xmlns:a16="http://schemas.microsoft.com/office/drawing/2014/main" id="{1BE79BB9-F71C-E7AB-D55D-20D064E84922}"/>
              </a:ext>
            </a:extLst>
          </p:cNvPr>
          <p:cNvSpPr txBox="1"/>
          <p:nvPr/>
        </p:nvSpPr>
        <p:spPr>
          <a:xfrm>
            <a:off x="2149475" y="4687065"/>
            <a:ext cx="3319066" cy="699102"/>
          </a:xfrm>
          <a:prstGeom prst="rect">
            <a:avLst/>
          </a:prstGeom>
          <a:noFill/>
        </p:spPr>
        <p:txBody>
          <a:bodyPr wrap="square">
            <a:spAutoFit/>
          </a:bodyPr>
          <a:lstStyle/>
          <a:p>
            <a:pPr algn="just">
              <a:lnSpc>
                <a:spcPct val="120000"/>
              </a:lnSpc>
            </a:pPr>
            <a:r>
              <a:rPr lang="en-US" sz="3600" b="1" i="1" dirty="0">
                <a:solidFill>
                  <a:srgbClr val="FF0000"/>
                </a:solidFill>
                <a:effectLst/>
                <a:latin typeface="Times New Roman" panose="02020603050405020304" pitchFamily="18" charset="0"/>
                <a:ea typeface="Times New Roman" panose="02020603050405020304" pitchFamily="18" charset="0"/>
              </a:rPr>
              <a:t>+</a:t>
            </a:r>
            <a:r>
              <a:rPr lang="vi-VN" sz="3600" b="1" i="1" dirty="0">
                <a:solidFill>
                  <a:srgbClr val="FF0000"/>
                </a:solidFill>
                <a:effectLst/>
                <a:latin typeface="Times New Roman" panose="02020603050405020304" pitchFamily="18" charset="0"/>
                <a:ea typeface="Times New Roman" panose="02020603050405020304" pitchFamily="18" charset="0"/>
              </a:rPr>
              <a:t> Em sẽ làm gì?</a:t>
            </a:r>
            <a:endParaRPr lang="en-US" sz="3600" b="1" i="1" dirty="0">
              <a:solidFill>
                <a:srgbClr val="FF0000"/>
              </a:solidFill>
              <a:effectLst/>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AF8295E9-7949-A116-C845-91905E48062B}"/>
              </a:ext>
            </a:extLst>
          </p:cNvPr>
          <p:cNvSpPr txBox="1"/>
          <p:nvPr/>
        </p:nvSpPr>
        <p:spPr>
          <a:xfrm>
            <a:off x="1589088" y="5533322"/>
            <a:ext cx="8139112" cy="2693494"/>
          </a:xfrm>
          <a:prstGeom prst="rect">
            <a:avLst/>
          </a:prstGeom>
          <a:noFill/>
        </p:spPr>
        <p:txBody>
          <a:bodyPr wrap="square">
            <a:spAutoFit/>
          </a:bodyPr>
          <a:lstStyle/>
          <a:p>
            <a:pPr>
              <a:lnSpc>
                <a:spcPct val="120000"/>
              </a:lnSpc>
            </a:pPr>
            <a:r>
              <a:rPr lang="vi-VN" sz="3600" b="1" dirty="0">
                <a:solidFill>
                  <a:srgbClr val="0000FF"/>
                </a:solidFill>
                <a:latin typeface="Times New Roman" panose="02020603050405020304" pitchFamily="18" charset="0"/>
                <a:ea typeface="Times New Roman" panose="02020603050405020304" pitchFamily="18" charset="0"/>
              </a:rPr>
              <a:t>Nếu như nhà người hàng xóm không có ai ở nhà, em sẽ chạy ra đường và hô to lên cho những hàng xóm xung quanh đều biết để họ bắt tên người lạ lại</a:t>
            </a:r>
            <a:r>
              <a:rPr lang="en-US" sz="3600" b="1" dirty="0">
                <a:solidFill>
                  <a:srgbClr val="0000FF"/>
                </a:solidFill>
                <a:latin typeface="Times New Roman" panose="02020603050405020304" pitchFamily="18" charset="0"/>
                <a:ea typeface="Times New Roman" panose="02020603050405020304" pitchFamily="18" charset="0"/>
              </a:rPr>
              <a:t>. </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2720DDB-7340-C4EF-A08C-0421F11CBEF0}"/>
              </a:ext>
            </a:extLst>
          </p:cNvPr>
          <p:cNvPicPr>
            <a:picLocks noChangeAspect="1"/>
          </p:cNvPicPr>
          <p:nvPr/>
        </p:nvPicPr>
        <p:blipFill rotWithShape="1">
          <a:blip r:embed="rId2"/>
          <a:srcRect t="5775"/>
          <a:stretch/>
        </p:blipFill>
        <p:spPr>
          <a:xfrm>
            <a:off x="9890919" y="3299016"/>
            <a:ext cx="5867400" cy="5311584"/>
          </a:xfrm>
          <a:prstGeom prst="rect">
            <a:avLst/>
          </a:prstGeom>
        </p:spPr>
      </p:pic>
    </p:spTree>
    <p:extLst>
      <p:ext uri="{BB962C8B-B14F-4D97-AF65-F5344CB8AC3E}">
        <p14:creationId xmlns:p14="http://schemas.microsoft.com/office/powerpoint/2010/main" val="349227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P spid="17" grpId="0" animBg="1"/>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Top Corners Snipped 13">
            <a:extLst>
              <a:ext uri="{FF2B5EF4-FFF2-40B4-BE49-F238E27FC236}">
                <a16:creationId xmlns:a16="http://schemas.microsoft.com/office/drawing/2014/main" id="{20BA9E68-AB75-2ACA-1107-D7E5B970EC39}"/>
              </a:ext>
            </a:extLst>
          </p:cNvPr>
          <p:cNvSpPr/>
          <p:nvPr/>
        </p:nvSpPr>
        <p:spPr>
          <a:xfrm>
            <a:off x="1508919" y="6135352"/>
            <a:ext cx="13715999" cy="2703848"/>
          </a:xfrm>
          <a:prstGeom prst="snip2SameRect">
            <a:avLst>
              <a:gd name="adj1" fmla="val 20894"/>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3500966" cy="930735"/>
              <a:chOff x="4539228" y="172432"/>
              <a:chExt cx="3441894" cy="930735"/>
            </a:xfrm>
          </p:grpSpPr>
          <p:grpSp>
            <p:nvGrpSpPr>
              <p:cNvPr id="3" name="Group 2"/>
              <p:cNvGrpSpPr/>
              <p:nvPr/>
            </p:nvGrpSpPr>
            <p:grpSpPr>
              <a:xfrm>
                <a:off x="4539228" y="172432"/>
                <a:ext cx="3441894" cy="930735"/>
                <a:chOff x="4539228" y="172432"/>
                <a:chExt cx="3441894" cy="930735"/>
              </a:xfrm>
            </p:grpSpPr>
            <p:sp>
              <p:nvSpPr>
                <p:cNvPr id="5" name="TextBox 4"/>
                <p:cNvSpPr txBox="1"/>
                <p:nvPr/>
              </p:nvSpPr>
              <p:spPr>
                <a:xfrm>
                  <a:off x="4539228" y="172432"/>
                  <a:ext cx="181614" cy="523220"/>
                </a:xfrm>
                <a:prstGeom prst="rect">
                  <a:avLst/>
                </a:prstGeom>
                <a:solidFill>
                  <a:schemeClr val="bg1"/>
                </a:solid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(T2)</a:t>
              </a:r>
            </a:p>
          </p:txBody>
        </p:sp>
      </p:grpSp>
      <p:sp>
        <p:nvSpPr>
          <p:cNvPr id="46" name="Text Box 14"/>
          <p:cNvSpPr txBox="1">
            <a:spLocks noChangeArrowheads="1"/>
          </p:cNvSpPr>
          <p:nvPr/>
        </p:nvSpPr>
        <p:spPr bwMode="auto">
          <a:xfrm>
            <a:off x="1726407" y="1507988"/>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cs typeface="Times New Roman" pitchFamily="18" charset="0"/>
              </a:rPr>
              <a:t>1. </a:t>
            </a:r>
            <a:r>
              <a:rPr lang="nl-NL" sz="3600" b="1" u="sng">
                <a:solidFill>
                  <a:srgbClr val="FF0000"/>
                </a:solidFill>
                <a:effectLst/>
                <a:latin typeface="Times New Roman" panose="02020603050405020304" pitchFamily="18" charset="0"/>
                <a:ea typeface="Times New Roman" panose="02020603050405020304" pitchFamily="18" charset="0"/>
              </a:rPr>
              <a:t>Xử lí tình huống. </a:t>
            </a:r>
            <a:r>
              <a:rPr lang="nl-NL" sz="3600" b="1" u="sng">
                <a:solidFill>
                  <a:srgbClr val="FF0000"/>
                </a:solidFill>
                <a:latin typeface="Times New Roman" pitchFamily="18" charset="0"/>
                <a:cs typeface="Times New Roman" pitchFamily="18" charset="0"/>
              </a:rPr>
              <a:t> </a:t>
            </a:r>
            <a:endParaRPr lang="en-US" sz="3600" b="1" u="sng">
              <a:solidFill>
                <a:srgbClr val="FF0000"/>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62720DDB-7340-C4EF-A08C-0421F11CBEF0}"/>
              </a:ext>
            </a:extLst>
          </p:cNvPr>
          <p:cNvPicPr>
            <a:picLocks noChangeAspect="1"/>
          </p:cNvPicPr>
          <p:nvPr/>
        </p:nvPicPr>
        <p:blipFill rotWithShape="1">
          <a:blip r:embed="rId2"/>
          <a:srcRect t="5775"/>
          <a:stretch/>
        </p:blipFill>
        <p:spPr>
          <a:xfrm>
            <a:off x="10506328" y="2513726"/>
            <a:ext cx="4413791" cy="3531491"/>
          </a:xfrm>
          <a:prstGeom prst="rect">
            <a:avLst/>
          </a:prstGeom>
        </p:spPr>
      </p:pic>
      <p:pic>
        <p:nvPicPr>
          <p:cNvPr id="7" name="Picture 6">
            <a:extLst>
              <a:ext uri="{FF2B5EF4-FFF2-40B4-BE49-F238E27FC236}">
                <a16:creationId xmlns:a16="http://schemas.microsoft.com/office/drawing/2014/main" id="{A7DCC725-DA9F-9239-7A9F-2FB7BCCB84AE}"/>
              </a:ext>
            </a:extLst>
          </p:cNvPr>
          <p:cNvPicPr>
            <a:picLocks noChangeAspect="1"/>
          </p:cNvPicPr>
          <p:nvPr/>
        </p:nvPicPr>
        <p:blipFill rotWithShape="1">
          <a:blip r:embed="rId3"/>
          <a:srcRect l="840" t="3205" r="6986" b="1"/>
          <a:stretch/>
        </p:blipFill>
        <p:spPr>
          <a:xfrm>
            <a:off x="5852319" y="2542301"/>
            <a:ext cx="4343400" cy="3387364"/>
          </a:xfrm>
          <a:prstGeom prst="rect">
            <a:avLst/>
          </a:prstGeom>
        </p:spPr>
      </p:pic>
      <p:pic>
        <p:nvPicPr>
          <p:cNvPr id="9" name="Picture 8">
            <a:extLst>
              <a:ext uri="{FF2B5EF4-FFF2-40B4-BE49-F238E27FC236}">
                <a16:creationId xmlns:a16="http://schemas.microsoft.com/office/drawing/2014/main" id="{6C3A3BBF-EFE0-6C74-438A-5327E19465FE}"/>
              </a:ext>
            </a:extLst>
          </p:cNvPr>
          <p:cNvPicPr>
            <a:picLocks noChangeAspect="1"/>
          </p:cNvPicPr>
          <p:nvPr/>
        </p:nvPicPr>
        <p:blipFill rotWithShape="1">
          <a:blip r:embed="rId4"/>
          <a:srcRect r="4680"/>
          <a:stretch/>
        </p:blipFill>
        <p:spPr>
          <a:xfrm>
            <a:off x="1263912" y="2542301"/>
            <a:ext cx="4343400" cy="3531491"/>
          </a:xfrm>
          <a:prstGeom prst="rect">
            <a:avLst/>
          </a:prstGeom>
        </p:spPr>
      </p:pic>
      <p:sp>
        <p:nvSpPr>
          <p:cNvPr id="12" name="TextBox 11">
            <a:extLst>
              <a:ext uri="{FF2B5EF4-FFF2-40B4-BE49-F238E27FC236}">
                <a16:creationId xmlns:a16="http://schemas.microsoft.com/office/drawing/2014/main" id="{90DFF60D-46A3-85BB-366F-596A0C105E2E}"/>
              </a:ext>
            </a:extLst>
          </p:cNvPr>
          <p:cNvSpPr txBox="1"/>
          <p:nvPr/>
        </p:nvSpPr>
        <p:spPr>
          <a:xfrm>
            <a:off x="1846264" y="6118388"/>
            <a:ext cx="13498510" cy="2704266"/>
          </a:xfrm>
          <a:prstGeom prst="rect">
            <a:avLst/>
          </a:prstGeom>
          <a:noFill/>
        </p:spPr>
        <p:txBody>
          <a:bodyPr wrap="square">
            <a:spAutoFit/>
          </a:bodyPr>
          <a:lstStyle/>
          <a:p>
            <a:pPr>
              <a:lnSpc>
                <a:spcPct val="120000"/>
              </a:lnSpc>
            </a:pPr>
            <a:r>
              <a:rPr lang="en-US" sz="3600" b="1" i="1" dirty="0" err="1">
                <a:solidFill>
                  <a:srgbClr val="FF0000"/>
                </a:solidFill>
                <a:effectLst/>
                <a:latin typeface="Times New Roman" panose="02020603050405020304" pitchFamily="18" charset="0"/>
                <a:ea typeface="Times New Roman" panose="02020603050405020304" pitchFamily="18" charset="0"/>
              </a:rPr>
              <a:t>Chúng</a:t>
            </a:r>
            <a:r>
              <a:rPr lang="en-US" sz="3600" b="1" i="1" dirty="0">
                <a:solidFill>
                  <a:srgbClr val="FF0000"/>
                </a:solidFill>
                <a:effectLst/>
                <a:latin typeface="Times New Roman" panose="02020603050405020304" pitchFamily="18" charset="0"/>
                <a:ea typeface="Times New Roman" panose="02020603050405020304" pitchFamily="18" charset="0"/>
              </a:rPr>
              <a:t> ta </a:t>
            </a:r>
            <a:r>
              <a:rPr lang="en-US" sz="3600" b="1" i="1" dirty="0" err="1">
                <a:solidFill>
                  <a:srgbClr val="FF0000"/>
                </a:solidFill>
                <a:effectLst/>
                <a:latin typeface="Times New Roman" panose="02020603050405020304" pitchFamily="18" charset="0"/>
                <a:ea typeface="Times New Roman" panose="02020603050405020304" pitchFamily="18" charset="0"/>
              </a:rPr>
              <a:t>nên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thể</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hiện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sự</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quan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tâm</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đến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hàng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xóm</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láng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giềng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bằng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nhiều</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hành</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động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như</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không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trêu</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chọc</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phải</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biết</a:t>
            </a:r>
            <a:r>
              <a:rPr lang="en-US" sz="3600" b="1" i="1" dirty="0">
                <a:solidFill>
                  <a:srgbClr val="FF0000"/>
                </a:solidFill>
                <a:effectLst/>
                <a:latin typeface="Times New Roman" panose="02020603050405020304" pitchFamily="18" charset="0"/>
                <a:ea typeface="Times New Roman" panose="02020603050405020304" pitchFamily="18" charset="0"/>
              </a:rPr>
              <a:t> chia </a:t>
            </a:r>
            <a:r>
              <a:rPr lang="en-US" sz="3600" b="1" i="1" dirty="0" err="1">
                <a:solidFill>
                  <a:srgbClr val="FF0000"/>
                </a:solidFill>
                <a:effectLst/>
                <a:latin typeface="Times New Roman" panose="02020603050405020304" pitchFamily="18" charset="0"/>
                <a:ea typeface="Times New Roman" panose="02020603050405020304" pitchFamily="18" charset="0"/>
              </a:rPr>
              <a:t>sẻ</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giúp</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đỡ</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động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viên</a:t>
            </a:r>
            <a:r>
              <a:rPr lang="en-US" sz="3600" b="1" i="1" dirty="0">
                <a:solidFill>
                  <a:srgbClr val="FF0000"/>
                </a:solidFill>
                <a:effectLst/>
                <a:latin typeface="Times New Roman" panose="02020603050405020304" pitchFamily="18" charset="0"/>
                <a:ea typeface="Times New Roman" panose="02020603050405020304" pitchFamily="18" charset="0"/>
              </a:rPr>
              <a:t>…</a:t>
            </a:r>
            <a:r>
              <a:rPr lang="en-US" sz="3600" b="1" i="1" dirty="0" err="1">
                <a:solidFill>
                  <a:srgbClr val="FF0000"/>
                </a:solidFill>
                <a:effectLst/>
                <a:latin typeface="Times New Roman" panose="02020603050405020304" pitchFamily="18" charset="0"/>
                <a:ea typeface="Times New Roman" panose="02020603050405020304" pitchFamily="18" charset="0"/>
              </a:rPr>
              <a:t>Đừng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thể</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hiện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những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hành</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động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thờ</a:t>
            </a:r>
            <a:r>
              <a:rPr lang="en-US" sz="3600" b="1" i="1" dirty="0">
                <a:solidFill>
                  <a:srgbClr val="FF0000"/>
                </a:solidFill>
                <a:effectLst/>
                <a:latin typeface="Times New Roman" panose="02020603050405020304" pitchFamily="18" charset="0"/>
                <a:ea typeface="Times New Roman" panose="02020603050405020304" pitchFamily="18" charset="0"/>
              </a:rPr>
              <a:t> ơ, </a:t>
            </a:r>
            <a:r>
              <a:rPr lang="en-US" sz="3600" b="1" i="1" dirty="0" err="1">
                <a:solidFill>
                  <a:srgbClr val="FF0000"/>
                </a:solidFill>
                <a:effectLst/>
                <a:latin typeface="Times New Roman" panose="02020603050405020304" pitchFamily="18" charset="0"/>
                <a:ea typeface="Times New Roman" panose="02020603050405020304" pitchFamily="18" charset="0"/>
              </a:rPr>
              <a:t>trêu</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chọc</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không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quan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tâm</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giúp</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đỡ</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với</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hàng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xóm</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láng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giềng</a:t>
            </a:r>
            <a:r>
              <a:rPr lang="en-US" sz="3600" b="1" i="1" dirty="0">
                <a:solidFill>
                  <a:srgbClr val="FF0000"/>
                </a:solidFill>
                <a:effectLst/>
                <a:latin typeface="Times New Roman" panose="02020603050405020304" pitchFamily="18" charset="0"/>
                <a:ea typeface="Times New Roman" panose="02020603050405020304" pitchFamily="18" charset="0"/>
              </a:rPr>
              <a:t>.</a:t>
            </a:r>
            <a:endParaRPr lang="en-US" sz="3600" b="1" dirty="0">
              <a:solidFill>
                <a:srgbClr val="FF0000"/>
              </a:solidFill>
            </a:endParaRPr>
          </a:p>
        </p:txBody>
      </p:sp>
    </p:spTree>
    <p:extLst>
      <p:ext uri="{BB962C8B-B14F-4D97-AF65-F5344CB8AC3E}">
        <p14:creationId xmlns:p14="http://schemas.microsoft.com/office/powerpoint/2010/main" val="419041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3500966" cy="930735"/>
            <a:chOff x="4539228" y="172432"/>
            <a:chExt cx="3441894" cy="930735"/>
          </a:xfrm>
        </p:grpSpPr>
        <p:grpSp>
          <p:nvGrpSpPr>
            <p:cNvPr id="3" name="Group 2"/>
            <p:cNvGrpSpPr/>
            <p:nvPr/>
          </p:nvGrpSpPr>
          <p:grpSpPr>
            <a:xfrm>
              <a:off x="4539228" y="172432"/>
              <a:ext cx="3441894" cy="930735"/>
              <a:chOff x="4539228" y="172432"/>
              <a:chExt cx="3441894" cy="930735"/>
            </a:xfrm>
          </p:grpSpPr>
          <p:sp>
            <p:nvSpPr>
              <p:cNvPr id="5" name="TextBox 4"/>
              <p:cNvSpPr txBox="1"/>
              <p:nvPr/>
            </p:nvSpPr>
            <p:spPr>
              <a:xfrm>
                <a:off x="4539228" y="172432"/>
                <a:ext cx="181614" cy="523220"/>
              </a:xfrm>
              <a:prstGeom prst="rect">
                <a:avLst/>
              </a:prstGeom>
              <a:solidFill>
                <a:schemeClr val="bg1"/>
              </a:solid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1257300" y="1600200"/>
            <a:ext cx="13205619" cy="66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400" b="1" u="sng">
                <a:solidFill>
                  <a:srgbClr val="FF0000"/>
                </a:solidFill>
                <a:latin typeface="Times New Roman" pitchFamily="18" charset="0"/>
                <a:cs typeface="Times New Roman" pitchFamily="18" charset="0"/>
              </a:rPr>
              <a:t>2. </a:t>
            </a:r>
            <a:r>
              <a:rPr lang="vi-VN" sz="3400" b="1" u="sng">
                <a:solidFill>
                  <a:srgbClr val="FF0000"/>
                </a:solidFill>
                <a:effectLst/>
                <a:latin typeface="Times New Roman" panose="02020603050405020304" pitchFamily="18" charset="0"/>
                <a:ea typeface="Times New Roman" panose="02020603050405020304" pitchFamily="18" charset="0"/>
              </a:rPr>
              <a:t>Cho lời khuyên phù hợp với hành </a:t>
            </a:r>
            <a:r>
              <a:rPr lang="en-US" sz="3400" b="1" u="sng">
                <a:solidFill>
                  <a:srgbClr val="FF0000"/>
                </a:solidFill>
                <a:effectLst/>
                <a:latin typeface="Times New Roman" panose="02020603050405020304" pitchFamily="18" charset="0"/>
                <a:ea typeface="Times New Roman" panose="02020603050405020304" pitchFamily="18" charset="0"/>
              </a:rPr>
              <a:t>động của bạn trong tranh </a:t>
            </a:r>
            <a:r>
              <a:rPr lang="nl-NL" sz="3400" b="1" u="sng">
                <a:solidFill>
                  <a:srgbClr val="FF0000"/>
                </a:solidFill>
                <a:effectLst/>
                <a:latin typeface="Times New Roman" pitchFamily="18" charset="0"/>
                <a:ea typeface="Times New Roman" panose="02020603050405020304" pitchFamily="18" charset="0"/>
                <a:cs typeface="Times New Roman" pitchFamily="18" charset="0"/>
              </a:rPr>
              <a:t>.</a:t>
            </a:r>
            <a:r>
              <a:rPr lang="nl-NL" sz="3400" b="1" u="sng">
                <a:solidFill>
                  <a:srgbClr val="FF0000"/>
                </a:solidFill>
                <a:latin typeface="Times New Roman" pitchFamily="18" charset="0"/>
                <a:cs typeface="Times New Roman" pitchFamily="18" charset="0"/>
              </a:rPr>
              <a:t> </a:t>
            </a:r>
            <a:endParaRPr lang="en-US" sz="3400" b="1" u="sng">
              <a:solidFill>
                <a:srgbClr val="FF0000"/>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2A244845-257A-2A61-2CB0-75E077BA2E88}"/>
              </a:ext>
            </a:extLst>
          </p:cNvPr>
          <p:cNvPicPr>
            <a:picLocks noChangeAspect="1"/>
          </p:cNvPicPr>
          <p:nvPr/>
        </p:nvPicPr>
        <p:blipFill rotWithShape="1">
          <a:blip r:embed="rId2"/>
          <a:srcRect l="4237" b="8359"/>
          <a:stretch/>
        </p:blipFill>
        <p:spPr>
          <a:xfrm>
            <a:off x="9814719" y="2245808"/>
            <a:ext cx="5909500" cy="6212392"/>
          </a:xfrm>
          <a:prstGeom prst="rect">
            <a:avLst/>
          </a:prstGeom>
        </p:spPr>
      </p:pic>
      <p:sp>
        <p:nvSpPr>
          <p:cNvPr id="13" name="TextBox 12">
            <a:extLst>
              <a:ext uri="{FF2B5EF4-FFF2-40B4-BE49-F238E27FC236}">
                <a16:creationId xmlns:a16="http://schemas.microsoft.com/office/drawing/2014/main" id="{974CA387-DFB7-086E-456D-8ACF7B8FC685}"/>
              </a:ext>
            </a:extLst>
          </p:cNvPr>
          <p:cNvSpPr txBox="1"/>
          <p:nvPr/>
        </p:nvSpPr>
        <p:spPr>
          <a:xfrm>
            <a:off x="1466454" y="2324761"/>
            <a:ext cx="8139112" cy="1293303"/>
          </a:xfrm>
          <a:prstGeom prst="rect">
            <a:avLst/>
          </a:prstGeom>
          <a:noFill/>
        </p:spPr>
        <p:txBody>
          <a:bodyPr wrap="square">
            <a:spAutoFit/>
          </a:bodyPr>
          <a:lstStyle/>
          <a:p>
            <a:pPr algn="just">
              <a:lnSpc>
                <a:spcPct val="120000"/>
              </a:lnSpc>
            </a:pPr>
            <a:r>
              <a:rPr lang="vi-VN" sz="3400" b="1">
                <a:solidFill>
                  <a:srgbClr val="FF0000"/>
                </a:solidFill>
                <a:effectLst/>
                <a:latin typeface="Times New Roman" panose="02020603050405020304" pitchFamily="18" charset="0"/>
                <a:ea typeface="Times New Roman" panose="02020603050405020304" pitchFamily="18" charset="0"/>
              </a:rPr>
              <a:t>Tình huống: Bạn nhỏ trong tranh lén vứt rác sang nhà hàng xóm cho nhanh</a:t>
            </a:r>
            <a:r>
              <a:rPr lang="en-US" sz="3400" b="1">
                <a:solidFill>
                  <a:srgbClr val="FF0000"/>
                </a:solidFill>
                <a:effectLst/>
                <a:latin typeface="Times New Roman" panose="02020603050405020304" pitchFamily="18" charset="0"/>
                <a:ea typeface="Times New Roman" panose="02020603050405020304" pitchFamily="18" charset="0"/>
              </a:rPr>
              <a:t>.</a:t>
            </a:r>
          </a:p>
        </p:txBody>
      </p:sp>
      <p:sp>
        <p:nvSpPr>
          <p:cNvPr id="15" name="TextBox 14">
            <a:extLst>
              <a:ext uri="{FF2B5EF4-FFF2-40B4-BE49-F238E27FC236}">
                <a16:creationId xmlns:a16="http://schemas.microsoft.com/office/drawing/2014/main" id="{CB71149F-D7EB-48D5-8EA0-6ED33C0FD219}"/>
              </a:ext>
            </a:extLst>
          </p:cNvPr>
          <p:cNvSpPr txBox="1"/>
          <p:nvPr/>
        </p:nvSpPr>
        <p:spPr>
          <a:xfrm>
            <a:off x="1289844" y="3618064"/>
            <a:ext cx="8139112" cy="5060488"/>
          </a:xfrm>
          <a:prstGeom prst="rect">
            <a:avLst/>
          </a:prstGeom>
          <a:noFill/>
        </p:spPr>
        <p:txBody>
          <a:bodyPr wrap="square">
            <a:spAutoFit/>
          </a:bodyPr>
          <a:lstStyle/>
          <a:p>
            <a:pPr algn="just">
              <a:lnSpc>
                <a:spcPct val="120000"/>
              </a:lnSpc>
            </a:pPr>
            <a:r>
              <a:rPr lang="en-US" sz="3400" b="1">
                <a:solidFill>
                  <a:srgbClr val="0000FF"/>
                </a:solidFill>
                <a:effectLst/>
                <a:latin typeface="Times New Roman" panose="02020603050405020304" pitchFamily="18" charset="0"/>
                <a:ea typeface="Times New Roman" panose="02020603050405020304" pitchFamily="18" charset="0"/>
              </a:rPr>
              <a:t>+ Em sẽ khuyên bạn k</a:t>
            </a:r>
            <a:r>
              <a:rPr lang="vi-VN" sz="3400" b="1">
                <a:solidFill>
                  <a:srgbClr val="0000FF"/>
                </a:solidFill>
                <a:effectLst/>
                <a:latin typeface="Times New Roman" panose="02020603050405020304" pitchFamily="18" charset="0"/>
                <a:ea typeface="Times New Roman" panose="02020603050405020304" pitchFamily="18" charset="0"/>
              </a:rPr>
              <a:t>hông nên vứt rác bừa bãi</a:t>
            </a:r>
            <a:r>
              <a:rPr lang="en-US" sz="3400" b="1">
                <a:solidFill>
                  <a:srgbClr val="0000FF"/>
                </a:solidFill>
                <a:effectLst/>
                <a:latin typeface="Times New Roman" panose="02020603050405020304" pitchFamily="18" charset="0"/>
                <a:ea typeface="Times New Roman" panose="02020603050405020304" pitchFamily="18" charset="0"/>
              </a:rPr>
              <a:t>. Đ</a:t>
            </a:r>
            <a:r>
              <a:rPr lang="vi-VN" sz="3400" b="1">
                <a:solidFill>
                  <a:srgbClr val="0000FF"/>
                </a:solidFill>
                <a:effectLst/>
                <a:latin typeface="Times New Roman" panose="02020603050405020304" pitchFamily="18" charset="0"/>
                <a:ea typeface="Times New Roman" panose="02020603050405020304" pitchFamily="18" charset="0"/>
              </a:rPr>
              <a:t>ặc biệt vứt sang nhà hàng xóm mà phải vứt đúng nơi quy định</a:t>
            </a:r>
            <a:r>
              <a:rPr lang="en-US" sz="3400" b="1">
                <a:solidFill>
                  <a:srgbClr val="0000FF"/>
                </a:solidFill>
                <a:effectLst/>
                <a:latin typeface="Times New Roman" panose="02020603050405020304" pitchFamily="18" charset="0"/>
                <a:ea typeface="Times New Roman" panose="02020603050405020304" pitchFamily="18" charset="0"/>
              </a:rPr>
              <a:t>.</a:t>
            </a:r>
          </a:p>
          <a:p>
            <a:pPr algn="just">
              <a:lnSpc>
                <a:spcPct val="120000"/>
              </a:lnSpc>
            </a:pPr>
            <a:r>
              <a:rPr lang="en-US" sz="3400" b="1">
                <a:solidFill>
                  <a:srgbClr val="0000FF"/>
                </a:solidFill>
                <a:effectLst/>
                <a:latin typeface="Times New Roman" panose="02020603050405020304" pitchFamily="18" charset="0"/>
                <a:ea typeface="Times New Roman" panose="02020603050405020304" pitchFamily="18" charset="0"/>
              </a:rPr>
              <a:t>+ Em sẽ khuyên bạn nên nhặt lại số rác mà bạn đã vứt và chấm dứt hành động này. Bởi nếu hành động nay để nhà hàng xóm biết được sẽ gây rạn nứt tình cảm hàng xóm láng giềng.</a:t>
            </a:r>
          </a:p>
        </p:txBody>
      </p:sp>
      <p:sp>
        <p:nvSpPr>
          <p:cNvPr id="20" name="Text Box 14">
            <a:extLst>
              <a:ext uri="{FF2B5EF4-FFF2-40B4-BE49-F238E27FC236}">
                <a16:creationId xmlns:a16="http://schemas.microsoft.com/office/drawing/2014/main" id="{EA131F16-21C3-9481-FCBF-472377A240B1}"/>
              </a:ext>
            </a:extLst>
          </p:cNvPr>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(T2)</a:t>
            </a:r>
          </a:p>
        </p:txBody>
      </p:sp>
    </p:spTree>
    <p:extLst>
      <p:ext uri="{BB962C8B-B14F-4D97-AF65-F5344CB8AC3E}">
        <p14:creationId xmlns:p14="http://schemas.microsoft.com/office/powerpoint/2010/main" val="142793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3500966" cy="930735"/>
              <a:chOff x="4539228" y="172432"/>
              <a:chExt cx="3441894" cy="930735"/>
            </a:xfrm>
          </p:grpSpPr>
          <p:grpSp>
            <p:nvGrpSpPr>
              <p:cNvPr id="3" name="Group 2"/>
              <p:cNvGrpSpPr/>
              <p:nvPr/>
            </p:nvGrpSpPr>
            <p:grpSpPr>
              <a:xfrm>
                <a:off x="4539228" y="172432"/>
                <a:ext cx="3441894" cy="930735"/>
                <a:chOff x="4539228" y="172432"/>
                <a:chExt cx="3441894" cy="930735"/>
              </a:xfrm>
            </p:grpSpPr>
            <p:sp>
              <p:nvSpPr>
                <p:cNvPr id="5" name="TextBox 4"/>
                <p:cNvSpPr txBox="1"/>
                <p:nvPr/>
              </p:nvSpPr>
              <p:spPr>
                <a:xfrm>
                  <a:off x="4539228" y="172432"/>
                  <a:ext cx="181614" cy="523220"/>
                </a:xfrm>
                <a:prstGeom prst="rect">
                  <a:avLst/>
                </a:prstGeom>
                <a:solidFill>
                  <a:schemeClr val="bg1"/>
                </a:solidFill>
              </p:spPr>
              <p:txBody>
                <a:bodyPr wrap="none" rtlCol="0">
                  <a:spAutoFit/>
                </a:bodyPr>
                <a:lstStyle/>
                <a:p>
                  <a:endParaRPr lang="en-US" sz="2800" dirty="0">
                    <a:solidFill>
                      <a:srgbClr val="0000CC"/>
                    </a:solidFill>
                    <a:latin typeface="Times New Roman" pitchFamily="18" charset="0"/>
                    <a:cs typeface="Times New Roman" pitchFamily="18" charset="0"/>
                  </a:endParaRP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 EM KHÁM PHÁ ĐẤT NƯỚC VIỆT NAM (T2)</a:t>
              </a:r>
            </a:p>
          </p:txBody>
        </p:sp>
      </p:grpSp>
      <p:sp>
        <p:nvSpPr>
          <p:cNvPr id="46" name="Text Box 14"/>
          <p:cNvSpPr txBox="1">
            <a:spLocks noChangeArrowheads="1"/>
          </p:cNvSpPr>
          <p:nvPr/>
        </p:nvSpPr>
        <p:spPr bwMode="auto">
          <a:xfrm>
            <a:off x="1701279" y="1852546"/>
            <a:ext cx="10439400" cy="119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452524" rtl="0" eaLnBrk="1" fontAlgn="auto" latinLnBrk="0" hangingPunct="1">
              <a:lnSpc>
                <a:spcPct val="100000"/>
              </a:lnSpc>
              <a:spcBef>
                <a:spcPts val="0"/>
              </a:spcBef>
              <a:spcAft>
                <a:spcPts val="0"/>
              </a:spcAft>
              <a:buClrTx/>
              <a:buSzTx/>
              <a:buFontTx/>
              <a:buNone/>
              <a:tabLst/>
              <a:defRPr/>
            </a:pPr>
            <a:r>
              <a:rPr lang="en-US" sz="3200" b="1" u="sng">
                <a:solidFill>
                  <a:srgbClr val="FF0000"/>
                </a:solidFill>
                <a:latin typeface="Times New Roman" pitchFamily="18" charset="0"/>
                <a:cs typeface="Times New Roman" pitchFamily="18" charset="0"/>
              </a:rPr>
              <a:t>2. </a:t>
            </a:r>
            <a:r>
              <a:rPr kumimoji="0" lang="nl-NL" sz="3600" b="1" i="1" u="sng"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rPr>
              <a:t>Hãy cho lời khuyên phù hợp với hành động.</a:t>
            </a:r>
            <a:endParaRPr kumimoji="0" lang="en-US" sz="3600" b="0" i="0" u="sng" strike="noStrike" kern="1200" cap="none" spc="0" normalizeH="0" baseline="0" noProof="0">
              <a:ln>
                <a:noFill/>
              </a:ln>
              <a:solidFill>
                <a:srgbClr val="FF0000"/>
              </a:solidFill>
              <a:effectLst/>
              <a:uLnTx/>
              <a:uFillTx/>
              <a:latin typeface="Calibri"/>
            </a:endParaRPr>
          </a:p>
          <a:p>
            <a:pPr algn="just" eaLnBrk="1" hangingPunct="1">
              <a:spcBef>
                <a:spcPts val="0"/>
              </a:spcBef>
              <a:defRPr/>
            </a:pPr>
            <a:endParaRPr lang="en-US" sz="3200" b="1" u="sng">
              <a:solidFill>
                <a:srgbClr val="FF0000"/>
              </a:solidFill>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id="{FD84BF3E-E342-B724-BBF8-DA9F349529B7}"/>
              </a:ext>
            </a:extLst>
          </p:cNvPr>
          <p:cNvPicPr>
            <a:picLocks noChangeAspect="1"/>
          </p:cNvPicPr>
          <p:nvPr/>
        </p:nvPicPr>
        <p:blipFill>
          <a:blip r:embed="rId2"/>
          <a:stretch>
            <a:fillRect/>
          </a:stretch>
        </p:blipFill>
        <p:spPr>
          <a:xfrm>
            <a:off x="6596090" y="2743200"/>
            <a:ext cx="4283569" cy="2977797"/>
          </a:xfrm>
          <a:prstGeom prst="rect">
            <a:avLst/>
          </a:prstGeom>
        </p:spPr>
      </p:pic>
      <p:pic>
        <p:nvPicPr>
          <p:cNvPr id="14" name="Picture 13">
            <a:extLst>
              <a:ext uri="{FF2B5EF4-FFF2-40B4-BE49-F238E27FC236}">
                <a16:creationId xmlns:a16="http://schemas.microsoft.com/office/drawing/2014/main" id="{0058E5B6-B21D-3849-9F3F-CD5B99BB81AC}"/>
              </a:ext>
            </a:extLst>
          </p:cNvPr>
          <p:cNvPicPr>
            <a:picLocks noChangeAspect="1"/>
          </p:cNvPicPr>
          <p:nvPr/>
        </p:nvPicPr>
        <p:blipFill>
          <a:blip r:embed="rId3"/>
          <a:stretch>
            <a:fillRect/>
          </a:stretch>
        </p:blipFill>
        <p:spPr>
          <a:xfrm>
            <a:off x="1585119" y="2743200"/>
            <a:ext cx="4800600" cy="3025422"/>
          </a:xfrm>
          <a:prstGeom prst="rect">
            <a:avLst/>
          </a:prstGeom>
        </p:spPr>
      </p:pic>
      <p:pic>
        <p:nvPicPr>
          <p:cNvPr id="15" name="Picture 14">
            <a:extLst>
              <a:ext uri="{FF2B5EF4-FFF2-40B4-BE49-F238E27FC236}">
                <a16:creationId xmlns:a16="http://schemas.microsoft.com/office/drawing/2014/main" id="{409D723F-0EAA-7091-7042-6A756AA75C0F}"/>
              </a:ext>
            </a:extLst>
          </p:cNvPr>
          <p:cNvPicPr>
            <a:picLocks noChangeAspect="1"/>
          </p:cNvPicPr>
          <p:nvPr/>
        </p:nvPicPr>
        <p:blipFill>
          <a:blip r:embed="rId4"/>
          <a:stretch>
            <a:fillRect/>
          </a:stretch>
        </p:blipFill>
        <p:spPr>
          <a:xfrm>
            <a:off x="11414919" y="2705493"/>
            <a:ext cx="3964260" cy="2895599"/>
          </a:xfrm>
          <a:prstGeom prst="rect">
            <a:avLst/>
          </a:prstGeom>
        </p:spPr>
      </p:pic>
      <p:sp>
        <p:nvSpPr>
          <p:cNvPr id="16" name="Plaque 15">
            <a:extLst>
              <a:ext uri="{FF2B5EF4-FFF2-40B4-BE49-F238E27FC236}">
                <a16:creationId xmlns:a16="http://schemas.microsoft.com/office/drawing/2014/main" id="{B7E5D188-0151-26F1-4325-9C748918A3B4}"/>
              </a:ext>
            </a:extLst>
          </p:cNvPr>
          <p:cNvSpPr/>
          <p:nvPr/>
        </p:nvSpPr>
        <p:spPr>
          <a:xfrm>
            <a:off x="1566584" y="5933687"/>
            <a:ext cx="13030200" cy="2676913"/>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52524" rtl="0" eaLnBrk="1" fontAlgn="auto" latinLnBrk="0" hangingPunct="1">
              <a:lnSpc>
                <a:spcPct val="120000"/>
              </a:lnSpc>
              <a:spcBef>
                <a:spcPts val="0"/>
              </a:spcBef>
              <a:spcAft>
                <a:spcPts val="0"/>
              </a:spcAft>
              <a:buClrTx/>
              <a:buSzTx/>
              <a:buFontTx/>
              <a:buNone/>
              <a:tabLst/>
              <a:defRPr/>
            </a:pPr>
            <a:r>
              <a:rPr kumimoji="0" lang="nl-NL" sz="36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Chúng ta không nên vứt rác bừa bãi mà phải vứt rác đúng nơi quy định. Không nên vứt rác sang nhà hàng xóm. Bởi vì, nếu hành động này để nhà hàng xóm biết được sẽ gây rạn nứt tình cảm hàng xóm láng giềng. </a:t>
            </a:r>
            <a:endParaRPr kumimoji="0" lang="en-US" sz="3600" b="1" i="0" u="none" strike="noStrike" kern="1200" cap="none" spc="0" normalizeH="0" baseline="0" noProof="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86243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1401</TotalTime>
  <Words>556</Words>
  <Application>Microsoft Office PowerPoint</Application>
  <PresentationFormat>Custom</PresentationFormat>
  <Paragraphs>45</Paragraphs>
  <Slides>9</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246</cp:revision>
  <dcterms:created xsi:type="dcterms:W3CDTF">2022-07-10T01:37:20Z</dcterms:created>
  <dcterms:modified xsi:type="dcterms:W3CDTF">2024-05-23T03:07:15Z</dcterms:modified>
</cp:coreProperties>
</file>