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83" r:id="rId9"/>
    <p:sldId id="284" r:id="rId10"/>
    <p:sldId id="282" r:id="rId11"/>
    <p:sldId id="279" r:id="rId12"/>
    <p:sldId id="266" r:id="rId13"/>
    <p:sldId id="281" r:id="rId14"/>
    <p:sldId id="280" r:id="rId15"/>
    <p:sldId id="267" r:id="rId16"/>
    <p:sldId id="268" r:id="rId17"/>
    <p:sldId id="269" r:id="rId18"/>
    <p:sldId id="270" r:id="rId19"/>
    <p:sldId id="271" r:id="rId20"/>
    <p:sldId id="274" r:id="rId21"/>
    <p:sldId id="272" r:id="rId22"/>
    <p:sldId id="273" r:id="rId23"/>
    <p:sldId id="275" r:id="rId24"/>
    <p:sldId id="276" r:id="rId25"/>
    <p:sldId id="285" r:id="rId26"/>
    <p:sldId id="286" r:id="rId27"/>
    <p:sldId id="287" r:id="rId28"/>
    <p:sldId id="288" r:id="rId29"/>
    <p:sldId id="289" r:id="rId30"/>
    <p:sldId id="290" r:id="rId31"/>
    <p:sldId id="277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7407-9435-468F-BC50-F4AD98F99A9C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2B32-FCEF-4E35-A510-530E9E4F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8e4ee22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8e4ee22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268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 eaLnBrk="1" hangingPunct="1"/>
            <a:fld id="{545C8C8C-C791-45EC-B842-90CA87B7ACD5}" type="slidenum">
              <a:rPr lang="en-US" sz="1200" smtClean="0">
                <a:latin typeface="Arial" charset="0"/>
              </a:rPr>
              <a:pPr eaLnBrk="1" hangingPunct="1"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endParaRPr lang="en-US" sz="1000" smtClean="0"/>
          </a:p>
          <a:p>
            <a:pPr eaLnBrk="1" hangingPunct="1">
              <a:lnSpc>
                <a:spcPct val="80000"/>
              </a:lnSpc>
            </a:pPr>
            <a:r>
              <a:rPr lang="en-US" sz="1000" smtClean="0"/>
              <a:t>Copyright © 2005 Doan Van Hung - Khoa Lich Su - Dai hoc Quy Nhon 12/2005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aseline="0" dirty="0" err="1" smtClean="0"/>
              <a:t>Bây</a:t>
            </a:r>
            <a:r>
              <a:rPr lang="en-US" baseline="0" dirty="0" smtClean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 smtClean="0"/>
              <a:t>Bắt</a:t>
            </a:r>
            <a:r>
              <a:rPr lang="en-US" baseline="0" dirty="0" smtClean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</a:t>
            </a:r>
            <a:r>
              <a:rPr lang="en-US" baseline="0" dirty="0" smtClean="0"/>
              <a:t>…………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874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99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37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242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1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2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8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24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1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4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74699-1C48-4CC5-80D1-3DB447819E6B}" type="datetimeFigureOut">
              <a:rPr lang="en-US" smtClean="0"/>
              <a:t>23/07/2024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8542C-8EC0-4B1D-80EE-3487F1B93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JsGgVSzqk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audio" Target="../media/audio1.wav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27.wmf"/><Relationship Id="rId4" Type="http://schemas.openxmlformats.org/officeDocument/2006/relationships/audio" Target="../media/audio2.wav"/><Relationship Id="rId9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2.bp.blogspot.com/-t1xd_NcYJGk/UjFo_tjJxwI/AAAAAAAAGEY/A1Tkqw8MWKQ/s1600/baocap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 descr="(Ảnh: Edraw)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39A374-4D50-4B24-AB00-357316A97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0" y="106745"/>
            <a:ext cx="9201150" cy="960056"/>
          </a:xfrm>
          <a:prstGeom prst="rect">
            <a:avLst/>
          </a:prstGeom>
        </p:spPr>
      </p:pic>
      <p:sp>
        <p:nvSpPr>
          <p:cNvPr id="9" name="Google Shape;337;p20"/>
          <p:cNvSpPr txBox="1">
            <a:spLocks noGrp="1"/>
          </p:cNvSpPr>
          <p:nvPr>
            <p:ph type="title"/>
          </p:nvPr>
        </p:nvSpPr>
        <p:spPr>
          <a:xfrm>
            <a:off x="2209800" y="307969"/>
            <a:ext cx="4320433" cy="55760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CEE68C0-54A0-448B-BB9D-DDF480666C28}"/>
              </a:ext>
            </a:extLst>
          </p:cNvPr>
          <p:cNvSpPr txBox="1"/>
          <p:nvPr/>
        </p:nvSpPr>
        <p:spPr>
          <a:xfrm>
            <a:off x="2209801" y="1268025"/>
            <a:ext cx="5181600" cy="3915966"/>
          </a:xfrm>
          <a:prstGeom prst="wedgeRoundRectCallout">
            <a:avLst>
              <a:gd name="adj1" fmla="val 2391"/>
              <a:gd name="adj2" fmla="val 62119"/>
              <a:gd name="adj3" fmla="val 16667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en-US" sz="2400" i="1" u="sng" dirty="0">
                <a:latin typeface="Times New Roman" pitchFamily="18" charset="0"/>
                <a:cs typeface="Times New Roman" pitchFamily="18" charset="0"/>
                <a:hlinkClick r:id="rId4"/>
              </a:rPr>
              <a:t>://www.youtube.com/watch?v=JsGgVSzqkMA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video?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8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364" y="533400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752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XX =&gt;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8287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(1986)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272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6705600"/>
            <a:ext cx="914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395901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0863"/>
            <a:ext cx="88392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1143000" y="6172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3333FF"/>
                </a:solidFill>
                <a:latin typeface="Times New Roman" pitchFamily="18" charset="0"/>
              </a:rPr>
              <a:t>  ĐẠI HỘI ĐẢNG LẦN THỨ VI ( THÁNG 12 – 1986)</a:t>
            </a:r>
          </a:p>
        </p:txBody>
      </p:sp>
      <p:pic>
        <p:nvPicPr>
          <p:cNvPr id="16392" name="Picture 3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914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g_361031" descr="Đồng chí Nguyến Văn Linh - Cố Tổng Bí thư Đảng Cộng sản Việt N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311150"/>
            <a:ext cx="628808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01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2" y="267956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8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3400" y="228600"/>
            <a:ext cx="7848600" cy="7620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ĐỔI MỚI TOÀN DIỆN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NHƯNG GIỮ VỮNG MỤC TIÊU VÀ NGUYÊN TẮC</a:t>
            </a:r>
          </a:p>
        </p:txBody>
      </p:sp>
      <p:pic>
        <p:nvPicPr>
          <p:cNvPr id="3" name="Picture 10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787">
            <a:off x="3005138" y="987425"/>
            <a:ext cx="40624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Image(215)"/>
          <p:cNvPicPr>
            <a:picLocks noChangeAspect="1" noChangeArrowheads="1"/>
          </p:cNvPicPr>
          <p:nvPr/>
        </p:nvPicPr>
        <p:blipFill>
          <a:blip r:embed="rId3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r="20000"/>
          <a:stretch>
            <a:fillRect/>
          </a:stretch>
        </p:blipFill>
        <p:spPr bwMode="auto">
          <a:xfrm rot="-2100083">
            <a:off x="1835150" y="1541463"/>
            <a:ext cx="1725613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2359025" y="5105400"/>
            <a:ext cx="4464050" cy="1657350"/>
          </a:xfrm>
          <a:prstGeom prst="flowChartDecision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 MỚI NHƯNG </a:t>
            </a:r>
          </a:p>
          <a:p>
            <a:pPr algn="ctr"/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 ĐỔI MÀU</a:t>
            </a: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 rot="-5400000">
            <a:off x="5584825" y="4473575"/>
            <a:ext cx="2952750" cy="863600"/>
          </a:xfrm>
          <a:prstGeom prst="curvedUpArrow">
            <a:avLst>
              <a:gd name="adj1" fmla="val 68382"/>
              <a:gd name="adj2" fmla="val 136765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rot="-5400000">
            <a:off x="696912" y="4581526"/>
            <a:ext cx="3097213" cy="792162"/>
          </a:xfrm>
          <a:prstGeom prst="curvedDownArrow">
            <a:avLst>
              <a:gd name="adj1" fmla="val 78196"/>
              <a:gd name="adj2" fmla="val 156393"/>
              <a:gd name="adj3" fmla="val 3333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2438400" y="3233738"/>
            <a:ext cx="2254250" cy="20240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4540250" y="3200400"/>
            <a:ext cx="2317750" cy="19812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tắc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Lênin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HCM</a:t>
            </a: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7150"/>
            <a:ext cx="90011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7" descr="Co V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-762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rved Right Arrow 11"/>
          <p:cNvSpPr/>
          <p:nvPr/>
        </p:nvSpPr>
        <p:spPr>
          <a:xfrm rot="19079033">
            <a:off x="969963" y="806450"/>
            <a:ext cx="1031875" cy="3532188"/>
          </a:xfrm>
          <a:prstGeom prst="curvedRightArrow">
            <a:avLst>
              <a:gd name="adj1" fmla="val 25000"/>
              <a:gd name="adj2" fmla="val 50000"/>
              <a:gd name="adj3" fmla="val 28009"/>
            </a:avLst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Left Arrow 12"/>
          <p:cNvSpPr/>
          <p:nvPr/>
        </p:nvSpPr>
        <p:spPr>
          <a:xfrm rot="2227754">
            <a:off x="7146925" y="873125"/>
            <a:ext cx="1022350" cy="3363913"/>
          </a:xfrm>
          <a:prstGeom prst="curvedLeftArrow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2" y="267956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524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021" y="3048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244370"/>
            <a:ext cx="806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8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2" y="267956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52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" y="2667000"/>
            <a:ext cx="825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06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364" y="533400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75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5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9"/>
            <a:ext cx="9162785" cy="113703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6003" y="81612"/>
            <a:ext cx="79788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 – 2006)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Administrator\Desktop\7-17187912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447800"/>
            <a:ext cx="8686801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729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8"/>
            <a:ext cx="9162785" cy="113703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6003" y="81612"/>
            <a:ext cx="79788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 – 2006)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01850" y="1253528"/>
            <a:ext cx="6190129" cy="4693947"/>
            <a:chOff x="4422621" y="1094857"/>
            <a:chExt cx="7624884" cy="555446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5442" y="1303118"/>
              <a:ext cx="7472063" cy="5346200"/>
              <a:chOff x="394387" y="-219765"/>
              <a:chExt cx="11710392" cy="658075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4387" y="-219765"/>
                <a:ext cx="11023636" cy="6402425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845" y="-22254"/>
                <a:ext cx="11361671" cy="6383246"/>
              </a:xfrm>
              <a:prstGeom prst="rect">
                <a:avLst/>
              </a:prstGeom>
              <a:solidFill>
                <a:srgbClr val="0070C0"/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0539" y="67071"/>
                <a:ext cx="11034284" cy="611558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2" descr="Văn phòng phẩm Hà Nội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0" t="11843" r="11674" b="12259"/>
              <a:stretch/>
            </p:blipFill>
            <p:spPr bwMode="auto">
              <a:xfrm rot="20852549">
                <a:off x="11026413" y="5166807"/>
                <a:ext cx="1078366" cy="1135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opyediting | AnnaProofing">
              <a:extLst>
                <a:ext uri="{FF2B5EF4-FFF2-40B4-BE49-F238E27FC236}">
                  <a16:creationId xmlns="" xmlns:a16="http://schemas.microsoft.com/office/drawing/2014/main" id="{8C2C0F88-ED36-4737-A139-308D36F1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21" y="1094857"/>
              <a:ext cx="935191" cy="107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7">
            <a:extLst>
              <a:ext uri="{FF2B5EF4-FFF2-40B4-BE49-F238E27FC236}">
                <a16:creationId xmlns="" xmlns:a16="http://schemas.microsoft.com/office/drawing/2014/main" id="{13258985-97C4-4418-988B-0B0AED3F8E42}"/>
              </a:ext>
            </a:extLst>
          </p:cNvPr>
          <p:cNvSpPr/>
          <p:nvPr/>
        </p:nvSpPr>
        <p:spPr>
          <a:xfrm>
            <a:off x="174166" y="1744181"/>
            <a:ext cx="2427684" cy="3433767"/>
          </a:xfrm>
          <a:prstGeom prst="roundRect">
            <a:avLst/>
          </a:prstGeom>
          <a:solidFill>
            <a:srgbClr val="DEFAFD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" descr="Giấy Mở Rộng Biểu Tượng - Véc tơ bút và giấy png tải về - Miễn phí trong  suốt Góc png Tải về.">
            <a:extLst>
              <a:ext uri="{FF2B5EF4-FFF2-40B4-BE49-F238E27FC236}">
                <a16:creationId xmlns="" xmlns:a16="http://schemas.microsoft.com/office/drawing/2014/main" id="{972B2DC7-CF2D-4C8B-98F8-F4AF240F7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731" l="10000" r="90000">
                        <a14:foregroundMark x1="65111" y1="90000" x2="65111" y2="90000"/>
                        <a14:foregroundMark x1="55444" y1="96923" x2="55444" y2="96923"/>
                        <a14:foregroundMark x1="39667" y1="8269" x2="39667" y2="8269"/>
                        <a14:foregroundMark x1="65889" y1="32692" x2="65889" y2="31923"/>
                        <a14:foregroundMark x1="72000" y1="23654" x2="72000" y2="23654"/>
                        <a14:foregroundMark x1="74889" y1="29231" x2="64222" y2="46538"/>
                        <a14:foregroundMark x1="30333" y1="20385" x2="30333" y2="20385"/>
                        <a14:foregroundMark x1="36444" y1="3269" x2="48333" y2="1731"/>
                        <a14:foregroundMark x1="46556" y1="75769" x2="40444" y2="74615"/>
                        <a14:foregroundMark x1="40444" y1="74615" x2="43778" y2="6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21865"/>
          <a:stretch/>
        </p:blipFill>
        <p:spPr bwMode="auto">
          <a:xfrm>
            <a:off x="1676400" y="4123737"/>
            <a:ext cx="711423" cy="1054211"/>
          </a:xfrm>
          <a:prstGeom prst="rect">
            <a:avLst/>
          </a:prstGeom>
          <a:solidFill>
            <a:srgbClr val="DEFAFD"/>
          </a:solidFill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5F9421-A519-450C-AC88-A872C2869F8B}"/>
              </a:ext>
            </a:extLst>
          </p:cNvPr>
          <p:cNvSpPr txBox="1"/>
          <p:nvPr/>
        </p:nvSpPr>
        <p:spPr>
          <a:xfrm>
            <a:off x="255602" y="1774659"/>
            <a:ext cx="23462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1460" y="2574877"/>
            <a:ext cx="566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1996-2006.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23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2" y="21735"/>
            <a:ext cx="8763000" cy="19563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lvl="0"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 – 2006)</a:t>
            </a:r>
            <a:b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425" y="1600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3054375"/>
            <a:ext cx="8259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4" y="4567535"/>
            <a:ext cx="806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39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">
            <a:extLst>
              <a:ext uri="{FF2B5EF4-FFF2-40B4-BE49-F238E27FC236}">
                <a16:creationId xmlns="" xmlns:a16="http://schemas.microsoft.com/office/drawing/2014/main" id="{8EF4173F-CC3A-4818-861B-A0641A6E823C}"/>
              </a:ext>
            </a:extLst>
          </p:cNvPr>
          <p:cNvGrpSpPr/>
          <p:nvPr/>
        </p:nvGrpSpPr>
        <p:grpSpPr>
          <a:xfrm>
            <a:off x="0" y="6096001"/>
            <a:ext cx="9144000" cy="765125"/>
            <a:chOff x="0" y="0"/>
            <a:chExt cx="4166870" cy="1052924"/>
          </a:xfrm>
          <a:gradFill>
            <a:gsLst>
              <a:gs pos="0">
                <a:srgbClr val="FFFFFF"/>
              </a:gs>
              <a:gs pos="41000">
                <a:schemeClr val="accent1">
                  <a:lumMod val="45000"/>
                  <a:lumOff val="55000"/>
                </a:schemeClr>
              </a:gs>
              <a:gs pos="67000">
                <a:schemeClr val="accent1">
                  <a:lumMod val="45000"/>
                  <a:lumOff val="55000"/>
                </a:schemeClr>
              </a:gs>
              <a:gs pos="97000">
                <a:srgbClr val="FED63B"/>
              </a:gs>
            </a:gsLst>
            <a:lin ang="5400000" scaled="1"/>
          </a:gra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94798C8C-86C0-40FE-A776-0CCE249BC3CE}"/>
                </a:ext>
              </a:extLst>
            </p:cNvPr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grpFill/>
          </p:spPr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9323FF-7712-4A68-AF56-C3B42A2589ED}"/>
              </a:ext>
            </a:extLst>
          </p:cNvPr>
          <p:cNvSpPr txBox="1"/>
          <p:nvPr/>
        </p:nvSpPr>
        <p:spPr>
          <a:xfrm>
            <a:off x="228600" y="1957838"/>
            <a:ext cx="8763000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KHÁI QUÁT VỀ CÔNG CUỘC ĐỔI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 NAM TỪ NĂM 1986 ĐẾN NAY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9323FF-7712-4A68-AF56-C3B42A2589ED}"/>
              </a:ext>
            </a:extLst>
          </p:cNvPr>
          <p:cNvSpPr txBox="1"/>
          <p:nvPr/>
        </p:nvSpPr>
        <p:spPr>
          <a:xfrm>
            <a:off x="228600" y="32031"/>
            <a:ext cx="861060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4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CUỘC ĐỔI MỚI Ở VIỆT NAM TỪ NĂM 1986 ĐẾN NAY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#9Slide02 Tieu de rat dai 01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882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2" y="21735"/>
            <a:ext cx="8763000" cy="1956305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lvl="0"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(1996 – 2006)</a:t>
            </a:r>
            <a:b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4425" y="16002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99" y="3054375"/>
            <a:ext cx="8259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0302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9"/>
            <a:ext cx="9162785" cy="1137031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85799" y="81612"/>
            <a:ext cx="81534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2277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C:\Users\Administrator\Desktop\ttxvn_dai_bieu_bieu_quye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46304"/>
            <a:ext cx="8839200" cy="351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8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8"/>
            <a:ext cx="9162785" cy="121323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81612"/>
            <a:ext cx="81452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nay).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26129" y="1552022"/>
            <a:ext cx="6190129" cy="4693947"/>
            <a:chOff x="4422621" y="1094857"/>
            <a:chExt cx="7624884" cy="555446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5442" y="1303118"/>
              <a:ext cx="7472063" cy="5346200"/>
              <a:chOff x="394387" y="-219765"/>
              <a:chExt cx="11710392" cy="658075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4387" y="-219765"/>
                <a:ext cx="11023636" cy="6402425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845" y="-22254"/>
                <a:ext cx="11361671" cy="6383246"/>
              </a:xfrm>
              <a:prstGeom prst="rect">
                <a:avLst/>
              </a:prstGeom>
              <a:solidFill>
                <a:srgbClr val="0070C0"/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0539" y="67071"/>
                <a:ext cx="11034284" cy="611558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2" descr="Văn phòng phẩm Hà Nội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0" t="11843" r="11674" b="12259"/>
              <a:stretch/>
            </p:blipFill>
            <p:spPr bwMode="auto">
              <a:xfrm rot="20852549">
                <a:off x="11026413" y="5166807"/>
                <a:ext cx="1078366" cy="1135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opyediting | AnnaProofing">
              <a:extLst>
                <a:ext uri="{FF2B5EF4-FFF2-40B4-BE49-F238E27FC236}">
                  <a16:creationId xmlns="" xmlns:a16="http://schemas.microsoft.com/office/drawing/2014/main" id="{8C2C0F88-ED36-4737-A139-308D36F1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21" y="1094857"/>
              <a:ext cx="935191" cy="107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7">
            <a:extLst>
              <a:ext uri="{FF2B5EF4-FFF2-40B4-BE49-F238E27FC236}">
                <a16:creationId xmlns="" xmlns:a16="http://schemas.microsoft.com/office/drawing/2014/main" id="{13258985-97C4-4418-988B-0B0AED3F8E42}"/>
              </a:ext>
            </a:extLst>
          </p:cNvPr>
          <p:cNvSpPr/>
          <p:nvPr/>
        </p:nvSpPr>
        <p:spPr>
          <a:xfrm>
            <a:off x="174166" y="1744181"/>
            <a:ext cx="2427684" cy="3433767"/>
          </a:xfrm>
          <a:prstGeom prst="roundRect">
            <a:avLst/>
          </a:prstGeom>
          <a:solidFill>
            <a:srgbClr val="DEFAFD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" descr="Giấy Mở Rộng Biểu Tượng - Véc tơ bút và giấy png tải về - Miễn phí trong  suốt Góc png Tải về.">
            <a:extLst>
              <a:ext uri="{FF2B5EF4-FFF2-40B4-BE49-F238E27FC236}">
                <a16:creationId xmlns="" xmlns:a16="http://schemas.microsoft.com/office/drawing/2014/main" id="{972B2DC7-CF2D-4C8B-98F8-F4AF240F7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731" l="10000" r="90000">
                        <a14:foregroundMark x1="65111" y1="90000" x2="65111" y2="90000"/>
                        <a14:foregroundMark x1="55444" y1="96923" x2="55444" y2="96923"/>
                        <a14:foregroundMark x1="39667" y1="8269" x2="39667" y2="8269"/>
                        <a14:foregroundMark x1="65889" y1="32692" x2="65889" y2="31923"/>
                        <a14:foregroundMark x1="72000" y1="23654" x2="72000" y2="23654"/>
                        <a14:foregroundMark x1="74889" y1="29231" x2="64222" y2="46538"/>
                        <a14:foregroundMark x1="30333" y1="20385" x2="30333" y2="20385"/>
                        <a14:foregroundMark x1="36444" y1="3269" x2="48333" y2="1731"/>
                        <a14:foregroundMark x1="46556" y1="75769" x2="40444" y2="74615"/>
                        <a14:foregroundMark x1="40444" y1="74615" x2="43778" y2="6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21865"/>
          <a:stretch/>
        </p:blipFill>
        <p:spPr bwMode="auto">
          <a:xfrm>
            <a:off x="1676400" y="4123737"/>
            <a:ext cx="711423" cy="1054211"/>
          </a:xfrm>
          <a:prstGeom prst="rect">
            <a:avLst/>
          </a:prstGeom>
          <a:solidFill>
            <a:srgbClr val="DEFAFD"/>
          </a:solidFill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5F9421-A519-450C-AC88-A872C2869F8B}"/>
              </a:ext>
            </a:extLst>
          </p:cNvPr>
          <p:cNvSpPr txBox="1"/>
          <p:nvPr/>
        </p:nvSpPr>
        <p:spPr>
          <a:xfrm>
            <a:off x="255602" y="1774659"/>
            <a:ext cx="234624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1460" y="2574877"/>
            <a:ext cx="5665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2006 – 2021.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17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86451"/>
            <a:ext cx="8991600" cy="189474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nay).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183" y="1981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344" y="3581400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130" y="4798367"/>
            <a:ext cx="806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7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86451"/>
            <a:ext cx="8991600" cy="189474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2006 </a:t>
            </a:r>
            <a:r>
              <a:rPr lang="en-US" alt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nay).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7183" y="1981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…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4" y="3581400"/>
            <a:ext cx="839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ADF2235-57E8-47C2-8B10-FE078EED4E70}"/>
              </a:ext>
            </a:extLst>
          </p:cNvPr>
          <p:cNvSpPr/>
          <p:nvPr/>
        </p:nvSpPr>
        <p:spPr>
          <a:xfrm>
            <a:off x="614250" y="2217891"/>
            <a:ext cx="7304436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11111E-6 L -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751039"/>
            <a:ext cx="6454854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(12/1986)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bạo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763000" y="710249"/>
            <a:ext cx="45719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812463" y="4100540"/>
            <a:ext cx="6996256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D.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691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29776" y="676803"/>
            <a:ext cx="6047548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	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	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104054" y="56623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87974" y="277250"/>
              <a:ext cx="673689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7538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257058" y="676803"/>
            <a:ext cx="6582141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1996 – 2006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758885" y="56623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995415" y="3959602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mạnh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4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5017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2308146" y="751039"/>
            <a:ext cx="5369727" cy="2885460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2006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nay)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2114983" y="631466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517245" y="659602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37760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63325" y="3920595"/>
            <a:ext cx="6114548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hội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quốc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sâu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4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1216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1434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1437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1434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1447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1437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1446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1419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1424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1438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1446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1414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414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95C0F69-616C-43CA-A449-4C1B8F796A73}"/>
              </a:ext>
            </a:extLst>
          </p:cNvPr>
          <p:cNvSpPr txBox="1"/>
          <p:nvPr/>
        </p:nvSpPr>
        <p:spPr>
          <a:xfrm>
            <a:off x="2986497" y="620194"/>
            <a:ext cx="5183983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ED556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 TIÊU BÀI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147" y="14155"/>
            <a:ext cx="1506140" cy="1640984"/>
          </a:xfrm>
          <a:prstGeom prst="rect">
            <a:avLst/>
          </a:prstGeom>
        </p:spPr>
      </p:pic>
      <p:sp>
        <p:nvSpPr>
          <p:cNvPr id="13" name="Freeform: Shape 27">
            <a:extLst>
              <a:ext uri="{FF2B5EF4-FFF2-40B4-BE49-F238E27FC236}">
                <a16:creationId xmlns="" xmlns:a16="http://schemas.microsoft.com/office/drawing/2014/main" id="{786DB134-CBC9-4337-A50D-D75DB80310A9}"/>
              </a:ext>
            </a:extLst>
          </p:cNvPr>
          <p:cNvSpPr/>
          <p:nvPr/>
        </p:nvSpPr>
        <p:spPr>
          <a:xfrm>
            <a:off x="1635409" y="1764407"/>
            <a:ext cx="7112798" cy="2086376"/>
          </a:xfrm>
          <a:custGeom>
            <a:avLst/>
            <a:gdLst>
              <a:gd name="connsiteX0" fmla="*/ 0 w 6992874"/>
              <a:gd name="connsiteY0" fmla="*/ 0 h 856600"/>
              <a:gd name="connsiteX1" fmla="*/ 6564574 w 6992874"/>
              <a:gd name="connsiteY1" fmla="*/ 0 h 856600"/>
              <a:gd name="connsiteX2" fmla="*/ 6992874 w 6992874"/>
              <a:gd name="connsiteY2" fmla="*/ 428300 h 856600"/>
              <a:gd name="connsiteX3" fmla="*/ 6564574 w 6992874"/>
              <a:gd name="connsiteY3" fmla="*/ 856600 h 856600"/>
              <a:gd name="connsiteX4" fmla="*/ 0 w 6992874"/>
              <a:gd name="connsiteY4" fmla="*/ 856600 h 856600"/>
              <a:gd name="connsiteX5" fmla="*/ 0 w 6992874"/>
              <a:gd name="connsiteY5" fmla="*/ 0 h 85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874" h="856600">
                <a:moveTo>
                  <a:pt x="6992874" y="856599"/>
                </a:moveTo>
                <a:lnTo>
                  <a:pt x="428300" y="856599"/>
                </a:lnTo>
                <a:lnTo>
                  <a:pt x="0" y="428300"/>
                </a:lnTo>
                <a:lnTo>
                  <a:pt x="428300" y="1"/>
                </a:lnTo>
                <a:lnTo>
                  <a:pt x="6992874" y="1"/>
                </a:lnTo>
                <a:lnTo>
                  <a:pt x="6992874" y="856599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20610432"/>
              <a:satOff val="-15760"/>
              <a:lumOff val="-2157"/>
              <a:alphaOff val="0"/>
            </a:schemeClr>
          </a:fillRef>
          <a:effectRef idx="0">
            <a:schemeClr val="accent5">
              <a:hueOff val="20610432"/>
              <a:satOff val="-15760"/>
              <a:lumOff val="-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1887" tIns="91441" rIns="170688" bIns="91440" numCol="1" spcCol="1270" anchor="ctr" anchorCtr="0">
            <a:noAutofit/>
          </a:bodyPr>
          <a:lstStyle/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 algn="just"/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71B38E9-30E2-4B0D-AEC1-87F9B97A3EAB}"/>
              </a:ext>
            </a:extLst>
          </p:cNvPr>
          <p:cNvSpPr/>
          <p:nvPr/>
        </p:nvSpPr>
        <p:spPr>
          <a:xfrm>
            <a:off x="533400" y="2329746"/>
            <a:ext cx="1102009" cy="95569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21029903"/>
              <a:satOff val="-20717"/>
              <a:lumOff val="-1294"/>
              <a:alphaOff val="0"/>
            </a:schemeClr>
          </a:fillRef>
          <a:effectRef idx="0">
            <a:schemeClr val="accent5">
              <a:tint val="50000"/>
              <a:hueOff val="21029903"/>
              <a:satOff val="-20717"/>
              <a:lumOff val="-129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Graphic 33" descr="Double Tap Gesture outline">
            <a:extLst>
              <a:ext uri="{FF2B5EF4-FFF2-40B4-BE49-F238E27FC236}">
                <a16:creationId xmlns="" xmlns:a16="http://schemas.microsoft.com/office/drawing/2014/main" id="{897253B3-8CCF-4D12-9B5B-93A6BA652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" y="2438399"/>
            <a:ext cx="1102009" cy="8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832473" y="179669"/>
            <a:ext cx="7037639" cy="3636312"/>
          </a:xfrm>
          <a:prstGeom prst="rect">
            <a:avLst/>
          </a:prstGeom>
          <a:solidFill>
            <a:srgbClr val="008CF5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VIII (1996)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IX (2001)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463837" y="179669"/>
            <a:ext cx="290843" cy="3576405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8870112" y="179671"/>
            <a:ext cx="73851" cy="3711821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6614" y="137497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354760" y="3922378"/>
            <a:ext cx="6646240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Việt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trở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3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65486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C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FF4E"/>
                </a:solidFill>
                <a:effectLst>
                  <a:glow rad="88900">
                    <a:srgbClr val="00FF4E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0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83397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86471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83151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96039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86471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95026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68653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73829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87244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95026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63595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C2608"/>
                </a:solidFill>
                <a:effectLst/>
                <a:uLnTx/>
                <a:uFillTx/>
                <a:latin typeface=".VnBlack" pitchFamily="34" charset="0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893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8320654-3477-4626-896E-73DF2FE3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0" y="67031"/>
            <a:ext cx="9144000" cy="7801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671505-9484-43F9-974B-F682B2CBCEDD}"/>
              </a:ext>
            </a:extLst>
          </p:cNvPr>
          <p:cNvSpPr txBox="1"/>
          <p:nvPr/>
        </p:nvSpPr>
        <p:spPr>
          <a:xfrm>
            <a:off x="2343150" y="143470"/>
            <a:ext cx="4457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29355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pic>
        <p:nvPicPr>
          <p:cNvPr id="7" name="Picture 6" descr="C:\Users\Administrator\Desktop\luyen-tap-1-trang-64-lich-su-1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73984"/>
            <a:ext cx="8610600" cy="2888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7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320654-3477-4626-896E-73DF2FE34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52"/>
            <a:ext cx="9144000" cy="857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671505-9484-43F9-974B-F682B2CBCEDD}"/>
              </a:ext>
            </a:extLst>
          </p:cNvPr>
          <p:cNvSpPr txBox="1"/>
          <p:nvPr/>
        </p:nvSpPr>
        <p:spPr>
          <a:xfrm>
            <a:off x="2256328" y="180811"/>
            <a:ext cx="44577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065222"/>
            <a:ext cx="8839200" cy="2311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1986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nay.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3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-Shape 6">
            <a:extLst>
              <a:ext uri="{FF2B5EF4-FFF2-40B4-BE49-F238E27FC236}">
                <a16:creationId xmlns="" xmlns:a16="http://schemas.microsoft.com/office/drawing/2014/main" id="{F11D5359-1C8D-44E4-A117-21C43CE04AF9}"/>
              </a:ext>
            </a:extLst>
          </p:cNvPr>
          <p:cNvSpPr/>
          <p:nvPr/>
        </p:nvSpPr>
        <p:spPr>
          <a:xfrm rot="5400000">
            <a:off x="3305434" y="2373069"/>
            <a:ext cx="2469712" cy="2811937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CF02611C-8846-4D51-A92D-3256E27648B2}"/>
              </a:ext>
            </a:extLst>
          </p:cNvPr>
          <p:cNvSpPr/>
          <p:nvPr/>
        </p:nvSpPr>
        <p:spPr>
          <a:xfrm>
            <a:off x="609601" y="3725305"/>
            <a:ext cx="2514600" cy="1913495"/>
          </a:xfrm>
          <a:custGeom>
            <a:avLst/>
            <a:gdLst>
              <a:gd name="connsiteX0" fmla="*/ 0 w 2194742"/>
              <a:gd name="connsiteY0" fmla="*/ 0 h 1923820"/>
              <a:gd name="connsiteX1" fmla="*/ 2194742 w 2194742"/>
              <a:gd name="connsiteY1" fmla="*/ 0 h 1923820"/>
              <a:gd name="connsiteX2" fmla="*/ 2194742 w 2194742"/>
              <a:gd name="connsiteY2" fmla="*/ 1923820 h 1923820"/>
              <a:gd name="connsiteX3" fmla="*/ 0 w 2194742"/>
              <a:gd name="connsiteY3" fmla="*/ 1923820 h 1923820"/>
              <a:gd name="connsiteX4" fmla="*/ 0 w 2194742"/>
              <a:gd name="connsiteY4" fmla="*/ 0 h 19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742" h="1923820">
                <a:moveTo>
                  <a:pt x="0" y="0"/>
                </a:moveTo>
                <a:lnTo>
                  <a:pt x="2194742" y="0"/>
                </a:lnTo>
                <a:lnTo>
                  <a:pt x="2194742" y="1923820"/>
                </a:lnTo>
                <a:lnTo>
                  <a:pt x="0" y="19238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1.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Khởi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đầu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cuộc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mới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(1986 – 1995)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#9Slide02 Noi dung dai" panose="02000000000000000000" pitchFamily="2" charset="0"/>
              <a:ea typeface="#9Slide02 Noi dung dai" panose="02000000000000000000" pitchFamily="2" charset="0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="" xmlns:a16="http://schemas.microsoft.com/office/drawing/2014/main" id="{2A6FD79A-A108-4CD0-9D5D-B9B43262F340}"/>
              </a:ext>
            </a:extLst>
          </p:cNvPr>
          <p:cNvSpPr/>
          <p:nvPr/>
        </p:nvSpPr>
        <p:spPr>
          <a:xfrm>
            <a:off x="2345164" y="2637432"/>
            <a:ext cx="779036" cy="57400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L-Shape 9">
            <a:extLst>
              <a:ext uri="{FF2B5EF4-FFF2-40B4-BE49-F238E27FC236}">
                <a16:creationId xmlns="" xmlns:a16="http://schemas.microsoft.com/office/drawing/2014/main" id="{AD3885CF-4F24-4435-B363-C2003D3B8DEC}"/>
              </a:ext>
            </a:extLst>
          </p:cNvPr>
          <p:cNvSpPr/>
          <p:nvPr/>
        </p:nvSpPr>
        <p:spPr>
          <a:xfrm rot="5400000">
            <a:off x="6068316" y="1834972"/>
            <a:ext cx="2725023" cy="2969142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A457ED26-820D-4C07-8CA9-ECB103081C77}"/>
              </a:ext>
            </a:extLst>
          </p:cNvPr>
          <p:cNvSpPr/>
          <p:nvPr/>
        </p:nvSpPr>
        <p:spPr>
          <a:xfrm>
            <a:off x="6400800" y="2334096"/>
            <a:ext cx="2514599" cy="2085504"/>
          </a:xfrm>
          <a:custGeom>
            <a:avLst/>
            <a:gdLst>
              <a:gd name="connsiteX0" fmla="*/ 0 w 2194742"/>
              <a:gd name="connsiteY0" fmla="*/ 0 h 1923820"/>
              <a:gd name="connsiteX1" fmla="*/ 2194742 w 2194742"/>
              <a:gd name="connsiteY1" fmla="*/ 0 h 1923820"/>
              <a:gd name="connsiteX2" fmla="*/ 2194742 w 2194742"/>
              <a:gd name="connsiteY2" fmla="*/ 1923820 h 1923820"/>
              <a:gd name="connsiteX3" fmla="*/ 0 w 2194742"/>
              <a:gd name="connsiteY3" fmla="*/ 1923820 h 1923820"/>
              <a:gd name="connsiteX4" fmla="*/ 0 w 2194742"/>
              <a:gd name="connsiteY4" fmla="*/ 0 h 19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742" h="1923820">
                <a:moveTo>
                  <a:pt x="0" y="0"/>
                </a:moveTo>
                <a:lnTo>
                  <a:pt x="2194742" y="0"/>
                </a:lnTo>
                <a:lnTo>
                  <a:pt x="2194742" y="1923820"/>
                </a:lnTo>
                <a:lnTo>
                  <a:pt x="0" y="19238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lvl="0" algn="just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3.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Tiếp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noProof="0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tục</a:t>
            </a:r>
            <a:r>
              <a:rPr lang="en-US" sz="2400" b="1" noProof="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đ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ẩy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sâu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rộng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2006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nay).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#9Slide02 Noi dung dai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="" xmlns:a16="http://schemas.microsoft.com/office/drawing/2014/main" id="{160CF656-A634-492F-81F1-FB0267FCACAA}"/>
              </a:ext>
            </a:extLst>
          </p:cNvPr>
          <p:cNvSpPr/>
          <p:nvPr/>
        </p:nvSpPr>
        <p:spPr>
          <a:xfrm>
            <a:off x="5029200" y="1957030"/>
            <a:ext cx="906936" cy="53051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6F27F73-23BF-4175-9196-C8977F3C8004}"/>
              </a:ext>
            </a:extLst>
          </p:cNvPr>
          <p:cNvSpPr txBox="1"/>
          <p:nvPr/>
        </p:nvSpPr>
        <p:spPr>
          <a:xfrm>
            <a:off x="1524000" y="685800"/>
            <a:ext cx="566328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 TRÌNH BÀI HỌC</a:t>
            </a:r>
          </a:p>
        </p:txBody>
      </p:sp>
      <p:sp>
        <p:nvSpPr>
          <p:cNvPr id="13" name="L-Shape 12">
            <a:extLst>
              <a:ext uri="{FF2B5EF4-FFF2-40B4-BE49-F238E27FC236}">
                <a16:creationId xmlns="" xmlns:a16="http://schemas.microsoft.com/office/drawing/2014/main" id="{F11D5359-1C8D-44E4-A117-21C43CE04AF9}"/>
              </a:ext>
            </a:extLst>
          </p:cNvPr>
          <p:cNvSpPr/>
          <p:nvPr/>
        </p:nvSpPr>
        <p:spPr>
          <a:xfrm rot="5400000">
            <a:off x="486486" y="2956331"/>
            <a:ext cx="2348386" cy="3016558"/>
          </a:xfrm>
          <a:prstGeom prst="corner">
            <a:avLst>
              <a:gd name="adj1" fmla="val 16120"/>
              <a:gd name="adj2" fmla="val 16110"/>
            </a:avLst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4" name="Freeform: Shape 7">
            <a:extLst>
              <a:ext uri="{FF2B5EF4-FFF2-40B4-BE49-F238E27FC236}">
                <a16:creationId xmlns="" xmlns:a16="http://schemas.microsoft.com/office/drawing/2014/main" id="{CF02611C-8846-4D51-A92D-3256E27648B2}"/>
              </a:ext>
            </a:extLst>
          </p:cNvPr>
          <p:cNvSpPr/>
          <p:nvPr/>
        </p:nvSpPr>
        <p:spPr>
          <a:xfrm flipH="1">
            <a:off x="3505200" y="2998012"/>
            <a:ext cx="2441058" cy="2015882"/>
          </a:xfrm>
          <a:custGeom>
            <a:avLst/>
            <a:gdLst>
              <a:gd name="connsiteX0" fmla="*/ 0 w 2194742"/>
              <a:gd name="connsiteY0" fmla="*/ 0 h 1923820"/>
              <a:gd name="connsiteX1" fmla="*/ 2194742 w 2194742"/>
              <a:gd name="connsiteY1" fmla="*/ 0 h 1923820"/>
              <a:gd name="connsiteX2" fmla="*/ 2194742 w 2194742"/>
              <a:gd name="connsiteY2" fmla="*/ 1923820 h 1923820"/>
              <a:gd name="connsiteX3" fmla="*/ 0 w 2194742"/>
              <a:gd name="connsiteY3" fmla="*/ 1923820 h 1923820"/>
              <a:gd name="connsiteX4" fmla="*/ 0 w 2194742"/>
              <a:gd name="connsiteY4" fmla="*/ 0 h 1923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4742" h="1923820">
                <a:moveTo>
                  <a:pt x="0" y="0"/>
                </a:moveTo>
                <a:lnTo>
                  <a:pt x="2194742" y="0"/>
                </a:lnTo>
                <a:lnTo>
                  <a:pt x="2194742" y="1923820"/>
                </a:lnTo>
                <a:lnTo>
                  <a:pt x="0" y="19238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87630" rIns="87630" bIns="87630" numCol="1" spcCol="1270" anchor="t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Đẩy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mạnh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công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đại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hội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nhập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kinh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ea typeface="#9Slide02 Noi dung dai" panose="02000000000000000000" pitchFamily="2" charset="0"/>
                <a:cs typeface="Times New Roman" panose="02020603050405020304" pitchFamily="18" charset="0"/>
              </a:rPr>
              <a:t> (1996 – 2006).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#9Slide02 Noi dung dai" panose="02000000000000000000" pitchFamily="2" charset="0"/>
              <a:ea typeface="#9Slide02 Noi dung dai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0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9"/>
            <a:ext cx="9162785" cy="73974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6003" y="81612"/>
            <a:ext cx="7978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C:\Users\Administrator\Desktop\6-171879118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14400"/>
            <a:ext cx="8686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 descr="C:\Users\Administrator\Desktop\dai-hoi-6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8373807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8067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2C864D-9B13-4C43-9E2A-6CCB0887F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012" y="5969"/>
            <a:ext cx="9162785" cy="739749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76003" y="81612"/>
            <a:ext cx="79788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01850" y="860798"/>
            <a:ext cx="6190129" cy="4876800"/>
            <a:chOff x="4422621" y="1094857"/>
            <a:chExt cx="7624884" cy="5554461"/>
          </a:xfrm>
        </p:grpSpPr>
        <p:grpSp>
          <p:nvGrpSpPr>
            <p:cNvPr id="14" name="Group 13"/>
            <p:cNvGrpSpPr/>
            <p:nvPr/>
          </p:nvGrpSpPr>
          <p:grpSpPr>
            <a:xfrm>
              <a:off x="4575442" y="1303118"/>
              <a:ext cx="7472063" cy="5346200"/>
              <a:chOff x="394387" y="-219765"/>
              <a:chExt cx="11710392" cy="658075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94387" y="-219765"/>
                <a:ext cx="11023636" cy="6402425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845" y="-22254"/>
                <a:ext cx="11361671" cy="6383246"/>
              </a:xfrm>
              <a:prstGeom prst="rect">
                <a:avLst/>
              </a:prstGeom>
              <a:solidFill>
                <a:srgbClr val="0070C0"/>
              </a:solidFill>
              <a:ln w="762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90539" y="67071"/>
                <a:ext cx="11034284" cy="611558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2" descr="Văn phòng phẩm Hà Nội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0" t="11843" r="11674" b="12259"/>
              <a:stretch/>
            </p:blipFill>
            <p:spPr bwMode="auto">
              <a:xfrm rot="20852549">
                <a:off x="11026413" y="5166807"/>
                <a:ext cx="1078366" cy="1135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Copyediting | AnnaProofing">
              <a:extLst>
                <a:ext uri="{FF2B5EF4-FFF2-40B4-BE49-F238E27FC236}">
                  <a16:creationId xmlns="" xmlns:a16="http://schemas.microsoft.com/office/drawing/2014/main" id="{8C2C0F88-ED36-4737-A139-308D36F1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621" y="1094857"/>
              <a:ext cx="935191" cy="107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19"/>
          <p:cNvSpPr/>
          <p:nvPr/>
        </p:nvSpPr>
        <p:spPr>
          <a:xfrm>
            <a:off x="3022846" y="1375960"/>
            <a:ext cx="57158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12/1986,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2.Trình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1986 – 1995.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1986 – 1995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7">
            <a:extLst>
              <a:ext uri="{FF2B5EF4-FFF2-40B4-BE49-F238E27FC236}">
                <a16:creationId xmlns="" xmlns:a16="http://schemas.microsoft.com/office/drawing/2014/main" id="{13258985-97C4-4418-988B-0B0AED3F8E42}"/>
              </a:ext>
            </a:extLst>
          </p:cNvPr>
          <p:cNvSpPr/>
          <p:nvPr/>
        </p:nvSpPr>
        <p:spPr>
          <a:xfrm>
            <a:off x="246652" y="1117749"/>
            <a:ext cx="2213657" cy="3433767"/>
          </a:xfrm>
          <a:prstGeom prst="roundRect">
            <a:avLst/>
          </a:prstGeom>
          <a:solidFill>
            <a:srgbClr val="DEFAFD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#9Slide03 SFU Futura_12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6" name="Picture 2" descr="Giấy Mở Rộng Biểu Tượng - Véc tơ bút và giấy png tải về - Miễn phí trong  suốt Góc png Tải về.">
            <a:extLst>
              <a:ext uri="{FF2B5EF4-FFF2-40B4-BE49-F238E27FC236}">
                <a16:creationId xmlns="" xmlns:a16="http://schemas.microsoft.com/office/drawing/2014/main" id="{972B2DC7-CF2D-4C8B-98F8-F4AF240F72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1" b="96731" l="10000" r="90000">
                        <a14:foregroundMark x1="65111" y1="90000" x2="65111" y2="90000"/>
                        <a14:foregroundMark x1="55444" y1="96923" x2="55444" y2="96923"/>
                        <a14:foregroundMark x1="39667" y1="8269" x2="39667" y2="8269"/>
                        <a14:foregroundMark x1="65889" y1="32692" x2="65889" y2="31923"/>
                        <a14:foregroundMark x1="72000" y1="23654" x2="72000" y2="23654"/>
                        <a14:foregroundMark x1="74889" y1="29231" x2="64222" y2="46538"/>
                        <a14:foregroundMark x1="30333" y1="20385" x2="30333" y2="20385"/>
                        <a14:foregroundMark x1="36444" y1="3269" x2="48333" y2="1731"/>
                        <a14:foregroundMark x1="46556" y1="75769" x2="40444" y2="74615"/>
                        <a14:foregroundMark x1="40444" y1="74615" x2="43778" y2="62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36" r="21865"/>
          <a:stretch/>
        </p:blipFill>
        <p:spPr bwMode="auto">
          <a:xfrm>
            <a:off x="1869847" y="3740497"/>
            <a:ext cx="517976" cy="766482"/>
          </a:xfrm>
          <a:prstGeom prst="rect">
            <a:avLst/>
          </a:prstGeom>
          <a:solidFill>
            <a:srgbClr val="DEFAFD"/>
          </a:solidFill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5F9421-A519-450C-AC88-A872C2869F8B}"/>
              </a:ext>
            </a:extLst>
          </p:cNvPr>
          <p:cNvSpPr txBox="1"/>
          <p:nvPr/>
        </p:nvSpPr>
        <p:spPr>
          <a:xfrm>
            <a:off x="335619" y="1256583"/>
            <a:ext cx="21635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573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364" y="533400"/>
            <a:ext cx="8763000" cy="1463862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algn="l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(1986 – 1995)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0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020" y="1752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XX,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124200"/>
            <a:ext cx="8287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1980: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0,4 %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13 – 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%);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1576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1986: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774,7%; 7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3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oc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898525" y="5846763"/>
            <a:ext cx="7448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Mua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trước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mậu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dịch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bao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</a:rPr>
              <a:t>cấp</a:t>
            </a:r>
            <a:endParaRPr lang="en-US" sz="2800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5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[VN] Tem phiếu , sổ gạo, cảnh xếp hàng thời bao cấ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001838" y="6029325"/>
            <a:ext cx="5300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.VnVogu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VogueH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52" descr="http://seablogs.zenfs.com/u/UP1IZ66RGB4TcuhZcWlTY2pY8MQhC3G4/photo/ap_201107270736525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5" y="863600"/>
            <a:ext cx="3905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7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2031</Words>
  <Application>Microsoft Office PowerPoint</Application>
  <PresentationFormat>On-screen Show (4:3)</PresentationFormat>
  <Paragraphs>208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Khởi đầu công cuộc Đổi mới (1986 – 1995) * Hoàn cảnh </vt:lpstr>
      <vt:lpstr>PowerPoint Presentation</vt:lpstr>
      <vt:lpstr>PowerPoint Presentation</vt:lpstr>
      <vt:lpstr>1. Khởi đầu công cuộc Đổi mới (1986 – 1995) * Hoàn cảnh </vt:lpstr>
      <vt:lpstr>PowerPoint Presentation</vt:lpstr>
      <vt:lpstr>1. Khởi đầu công cuộc Đổi mới (1986 – 1995) * Nội dung cơ bản của đường lối đổi mới </vt:lpstr>
      <vt:lpstr>PowerPoint Presentation</vt:lpstr>
      <vt:lpstr>1. Khởi đầu công cuộc Đổi mới (1986 – 1995) * Nội dung cơ bản của đường lối đổi mới </vt:lpstr>
      <vt:lpstr>1. Khởi đầu công cuộc Đổi mới (1986 – 1995) * Nội dung cơ bản của đường lối đổi mới </vt:lpstr>
      <vt:lpstr>1. Khởi đầu công cuộc Đổi mới (1986 – 1995) * Mục tiêu </vt:lpstr>
      <vt:lpstr>PowerPoint Presentation</vt:lpstr>
      <vt:lpstr>PowerPoint Presentation</vt:lpstr>
      <vt:lpstr>2. Đẩy mạnh công nghiệp hóa, hiện đại hóa, hội nhập kinh tế quốc tế (1996 – 2006) * Nội dung chính </vt:lpstr>
      <vt:lpstr>2. Đẩy mạnh công nghiệp hóa, hiện đại hóa, hội nhập kinh tế quốc tế (1996 – 2006) * Nội dung chính </vt:lpstr>
      <vt:lpstr>PowerPoint Presentation</vt:lpstr>
      <vt:lpstr>PowerPoint Presentation</vt:lpstr>
      <vt:lpstr>3. Tiếp tục đẩy mạnh công nghiệp hóa, hiện đại hóa, hội nhập quốc tế sâu rộng (từ năm 2006 đến nay). * Nội dung chủ yếu </vt:lpstr>
      <vt:lpstr>3. Tiếp tục đẩy mạnh công nghiệp hóa, hiện đại hóa, hội nhập quốc tế sâu rộng (từ năm 2006 đến nay). * Nội dung chủ yếu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141</cp:revision>
  <dcterms:created xsi:type="dcterms:W3CDTF">2024-07-22T16:05:06Z</dcterms:created>
  <dcterms:modified xsi:type="dcterms:W3CDTF">2024-07-23T10:27:14Z</dcterms:modified>
</cp:coreProperties>
</file>