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Baloo" panose="020B0604020202020204" charset="0"/>
      <p:regular r:id="rId31"/>
    </p:embeddedFont>
    <p:embeddedFont>
      <p:font typeface="Noto Sans Bold" panose="020B0802040504020204" pitchFamily="34" charset="0"/>
      <p:regular r:id="rId32"/>
      <p:bold r:id="rId33"/>
    </p:embeddedFont>
    <p:embeddedFont>
      <p:font typeface="Roboto" panose="02000000000000000000" pitchFamily="2" charset="0"/>
      <p:regular r:id="rId34"/>
      <p:bold r:id="rId35"/>
      <p:italic r:id="rId36"/>
      <p:boldItalic r:id="rId37"/>
    </p:embeddedFont>
    <p:embeddedFont>
      <p:font typeface="Roboto Bold" panose="02000000000000000000" pitchFamily="2"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Ngoài việc giúp muối chua rau củ quả, vi khuẩn lactic còn giúp chúng ta tạo ra một món ăn ngon, bổ dưỡng mà nhiều người yêu thích – Đó là sữa chua.</a:t>
            </a:r>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/Hs </a:t>
            </a:r>
            <a:r>
              <a:rPr lang="en-US" dirty="0" err="1"/>
              <a:t>bấm</a:t>
            </a:r>
            <a:r>
              <a:rPr lang="en-US" dirty="0"/>
              <a:t> </a:t>
            </a:r>
            <a:r>
              <a:rPr lang="en-US" dirty="0" err="1"/>
              <a:t>vào</a:t>
            </a:r>
            <a:r>
              <a:rPr lang="en-US" dirty="0"/>
              <a:t> </a:t>
            </a:r>
            <a:r>
              <a:rPr lang="en-US" dirty="0" err="1"/>
              <a:t>dòng</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04506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Ngoài việc giúp muối chua rau củ quả, vi khuẩn lactic còn giúp chúng ta tạo ra một món ăn ngon, bổ dưỡng mà nhiều người yêu thích – Đó là sữa chua.</a:t>
            </a:r>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Gv</a:t>
            </a:r>
            <a:r>
              <a:rPr lang="en-US" dirty="0"/>
              <a:t>/Hs </a:t>
            </a:r>
            <a:r>
              <a:rPr lang="en-US" dirty="0" err="1"/>
              <a:t>bấm</a:t>
            </a:r>
            <a:r>
              <a:rPr lang="en-US" dirty="0"/>
              <a:t> </a:t>
            </a:r>
            <a:r>
              <a:rPr lang="en-US" dirty="0" err="1"/>
              <a:t>vào</a:t>
            </a:r>
            <a:r>
              <a:rPr lang="en-US" dirty="0"/>
              <a:t> </a:t>
            </a:r>
            <a:r>
              <a:rPr lang="en-US" dirty="0" err="1"/>
              <a:t>dòng</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411235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80.jpeg"/><Relationship Id="rId4" Type="http://schemas.openxmlformats.org/officeDocument/2006/relationships/image" Target="../media/image57.png"/><Relationship Id="rId9"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svg"/><Relationship Id="rId5" Type="http://schemas.openxmlformats.org/officeDocument/2006/relationships/image" Target="../media/image84.svg"/><Relationship Id="rId10" Type="http://schemas.openxmlformats.org/officeDocument/2006/relationships/image" Target="../media/image3.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svg"/><Relationship Id="rId5" Type="http://schemas.openxmlformats.org/officeDocument/2006/relationships/image" Target="../media/image84.svg"/><Relationship Id="rId10" Type="http://schemas.openxmlformats.org/officeDocument/2006/relationships/image" Target="../media/image3.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3.svg"/></Relationships>
</file>

<file path=ppt/slides/_rels/slide26.xml.rels><?xml version="1.0" encoding="UTF-8" standalone="yes"?>
<Relationships xmlns="http://schemas.openxmlformats.org/package/2006/relationships"><Relationship Id="rId8" Type="http://schemas.openxmlformats.org/officeDocument/2006/relationships/hyperlink" Target="https://wordwall.net/resource/85342351" TargetMode="External"/><Relationship Id="rId3" Type="http://schemas.openxmlformats.org/officeDocument/2006/relationships/image" Target="../media/image30.png"/><Relationship Id="rId7"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28.xml.rels><?xml version="1.0" encoding="UTF-8" standalone="yes"?>
<Relationships xmlns="http://schemas.openxmlformats.org/package/2006/relationships"><Relationship Id="rId13" Type="http://schemas.openxmlformats.org/officeDocument/2006/relationships/image" Target="../media/image110.sv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1.svg"/><Relationship Id="rId21" Type="http://schemas.openxmlformats.org/officeDocument/2006/relationships/image" Target="../media/image118.svg"/><Relationship Id="rId34" Type="http://schemas.openxmlformats.org/officeDocument/2006/relationships/image" Target="../media/image131.pn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5" Type="http://schemas.openxmlformats.org/officeDocument/2006/relationships/image" Target="../media/image122.svg"/><Relationship Id="rId33" Type="http://schemas.openxmlformats.org/officeDocument/2006/relationships/image" Target="../media/image130.svg"/><Relationship Id="rId2" Type="http://schemas.openxmlformats.org/officeDocument/2006/relationships/image" Target="../media/image3.png"/><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24" Type="http://schemas.openxmlformats.org/officeDocument/2006/relationships/image" Target="../media/image121.png"/><Relationship Id="rId32" Type="http://schemas.openxmlformats.org/officeDocument/2006/relationships/image" Target="../media/image129.png"/><Relationship Id="rId5" Type="http://schemas.openxmlformats.org/officeDocument/2006/relationships/image" Target="../media/image102.svg"/><Relationship Id="rId15" Type="http://schemas.openxmlformats.org/officeDocument/2006/relationships/image" Target="../media/image112.svg"/><Relationship Id="rId23" Type="http://schemas.openxmlformats.org/officeDocument/2006/relationships/image" Target="../media/image120.svg"/><Relationship Id="rId28" Type="http://schemas.openxmlformats.org/officeDocument/2006/relationships/image" Target="../media/image125.png"/><Relationship Id="rId10" Type="http://schemas.openxmlformats.org/officeDocument/2006/relationships/image" Target="../media/image107.png"/><Relationship Id="rId19" Type="http://schemas.openxmlformats.org/officeDocument/2006/relationships/image" Target="../media/image116.svg"/><Relationship Id="rId31" Type="http://schemas.openxmlformats.org/officeDocument/2006/relationships/image" Target="../media/image128.svg"/><Relationship Id="rId4" Type="http://schemas.openxmlformats.org/officeDocument/2006/relationships/image" Target="../media/image89.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svg"/><Relationship Id="rId30" Type="http://schemas.openxmlformats.org/officeDocument/2006/relationships/image" Target="../media/image127.png"/><Relationship Id="rId35" Type="http://schemas.openxmlformats.org/officeDocument/2006/relationships/image" Target="../media/image132.png"/><Relationship Id="rId8"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hyperlink" Target="https://youtu.be/XZ7UQNq_URw?si=OwHhcNEhYqKpvJuW"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hyperlink" Target="https://youtu.be/dVOqV65Pc6Y?si=qdnXnuOqiGXMPSmk"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4.sv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svg"/><Relationship Id="rId7" Type="http://schemas.openxmlformats.org/officeDocument/2006/relationships/image" Target="../media/image4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72011" y="2438159"/>
            <a:ext cx="12539770" cy="4701074"/>
          </a:xfrm>
          <a:custGeom>
            <a:avLst/>
            <a:gdLst/>
            <a:ahLst/>
            <a:cxnLst/>
            <a:rect l="l" t="t" r="r" b="b"/>
            <a:pathLst>
              <a:path w="12539770" h="4701074">
                <a:moveTo>
                  <a:pt x="0" y="0"/>
                </a:moveTo>
                <a:lnTo>
                  <a:pt x="12539770" y="0"/>
                </a:lnTo>
                <a:lnTo>
                  <a:pt x="12539770" y="4701074"/>
                </a:lnTo>
                <a:lnTo>
                  <a:pt x="0" y="4701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5">
              <a:extLst>
                <a:ext uri="{96DAC541-7B7A-43D3-8B79-37D633B846F1}">
                  <asvg:svgBlip xmlns:asvg="http://schemas.microsoft.com/office/drawing/2016/SVG/main" r:embed="rId6"/>
                </a:ext>
              </a:extLst>
            </a:blip>
            <a:stretch>
              <a:fillRect t="-287" b="-287"/>
            </a:stretch>
          </a:blipFill>
        </p:spPr>
        <p:txBody>
          <a:bodyPr/>
          <a:lstStyle/>
          <a:p>
            <a:endParaRPr lang="en-US"/>
          </a:p>
        </p:txBody>
      </p:sp>
      <p:sp>
        <p:nvSpPr>
          <p:cNvPr id="4" name="Freeform 4"/>
          <p:cNvSpPr/>
          <p:nvPr/>
        </p:nvSpPr>
        <p:spPr>
          <a:xfrm>
            <a:off x="15411781" y="333344"/>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7">
              <a:extLst>
                <a:ext uri="{96DAC541-7B7A-43D3-8B79-37D633B846F1}">
                  <asvg:svgBlip xmlns:asvg="http://schemas.microsoft.com/office/drawing/2016/SVG/main" r:embed="rId8"/>
                </a:ext>
              </a:extLst>
            </a:blip>
            <a:stretch>
              <a:fillRect l="-196" r="-196"/>
            </a:stretch>
          </a:blipFill>
        </p:spPr>
        <p:txBody>
          <a:bodyPr/>
          <a:lstStyle/>
          <a:p>
            <a:endParaRPr lang="en-US"/>
          </a:p>
        </p:txBody>
      </p:sp>
      <p:sp>
        <p:nvSpPr>
          <p:cNvPr id="5" name="Freeform 5"/>
          <p:cNvSpPr/>
          <p:nvPr/>
        </p:nvSpPr>
        <p:spPr>
          <a:xfrm>
            <a:off x="9492794" y="8126162"/>
            <a:ext cx="1687307" cy="657005"/>
          </a:xfrm>
          <a:custGeom>
            <a:avLst/>
            <a:gdLst/>
            <a:ahLst/>
            <a:cxnLst/>
            <a:rect l="l" t="t" r="r" b="b"/>
            <a:pathLst>
              <a:path w="1687307" h="657005">
                <a:moveTo>
                  <a:pt x="0" y="0"/>
                </a:moveTo>
                <a:lnTo>
                  <a:pt x="1687307" y="0"/>
                </a:lnTo>
                <a:lnTo>
                  <a:pt x="1687307" y="657005"/>
                </a:lnTo>
                <a:lnTo>
                  <a:pt x="0" y="657005"/>
                </a:lnTo>
                <a:lnTo>
                  <a:pt x="0" y="0"/>
                </a:lnTo>
                <a:close/>
              </a:path>
            </a:pathLst>
          </a:custGeom>
          <a:blipFill>
            <a:blip r:embed="rId9">
              <a:extLst>
                <a:ext uri="{96DAC541-7B7A-43D3-8B79-37D633B846F1}">
                  <asvg:svgBlip xmlns:asvg="http://schemas.microsoft.com/office/drawing/2016/SVG/main" r:embed="rId10"/>
                </a:ext>
              </a:extLst>
            </a:blip>
            <a:stretch>
              <a:fillRect t="-17811" b="-17811"/>
            </a:stretch>
          </a:blipFill>
        </p:spPr>
        <p:txBody>
          <a:bodyPr/>
          <a:lstStyle/>
          <a:p>
            <a:endParaRPr lang="en-US"/>
          </a:p>
        </p:txBody>
      </p:sp>
      <p:sp>
        <p:nvSpPr>
          <p:cNvPr id="6" name="Freeform 6"/>
          <p:cNvSpPr/>
          <p:nvPr/>
        </p:nvSpPr>
        <p:spPr>
          <a:xfrm>
            <a:off x="9919380" y="7596433"/>
            <a:ext cx="899135" cy="646762"/>
          </a:xfrm>
          <a:custGeom>
            <a:avLst/>
            <a:gdLst/>
            <a:ahLst/>
            <a:cxnLst/>
            <a:rect l="l" t="t" r="r" b="b"/>
            <a:pathLst>
              <a:path w="899135" h="646762">
                <a:moveTo>
                  <a:pt x="0" y="0"/>
                </a:moveTo>
                <a:lnTo>
                  <a:pt x="899135" y="0"/>
                </a:lnTo>
                <a:lnTo>
                  <a:pt x="899135" y="646762"/>
                </a:lnTo>
                <a:lnTo>
                  <a:pt x="0" y="646762"/>
                </a:lnTo>
                <a:lnTo>
                  <a:pt x="0" y="0"/>
                </a:lnTo>
                <a:close/>
              </a:path>
            </a:pathLst>
          </a:custGeom>
          <a:blipFill>
            <a:blip r:embed="rId11">
              <a:extLst>
                <a:ext uri="{96DAC541-7B7A-43D3-8B79-37D633B846F1}">
                  <asvg:svgBlip xmlns:asvg="http://schemas.microsoft.com/office/drawing/2016/SVG/main" r:embed="rId12"/>
                </a:ext>
              </a:extLst>
            </a:blip>
            <a:stretch>
              <a:fillRect t="-31949" b="-31949"/>
            </a:stretch>
          </a:blipFill>
        </p:spPr>
        <p:txBody>
          <a:bodyPr/>
          <a:lstStyle/>
          <a:p>
            <a:endParaRPr lang="en-US"/>
          </a:p>
        </p:txBody>
      </p:sp>
      <p:sp>
        <p:nvSpPr>
          <p:cNvPr id="7" name="Freeform 7"/>
          <p:cNvSpPr/>
          <p:nvPr/>
        </p:nvSpPr>
        <p:spPr>
          <a:xfrm>
            <a:off x="15677333" y="888891"/>
            <a:ext cx="1790596" cy="1337711"/>
          </a:xfrm>
          <a:custGeom>
            <a:avLst/>
            <a:gdLst/>
            <a:ahLst/>
            <a:cxnLst/>
            <a:rect l="l" t="t" r="r" b="b"/>
            <a:pathLst>
              <a:path w="1790596" h="1337711">
                <a:moveTo>
                  <a:pt x="0" y="0"/>
                </a:moveTo>
                <a:lnTo>
                  <a:pt x="1790596" y="0"/>
                </a:lnTo>
                <a:lnTo>
                  <a:pt x="1790596" y="1337711"/>
                </a:lnTo>
                <a:lnTo>
                  <a:pt x="0" y="1337711"/>
                </a:lnTo>
                <a:lnTo>
                  <a:pt x="0" y="0"/>
                </a:lnTo>
                <a:close/>
              </a:path>
            </a:pathLst>
          </a:custGeom>
          <a:blipFill>
            <a:blip r:embed="rId13">
              <a:extLst>
                <a:ext uri="{96DAC541-7B7A-43D3-8B79-37D633B846F1}">
                  <asvg:svgBlip xmlns:asvg="http://schemas.microsoft.com/office/drawing/2016/SVG/main" r:embed="rId14"/>
                </a:ext>
              </a:extLst>
            </a:blip>
            <a:stretch>
              <a:fillRect t="-195" b="-195"/>
            </a:stretch>
          </a:blipFill>
        </p:spPr>
        <p:txBody>
          <a:bodyPr/>
          <a:lstStyle/>
          <a:p>
            <a:endParaRPr lang="en-US"/>
          </a:p>
        </p:txBody>
      </p:sp>
      <p:sp>
        <p:nvSpPr>
          <p:cNvPr id="8" name="Freeform 8"/>
          <p:cNvSpPr/>
          <p:nvPr/>
        </p:nvSpPr>
        <p:spPr>
          <a:xfrm>
            <a:off x="16882446" y="1705049"/>
            <a:ext cx="222302" cy="177583"/>
          </a:xfrm>
          <a:custGeom>
            <a:avLst/>
            <a:gdLst/>
            <a:ahLst/>
            <a:cxnLst/>
            <a:rect l="l" t="t" r="r" b="b"/>
            <a:pathLst>
              <a:path w="222302" h="177583">
                <a:moveTo>
                  <a:pt x="0" y="0"/>
                </a:moveTo>
                <a:lnTo>
                  <a:pt x="222302" y="0"/>
                </a:lnTo>
                <a:lnTo>
                  <a:pt x="222302" y="177583"/>
                </a:lnTo>
                <a:lnTo>
                  <a:pt x="0" y="177583"/>
                </a:lnTo>
                <a:lnTo>
                  <a:pt x="0" y="0"/>
                </a:lnTo>
                <a:close/>
              </a:path>
            </a:pathLst>
          </a:custGeom>
          <a:blipFill>
            <a:blip r:embed="rId15">
              <a:extLst>
                <a:ext uri="{96DAC541-7B7A-43D3-8B79-37D633B846F1}">
                  <asvg:svgBlip xmlns:asvg="http://schemas.microsoft.com/office/drawing/2016/SVG/main" r:embed="rId16"/>
                </a:ext>
              </a:extLst>
            </a:blip>
            <a:stretch>
              <a:fillRect l="-452" r="-452"/>
            </a:stretch>
          </a:blipFill>
        </p:spPr>
        <p:txBody>
          <a:bodyPr/>
          <a:lstStyle/>
          <a:p>
            <a:endParaRPr lang="en-US"/>
          </a:p>
        </p:txBody>
      </p:sp>
      <p:sp>
        <p:nvSpPr>
          <p:cNvPr id="9" name="Freeform 9"/>
          <p:cNvSpPr/>
          <p:nvPr/>
        </p:nvSpPr>
        <p:spPr>
          <a:xfrm rot="5678905">
            <a:off x="17326022" y="1621796"/>
            <a:ext cx="283815" cy="403355"/>
          </a:xfrm>
          <a:custGeom>
            <a:avLst/>
            <a:gdLst/>
            <a:ahLst/>
            <a:cxnLst/>
            <a:rect l="l" t="t" r="r" b="b"/>
            <a:pathLst>
              <a:path w="283815" h="403355">
                <a:moveTo>
                  <a:pt x="0" y="0"/>
                </a:moveTo>
                <a:lnTo>
                  <a:pt x="283815" y="0"/>
                </a:lnTo>
                <a:lnTo>
                  <a:pt x="283815" y="403355"/>
                </a:lnTo>
                <a:lnTo>
                  <a:pt x="0" y="403355"/>
                </a:lnTo>
                <a:lnTo>
                  <a:pt x="0" y="0"/>
                </a:lnTo>
                <a:close/>
              </a:path>
            </a:pathLst>
          </a:custGeom>
          <a:blipFill>
            <a:blip r:embed="rId17">
              <a:extLst>
                <a:ext uri="{96DAC541-7B7A-43D3-8B79-37D633B846F1}">
                  <asvg:svgBlip xmlns:asvg="http://schemas.microsoft.com/office/drawing/2016/SVG/main" r:embed="rId18"/>
                </a:ext>
              </a:extLst>
            </a:blip>
            <a:stretch>
              <a:fillRect t="-427" b="-427"/>
            </a:stretch>
          </a:blipFill>
        </p:spPr>
        <p:txBody>
          <a:bodyPr/>
          <a:lstStyle/>
          <a:p>
            <a:endParaRPr lang="en-US"/>
          </a:p>
        </p:txBody>
      </p:sp>
      <p:sp>
        <p:nvSpPr>
          <p:cNvPr id="10" name="Freeform 10"/>
          <p:cNvSpPr/>
          <p:nvPr/>
        </p:nvSpPr>
        <p:spPr>
          <a:xfrm rot="4452390">
            <a:off x="15980865" y="851771"/>
            <a:ext cx="598050" cy="439295"/>
          </a:xfrm>
          <a:custGeom>
            <a:avLst/>
            <a:gdLst/>
            <a:ahLst/>
            <a:cxnLst/>
            <a:rect l="l" t="t" r="r" b="b"/>
            <a:pathLst>
              <a:path w="598050" h="439295">
                <a:moveTo>
                  <a:pt x="0" y="0"/>
                </a:moveTo>
                <a:lnTo>
                  <a:pt x="598050" y="0"/>
                </a:lnTo>
                <a:lnTo>
                  <a:pt x="598050" y="439295"/>
                </a:lnTo>
                <a:lnTo>
                  <a:pt x="0" y="439295"/>
                </a:lnTo>
                <a:lnTo>
                  <a:pt x="0" y="0"/>
                </a:lnTo>
                <a:close/>
              </a:path>
            </a:pathLst>
          </a:custGeom>
          <a:blipFill>
            <a:blip r:embed="rId19">
              <a:extLst>
                <a:ext uri="{96DAC541-7B7A-43D3-8B79-37D633B846F1}">
                  <asvg:svgBlip xmlns:asvg="http://schemas.microsoft.com/office/drawing/2016/SVG/main" r:embed="rId20"/>
                </a:ext>
              </a:extLst>
            </a:blip>
            <a:stretch>
              <a:fillRect t="-781" b="-781"/>
            </a:stretch>
          </a:blipFill>
        </p:spPr>
        <p:txBody>
          <a:bodyPr/>
          <a:lstStyle/>
          <a:p>
            <a:endParaRPr lang="en-US"/>
          </a:p>
        </p:txBody>
      </p:sp>
      <p:sp>
        <p:nvSpPr>
          <p:cNvPr id="11" name="Freeform 11"/>
          <p:cNvSpPr/>
          <p:nvPr/>
        </p:nvSpPr>
        <p:spPr>
          <a:xfrm flipH="1">
            <a:off x="16572631" y="2160215"/>
            <a:ext cx="713761" cy="555888"/>
          </a:xfrm>
          <a:custGeom>
            <a:avLst/>
            <a:gdLst/>
            <a:ahLst/>
            <a:cxnLst/>
            <a:rect l="l" t="t" r="r" b="b"/>
            <a:pathLst>
              <a:path w="713761" h="555888">
                <a:moveTo>
                  <a:pt x="713761" y="0"/>
                </a:moveTo>
                <a:lnTo>
                  <a:pt x="0" y="0"/>
                </a:lnTo>
                <a:lnTo>
                  <a:pt x="0" y="555888"/>
                </a:lnTo>
                <a:lnTo>
                  <a:pt x="713761" y="555888"/>
                </a:lnTo>
                <a:lnTo>
                  <a:pt x="713761" y="0"/>
                </a:lnTo>
                <a:close/>
              </a:path>
            </a:pathLst>
          </a:custGeom>
          <a:blipFill>
            <a:blip r:embed="rId21">
              <a:extLst>
                <a:ext uri="{96DAC541-7B7A-43D3-8B79-37D633B846F1}">
                  <asvg:svgBlip xmlns:asvg="http://schemas.microsoft.com/office/drawing/2016/SVG/main" r:embed="rId22"/>
                </a:ext>
              </a:extLst>
            </a:blip>
            <a:stretch>
              <a:fillRect t="-504" b="-504"/>
            </a:stretch>
          </a:blipFill>
        </p:spPr>
        <p:txBody>
          <a:bodyPr/>
          <a:lstStyle/>
          <a:p>
            <a:endParaRPr lang="en-US"/>
          </a:p>
        </p:txBody>
      </p:sp>
      <p:sp>
        <p:nvSpPr>
          <p:cNvPr id="12" name="Freeform 12"/>
          <p:cNvSpPr/>
          <p:nvPr/>
        </p:nvSpPr>
        <p:spPr>
          <a:xfrm>
            <a:off x="371680" y="4175868"/>
            <a:ext cx="4477793" cy="6111132"/>
          </a:xfrm>
          <a:custGeom>
            <a:avLst/>
            <a:gdLst/>
            <a:ahLst/>
            <a:cxnLst/>
            <a:rect l="l" t="t" r="r" b="b"/>
            <a:pathLst>
              <a:path w="4477793" h="6111132">
                <a:moveTo>
                  <a:pt x="0" y="0"/>
                </a:moveTo>
                <a:lnTo>
                  <a:pt x="4477793" y="0"/>
                </a:lnTo>
                <a:lnTo>
                  <a:pt x="4477793" y="6111132"/>
                </a:lnTo>
                <a:lnTo>
                  <a:pt x="0" y="6111132"/>
                </a:lnTo>
                <a:lnTo>
                  <a:pt x="0" y="0"/>
                </a:lnTo>
                <a:close/>
              </a:path>
            </a:pathLst>
          </a:custGeom>
          <a:blipFill>
            <a:blip r:embed="rId23">
              <a:extLst>
                <a:ext uri="{96DAC541-7B7A-43D3-8B79-37D633B846F1}">
                  <asvg:svgBlip xmlns:asvg="http://schemas.microsoft.com/office/drawing/2016/SVG/main" r:embed="rId24"/>
                </a:ext>
              </a:extLst>
            </a:blip>
            <a:stretch>
              <a:fillRect t="-93" b="-93"/>
            </a:stretch>
          </a:blipFill>
        </p:spPr>
        <p:txBody>
          <a:bodyPr/>
          <a:lstStyle/>
          <a:p>
            <a:endParaRPr lang="en-US"/>
          </a:p>
        </p:txBody>
      </p:sp>
      <p:sp>
        <p:nvSpPr>
          <p:cNvPr id="13" name="Freeform 13"/>
          <p:cNvSpPr/>
          <p:nvPr/>
        </p:nvSpPr>
        <p:spPr>
          <a:xfrm>
            <a:off x="371680" y="1823473"/>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5">
              <a:extLst>
                <a:ext uri="{96DAC541-7B7A-43D3-8B79-37D633B846F1}">
                  <asvg:svgBlip xmlns:asvg="http://schemas.microsoft.com/office/drawing/2016/SVG/main" r:embed="rId26"/>
                </a:ext>
              </a:extLst>
            </a:blip>
            <a:stretch>
              <a:fillRect l="-32" r="-32"/>
            </a:stretch>
          </a:blipFill>
        </p:spPr>
        <p:txBody>
          <a:bodyPr/>
          <a:lstStyle/>
          <a:p>
            <a:endParaRPr lang="en-US"/>
          </a:p>
        </p:txBody>
      </p:sp>
      <p:sp>
        <p:nvSpPr>
          <p:cNvPr id="14" name="Freeform 14"/>
          <p:cNvSpPr/>
          <p:nvPr/>
        </p:nvSpPr>
        <p:spPr>
          <a:xfrm>
            <a:off x="13742711" y="6250389"/>
            <a:ext cx="2829920" cy="2532778"/>
          </a:xfrm>
          <a:custGeom>
            <a:avLst/>
            <a:gdLst/>
            <a:ahLst/>
            <a:cxnLst/>
            <a:rect l="l" t="t" r="r" b="b"/>
            <a:pathLst>
              <a:path w="2829920" h="2532778">
                <a:moveTo>
                  <a:pt x="0" y="0"/>
                </a:moveTo>
                <a:lnTo>
                  <a:pt x="2829920" y="0"/>
                </a:lnTo>
                <a:lnTo>
                  <a:pt x="2829920" y="2532778"/>
                </a:lnTo>
                <a:lnTo>
                  <a:pt x="0" y="2532778"/>
                </a:lnTo>
                <a:lnTo>
                  <a:pt x="0" y="0"/>
                </a:lnTo>
                <a:close/>
              </a:path>
            </a:pathLst>
          </a:custGeom>
          <a:blipFill>
            <a:blip r:embed="rId27">
              <a:extLst>
                <a:ext uri="{96DAC541-7B7A-43D3-8B79-37D633B846F1}">
                  <asvg:svgBlip xmlns:asvg="http://schemas.microsoft.com/office/drawing/2016/SVG/main" r:embed="rId28"/>
                </a:ext>
              </a:extLst>
            </a:blip>
            <a:stretch>
              <a:fillRect t="-54" b="-54"/>
            </a:stretch>
          </a:blipFill>
        </p:spPr>
        <p:txBody>
          <a:bodyPr/>
          <a:lstStyle/>
          <a:p>
            <a:endParaRPr lang="en-US"/>
          </a:p>
        </p:txBody>
      </p:sp>
      <p:sp>
        <p:nvSpPr>
          <p:cNvPr id="15" name="Freeform 15"/>
          <p:cNvSpPr/>
          <p:nvPr/>
        </p:nvSpPr>
        <p:spPr>
          <a:xfrm>
            <a:off x="3493810" y="2728213"/>
            <a:ext cx="11997968" cy="3359187"/>
          </a:xfrm>
          <a:custGeom>
            <a:avLst/>
            <a:gdLst/>
            <a:ahLst/>
            <a:cxnLst/>
            <a:rect l="l" t="t" r="r" b="b"/>
            <a:pathLst>
              <a:path w="11997968" h="3359187">
                <a:moveTo>
                  <a:pt x="0" y="0"/>
                </a:moveTo>
                <a:lnTo>
                  <a:pt x="11997968" y="0"/>
                </a:lnTo>
                <a:lnTo>
                  <a:pt x="11997968" y="3359187"/>
                </a:lnTo>
                <a:lnTo>
                  <a:pt x="0" y="3359187"/>
                </a:lnTo>
                <a:lnTo>
                  <a:pt x="0" y="0"/>
                </a:lnTo>
                <a:close/>
              </a:path>
            </a:pathLst>
          </a:custGeom>
          <a:blipFill>
            <a:blip r:embed="rId29"/>
            <a:stretch>
              <a:fillRect/>
            </a:stretch>
          </a:blipFill>
        </p:spPr>
        <p:txBody>
          <a:bodyPr/>
          <a:lstStyle/>
          <a:p>
            <a:endParaRPr lang="en-US"/>
          </a:p>
        </p:txBody>
      </p:sp>
      <p:sp>
        <p:nvSpPr>
          <p:cNvPr id="16" name="Freeform 16"/>
          <p:cNvSpPr/>
          <p:nvPr/>
        </p:nvSpPr>
        <p:spPr>
          <a:xfrm>
            <a:off x="6705600" y="723900"/>
            <a:ext cx="4285859" cy="2139881"/>
          </a:xfrm>
          <a:custGeom>
            <a:avLst/>
            <a:gdLst/>
            <a:ahLst/>
            <a:cxnLst/>
            <a:rect l="l" t="t" r="r" b="b"/>
            <a:pathLst>
              <a:path w="4285859" h="2139881">
                <a:moveTo>
                  <a:pt x="0" y="0"/>
                </a:moveTo>
                <a:lnTo>
                  <a:pt x="4285859" y="0"/>
                </a:lnTo>
                <a:lnTo>
                  <a:pt x="4285859" y="2139881"/>
                </a:lnTo>
                <a:lnTo>
                  <a:pt x="0" y="2139881"/>
                </a:lnTo>
                <a:lnTo>
                  <a:pt x="0" y="0"/>
                </a:lnTo>
                <a:close/>
              </a:path>
            </a:pathLst>
          </a:custGeom>
          <a:blipFill>
            <a:blip r:embed="rId30"/>
            <a:stretch>
              <a:fillRect/>
            </a:stretch>
          </a:blipFill>
        </p:spPr>
        <p:txBody>
          <a:bodyPr/>
          <a:lstStyle/>
          <a:p>
            <a:endParaRPr lang="en-US"/>
          </a:p>
        </p:txBody>
      </p:sp>
      <p:sp>
        <p:nvSpPr>
          <p:cNvPr id="17" name="Freeform 17"/>
          <p:cNvSpPr/>
          <p:nvPr/>
        </p:nvSpPr>
        <p:spPr>
          <a:xfrm>
            <a:off x="6908604" y="5253436"/>
            <a:ext cx="3688400" cy="1926503"/>
          </a:xfrm>
          <a:custGeom>
            <a:avLst/>
            <a:gdLst/>
            <a:ahLst/>
            <a:cxnLst/>
            <a:rect l="l" t="t" r="r" b="b"/>
            <a:pathLst>
              <a:path w="3688400" h="1926503">
                <a:moveTo>
                  <a:pt x="0" y="0"/>
                </a:moveTo>
                <a:lnTo>
                  <a:pt x="3688400" y="0"/>
                </a:lnTo>
                <a:lnTo>
                  <a:pt x="3688400" y="1926503"/>
                </a:lnTo>
                <a:lnTo>
                  <a:pt x="0" y="1926503"/>
                </a:lnTo>
                <a:lnTo>
                  <a:pt x="0" y="0"/>
                </a:lnTo>
                <a:close/>
              </a:path>
            </a:pathLst>
          </a:custGeom>
          <a:blipFill>
            <a:blip r:embed="rId31"/>
            <a:stretch>
              <a:fillRect/>
            </a:stretch>
          </a:blipFill>
        </p:spPr>
        <p:txBody>
          <a:bodyPr/>
          <a:lstStyle/>
          <a:p>
            <a:endParaRPr lang="en-US"/>
          </a:p>
        </p:txBody>
      </p:sp>
      <p:sp>
        <p:nvSpPr>
          <p:cNvPr id="18" name="TextBox 18"/>
          <p:cNvSpPr txBox="1"/>
          <p:nvPr/>
        </p:nvSpPr>
        <p:spPr>
          <a:xfrm>
            <a:off x="3784556" y="203003"/>
            <a:ext cx="10642754" cy="1384388"/>
          </a:xfrm>
          <a:prstGeom prst="rect">
            <a:avLst/>
          </a:prstGeom>
        </p:spPr>
        <p:txBody>
          <a:bodyPr lIns="0" tIns="0" rIns="0" bIns="0" rtlCol="0" anchor="t">
            <a:spAutoFit/>
          </a:bodyPr>
          <a:lstStyle/>
          <a:p>
            <a:pPr algn="ctr">
              <a:lnSpc>
                <a:spcPts val="5599"/>
              </a:lnSpc>
            </a:pPr>
            <a:r>
              <a:rPr lang="en-US" sz="3999" b="1">
                <a:solidFill>
                  <a:srgbClr val="0077D2"/>
                </a:solidFill>
                <a:latin typeface="Noto Sans Bold"/>
                <a:ea typeface="Noto Sans Bold"/>
                <a:cs typeface="Noto Sans Bold"/>
                <a:sym typeface="Noto Sans Bold"/>
              </a:rPr>
              <a:t>Ủy ban nhân dân Thành phố Thủy Nguyên</a:t>
            </a:r>
          </a:p>
          <a:p>
            <a:pPr algn="ctr">
              <a:lnSpc>
                <a:spcPts val="5599"/>
              </a:lnSpc>
            </a:pPr>
            <a:r>
              <a:rPr lang="en-US" sz="3999" b="1">
                <a:solidFill>
                  <a:srgbClr val="0077D2"/>
                </a:solidFill>
                <a:latin typeface="Noto Sans Bold"/>
                <a:ea typeface="Noto Sans Bold"/>
                <a:cs typeface="Noto Sans Bold"/>
                <a:sym typeface="Noto Sans Bold"/>
              </a:rPr>
              <a:t>Tiểu học Phả Lễ</a:t>
            </a:r>
          </a:p>
        </p:txBody>
      </p:sp>
      <p:sp>
        <p:nvSpPr>
          <p:cNvPr id="19" name="TextBox 19"/>
          <p:cNvSpPr txBox="1"/>
          <p:nvPr/>
        </p:nvSpPr>
        <p:spPr>
          <a:xfrm>
            <a:off x="5832512" y="6674107"/>
            <a:ext cx="7121487" cy="755037"/>
          </a:xfrm>
          <a:prstGeom prst="rect">
            <a:avLst/>
          </a:prstGeom>
        </p:spPr>
        <p:txBody>
          <a:bodyPr wrap="square" lIns="0" tIns="0" rIns="0" bIns="0" rtlCol="0" anchor="t">
            <a:spAutoFit/>
          </a:bodyPr>
          <a:lstStyle/>
          <a:p>
            <a:pPr algn="ctr">
              <a:lnSpc>
                <a:spcPts val="6160"/>
              </a:lnSpc>
            </a:pPr>
            <a:r>
              <a:rPr lang="en-US" sz="4400" b="1" dirty="0">
                <a:solidFill>
                  <a:srgbClr val="0077D2"/>
                </a:solidFill>
                <a:latin typeface="Noto Sans Bold"/>
                <a:ea typeface="Noto Sans Bold"/>
                <a:cs typeface="Noto Sans Bold"/>
                <a:sym typeface="Noto Sans Bold"/>
              </a:rPr>
              <a:t>GV: </a:t>
            </a:r>
            <a:r>
              <a:rPr lang="en-US" sz="4400" b="1" dirty="0" err="1">
                <a:solidFill>
                  <a:srgbClr val="0077D2"/>
                </a:solidFill>
                <a:latin typeface="Noto Sans Bold"/>
                <a:ea typeface="Noto Sans Bold"/>
                <a:cs typeface="Noto Sans Bold"/>
                <a:sym typeface="Noto Sans Bold"/>
              </a:rPr>
              <a:t>Phạm</a:t>
            </a:r>
            <a:r>
              <a:rPr lang="en-US" sz="4400" b="1" dirty="0">
                <a:solidFill>
                  <a:srgbClr val="0077D2"/>
                </a:solidFill>
                <a:latin typeface="Noto Sans Bold"/>
                <a:ea typeface="Noto Sans Bold"/>
                <a:cs typeface="Noto Sans Bold"/>
                <a:sym typeface="Noto Sans Bold"/>
              </a:rPr>
              <a:t> </a:t>
            </a:r>
            <a:r>
              <a:rPr lang="en-US" sz="4400" b="1" dirty="0" err="1">
                <a:solidFill>
                  <a:srgbClr val="0077D2"/>
                </a:solidFill>
                <a:latin typeface="Noto Sans Bold"/>
                <a:ea typeface="Noto Sans Bold"/>
                <a:cs typeface="Noto Sans Bold"/>
                <a:sym typeface="Noto Sans Bold"/>
              </a:rPr>
              <a:t>Thị</a:t>
            </a:r>
            <a:r>
              <a:rPr lang="en-US" sz="4400" b="1" dirty="0">
                <a:solidFill>
                  <a:srgbClr val="0077D2"/>
                </a:solidFill>
                <a:latin typeface="Noto Sans Bold"/>
                <a:ea typeface="Noto Sans Bold"/>
                <a:cs typeface="Noto Sans Bold"/>
                <a:sym typeface="Noto Sans Bold"/>
              </a:rPr>
              <a:t> </a:t>
            </a:r>
            <a:r>
              <a:rPr lang="en-US" sz="4400" b="1" dirty="0" err="1">
                <a:solidFill>
                  <a:srgbClr val="0077D2"/>
                </a:solidFill>
                <a:latin typeface="Noto Sans Bold"/>
                <a:ea typeface="Noto Sans Bold"/>
                <a:cs typeface="Noto Sans Bold"/>
                <a:sym typeface="Noto Sans Bold"/>
              </a:rPr>
              <a:t>Ngọc</a:t>
            </a:r>
            <a:r>
              <a:rPr lang="en-US" sz="4400" b="1" dirty="0">
                <a:solidFill>
                  <a:srgbClr val="0077D2"/>
                </a:solidFill>
                <a:latin typeface="Noto Sans Bold"/>
                <a:ea typeface="Noto Sans Bold"/>
                <a:cs typeface="Noto Sans Bold"/>
                <a:sym typeface="Noto Sans Bold"/>
              </a:rPr>
              <a:t> Mai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533398" y="1638298"/>
            <a:ext cx="17225527" cy="8077201"/>
          </a:xfrm>
          <a:custGeom>
            <a:avLst/>
            <a:gdLst/>
            <a:ahLst/>
            <a:cxnLst/>
            <a:rect l="l" t="t" r="r" b="b"/>
            <a:pathLst>
              <a:path w="17225527" h="8077201">
                <a:moveTo>
                  <a:pt x="0" y="0"/>
                </a:moveTo>
                <a:lnTo>
                  <a:pt x="17225527" y="0"/>
                </a:lnTo>
                <a:lnTo>
                  <a:pt x="17225527" y="8077201"/>
                </a:lnTo>
                <a:lnTo>
                  <a:pt x="0" y="8077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38200" y="2019300"/>
            <a:ext cx="16611600" cy="7478970"/>
            <a:chOff x="0" y="0"/>
            <a:chExt cx="22148800" cy="9971960"/>
          </a:xfrm>
        </p:grpSpPr>
        <p:sp>
          <p:nvSpPr>
            <p:cNvPr id="4" name="Freeform 4"/>
            <p:cNvSpPr/>
            <p:nvPr/>
          </p:nvSpPr>
          <p:spPr>
            <a:xfrm>
              <a:off x="0" y="0"/>
              <a:ext cx="22148800" cy="9971960"/>
            </a:xfrm>
            <a:custGeom>
              <a:avLst/>
              <a:gdLst/>
              <a:ahLst/>
              <a:cxnLst/>
              <a:rect l="l" t="t" r="r" b="b"/>
              <a:pathLst>
                <a:path w="22148800" h="9971960">
                  <a:moveTo>
                    <a:pt x="0" y="0"/>
                  </a:moveTo>
                  <a:lnTo>
                    <a:pt x="22148800" y="0"/>
                  </a:lnTo>
                  <a:lnTo>
                    <a:pt x="22148800" y="9971960"/>
                  </a:lnTo>
                  <a:lnTo>
                    <a:pt x="0" y="9971960"/>
                  </a:lnTo>
                  <a:close/>
                </a:path>
              </a:pathLst>
            </a:custGeom>
            <a:solidFill>
              <a:srgbClr val="000000">
                <a:alpha val="0"/>
              </a:srgbClr>
            </a:solidFill>
          </p:spPr>
          <p:txBody>
            <a:bodyPr/>
            <a:lstStyle/>
            <a:p>
              <a:endParaRPr lang="en-US"/>
            </a:p>
          </p:txBody>
        </p:sp>
        <p:sp>
          <p:nvSpPr>
            <p:cNvPr id="5" name="TextBox 5"/>
            <p:cNvSpPr txBox="1"/>
            <p:nvPr/>
          </p:nvSpPr>
          <p:spPr>
            <a:xfrm>
              <a:off x="0" y="-9525"/>
              <a:ext cx="22148800" cy="9981485"/>
            </a:xfrm>
            <a:prstGeom prst="rect">
              <a:avLst/>
            </a:prstGeom>
          </p:spPr>
          <p:txBody>
            <a:bodyPr lIns="0" tIns="0" rIns="0" bIns="0" rtlCol="0" anchor="t"/>
            <a:lstStyle/>
            <a:p>
              <a:pPr algn="just">
                <a:lnSpc>
                  <a:spcPts val="5759"/>
                </a:lnSpc>
              </a:pPr>
              <a:r>
                <a:rPr lang="en-US" sz="4800">
                  <a:solidFill>
                    <a:srgbClr val="000000"/>
                  </a:solidFill>
                  <a:latin typeface="Roboto"/>
                  <a:ea typeface="Roboto"/>
                  <a:cs typeface="Roboto"/>
                  <a:sym typeface="Roboto"/>
                </a:rPr>
                <a:t>Sữa chua được chế biến từ sữa bằng cách sử dụng vi khuẩn lactic.</a:t>
              </a:r>
            </a:p>
            <a:p>
              <a:pPr algn="just">
                <a:lnSpc>
                  <a:spcPts val="5759"/>
                </a:lnSpc>
              </a:pPr>
              <a:r>
                <a:rPr lang="en-US" sz="4800">
                  <a:solidFill>
                    <a:srgbClr val="000000"/>
                  </a:solidFill>
                  <a:latin typeface="Roboto"/>
                  <a:ea typeface="Roboto"/>
                  <a:cs typeface="Roboto"/>
                  <a:sym typeface="Roboto"/>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lnSpc>
                  <a:spcPts val="5759"/>
                </a:lnSpc>
              </a:pPr>
              <a:r>
                <a:rPr lang="en-US" sz="4800">
                  <a:solidFill>
                    <a:srgbClr val="000000"/>
                  </a:solidFill>
                  <a:latin typeface="Roboto"/>
                  <a:ea typeface="Roboto"/>
                  <a:cs typeface="Roboto"/>
                  <a:sym typeface="Roboto"/>
                </a:rPr>
                <a:t>Sữa chua được tạo thành sau khi ủ nên bảo quản trong ngăn mát tủ lạnh. Sữa chua có nhiều dinh dưỡng và vi khuẩn có ích giúp tăng cường sức khoẻ, hỗ trợ hệ tiêu hoá hoạt động tốt hơn.</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616691" y="-152237"/>
            <a:ext cx="19528334" cy="2491628"/>
          </a:xfrm>
          <a:custGeom>
            <a:avLst/>
            <a:gdLst/>
            <a:ahLst/>
            <a:cxnLst/>
            <a:rect l="l" t="t" r="r" b="b"/>
            <a:pathLst>
              <a:path w="19528334" h="2491628">
                <a:moveTo>
                  <a:pt x="0" y="0"/>
                </a:moveTo>
                <a:lnTo>
                  <a:pt x="19528334" y="0"/>
                </a:lnTo>
                <a:lnTo>
                  <a:pt x="19528334" y="2491628"/>
                </a:lnTo>
                <a:lnTo>
                  <a:pt x="0" y="2491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2000" y="190500"/>
            <a:ext cx="16535400" cy="2077999"/>
            <a:chOff x="0" y="0"/>
            <a:chExt cx="22047200" cy="2770665"/>
          </a:xfrm>
        </p:grpSpPr>
        <p:sp>
          <p:nvSpPr>
            <p:cNvPr id="4" name="Freeform 4"/>
            <p:cNvSpPr/>
            <p:nvPr/>
          </p:nvSpPr>
          <p:spPr>
            <a:xfrm>
              <a:off x="0" y="0"/>
              <a:ext cx="22047200" cy="2770665"/>
            </a:xfrm>
            <a:custGeom>
              <a:avLst/>
              <a:gdLst/>
              <a:ahLst/>
              <a:cxnLst/>
              <a:rect l="l" t="t" r="r" b="b"/>
              <a:pathLst>
                <a:path w="22047200" h="2770665">
                  <a:moveTo>
                    <a:pt x="0" y="0"/>
                  </a:moveTo>
                  <a:lnTo>
                    <a:pt x="22047200" y="0"/>
                  </a:lnTo>
                  <a:lnTo>
                    <a:pt x="22047200" y="2770665"/>
                  </a:lnTo>
                  <a:lnTo>
                    <a:pt x="0" y="2770665"/>
                  </a:lnTo>
                  <a:close/>
                </a:path>
              </a:pathLst>
            </a:custGeom>
            <a:solidFill>
              <a:srgbClr val="000000">
                <a:alpha val="0"/>
              </a:srgbClr>
            </a:solidFill>
          </p:spPr>
          <p:txBody>
            <a:bodyPr/>
            <a:lstStyle/>
            <a:p>
              <a:endParaRPr lang="en-US"/>
            </a:p>
          </p:txBody>
        </p:sp>
        <p:sp>
          <p:nvSpPr>
            <p:cNvPr id="5" name="TextBox 5"/>
            <p:cNvSpPr txBox="1"/>
            <p:nvPr/>
          </p:nvSpPr>
          <p:spPr>
            <a:xfrm>
              <a:off x="0" y="-19050"/>
              <a:ext cx="22047200" cy="2789715"/>
            </a:xfrm>
            <a:prstGeom prst="rect">
              <a:avLst/>
            </a:prstGeom>
          </p:spPr>
          <p:txBody>
            <a:bodyPr lIns="0" tIns="0" rIns="0" bIns="0" rtlCol="0" anchor="t"/>
            <a:lstStyle/>
            <a:p>
              <a:pPr marL="1163795" lvl="2" indent="-387932" algn="just">
                <a:lnSpc>
                  <a:spcPts val="7200"/>
                </a:lnSpc>
                <a:buFont typeface="Arial"/>
                <a:buChar char="⚬"/>
              </a:pPr>
              <a:r>
                <a:rPr lang="en-US" sz="6000" b="1">
                  <a:solidFill>
                    <a:srgbClr val="000000"/>
                  </a:solidFill>
                  <a:latin typeface="Roboto Bold"/>
                  <a:ea typeface="Roboto Bold"/>
                  <a:cs typeface="Roboto Bold"/>
                  <a:sym typeface="Roboto Bold"/>
                </a:rPr>
                <a:t>Đọc thông tin ở trên, quan sát hình 3 và trả lời câu hỏi:</a:t>
              </a:r>
            </a:p>
          </p:txBody>
        </p:sp>
      </p:grpSp>
      <p:sp>
        <p:nvSpPr>
          <p:cNvPr id="6" name="Freeform 6"/>
          <p:cNvSpPr/>
          <p:nvPr/>
        </p:nvSpPr>
        <p:spPr>
          <a:xfrm>
            <a:off x="4114800" y="2705100"/>
            <a:ext cx="10091629" cy="6934200"/>
          </a:xfrm>
          <a:custGeom>
            <a:avLst/>
            <a:gdLst/>
            <a:ahLst/>
            <a:cxnLst/>
            <a:rect l="l" t="t" r="r" b="b"/>
            <a:pathLst>
              <a:path w="10091629" h="6934200">
                <a:moveTo>
                  <a:pt x="0" y="0"/>
                </a:moveTo>
                <a:lnTo>
                  <a:pt x="10091629" y="0"/>
                </a:lnTo>
                <a:lnTo>
                  <a:pt x="10091629" y="6934200"/>
                </a:lnTo>
                <a:lnTo>
                  <a:pt x="0" y="693420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77000" y="1028700"/>
            <a:ext cx="6629400" cy="3333318"/>
            <a:chOff x="0" y="0"/>
            <a:chExt cx="8839200" cy="4444425"/>
          </a:xfrm>
        </p:grpSpPr>
        <p:sp>
          <p:nvSpPr>
            <p:cNvPr id="6" name="Freeform 6"/>
            <p:cNvSpPr/>
            <p:nvPr/>
          </p:nvSpPr>
          <p:spPr>
            <a:xfrm>
              <a:off x="0" y="0"/>
              <a:ext cx="8839200" cy="4444424"/>
            </a:xfrm>
            <a:custGeom>
              <a:avLst/>
              <a:gdLst/>
              <a:ahLst/>
              <a:cxnLst/>
              <a:rect l="l" t="t" r="r" b="b"/>
              <a:pathLst>
                <a:path w="8839200" h="4444424">
                  <a:moveTo>
                    <a:pt x="0" y="0"/>
                  </a:moveTo>
                  <a:lnTo>
                    <a:pt x="8839200" y="0"/>
                  </a:lnTo>
                  <a:lnTo>
                    <a:pt x="8839200" y="4444424"/>
                  </a:lnTo>
                  <a:lnTo>
                    <a:pt x="0" y="4444424"/>
                  </a:lnTo>
                  <a:close/>
                </a:path>
              </a:pathLst>
            </a:custGeom>
            <a:solidFill>
              <a:srgbClr val="000000">
                <a:alpha val="0"/>
              </a:srgbClr>
            </a:solidFill>
          </p:spPr>
          <p:txBody>
            <a:bodyPr/>
            <a:lstStyle/>
            <a:p>
              <a:endParaRPr lang="en-US"/>
            </a:p>
          </p:txBody>
        </p:sp>
        <p:sp>
          <p:nvSpPr>
            <p:cNvPr id="7" name="TextBox 7"/>
            <p:cNvSpPr txBox="1"/>
            <p:nvPr/>
          </p:nvSpPr>
          <p:spPr>
            <a:xfrm>
              <a:off x="0" y="38100"/>
              <a:ext cx="8839200" cy="4406325"/>
            </a:xfrm>
            <a:prstGeom prst="rect">
              <a:avLst/>
            </a:prstGeom>
          </p:spPr>
          <p:txBody>
            <a:bodyPr lIns="0" tIns="0" rIns="0" bIns="0" rtlCol="0" anchor="t"/>
            <a:lstStyle/>
            <a:p>
              <a:pPr algn="ctr">
                <a:lnSpc>
                  <a:spcPts val="6000"/>
                </a:lnSpc>
              </a:pPr>
              <a:r>
                <a:rPr lang="en-US" sz="5400" b="1">
                  <a:solidFill>
                    <a:srgbClr val="000000"/>
                  </a:solidFill>
                  <a:latin typeface="Roboto Bold"/>
                  <a:ea typeface="Roboto Bold"/>
                  <a:cs typeface="Roboto Bold"/>
                  <a:sym typeface="Roboto Bold"/>
                </a:rPr>
                <a:t>Sữa chua và sữa trước khi ủ có những khác biệt gì về mùi, vị, độ đặc?</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1371600" y="5676900"/>
            <a:ext cx="10134600" cy="3774028"/>
            <a:chOff x="0" y="0"/>
            <a:chExt cx="13512800" cy="5032037"/>
          </a:xfrm>
        </p:grpSpPr>
        <p:sp>
          <p:nvSpPr>
            <p:cNvPr id="10" name="Freeform 10"/>
            <p:cNvSpPr/>
            <p:nvPr/>
          </p:nvSpPr>
          <p:spPr>
            <a:xfrm>
              <a:off x="0" y="0"/>
              <a:ext cx="13512800" cy="5031994"/>
            </a:xfrm>
            <a:custGeom>
              <a:avLst/>
              <a:gdLst/>
              <a:ahLst/>
              <a:cxnLst/>
              <a:rect l="l" t="t" r="r" b="b"/>
              <a:pathLst>
                <a:path w="13512800" h="5031994">
                  <a:moveTo>
                    <a:pt x="11013186" y="0"/>
                  </a:moveTo>
                  <a:cubicBezTo>
                    <a:pt x="12393676" y="0"/>
                    <a:pt x="13512800" y="1126490"/>
                    <a:pt x="13512800" y="2515997"/>
                  </a:cubicBezTo>
                  <a:cubicBezTo>
                    <a:pt x="13512800" y="3905504"/>
                    <a:pt x="12393676" y="5031994"/>
                    <a:pt x="11013186" y="5031994"/>
                  </a:cubicBezTo>
                  <a:lnTo>
                    <a:pt x="2499614" y="5031994"/>
                  </a:lnTo>
                  <a:cubicBezTo>
                    <a:pt x="1119124" y="5031994"/>
                    <a:pt x="0" y="3905631"/>
                    <a:pt x="0" y="2515997"/>
                  </a:cubicBezTo>
                  <a:cubicBezTo>
                    <a:pt x="0" y="1126363"/>
                    <a:pt x="1119124" y="0"/>
                    <a:pt x="2499614" y="0"/>
                  </a:cubicBezTo>
                  <a:close/>
                </a:path>
              </a:pathLst>
            </a:custGeom>
            <a:solidFill>
              <a:srgbClr val="FFED93"/>
            </a:solidFill>
          </p:spPr>
          <p:txBody>
            <a:bodyPr/>
            <a:lstStyle/>
            <a:p>
              <a:endParaRPr lang="en-US"/>
            </a:p>
          </p:txBody>
        </p:sp>
      </p:grpSp>
      <p:grpSp>
        <p:nvGrpSpPr>
          <p:cNvPr id="11" name="Group 11"/>
          <p:cNvGrpSpPr/>
          <p:nvPr/>
        </p:nvGrpSpPr>
        <p:grpSpPr>
          <a:xfrm>
            <a:off x="1371600" y="5676900"/>
            <a:ext cx="10134600" cy="3774028"/>
            <a:chOff x="0" y="0"/>
            <a:chExt cx="13512800" cy="5032037"/>
          </a:xfrm>
        </p:grpSpPr>
        <p:sp>
          <p:nvSpPr>
            <p:cNvPr id="12" name="Freeform 12"/>
            <p:cNvSpPr/>
            <p:nvPr/>
          </p:nvSpPr>
          <p:spPr>
            <a:xfrm>
              <a:off x="0" y="0"/>
              <a:ext cx="13512800" cy="5032037"/>
            </a:xfrm>
            <a:custGeom>
              <a:avLst/>
              <a:gdLst/>
              <a:ahLst/>
              <a:cxnLst/>
              <a:rect l="l" t="t" r="r" b="b"/>
              <a:pathLst>
                <a:path w="13512800" h="5032037">
                  <a:moveTo>
                    <a:pt x="0" y="0"/>
                  </a:moveTo>
                  <a:lnTo>
                    <a:pt x="13512800" y="0"/>
                  </a:lnTo>
                  <a:lnTo>
                    <a:pt x="13512800" y="5032037"/>
                  </a:lnTo>
                  <a:lnTo>
                    <a:pt x="0" y="5032037"/>
                  </a:lnTo>
                  <a:close/>
                </a:path>
              </a:pathLst>
            </a:custGeom>
            <a:solidFill>
              <a:srgbClr val="000000">
                <a:alpha val="0"/>
              </a:srgbClr>
            </a:solidFill>
          </p:spPr>
          <p:txBody>
            <a:bodyPr/>
            <a:lstStyle/>
            <a:p>
              <a:endParaRPr lang="en-US" dirty="0"/>
            </a:p>
          </p:txBody>
        </p:sp>
        <p:sp>
          <p:nvSpPr>
            <p:cNvPr id="13" name="TextBox 13"/>
            <p:cNvSpPr txBox="1"/>
            <p:nvPr/>
          </p:nvSpPr>
          <p:spPr>
            <a:xfrm>
              <a:off x="0" y="-9525"/>
              <a:ext cx="13512800" cy="5041562"/>
            </a:xfrm>
            <a:prstGeom prst="rect">
              <a:avLst/>
            </a:prstGeom>
          </p:spPr>
          <p:txBody>
            <a:bodyPr lIns="0" tIns="0" rIns="0" bIns="0" rtlCol="0" anchor="ctr"/>
            <a:lstStyle/>
            <a:p>
              <a:pPr algn="ctr">
                <a:lnSpc>
                  <a:spcPts val="7920"/>
                </a:lnSpc>
              </a:pPr>
              <a:r>
                <a:rPr lang="en-US" sz="5400" dirty="0" err="1">
                  <a:solidFill>
                    <a:srgbClr val="FF0000"/>
                  </a:solidFill>
                  <a:latin typeface="Roboto"/>
                  <a:ea typeface="Roboto"/>
                  <a:cs typeface="Roboto"/>
                  <a:sym typeface="Roboto"/>
                </a:rPr>
                <a:t>Sữa</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trước</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khi</a:t>
              </a:r>
              <a:r>
                <a:rPr lang="en-US" sz="5400" dirty="0">
                  <a:solidFill>
                    <a:srgbClr val="FF0000"/>
                  </a:solidFill>
                  <a:latin typeface="Roboto"/>
                  <a:ea typeface="Roboto"/>
                  <a:cs typeface="Roboto"/>
                  <a:sym typeface="Roboto"/>
                </a:rPr>
                <a:t> ủ </a:t>
              </a:r>
              <a:r>
                <a:rPr lang="en-US" sz="5400" dirty="0" err="1">
                  <a:solidFill>
                    <a:srgbClr val="FF0000"/>
                  </a:solidFill>
                  <a:latin typeface="Roboto"/>
                  <a:ea typeface="Roboto"/>
                  <a:cs typeface="Roboto"/>
                  <a:sym typeface="Roboto"/>
                </a:rPr>
                <a:t>loãng</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vẫn</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giữ</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nguyên</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vị</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sữa</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Sữa</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sau</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khi</a:t>
              </a:r>
              <a:r>
                <a:rPr lang="en-US" sz="5400" dirty="0">
                  <a:solidFill>
                    <a:srgbClr val="FF0000"/>
                  </a:solidFill>
                  <a:latin typeface="Roboto"/>
                  <a:ea typeface="Roboto"/>
                  <a:cs typeface="Roboto"/>
                  <a:sym typeface="Roboto"/>
                </a:rPr>
                <a:t> ủ </a:t>
              </a:r>
              <a:r>
                <a:rPr lang="en-US" sz="5400" dirty="0" err="1">
                  <a:solidFill>
                    <a:srgbClr val="FF0000"/>
                  </a:solidFill>
                  <a:latin typeface="Roboto"/>
                  <a:ea typeface="Roboto"/>
                  <a:cs typeface="Roboto"/>
                  <a:sym typeface="Roboto"/>
                </a:rPr>
                <a:t>đặc</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sánh</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chua</a:t>
              </a:r>
              <a:r>
                <a:rPr lang="en-US" sz="5400" dirty="0">
                  <a:solidFill>
                    <a:srgbClr val="FF0000"/>
                  </a:solidFill>
                  <a:latin typeface="Roboto"/>
                  <a:ea typeface="Roboto"/>
                  <a:cs typeface="Roboto"/>
                  <a:sym typeface="Roboto"/>
                </a:rPr>
                <a:t> </a:t>
              </a:r>
              <a:r>
                <a:rPr lang="en-US" sz="5400" dirty="0" err="1">
                  <a:solidFill>
                    <a:srgbClr val="FF0000"/>
                  </a:solidFill>
                  <a:latin typeface="Roboto"/>
                  <a:ea typeface="Roboto"/>
                  <a:cs typeface="Roboto"/>
                  <a:sym typeface="Roboto"/>
                </a:rPr>
                <a:t>dịu</a:t>
              </a:r>
              <a:endParaRPr lang="en-US" sz="5400" dirty="0">
                <a:solidFill>
                  <a:srgbClr val="FF0000"/>
                </a:solidFill>
                <a:latin typeface="Roboto"/>
                <a:ea typeface="Roboto"/>
                <a:cs typeface="Roboto"/>
                <a:sym typeface="Roboto"/>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77000" y="1257300"/>
            <a:ext cx="6629400" cy="3449687"/>
            <a:chOff x="0" y="0"/>
            <a:chExt cx="8839200" cy="4599583"/>
          </a:xfrm>
        </p:grpSpPr>
        <p:sp>
          <p:nvSpPr>
            <p:cNvPr id="6" name="Freeform 6"/>
            <p:cNvSpPr/>
            <p:nvPr/>
          </p:nvSpPr>
          <p:spPr>
            <a:xfrm>
              <a:off x="0" y="0"/>
              <a:ext cx="8839200" cy="4599583"/>
            </a:xfrm>
            <a:custGeom>
              <a:avLst/>
              <a:gdLst/>
              <a:ahLst/>
              <a:cxnLst/>
              <a:rect l="l" t="t" r="r" b="b"/>
              <a:pathLst>
                <a:path w="8839200" h="4599583">
                  <a:moveTo>
                    <a:pt x="0" y="0"/>
                  </a:moveTo>
                  <a:lnTo>
                    <a:pt x="8839200" y="0"/>
                  </a:lnTo>
                  <a:lnTo>
                    <a:pt x="8839200" y="4599583"/>
                  </a:lnTo>
                  <a:lnTo>
                    <a:pt x="0" y="4599583"/>
                  </a:lnTo>
                  <a:close/>
                </a:path>
              </a:pathLst>
            </a:custGeom>
            <a:solidFill>
              <a:srgbClr val="000000">
                <a:alpha val="0"/>
              </a:srgbClr>
            </a:solidFill>
          </p:spPr>
          <p:txBody>
            <a:bodyPr/>
            <a:lstStyle/>
            <a:p>
              <a:endParaRPr lang="en-US"/>
            </a:p>
          </p:txBody>
        </p:sp>
        <p:sp>
          <p:nvSpPr>
            <p:cNvPr id="7" name="TextBox 7"/>
            <p:cNvSpPr txBox="1"/>
            <p:nvPr/>
          </p:nvSpPr>
          <p:spPr>
            <a:xfrm>
              <a:off x="0" y="95250"/>
              <a:ext cx="8839200" cy="4504333"/>
            </a:xfrm>
            <a:prstGeom prst="rect">
              <a:avLst/>
            </a:prstGeom>
          </p:spPr>
          <p:txBody>
            <a:bodyPr lIns="0" tIns="0" rIns="0" bIns="0" rtlCol="0" anchor="t"/>
            <a:lstStyle/>
            <a:p>
              <a:pPr algn="ctr">
                <a:lnSpc>
                  <a:spcPts val="6000"/>
                </a:lnSpc>
              </a:pPr>
              <a:r>
                <a:rPr lang="en-US" sz="6000" b="1">
                  <a:solidFill>
                    <a:srgbClr val="000000"/>
                  </a:solidFill>
                  <a:latin typeface="Roboto Bold"/>
                  <a:ea typeface="Roboto Bold"/>
                  <a:cs typeface="Roboto Bold"/>
                  <a:sym typeface="Roboto Bold"/>
                </a:rPr>
                <a:t>Vì sao cần cho sữa chua vào sữa tươi (hoặc sữa đặc đã pha loãng)?</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1371600" y="6362700"/>
            <a:ext cx="10134600" cy="3088228"/>
            <a:chOff x="0" y="0"/>
            <a:chExt cx="13512800" cy="4117637"/>
          </a:xfrm>
        </p:grpSpPr>
        <p:sp>
          <p:nvSpPr>
            <p:cNvPr id="10" name="Freeform 10"/>
            <p:cNvSpPr/>
            <p:nvPr/>
          </p:nvSpPr>
          <p:spPr>
            <a:xfrm>
              <a:off x="0" y="0"/>
              <a:ext cx="13512800" cy="4117594"/>
            </a:xfrm>
            <a:custGeom>
              <a:avLst/>
              <a:gdLst/>
              <a:ahLst/>
              <a:cxnLst/>
              <a:rect l="l" t="t" r="r" b="b"/>
              <a:pathLst>
                <a:path w="13512800" h="4117594">
                  <a:moveTo>
                    <a:pt x="11013186" y="0"/>
                  </a:moveTo>
                  <a:cubicBezTo>
                    <a:pt x="12393676" y="0"/>
                    <a:pt x="13512800" y="921766"/>
                    <a:pt x="13512800" y="2058797"/>
                  </a:cubicBezTo>
                  <a:cubicBezTo>
                    <a:pt x="13512800" y="3195828"/>
                    <a:pt x="12393676" y="4117594"/>
                    <a:pt x="11013186" y="4117594"/>
                  </a:cubicBezTo>
                  <a:lnTo>
                    <a:pt x="2499614" y="4117594"/>
                  </a:lnTo>
                  <a:cubicBezTo>
                    <a:pt x="1119124" y="4117594"/>
                    <a:pt x="0" y="3195828"/>
                    <a:pt x="0" y="2058797"/>
                  </a:cubicBezTo>
                  <a:cubicBezTo>
                    <a:pt x="0" y="921766"/>
                    <a:pt x="1119124" y="0"/>
                    <a:pt x="2499614" y="0"/>
                  </a:cubicBezTo>
                  <a:close/>
                </a:path>
              </a:pathLst>
            </a:custGeom>
            <a:solidFill>
              <a:srgbClr val="FFED93"/>
            </a:solidFill>
          </p:spPr>
          <p:txBody>
            <a:bodyPr/>
            <a:lstStyle/>
            <a:p>
              <a:endParaRPr lang="en-US"/>
            </a:p>
          </p:txBody>
        </p:sp>
      </p:grpSp>
      <p:grpSp>
        <p:nvGrpSpPr>
          <p:cNvPr id="11" name="Group 11"/>
          <p:cNvGrpSpPr/>
          <p:nvPr/>
        </p:nvGrpSpPr>
        <p:grpSpPr>
          <a:xfrm>
            <a:off x="1371600" y="6362700"/>
            <a:ext cx="10134600" cy="3088228"/>
            <a:chOff x="0" y="0"/>
            <a:chExt cx="13512800" cy="4117637"/>
          </a:xfrm>
        </p:grpSpPr>
        <p:sp>
          <p:nvSpPr>
            <p:cNvPr id="12" name="Freeform 12"/>
            <p:cNvSpPr/>
            <p:nvPr/>
          </p:nvSpPr>
          <p:spPr>
            <a:xfrm>
              <a:off x="0" y="0"/>
              <a:ext cx="13512800" cy="4117637"/>
            </a:xfrm>
            <a:custGeom>
              <a:avLst/>
              <a:gdLst/>
              <a:ahLst/>
              <a:cxnLst/>
              <a:rect l="l" t="t" r="r" b="b"/>
              <a:pathLst>
                <a:path w="13512800" h="4117637">
                  <a:moveTo>
                    <a:pt x="0" y="0"/>
                  </a:moveTo>
                  <a:lnTo>
                    <a:pt x="13512800" y="0"/>
                  </a:lnTo>
                  <a:lnTo>
                    <a:pt x="13512800" y="4117637"/>
                  </a:lnTo>
                  <a:lnTo>
                    <a:pt x="0" y="4117637"/>
                  </a:lnTo>
                  <a:close/>
                </a:path>
              </a:pathLst>
            </a:custGeom>
            <a:solidFill>
              <a:srgbClr val="000000">
                <a:alpha val="0"/>
              </a:srgbClr>
            </a:solidFill>
          </p:spPr>
          <p:txBody>
            <a:bodyPr/>
            <a:lstStyle/>
            <a:p>
              <a:endParaRPr lang="en-US"/>
            </a:p>
          </p:txBody>
        </p:sp>
        <p:sp>
          <p:nvSpPr>
            <p:cNvPr id="13" name="TextBox 13"/>
            <p:cNvSpPr txBox="1"/>
            <p:nvPr/>
          </p:nvSpPr>
          <p:spPr>
            <a:xfrm>
              <a:off x="0" y="-9525"/>
              <a:ext cx="13512800" cy="4127162"/>
            </a:xfrm>
            <a:prstGeom prst="rect">
              <a:avLst/>
            </a:prstGeom>
          </p:spPr>
          <p:txBody>
            <a:bodyPr lIns="0" tIns="0" rIns="0" bIns="0" rtlCol="0" anchor="ctr"/>
            <a:lstStyle/>
            <a:p>
              <a:pPr algn="ctr">
                <a:lnSpc>
                  <a:spcPts val="8640"/>
                </a:lnSpc>
              </a:pPr>
              <a:r>
                <a:rPr lang="en-US" sz="6600" dirty="0" err="1">
                  <a:solidFill>
                    <a:srgbClr val="FF0000"/>
                  </a:solidFill>
                  <a:latin typeface="Roboto"/>
                  <a:ea typeface="Roboto"/>
                  <a:cs typeface="Roboto"/>
                  <a:sym typeface="Roboto"/>
                </a:rPr>
                <a:t>Để</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lên</a:t>
              </a:r>
              <a:r>
                <a:rPr lang="en-US" sz="6600" dirty="0">
                  <a:solidFill>
                    <a:srgbClr val="FF0000"/>
                  </a:solidFill>
                  <a:latin typeface="Roboto"/>
                  <a:ea typeface="Roboto"/>
                  <a:cs typeface="Roboto"/>
                  <a:sym typeface="Roboto"/>
                </a:rPr>
                <a:t> men, </a:t>
              </a:r>
              <a:r>
                <a:rPr lang="en-US" sz="6600" dirty="0" err="1">
                  <a:solidFill>
                    <a:srgbClr val="FF0000"/>
                  </a:solidFill>
                  <a:latin typeface="Roboto"/>
                  <a:ea typeface="Roboto"/>
                  <a:cs typeface="Roboto"/>
                  <a:sym typeface="Roboto"/>
                </a:rPr>
                <a:t>nhanh</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chóng</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tạo</a:t>
              </a:r>
              <a:r>
                <a:rPr lang="en-US" sz="6600" dirty="0">
                  <a:solidFill>
                    <a:srgbClr val="FF0000"/>
                  </a:solidFill>
                  <a:latin typeface="Roboto"/>
                  <a:ea typeface="Roboto"/>
                  <a:cs typeface="Roboto"/>
                  <a:sym typeface="Roboto"/>
                </a:rPr>
                <a:t> vi </a:t>
              </a:r>
              <a:r>
                <a:rPr lang="en-US" sz="6600" dirty="0" err="1">
                  <a:solidFill>
                    <a:srgbClr val="FF0000"/>
                  </a:solidFill>
                  <a:latin typeface="Roboto"/>
                  <a:ea typeface="Roboto"/>
                  <a:cs typeface="Roboto"/>
                  <a:sym typeface="Roboto"/>
                </a:rPr>
                <a:t>khuẩn</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có</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lợi</a:t>
              </a:r>
              <a:endParaRPr lang="en-US" sz="6600" dirty="0">
                <a:solidFill>
                  <a:srgbClr val="FF0000"/>
                </a:solidFill>
                <a:latin typeface="Roboto"/>
                <a:ea typeface="Roboto"/>
                <a:cs typeface="Roboto"/>
                <a:sym typeface="Roboto"/>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77000" y="1333500"/>
            <a:ext cx="6629400" cy="2183061"/>
            <a:chOff x="0" y="0"/>
            <a:chExt cx="8839200" cy="2910747"/>
          </a:xfrm>
        </p:grpSpPr>
        <p:sp>
          <p:nvSpPr>
            <p:cNvPr id="6" name="Freeform 6"/>
            <p:cNvSpPr/>
            <p:nvPr/>
          </p:nvSpPr>
          <p:spPr>
            <a:xfrm>
              <a:off x="0" y="0"/>
              <a:ext cx="8839200" cy="2910747"/>
            </a:xfrm>
            <a:custGeom>
              <a:avLst/>
              <a:gdLst/>
              <a:ahLst/>
              <a:cxnLst/>
              <a:rect l="l" t="t" r="r" b="b"/>
              <a:pathLst>
                <a:path w="8839200" h="2910747">
                  <a:moveTo>
                    <a:pt x="0" y="0"/>
                  </a:moveTo>
                  <a:lnTo>
                    <a:pt x="8839200" y="0"/>
                  </a:lnTo>
                  <a:lnTo>
                    <a:pt x="8839200" y="2910747"/>
                  </a:lnTo>
                  <a:lnTo>
                    <a:pt x="0" y="2910747"/>
                  </a:lnTo>
                  <a:close/>
                </a:path>
              </a:pathLst>
            </a:custGeom>
            <a:solidFill>
              <a:srgbClr val="000000">
                <a:alpha val="0"/>
              </a:srgbClr>
            </a:solidFill>
          </p:spPr>
          <p:txBody>
            <a:bodyPr/>
            <a:lstStyle/>
            <a:p>
              <a:endParaRPr lang="en-US"/>
            </a:p>
          </p:txBody>
        </p:sp>
        <p:sp>
          <p:nvSpPr>
            <p:cNvPr id="7" name="TextBox 7"/>
            <p:cNvSpPr txBox="1"/>
            <p:nvPr/>
          </p:nvSpPr>
          <p:spPr>
            <a:xfrm>
              <a:off x="0" y="-9525"/>
              <a:ext cx="8839200" cy="2920272"/>
            </a:xfrm>
            <a:prstGeom prst="rect">
              <a:avLst/>
            </a:prstGeom>
          </p:spPr>
          <p:txBody>
            <a:bodyPr lIns="0" tIns="0" rIns="0" bIns="0" rtlCol="0" anchor="t"/>
            <a:lstStyle/>
            <a:p>
              <a:pPr algn="ctr">
                <a:lnSpc>
                  <a:spcPts val="5280"/>
                </a:lnSpc>
              </a:pPr>
              <a:r>
                <a:rPr lang="en-US" sz="4400">
                  <a:solidFill>
                    <a:srgbClr val="FF0000"/>
                  </a:solidFill>
                  <a:latin typeface="Roboto"/>
                  <a:ea typeface="Roboto"/>
                  <a:cs typeface="Roboto"/>
                  <a:sym typeface="Roboto"/>
                </a:rPr>
                <a:t>Vì sao trong quá trình làm sữa cho cần ủ ấm sữa ở nhiệt độ 40ᵒC đến 50ᵒC?</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1371600" y="6362700"/>
            <a:ext cx="10134600" cy="3088228"/>
            <a:chOff x="0" y="0"/>
            <a:chExt cx="13512800" cy="4117637"/>
          </a:xfrm>
        </p:grpSpPr>
        <p:sp>
          <p:nvSpPr>
            <p:cNvPr id="10" name="Freeform 10"/>
            <p:cNvSpPr/>
            <p:nvPr/>
          </p:nvSpPr>
          <p:spPr>
            <a:xfrm>
              <a:off x="0" y="0"/>
              <a:ext cx="13512800" cy="4117594"/>
            </a:xfrm>
            <a:custGeom>
              <a:avLst/>
              <a:gdLst/>
              <a:ahLst/>
              <a:cxnLst/>
              <a:rect l="l" t="t" r="r" b="b"/>
              <a:pathLst>
                <a:path w="13512800" h="4117594">
                  <a:moveTo>
                    <a:pt x="11013186" y="0"/>
                  </a:moveTo>
                  <a:cubicBezTo>
                    <a:pt x="12393676" y="0"/>
                    <a:pt x="13512800" y="921766"/>
                    <a:pt x="13512800" y="2058797"/>
                  </a:cubicBezTo>
                  <a:cubicBezTo>
                    <a:pt x="13512800" y="3195828"/>
                    <a:pt x="12393676" y="4117594"/>
                    <a:pt x="11013186" y="4117594"/>
                  </a:cubicBezTo>
                  <a:lnTo>
                    <a:pt x="2499614" y="4117594"/>
                  </a:lnTo>
                  <a:cubicBezTo>
                    <a:pt x="1119124" y="4117594"/>
                    <a:pt x="0" y="3195828"/>
                    <a:pt x="0" y="2058797"/>
                  </a:cubicBezTo>
                  <a:cubicBezTo>
                    <a:pt x="0" y="921766"/>
                    <a:pt x="1119124" y="0"/>
                    <a:pt x="2499614" y="0"/>
                  </a:cubicBezTo>
                  <a:close/>
                </a:path>
              </a:pathLst>
            </a:custGeom>
            <a:solidFill>
              <a:srgbClr val="FFED93"/>
            </a:solidFill>
          </p:spPr>
          <p:txBody>
            <a:bodyPr/>
            <a:lstStyle/>
            <a:p>
              <a:endParaRPr lang="en-US"/>
            </a:p>
          </p:txBody>
        </p:sp>
      </p:grpSp>
      <p:grpSp>
        <p:nvGrpSpPr>
          <p:cNvPr id="11" name="Group 11"/>
          <p:cNvGrpSpPr/>
          <p:nvPr/>
        </p:nvGrpSpPr>
        <p:grpSpPr>
          <a:xfrm>
            <a:off x="1371600" y="6362700"/>
            <a:ext cx="10134600" cy="3088228"/>
            <a:chOff x="0" y="0"/>
            <a:chExt cx="13512800" cy="4117637"/>
          </a:xfrm>
        </p:grpSpPr>
        <p:sp>
          <p:nvSpPr>
            <p:cNvPr id="12" name="Freeform 12"/>
            <p:cNvSpPr/>
            <p:nvPr/>
          </p:nvSpPr>
          <p:spPr>
            <a:xfrm>
              <a:off x="0" y="0"/>
              <a:ext cx="13512800" cy="4117637"/>
            </a:xfrm>
            <a:custGeom>
              <a:avLst/>
              <a:gdLst/>
              <a:ahLst/>
              <a:cxnLst/>
              <a:rect l="l" t="t" r="r" b="b"/>
              <a:pathLst>
                <a:path w="13512800" h="4117637">
                  <a:moveTo>
                    <a:pt x="0" y="0"/>
                  </a:moveTo>
                  <a:lnTo>
                    <a:pt x="13512800" y="0"/>
                  </a:lnTo>
                  <a:lnTo>
                    <a:pt x="13512800" y="4117637"/>
                  </a:lnTo>
                  <a:lnTo>
                    <a:pt x="0" y="4117637"/>
                  </a:lnTo>
                  <a:close/>
                </a:path>
              </a:pathLst>
            </a:custGeom>
            <a:solidFill>
              <a:srgbClr val="000000">
                <a:alpha val="0"/>
              </a:srgbClr>
            </a:solidFill>
          </p:spPr>
          <p:txBody>
            <a:bodyPr/>
            <a:lstStyle/>
            <a:p>
              <a:endParaRPr lang="en-US"/>
            </a:p>
          </p:txBody>
        </p:sp>
        <p:sp>
          <p:nvSpPr>
            <p:cNvPr id="13" name="TextBox 13"/>
            <p:cNvSpPr txBox="1"/>
            <p:nvPr/>
          </p:nvSpPr>
          <p:spPr>
            <a:xfrm>
              <a:off x="0" y="-9525"/>
              <a:ext cx="13512800" cy="4127162"/>
            </a:xfrm>
            <a:prstGeom prst="rect">
              <a:avLst/>
            </a:prstGeom>
          </p:spPr>
          <p:txBody>
            <a:bodyPr lIns="0" tIns="0" rIns="0" bIns="0" rtlCol="0" anchor="ctr"/>
            <a:lstStyle/>
            <a:p>
              <a:pPr algn="ctr">
                <a:lnSpc>
                  <a:spcPts val="9600"/>
                </a:lnSpc>
              </a:pPr>
              <a:r>
                <a:rPr lang="en-US" sz="8000">
                  <a:solidFill>
                    <a:srgbClr val="FF0000"/>
                  </a:solidFill>
                  <a:latin typeface="Roboto"/>
                  <a:ea typeface="Roboto"/>
                  <a:cs typeface="Roboto"/>
                  <a:sym typeface="Roboto"/>
                </a:rPr>
                <a:t>Để biến đổi sữa chua.</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3" y="0"/>
                </a:lnTo>
                <a:lnTo>
                  <a:pt x="7563583"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t="-127" b="-127"/>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7" y="0"/>
                </a:lnTo>
                <a:lnTo>
                  <a:pt x="8769637"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t="-125" b="-125"/>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t="-46" b="-46"/>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t="-258" b="-258"/>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49" y="0"/>
                </a:lnTo>
                <a:lnTo>
                  <a:pt x="3603249"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t="-58" b="-58"/>
            </a:stretch>
          </a:blipFill>
        </p:spPr>
        <p:txBody>
          <a:bodyPr/>
          <a:lstStyle/>
          <a:p>
            <a:endParaRPr lang="en-US"/>
          </a:p>
        </p:txBody>
      </p:sp>
      <p:sp>
        <p:nvSpPr>
          <p:cNvPr id="7" name="Freeform 7"/>
          <p:cNvSpPr/>
          <p:nvPr/>
        </p:nvSpPr>
        <p:spPr>
          <a:xfrm>
            <a:off x="454128" y="2032143"/>
            <a:ext cx="12347471" cy="5137675"/>
          </a:xfrm>
          <a:custGeom>
            <a:avLst/>
            <a:gdLst/>
            <a:ahLst/>
            <a:cxnLst/>
            <a:rect l="l" t="t" r="r" b="b"/>
            <a:pathLst>
              <a:path w="12347471" h="5137675">
                <a:moveTo>
                  <a:pt x="0" y="0"/>
                </a:moveTo>
                <a:lnTo>
                  <a:pt x="12347471" y="0"/>
                </a:lnTo>
                <a:lnTo>
                  <a:pt x="12347471" y="5137675"/>
                </a:lnTo>
                <a:lnTo>
                  <a:pt x="0" y="51376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8" name="Group 8"/>
          <p:cNvGrpSpPr/>
          <p:nvPr/>
        </p:nvGrpSpPr>
        <p:grpSpPr>
          <a:xfrm>
            <a:off x="838200" y="2552700"/>
            <a:ext cx="11506200" cy="4821066"/>
            <a:chOff x="0" y="0"/>
            <a:chExt cx="15341600" cy="6428089"/>
          </a:xfrm>
        </p:grpSpPr>
        <p:sp>
          <p:nvSpPr>
            <p:cNvPr id="9" name="Freeform 9"/>
            <p:cNvSpPr/>
            <p:nvPr/>
          </p:nvSpPr>
          <p:spPr>
            <a:xfrm>
              <a:off x="0" y="0"/>
              <a:ext cx="15341600" cy="6428089"/>
            </a:xfrm>
            <a:custGeom>
              <a:avLst/>
              <a:gdLst/>
              <a:ahLst/>
              <a:cxnLst/>
              <a:rect l="l" t="t" r="r" b="b"/>
              <a:pathLst>
                <a:path w="15341600" h="6428089">
                  <a:moveTo>
                    <a:pt x="0" y="0"/>
                  </a:moveTo>
                  <a:lnTo>
                    <a:pt x="15341600" y="0"/>
                  </a:lnTo>
                  <a:lnTo>
                    <a:pt x="15341600" y="6428089"/>
                  </a:lnTo>
                  <a:lnTo>
                    <a:pt x="0" y="6428089"/>
                  </a:lnTo>
                  <a:close/>
                </a:path>
              </a:pathLst>
            </a:custGeom>
            <a:solidFill>
              <a:srgbClr val="000000">
                <a:alpha val="0"/>
              </a:srgbClr>
            </a:solidFill>
          </p:spPr>
          <p:txBody>
            <a:bodyPr/>
            <a:lstStyle/>
            <a:p>
              <a:endParaRPr lang="en-US"/>
            </a:p>
          </p:txBody>
        </p:sp>
        <p:sp>
          <p:nvSpPr>
            <p:cNvPr id="10" name="TextBox 10"/>
            <p:cNvSpPr txBox="1"/>
            <p:nvPr/>
          </p:nvSpPr>
          <p:spPr>
            <a:xfrm>
              <a:off x="0" y="-19050"/>
              <a:ext cx="15341600" cy="6447139"/>
            </a:xfrm>
            <a:prstGeom prst="rect">
              <a:avLst/>
            </a:prstGeom>
          </p:spPr>
          <p:txBody>
            <a:bodyPr lIns="0" tIns="0" rIns="0" bIns="0" rtlCol="0" anchor="t"/>
            <a:lstStyle/>
            <a:p>
              <a:pPr algn="just">
                <a:lnSpc>
                  <a:spcPts val="7200"/>
                </a:lnSpc>
              </a:pPr>
              <a:r>
                <a:rPr lang="en-US" sz="6000">
                  <a:solidFill>
                    <a:srgbClr val="FF0000"/>
                  </a:solidFill>
                  <a:latin typeface="Roboto"/>
                  <a:ea typeface="Roboto"/>
                  <a:cs typeface="Roboto"/>
                  <a:sym typeface="Roboto"/>
                </a:rPr>
                <a:t>Vi khuẩn lactic trong dung dịch sữa được ủ trong môi trường có nhiệt độ 40 ᵒC – 50 ⁰C từ 8 đến12 giờ đã biến đổi sữa thành sữa chua.</a:t>
              </a:r>
            </a:p>
          </p:txBody>
        </p:sp>
      </p:grpSp>
      <p:sp>
        <p:nvSpPr>
          <p:cNvPr id="11" name="Freeform 11"/>
          <p:cNvSpPr/>
          <p:nvPr/>
        </p:nvSpPr>
        <p:spPr>
          <a:xfrm>
            <a:off x="6553200" y="190500"/>
            <a:ext cx="6355576" cy="1831934"/>
          </a:xfrm>
          <a:custGeom>
            <a:avLst/>
            <a:gdLst/>
            <a:ahLst/>
            <a:cxnLst/>
            <a:rect l="l" t="t" r="r" b="b"/>
            <a:pathLst>
              <a:path w="6355576" h="1831934">
                <a:moveTo>
                  <a:pt x="0" y="0"/>
                </a:moveTo>
                <a:lnTo>
                  <a:pt x="6355576" y="0"/>
                </a:lnTo>
                <a:lnTo>
                  <a:pt x="6355576" y="1831934"/>
                </a:lnTo>
                <a:lnTo>
                  <a:pt x="0" y="1831934"/>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616691" y="-152237"/>
            <a:ext cx="19528334" cy="2874981"/>
          </a:xfrm>
          <a:custGeom>
            <a:avLst/>
            <a:gdLst/>
            <a:ahLst/>
            <a:cxnLst/>
            <a:rect l="l" t="t" r="r" b="b"/>
            <a:pathLst>
              <a:path w="19528334" h="2874981">
                <a:moveTo>
                  <a:pt x="0" y="0"/>
                </a:moveTo>
                <a:lnTo>
                  <a:pt x="19528334" y="0"/>
                </a:lnTo>
                <a:lnTo>
                  <a:pt x="19528334" y="2874981"/>
                </a:lnTo>
                <a:lnTo>
                  <a:pt x="0" y="2874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28600" y="190500"/>
            <a:ext cx="17830800" cy="2370997"/>
            <a:chOff x="0" y="0"/>
            <a:chExt cx="23774400" cy="3161330"/>
          </a:xfrm>
        </p:grpSpPr>
        <p:sp>
          <p:nvSpPr>
            <p:cNvPr id="4" name="Freeform 4"/>
            <p:cNvSpPr/>
            <p:nvPr/>
          </p:nvSpPr>
          <p:spPr>
            <a:xfrm>
              <a:off x="0" y="0"/>
              <a:ext cx="23774400" cy="3161330"/>
            </a:xfrm>
            <a:custGeom>
              <a:avLst/>
              <a:gdLst/>
              <a:ahLst/>
              <a:cxnLst/>
              <a:rect l="l" t="t" r="r" b="b"/>
              <a:pathLst>
                <a:path w="23774400" h="3161330">
                  <a:moveTo>
                    <a:pt x="0" y="0"/>
                  </a:moveTo>
                  <a:lnTo>
                    <a:pt x="23774400" y="0"/>
                  </a:lnTo>
                  <a:lnTo>
                    <a:pt x="23774400" y="3161330"/>
                  </a:lnTo>
                  <a:lnTo>
                    <a:pt x="0" y="3161330"/>
                  </a:lnTo>
                  <a:close/>
                </a:path>
              </a:pathLst>
            </a:custGeom>
            <a:solidFill>
              <a:srgbClr val="000000">
                <a:alpha val="0"/>
              </a:srgbClr>
            </a:solidFill>
          </p:spPr>
          <p:txBody>
            <a:bodyPr/>
            <a:lstStyle/>
            <a:p>
              <a:endParaRPr lang="en-US"/>
            </a:p>
          </p:txBody>
        </p:sp>
        <p:sp>
          <p:nvSpPr>
            <p:cNvPr id="5" name="TextBox 5"/>
            <p:cNvSpPr txBox="1"/>
            <p:nvPr/>
          </p:nvSpPr>
          <p:spPr>
            <a:xfrm>
              <a:off x="0" y="-9525"/>
              <a:ext cx="23774400" cy="3170855"/>
            </a:xfrm>
            <a:prstGeom prst="rect">
              <a:avLst/>
            </a:prstGeom>
          </p:spPr>
          <p:txBody>
            <a:bodyPr lIns="0" tIns="0" rIns="0" bIns="0" rtlCol="0" anchor="t"/>
            <a:lstStyle/>
            <a:p>
              <a:pPr algn="just">
                <a:lnSpc>
                  <a:spcPts val="5759"/>
                </a:lnSpc>
              </a:pPr>
              <a:r>
                <a:rPr lang="en-US" sz="4800" b="1">
                  <a:solidFill>
                    <a:srgbClr val="000000"/>
                  </a:solidFill>
                  <a:latin typeface="Roboto Bold"/>
                  <a:ea typeface="Roboto Bold"/>
                  <a:cs typeface="Roboto Bold"/>
                  <a:sym typeface="Roboto Bold"/>
                </a:rPr>
                <a:t>Đọc thông tin ở hình 4 và cho biết:</a:t>
              </a:r>
            </a:p>
            <a:p>
              <a:pPr algn="just">
                <a:lnSpc>
                  <a:spcPts val="5759"/>
                </a:lnSpc>
              </a:pPr>
              <a:r>
                <a:rPr lang="en-US" sz="4800" b="1">
                  <a:solidFill>
                    <a:srgbClr val="000000"/>
                  </a:solidFill>
                  <a:latin typeface="Roboto Bold"/>
                  <a:ea typeface="Roboto Bold"/>
                  <a:cs typeface="Roboto Bold"/>
                  <a:sym typeface="Roboto Bold"/>
                </a:rPr>
                <a:t>- Giá trị dinh dưỡng của sữa chua và sữa tươi có gì khác nhau?</a:t>
              </a:r>
            </a:p>
            <a:p>
              <a:pPr algn="just">
                <a:lnSpc>
                  <a:spcPts val="5759"/>
                </a:lnSpc>
              </a:pPr>
              <a:r>
                <a:rPr lang="en-US" sz="4800" b="1">
                  <a:solidFill>
                    <a:srgbClr val="000000"/>
                  </a:solidFill>
                  <a:latin typeface="Roboto Bold"/>
                  <a:ea typeface="Roboto Bold"/>
                  <a:cs typeface="Roboto Bold"/>
                  <a:sym typeface="Roboto Bold"/>
                </a:rPr>
                <a:t>- Vì sao sữa chua có lợi cho tiêu hoá?</a:t>
              </a:r>
            </a:p>
          </p:txBody>
        </p:sp>
      </p:grpSp>
      <p:sp>
        <p:nvSpPr>
          <p:cNvPr id="6" name="Freeform 6"/>
          <p:cNvSpPr/>
          <p:nvPr/>
        </p:nvSpPr>
        <p:spPr>
          <a:xfrm>
            <a:off x="2514600" y="3162300"/>
            <a:ext cx="12954000" cy="6462733"/>
          </a:xfrm>
          <a:custGeom>
            <a:avLst/>
            <a:gdLst/>
            <a:ahLst/>
            <a:cxnLst/>
            <a:rect l="l" t="t" r="r" b="b"/>
            <a:pathLst>
              <a:path w="12954000" h="6462733">
                <a:moveTo>
                  <a:pt x="0" y="0"/>
                </a:moveTo>
                <a:lnTo>
                  <a:pt x="12954000" y="0"/>
                </a:lnTo>
                <a:lnTo>
                  <a:pt x="12954000" y="6462733"/>
                </a:lnTo>
                <a:lnTo>
                  <a:pt x="0" y="646273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77000" y="1333500"/>
            <a:ext cx="6629400" cy="3077766"/>
            <a:chOff x="0" y="0"/>
            <a:chExt cx="8839200" cy="4103688"/>
          </a:xfrm>
        </p:grpSpPr>
        <p:sp>
          <p:nvSpPr>
            <p:cNvPr id="6" name="Freeform 6"/>
            <p:cNvSpPr/>
            <p:nvPr/>
          </p:nvSpPr>
          <p:spPr>
            <a:xfrm>
              <a:off x="0" y="0"/>
              <a:ext cx="8839200" cy="4103688"/>
            </a:xfrm>
            <a:custGeom>
              <a:avLst/>
              <a:gdLst/>
              <a:ahLst/>
              <a:cxnLst/>
              <a:rect l="l" t="t" r="r" b="b"/>
              <a:pathLst>
                <a:path w="8839200" h="4103688">
                  <a:moveTo>
                    <a:pt x="0" y="0"/>
                  </a:moveTo>
                  <a:lnTo>
                    <a:pt x="8839200" y="0"/>
                  </a:lnTo>
                  <a:lnTo>
                    <a:pt x="8839200" y="4103688"/>
                  </a:lnTo>
                  <a:lnTo>
                    <a:pt x="0" y="4103688"/>
                  </a:lnTo>
                  <a:close/>
                </a:path>
              </a:pathLst>
            </a:custGeom>
            <a:solidFill>
              <a:srgbClr val="000000">
                <a:alpha val="0"/>
              </a:srgbClr>
            </a:solidFill>
          </p:spPr>
          <p:txBody>
            <a:bodyPr/>
            <a:lstStyle/>
            <a:p>
              <a:endParaRPr lang="en-US"/>
            </a:p>
          </p:txBody>
        </p:sp>
        <p:sp>
          <p:nvSpPr>
            <p:cNvPr id="7" name="TextBox 7"/>
            <p:cNvSpPr txBox="1"/>
            <p:nvPr/>
          </p:nvSpPr>
          <p:spPr>
            <a:xfrm>
              <a:off x="0" y="38100"/>
              <a:ext cx="8839200" cy="4065588"/>
            </a:xfrm>
            <a:prstGeom prst="rect">
              <a:avLst/>
            </a:prstGeom>
          </p:spPr>
          <p:txBody>
            <a:bodyPr lIns="0" tIns="0" rIns="0" bIns="0" rtlCol="0" anchor="t"/>
            <a:lstStyle/>
            <a:p>
              <a:pPr algn="ctr">
                <a:lnSpc>
                  <a:spcPts val="6000"/>
                </a:lnSpc>
              </a:pPr>
              <a:r>
                <a:rPr lang="en-US" sz="5400" b="1">
                  <a:solidFill>
                    <a:srgbClr val="000000"/>
                  </a:solidFill>
                  <a:latin typeface="Roboto Bold"/>
                  <a:ea typeface="Roboto Bold"/>
                  <a:cs typeface="Roboto Bold"/>
                  <a:sym typeface="Roboto Bold"/>
                </a:rPr>
                <a:t>Giá trị dinh dưỡng của sữa chua và sữa tươi có gì khác nhau?</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685800" y="5829300"/>
            <a:ext cx="10820400" cy="3621628"/>
            <a:chOff x="0" y="0"/>
            <a:chExt cx="14427200" cy="4828837"/>
          </a:xfrm>
        </p:grpSpPr>
        <p:sp>
          <p:nvSpPr>
            <p:cNvPr id="10" name="Freeform 10"/>
            <p:cNvSpPr/>
            <p:nvPr/>
          </p:nvSpPr>
          <p:spPr>
            <a:xfrm>
              <a:off x="0" y="0"/>
              <a:ext cx="14427200" cy="4828794"/>
            </a:xfrm>
            <a:custGeom>
              <a:avLst/>
              <a:gdLst/>
              <a:ahLst/>
              <a:cxnLst/>
              <a:rect l="l" t="t" r="r" b="b"/>
              <a:pathLst>
                <a:path w="14427200" h="4828794">
                  <a:moveTo>
                    <a:pt x="11758422" y="0"/>
                  </a:moveTo>
                  <a:cubicBezTo>
                    <a:pt x="13232385" y="0"/>
                    <a:pt x="14427200" y="1081024"/>
                    <a:pt x="14427200" y="2414397"/>
                  </a:cubicBezTo>
                  <a:cubicBezTo>
                    <a:pt x="14427200" y="3747770"/>
                    <a:pt x="13232385" y="4828794"/>
                    <a:pt x="11758422" y="4828794"/>
                  </a:cubicBezTo>
                  <a:lnTo>
                    <a:pt x="2668778" y="4828794"/>
                  </a:lnTo>
                  <a:cubicBezTo>
                    <a:pt x="1194816" y="4828794"/>
                    <a:pt x="0" y="3747897"/>
                    <a:pt x="0" y="2414397"/>
                  </a:cubicBezTo>
                  <a:cubicBezTo>
                    <a:pt x="0" y="1080897"/>
                    <a:pt x="1194816" y="0"/>
                    <a:pt x="2668778" y="0"/>
                  </a:cubicBezTo>
                  <a:close/>
                </a:path>
              </a:pathLst>
            </a:custGeom>
            <a:solidFill>
              <a:srgbClr val="FFED93"/>
            </a:solidFill>
          </p:spPr>
          <p:txBody>
            <a:bodyPr/>
            <a:lstStyle/>
            <a:p>
              <a:endParaRPr lang="en-US"/>
            </a:p>
          </p:txBody>
        </p:sp>
      </p:grpSp>
      <p:grpSp>
        <p:nvGrpSpPr>
          <p:cNvPr id="11" name="Group 11"/>
          <p:cNvGrpSpPr/>
          <p:nvPr/>
        </p:nvGrpSpPr>
        <p:grpSpPr>
          <a:xfrm>
            <a:off x="685800" y="5829300"/>
            <a:ext cx="10820400" cy="3621628"/>
            <a:chOff x="0" y="0"/>
            <a:chExt cx="14427200" cy="4828837"/>
          </a:xfrm>
        </p:grpSpPr>
        <p:sp>
          <p:nvSpPr>
            <p:cNvPr id="12" name="Freeform 12"/>
            <p:cNvSpPr/>
            <p:nvPr/>
          </p:nvSpPr>
          <p:spPr>
            <a:xfrm>
              <a:off x="0" y="0"/>
              <a:ext cx="14427200" cy="4828837"/>
            </a:xfrm>
            <a:custGeom>
              <a:avLst/>
              <a:gdLst/>
              <a:ahLst/>
              <a:cxnLst/>
              <a:rect l="l" t="t" r="r" b="b"/>
              <a:pathLst>
                <a:path w="14427200" h="4828837">
                  <a:moveTo>
                    <a:pt x="0" y="0"/>
                  </a:moveTo>
                  <a:lnTo>
                    <a:pt x="14427200" y="0"/>
                  </a:lnTo>
                  <a:lnTo>
                    <a:pt x="14427200" y="4828837"/>
                  </a:lnTo>
                  <a:lnTo>
                    <a:pt x="0" y="4828837"/>
                  </a:lnTo>
                  <a:close/>
                </a:path>
              </a:pathLst>
            </a:custGeom>
            <a:solidFill>
              <a:srgbClr val="000000">
                <a:alpha val="0"/>
              </a:srgbClr>
            </a:solidFill>
          </p:spPr>
          <p:txBody>
            <a:bodyPr/>
            <a:lstStyle/>
            <a:p>
              <a:endParaRPr lang="en-US"/>
            </a:p>
          </p:txBody>
        </p:sp>
        <p:sp>
          <p:nvSpPr>
            <p:cNvPr id="13" name="TextBox 13"/>
            <p:cNvSpPr txBox="1"/>
            <p:nvPr/>
          </p:nvSpPr>
          <p:spPr>
            <a:xfrm>
              <a:off x="0" y="-123825"/>
              <a:ext cx="14427200" cy="4952662"/>
            </a:xfrm>
            <a:prstGeom prst="rect">
              <a:avLst/>
            </a:prstGeom>
          </p:spPr>
          <p:txBody>
            <a:bodyPr lIns="0" tIns="0" rIns="0" bIns="0" rtlCol="0" anchor="ctr"/>
            <a:lstStyle/>
            <a:p>
              <a:pPr algn="ctr">
                <a:lnSpc>
                  <a:spcPts val="6912"/>
                </a:lnSpc>
              </a:pPr>
              <a:r>
                <a:rPr lang="en-US" sz="4800">
                  <a:solidFill>
                    <a:srgbClr val="FF0000"/>
                  </a:solidFill>
                  <a:latin typeface="Roboto"/>
                  <a:ea typeface="Roboto"/>
                  <a:cs typeface="Roboto"/>
                  <a:sym typeface="Roboto"/>
                </a:rPr>
                <a:t>Sữa chua giàu dinh dưỡng hơn, cung cấp cho cơ thể nhiều đạm, can-xi và vitamin hơn so với sữa tươi.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553200" y="876300"/>
            <a:ext cx="6629400" cy="3961474"/>
            <a:chOff x="0" y="0"/>
            <a:chExt cx="8839200" cy="5281965"/>
          </a:xfrm>
        </p:grpSpPr>
        <p:sp>
          <p:nvSpPr>
            <p:cNvPr id="6" name="Freeform 6"/>
            <p:cNvSpPr/>
            <p:nvPr/>
          </p:nvSpPr>
          <p:spPr>
            <a:xfrm>
              <a:off x="0" y="0"/>
              <a:ext cx="8839200" cy="5281965"/>
            </a:xfrm>
            <a:custGeom>
              <a:avLst/>
              <a:gdLst/>
              <a:ahLst/>
              <a:cxnLst/>
              <a:rect l="l" t="t" r="r" b="b"/>
              <a:pathLst>
                <a:path w="8839200" h="5281965">
                  <a:moveTo>
                    <a:pt x="0" y="0"/>
                  </a:moveTo>
                  <a:lnTo>
                    <a:pt x="8839200" y="0"/>
                  </a:lnTo>
                  <a:lnTo>
                    <a:pt x="8839200" y="5281965"/>
                  </a:lnTo>
                  <a:lnTo>
                    <a:pt x="0" y="5281965"/>
                  </a:lnTo>
                  <a:close/>
                </a:path>
              </a:pathLst>
            </a:custGeom>
            <a:solidFill>
              <a:srgbClr val="000000">
                <a:alpha val="0"/>
              </a:srgbClr>
            </a:solidFill>
          </p:spPr>
          <p:txBody>
            <a:bodyPr/>
            <a:lstStyle/>
            <a:p>
              <a:endParaRPr lang="en-US"/>
            </a:p>
          </p:txBody>
        </p:sp>
        <p:sp>
          <p:nvSpPr>
            <p:cNvPr id="7" name="TextBox 7"/>
            <p:cNvSpPr txBox="1"/>
            <p:nvPr/>
          </p:nvSpPr>
          <p:spPr>
            <a:xfrm>
              <a:off x="0" y="-9525"/>
              <a:ext cx="8839200" cy="5291490"/>
            </a:xfrm>
            <a:prstGeom prst="rect">
              <a:avLst/>
            </a:prstGeom>
          </p:spPr>
          <p:txBody>
            <a:bodyPr lIns="0" tIns="0" rIns="0" bIns="0" rtlCol="0" anchor="t"/>
            <a:lstStyle/>
            <a:p>
              <a:pPr algn="ctr">
                <a:lnSpc>
                  <a:spcPts val="9600"/>
                </a:lnSpc>
              </a:pPr>
              <a:r>
                <a:rPr lang="en-US" sz="8000" b="1">
                  <a:solidFill>
                    <a:srgbClr val="000000"/>
                  </a:solidFill>
                  <a:latin typeface="Roboto Bold"/>
                  <a:ea typeface="Roboto Bold"/>
                  <a:cs typeface="Roboto Bold"/>
                  <a:sym typeface="Roboto Bold"/>
                </a:rPr>
                <a:t>Vì sao sữa chua có lợi cho tiêu hoá?</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685800" y="5829300"/>
            <a:ext cx="11658600" cy="3621628"/>
            <a:chOff x="0" y="0"/>
            <a:chExt cx="15544800" cy="4828837"/>
          </a:xfrm>
        </p:grpSpPr>
        <p:sp>
          <p:nvSpPr>
            <p:cNvPr id="10" name="Freeform 10"/>
            <p:cNvSpPr/>
            <p:nvPr/>
          </p:nvSpPr>
          <p:spPr>
            <a:xfrm>
              <a:off x="0" y="0"/>
              <a:ext cx="15544800" cy="4828794"/>
            </a:xfrm>
            <a:custGeom>
              <a:avLst/>
              <a:gdLst/>
              <a:ahLst/>
              <a:cxnLst/>
              <a:rect l="l" t="t" r="r" b="b"/>
              <a:pathLst>
                <a:path w="15544800" h="4828794">
                  <a:moveTo>
                    <a:pt x="12669393" y="0"/>
                  </a:moveTo>
                  <a:cubicBezTo>
                    <a:pt x="14257401" y="0"/>
                    <a:pt x="15544800" y="1081024"/>
                    <a:pt x="15544800" y="2414397"/>
                  </a:cubicBezTo>
                  <a:cubicBezTo>
                    <a:pt x="15544800" y="3747770"/>
                    <a:pt x="14257401" y="4828794"/>
                    <a:pt x="12669393" y="4828794"/>
                  </a:cubicBezTo>
                  <a:lnTo>
                    <a:pt x="2875407" y="4828794"/>
                  </a:lnTo>
                  <a:cubicBezTo>
                    <a:pt x="1287399" y="4828794"/>
                    <a:pt x="0" y="3747897"/>
                    <a:pt x="0" y="2414397"/>
                  </a:cubicBezTo>
                  <a:cubicBezTo>
                    <a:pt x="0" y="1080897"/>
                    <a:pt x="1287399" y="0"/>
                    <a:pt x="2875407" y="0"/>
                  </a:cubicBezTo>
                  <a:close/>
                </a:path>
              </a:pathLst>
            </a:custGeom>
            <a:solidFill>
              <a:srgbClr val="FFED93"/>
            </a:solidFill>
          </p:spPr>
          <p:txBody>
            <a:bodyPr/>
            <a:lstStyle/>
            <a:p>
              <a:endParaRPr lang="en-US"/>
            </a:p>
          </p:txBody>
        </p:sp>
      </p:grpSp>
      <p:grpSp>
        <p:nvGrpSpPr>
          <p:cNvPr id="11" name="Group 11"/>
          <p:cNvGrpSpPr/>
          <p:nvPr/>
        </p:nvGrpSpPr>
        <p:grpSpPr>
          <a:xfrm>
            <a:off x="685800" y="5829300"/>
            <a:ext cx="11658600" cy="3621628"/>
            <a:chOff x="0" y="0"/>
            <a:chExt cx="15544800" cy="4828837"/>
          </a:xfrm>
        </p:grpSpPr>
        <p:sp>
          <p:nvSpPr>
            <p:cNvPr id="12" name="Freeform 12"/>
            <p:cNvSpPr/>
            <p:nvPr/>
          </p:nvSpPr>
          <p:spPr>
            <a:xfrm>
              <a:off x="0" y="0"/>
              <a:ext cx="15544800" cy="4828837"/>
            </a:xfrm>
            <a:custGeom>
              <a:avLst/>
              <a:gdLst/>
              <a:ahLst/>
              <a:cxnLst/>
              <a:rect l="l" t="t" r="r" b="b"/>
              <a:pathLst>
                <a:path w="15544800" h="4828837">
                  <a:moveTo>
                    <a:pt x="0" y="0"/>
                  </a:moveTo>
                  <a:lnTo>
                    <a:pt x="15544800" y="0"/>
                  </a:lnTo>
                  <a:lnTo>
                    <a:pt x="15544800" y="4828837"/>
                  </a:lnTo>
                  <a:lnTo>
                    <a:pt x="0" y="4828837"/>
                  </a:lnTo>
                  <a:close/>
                </a:path>
              </a:pathLst>
            </a:custGeom>
            <a:solidFill>
              <a:srgbClr val="000000">
                <a:alpha val="0"/>
              </a:srgbClr>
            </a:solidFill>
          </p:spPr>
          <p:txBody>
            <a:bodyPr/>
            <a:lstStyle/>
            <a:p>
              <a:endParaRPr lang="en-US"/>
            </a:p>
          </p:txBody>
        </p:sp>
        <p:sp>
          <p:nvSpPr>
            <p:cNvPr id="13" name="TextBox 13"/>
            <p:cNvSpPr txBox="1"/>
            <p:nvPr/>
          </p:nvSpPr>
          <p:spPr>
            <a:xfrm>
              <a:off x="0" y="-114300"/>
              <a:ext cx="15544800" cy="4943137"/>
            </a:xfrm>
            <a:prstGeom prst="rect">
              <a:avLst/>
            </a:prstGeom>
          </p:spPr>
          <p:txBody>
            <a:bodyPr lIns="0" tIns="0" rIns="0" bIns="0" rtlCol="0" anchor="ctr"/>
            <a:lstStyle/>
            <a:p>
              <a:pPr algn="ctr">
                <a:lnSpc>
                  <a:spcPts val="6480"/>
                </a:lnSpc>
              </a:pPr>
              <a:r>
                <a:rPr lang="en-US" sz="4500">
                  <a:solidFill>
                    <a:srgbClr val="FF0000"/>
                  </a:solidFill>
                  <a:latin typeface="Roboto"/>
                  <a:ea typeface="Roboto"/>
                  <a:cs typeface="Roboto"/>
                  <a:sym typeface="Roboto"/>
                </a:rPr>
                <a:t>Vì sữa chua còn chứa nhiều vi khuẩn có ích cho đường ruột nên hỗ trợ tiêu hoá tốt, tăng cường khả năng miễn dịch cho cơ thể.</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2891478" y="1624167"/>
            <a:ext cx="8937940" cy="7364570"/>
          </a:xfrm>
          <a:custGeom>
            <a:avLst/>
            <a:gdLst/>
            <a:ahLst/>
            <a:cxnLst/>
            <a:rect l="l" t="t" r="r" b="b"/>
            <a:pathLst>
              <a:path w="8937940" h="7364570">
                <a:moveTo>
                  <a:pt x="0" y="0"/>
                </a:moveTo>
                <a:lnTo>
                  <a:pt x="8937940" y="0"/>
                </a:lnTo>
                <a:lnTo>
                  <a:pt x="8937940" y="7364570"/>
                </a:lnTo>
                <a:lnTo>
                  <a:pt x="0" y="73645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887200" y="4533900"/>
            <a:ext cx="5211327" cy="5495098"/>
          </a:xfrm>
          <a:custGeom>
            <a:avLst/>
            <a:gdLst/>
            <a:ahLst/>
            <a:cxnLst/>
            <a:rect l="l" t="t" r="r" b="b"/>
            <a:pathLst>
              <a:path w="5211327" h="5495098">
                <a:moveTo>
                  <a:pt x="0" y="0"/>
                </a:moveTo>
                <a:lnTo>
                  <a:pt x="5211327" y="0"/>
                </a:lnTo>
                <a:lnTo>
                  <a:pt x="5211327" y="5495098"/>
                </a:lnTo>
                <a:lnTo>
                  <a:pt x="0" y="5495098"/>
                </a:lnTo>
                <a:lnTo>
                  <a:pt x="0" y="0"/>
                </a:lnTo>
                <a:close/>
              </a:path>
            </a:pathLst>
          </a:custGeom>
          <a:blipFill>
            <a:blip r:embed="rId4">
              <a:extLst>
                <a:ext uri="{96DAC541-7B7A-43D3-8B79-37D633B846F1}">
                  <asvg:svgBlip xmlns:asvg="http://schemas.microsoft.com/office/drawing/2016/SVG/main" r:embed="rId5"/>
                </a:ext>
              </a:extLst>
            </a:blip>
            <a:stretch>
              <a:fillRect l="-3270" r="-3270"/>
            </a:stretch>
          </a:blipFill>
        </p:spPr>
        <p:txBody>
          <a:bodyPr/>
          <a:lstStyle/>
          <a:p>
            <a:endParaRPr lang="en-US"/>
          </a:p>
        </p:txBody>
      </p:sp>
      <p:sp>
        <p:nvSpPr>
          <p:cNvPr id="4" name="Freeform 4"/>
          <p:cNvSpPr/>
          <p:nvPr/>
        </p:nvSpPr>
        <p:spPr>
          <a:xfrm>
            <a:off x="2819400" y="2705100"/>
            <a:ext cx="9992065" cy="7721141"/>
          </a:xfrm>
          <a:custGeom>
            <a:avLst/>
            <a:gdLst/>
            <a:ahLst/>
            <a:cxnLst/>
            <a:rect l="l" t="t" r="r" b="b"/>
            <a:pathLst>
              <a:path w="9992065" h="7721141">
                <a:moveTo>
                  <a:pt x="0" y="0"/>
                </a:moveTo>
                <a:lnTo>
                  <a:pt x="9992065" y="0"/>
                </a:lnTo>
                <a:lnTo>
                  <a:pt x="9992065" y="7721141"/>
                </a:lnTo>
                <a:lnTo>
                  <a:pt x="0" y="7721141"/>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539482" y="2350890"/>
            <a:ext cx="5439923" cy="7575779"/>
            <a:chOff x="0" y="0"/>
            <a:chExt cx="1432737" cy="1995267"/>
          </a:xfrm>
        </p:grpSpPr>
        <p:sp>
          <p:nvSpPr>
            <p:cNvPr id="3" name="Freeform 3"/>
            <p:cNvSpPr/>
            <p:nvPr/>
          </p:nvSpPr>
          <p:spPr>
            <a:xfrm>
              <a:off x="0" y="0"/>
              <a:ext cx="1432737" cy="1995267"/>
            </a:xfrm>
            <a:custGeom>
              <a:avLst/>
              <a:gdLst/>
              <a:ahLst/>
              <a:cxnLst/>
              <a:rect l="l" t="t" r="r" b="b"/>
              <a:pathLst>
                <a:path w="1432737" h="1995267">
                  <a:moveTo>
                    <a:pt x="72582" y="0"/>
                  </a:moveTo>
                  <a:lnTo>
                    <a:pt x="1360155" y="0"/>
                  </a:lnTo>
                  <a:cubicBezTo>
                    <a:pt x="1379405" y="0"/>
                    <a:pt x="1397866" y="7647"/>
                    <a:pt x="1411478" y="21259"/>
                  </a:cubicBezTo>
                  <a:cubicBezTo>
                    <a:pt x="1425090" y="34870"/>
                    <a:pt x="1432737" y="53332"/>
                    <a:pt x="1432737" y="72582"/>
                  </a:cubicBezTo>
                  <a:lnTo>
                    <a:pt x="1432737" y="1922685"/>
                  </a:lnTo>
                  <a:cubicBezTo>
                    <a:pt x="1432737" y="1962771"/>
                    <a:pt x="1400241" y="1995267"/>
                    <a:pt x="1360155" y="1995267"/>
                  </a:cubicBezTo>
                  <a:lnTo>
                    <a:pt x="72582" y="1995267"/>
                  </a:lnTo>
                  <a:cubicBezTo>
                    <a:pt x="32496" y="1995267"/>
                    <a:pt x="0" y="1962771"/>
                    <a:pt x="0" y="1922685"/>
                  </a:cubicBezTo>
                  <a:lnTo>
                    <a:pt x="0" y="72582"/>
                  </a:lnTo>
                  <a:cubicBezTo>
                    <a:pt x="0" y="32496"/>
                    <a:pt x="32496" y="0"/>
                    <a:pt x="72582" y="0"/>
                  </a:cubicBezTo>
                  <a:close/>
                </a:path>
              </a:pathLst>
            </a:custGeom>
            <a:solidFill>
              <a:srgbClr val="FFFBE9"/>
            </a:solidFill>
          </p:spPr>
          <p:txBody>
            <a:bodyPr/>
            <a:lstStyle/>
            <a:p>
              <a:endParaRPr lang="en-US"/>
            </a:p>
          </p:txBody>
        </p:sp>
        <p:sp>
          <p:nvSpPr>
            <p:cNvPr id="4" name="TextBox 4"/>
            <p:cNvSpPr txBox="1"/>
            <p:nvPr/>
          </p:nvSpPr>
          <p:spPr>
            <a:xfrm>
              <a:off x="0" y="-76200"/>
              <a:ext cx="1432737" cy="2071467"/>
            </a:xfrm>
            <a:prstGeom prst="rect">
              <a:avLst/>
            </a:prstGeom>
          </p:spPr>
          <p:txBody>
            <a:bodyPr lIns="50800" tIns="50800" rIns="50800" bIns="50800" rtlCol="0" anchor="ctr"/>
            <a:lstStyle/>
            <a:p>
              <a:pPr algn="l">
                <a:lnSpc>
                  <a:spcPts val="4479"/>
                </a:lnSpc>
              </a:pP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Nêu</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được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tác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dụng</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của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việc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bảo</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quản</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sữa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chua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trong</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tủ</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lạnh</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hiểu</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được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vai</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trò</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của</a:t>
              </a:r>
              <a:r>
                <a:rPr lang="en-US" sz="3199" b="1" dirty="0">
                  <a:solidFill>
                    <a:srgbClr val="BE8560"/>
                  </a:solidFill>
                  <a:latin typeface="Roboto Bold"/>
                  <a:ea typeface="Roboto Bold"/>
                  <a:cs typeface="Roboto Bold"/>
                  <a:sym typeface="Roboto Bold"/>
                </a:rPr>
                <a:t> vi </a:t>
              </a:r>
              <a:r>
                <a:rPr lang="en-US" sz="3199" b="1" dirty="0" err="1">
                  <a:solidFill>
                    <a:srgbClr val="BE8560"/>
                  </a:solidFill>
                  <a:latin typeface="Roboto Bold"/>
                  <a:ea typeface="Roboto Bold"/>
                  <a:cs typeface="Roboto Bold"/>
                  <a:sym typeface="Roboto Bold"/>
                </a:rPr>
                <a:t>khuẩn</a:t>
              </a:r>
              <a:r>
                <a:rPr lang="en-US" sz="3199" b="1" dirty="0">
                  <a:solidFill>
                    <a:srgbClr val="BE8560"/>
                  </a:solidFill>
                  <a:latin typeface="Roboto Bold"/>
                  <a:ea typeface="Roboto Bold"/>
                  <a:cs typeface="Roboto Bold"/>
                  <a:sym typeface="Roboto Bold"/>
                </a:rPr>
                <a:t> lactic </a:t>
              </a:r>
              <a:r>
                <a:rPr lang="en-US" sz="3199" b="1" dirty="0" err="1">
                  <a:solidFill>
                    <a:srgbClr val="BE8560"/>
                  </a:solidFill>
                  <a:latin typeface="Roboto Bold"/>
                  <a:ea typeface="Roboto Bold"/>
                  <a:cs typeface="Roboto Bold"/>
                  <a:sym typeface="Roboto Bold"/>
                </a:rPr>
                <a:t>đối</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với</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hệ</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tiêu</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hoá</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và</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việc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chế</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biến</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thực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phẩm</a:t>
              </a:r>
              <a:r>
                <a:rPr lang="en-US" sz="3199" b="1" dirty="0">
                  <a:solidFill>
                    <a:srgbClr val="BE8560"/>
                  </a:solidFill>
                  <a:latin typeface="Roboto Bold"/>
                  <a:ea typeface="Roboto Bold"/>
                  <a:cs typeface="Roboto Bold"/>
                  <a:sym typeface="Roboto Bold"/>
                </a:rPr>
                <a:t>.</a:t>
              </a:r>
            </a:p>
            <a:p>
              <a:pPr algn="l">
                <a:lnSpc>
                  <a:spcPts val="4479"/>
                </a:lnSpc>
              </a:pP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Nêu</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được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các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bước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làm</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sữa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chua</a:t>
              </a:r>
              <a:r>
                <a:rPr lang="en-US" sz="3199" b="1" dirty="0">
                  <a:solidFill>
                    <a:srgbClr val="BE8560"/>
                  </a:solidFill>
                  <a:latin typeface="Roboto Bold"/>
                  <a:ea typeface="Roboto Bold"/>
                  <a:cs typeface="Roboto Bold"/>
                  <a:sym typeface="Roboto Bold"/>
                </a:rPr>
                <a:t> ở </a:t>
              </a:r>
              <a:r>
                <a:rPr lang="en-US" sz="3199" b="1" dirty="0" err="1">
                  <a:solidFill>
                    <a:srgbClr val="BE8560"/>
                  </a:solidFill>
                  <a:latin typeface="Roboto Bold"/>
                  <a:ea typeface="Roboto Bold"/>
                  <a:cs typeface="Roboto Bold"/>
                  <a:sym typeface="Roboto Bold"/>
                </a:rPr>
                <a:t>gia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đình</a:t>
              </a:r>
              <a:r>
                <a:rPr lang="en-US" sz="3199" b="1" dirty="0">
                  <a:solidFill>
                    <a:srgbClr val="BE8560"/>
                  </a:solidFill>
                  <a:latin typeface="Roboto Bold"/>
                  <a:ea typeface="Roboto Bold"/>
                  <a:cs typeface="Roboto Bold"/>
                  <a:sym typeface="Roboto Bold"/>
                </a:rPr>
                <a:t>.</a:t>
              </a:r>
            </a:p>
            <a:p>
              <a:pPr algn="l">
                <a:lnSpc>
                  <a:spcPts val="4479"/>
                </a:lnSpc>
              </a:pP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Trình</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bày</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được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cơ</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sở</a:t>
              </a:r>
              <a:r>
                <a:rPr lang="en-US" sz="3199" b="1" dirty="0">
                  <a:solidFill>
                    <a:srgbClr val="BE8560"/>
                  </a:solidFill>
                  <a:latin typeface="Roboto Bold"/>
                  <a:ea typeface="Roboto Bold"/>
                  <a:cs typeface="Roboto Bold"/>
                  <a:sym typeface="Roboto Bold"/>
                </a:rPr>
                <a:t> khoa </a:t>
              </a:r>
              <a:r>
                <a:rPr lang="en-US" sz="3199" b="1" dirty="0" err="1">
                  <a:solidFill>
                    <a:srgbClr val="BE8560"/>
                  </a:solidFill>
                  <a:latin typeface="Roboto Bold"/>
                  <a:ea typeface="Roboto Bold"/>
                  <a:cs typeface="Roboto Bold"/>
                  <a:sym typeface="Roboto Bold"/>
                </a:rPr>
                <a:t>học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của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từng</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bước</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làm</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sữa</a:t>
              </a:r>
              <a:r>
                <a:rPr lang="en-US" sz="3199" b="1" dirty="0">
                  <a:solidFill>
                    <a:srgbClr val="BE8560"/>
                  </a:solidFill>
                  <a:latin typeface="Roboto Bold"/>
                  <a:ea typeface="Roboto Bold"/>
                  <a:cs typeface="Roboto Bold"/>
                  <a:sym typeface="Roboto Bold"/>
                </a:rPr>
                <a:t> </a:t>
              </a:r>
              <a:r>
                <a:rPr lang="en-US" sz="3199" b="1" dirty="0" err="1">
                  <a:solidFill>
                    <a:srgbClr val="BE8560"/>
                  </a:solidFill>
                  <a:latin typeface="Roboto Bold"/>
                  <a:ea typeface="Roboto Bold"/>
                  <a:cs typeface="Roboto Bold"/>
                  <a:sym typeface="Roboto Bold"/>
                </a:rPr>
                <a:t>chua</a:t>
              </a:r>
              <a:r>
                <a:rPr lang="en-US" sz="3199" b="1" dirty="0">
                  <a:solidFill>
                    <a:srgbClr val="BE8560"/>
                  </a:solidFill>
                  <a:latin typeface="Roboto Bold"/>
                  <a:ea typeface="Roboto Bold"/>
                  <a:cs typeface="Roboto Bold"/>
                  <a:sym typeface="Roboto Bold"/>
                </a:rPr>
                <a:t>.</a:t>
              </a:r>
            </a:p>
            <a:p>
              <a:pPr algn="l">
                <a:lnSpc>
                  <a:spcPts val="4479"/>
                </a:lnSpc>
                <a:spcBef>
                  <a:spcPct val="0"/>
                </a:spcBef>
              </a:pPr>
              <a:endParaRPr lang="en-US" sz="3199" b="1" dirty="0">
                <a:solidFill>
                  <a:srgbClr val="BE8560"/>
                </a:solidFill>
                <a:latin typeface="Roboto Bold"/>
                <a:ea typeface="Roboto Bold"/>
                <a:cs typeface="Roboto Bold"/>
                <a:sym typeface="Roboto Bold"/>
              </a:endParaRPr>
            </a:p>
          </p:txBody>
        </p:sp>
      </p:grpSp>
      <p:grpSp>
        <p:nvGrpSpPr>
          <p:cNvPr id="5" name="Group 5"/>
          <p:cNvGrpSpPr/>
          <p:nvPr/>
        </p:nvGrpSpPr>
        <p:grpSpPr>
          <a:xfrm>
            <a:off x="6424039" y="2350890"/>
            <a:ext cx="5439923" cy="7575779"/>
            <a:chOff x="0" y="0"/>
            <a:chExt cx="1432737" cy="1995267"/>
          </a:xfrm>
        </p:grpSpPr>
        <p:sp>
          <p:nvSpPr>
            <p:cNvPr id="6" name="Freeform 6"/>
            <p:cNvSpPr/>
            <p:nvPr/>
          </p:nvSpPr>
          <p:spPr>
            <a:xfrm>
              <a:off x="0" y="0"/>
              <a:ext cx="1432737" cy="1995267"/>
            </a:xfrm>
            <a:custGeom>
              <a:avLst/>
              <a:gdLst/>
              <a:ahLst/>
              <a:cxnLst/>
              <a:rect l="l" t="t" r="r" b="b"/>
              <a:pathLst>
                <a:path w="1432737" h="1995267">
                  <a:moveTo>
                    <a:pt x="72582" y="0"/>
                  </a:moveTo>
                  <a:lnTo>
                    <a:pt x="1360155" y="0"/>
                  </a:lnTo>
                  <a:cubicBezTo>
                    <a:pt x="1379405" y="0"/>
                    <a:pt x="1397866" y="7647"/>
                    <a:pt x="1411478" y="21259"/>
                  </a:cubicBezTo>
                  <a:cubicBezTo>
                    <a:pt x="1425090" y="34870"/>
                    <a:pt x="1432737" y="53332"/>
                    <a:pt x="1432737" y="72582"/>
                  </a:cubicBezTo>
                  <a:lnTo>
                    <a:pt x="1432737" y="1922685"/>
                  </a:lnTo>
                  <a:cubicBezTo>
                    <a:pt x="1432737" y="1962771"/>
                    <a:pt x="1400241" y="1995267"/>
                    <a:pt x="1360155" y="1995267"/>
                  </a:cubicBezTo>
                  <a:lnTo>
                    <a:pt x="72582" y="1995267"/>
                  </a:lnTo>
                  <a:cubicBezTo>
                    <a:pt x="32496" y="1995267"/>
                    <a:pt x="0" y="1962771"/>
                    <a:pt x="0" y="1922685"/>
                  </a:cubicBezTo>
                  <a:lnTo>
                    <a:pt x="0" y="72582"/>
                  </a:lnTo>
                  <a:cubicBezTo>
                    <a:pt x="0" y="32496"/>
                    <a:pt x="32496" y="0"/>
                    <a:pt x="72582" y="0"/>
                  </a:cubicBezTo>
                  <a:close/>
                </a:path>
              </a:pathLst>
            </a:custGeom>
            <a:solidFill>
              <a:srgbClr val="9BCBF1"/>
            </a:solidFill>
          </p:spPr>
          <p:txBody>
            <a:bodyPr/>
            <a:lstStyle/>
            <a:p>
              <a:endParaRPr lang="en-US"/>
            </a:p>
          </p:txBody>
        </p:sp>
        <p:sp>
          <p:nvSpPr>
            <p:cNvPr id="7" name="TextBox 7"/>
            <p:cNvSpPr txBox="1"/>
            <p:nvPr/>
          </p:nvSpPr>
          <p:spPr>
            <a:xfrm>
              <a:off x="0" y="-76200"/>
              <a:ext cx="1432737" cy="2071467"/>
            </a:xfrm>
            <a:prstGeom prst="rect">
              <a:avLst/>
            </a:prstGeom>
          </p:spPr>
          <p:txBody>
            <a:bodyPr lIns="50800" tIns="50800" rIns="50800" bIns="50800" rtlCol="0" anchor="ctr"/>
            <a:lstStyle/>
            <a:p>
              <a:pPr algn="l">
                <a:lnSpc>
                  <a:spcPts val="4479"/>
                </a:lnSpc>
              </a:pPr>
              <a:r>
                <a:rPr lang="en-US" sz="3199" b="1">
                  <a:solidFill>
                    <a:srgbClr val="0077D2"/>
                  </a:solidFill>
                  <a:latin typeface="Roboto Bold"/>
                  <a:ea typeface="Roboto Bold"/>
                  <a:cs typeface="Roboto Bold"/>
                  <a:sym typeface="Roboto Bold"/>
                </a:rPr>
                <a:t> - Năng lực tự chủ, tự học: Tích cực, chủ động hoàn thành các nhiệm vụ được giao. </a:t>
              </a:r>
            </a:p>
            <a:p>
              <a:pPr algn="l">
                <a:lnSpc>
                  <a:spcPts val="4479"/>
                </a:lnSpc>
              </a:pPr>
              <a:r>
                <a:rPr lang="en-US" sz="3199" b="1">
                  <a:solidFill>
                    <a:srgbClr val="0077D2"/>
                  </a:solidFill>
                  <a:latin typeface="Roboto Bold"/>
                  <a:ea typeface="Roboto Bold"/>
                  <a:cs typeface="Roboto Bold"/>
                  <a:sym typeface="Roboto Bold"/>
                </a:rPr>
                <a:t> - Năng lực giải quyết vấn đề và sáng tạo: nêu được những giá trị dinh dưỡng của sữa chua, tác dụng của việc sử dụng sữa chua đối với hệ tiêu hoá.</a:t>
              </a:r>
            </a:p>
            <a:p>
              <a:pPr algn="l">
                <a:lnSpc>
                  <a:spcPts val="4479"/>
                </a:lnSpc>
                <a:spcBef>
                  <a:spcPct val="0"/>
                </a:spcBef>
              </a:pPr>
              <a:endParaRPr lang="en-US" sz="3199" b="1">
                <a:solidFill>
                  <a:srgbClr val="0077D2"/>
                </a:solidFill>
                <a:latin typeface="Roboto Bold"/>
                <a:ea typeface="Roboto Bold"/>
                <a:cs typeface="Roboto Bold"/>
                <a:sym typeface="Roboto Bold"/>
              </a:endParaRPr>
            </a:p>
          </p:txBody>
        </p:sp>
      </p:grpSp>
      <p:grpSp>
        <p:nvGrpSpPr>
          <p:cNvPr id="8" name="Group 8"/>
          <p:cNvGrpSpPr/>
          <p:nvPr/>
        </p:nvGrpSpPr>
        <p:grpSpPr>
          <a:xfrm>
            <a:off x="12311636" y="2350890"/>
            <a:ext cx="5439923" cy="7575779"/>
            <a:chOff x="0" y="0"/>
            <a:chExt cx="1432737" cy="1995267"/>
          </a:xfrm>
        </p:grpSpPr>
        <p:sp>
          <p:nvSpPr>
            <p:cNvPr id="9" name="Freeform 9"/>
            <p:cNvSpPr/>
            <p:nvPr/>
          </p:nvSpPr>
          <p:spPr>
            <a:xfrm>
              <a:off x="0" y="0"/>
              <a:ext cx="1432737" cy="1995267"/>
            </a:xfrm>
            <a:custGeom>
              <a:avLst/>
              <a:gdLst/>
              <a:ahLst/>
              <a:cxnLst/>
              <a:rect l="l" t="t" r="r" b="b"/>
              <a:pathLst>
                <a:path w="1432737" h="1995267">
                  <a:moveTo>
                    <a:pt x="72582" y="0"/>
                  </a:moveTo>
                  <a:lnTo>
                    <a:pt x="1360155" y="0"/>
                  </a:lnTo>
                  <a:cubicBezTo>
                    <a:pt x="1379405" y="0"/>
                    <a:pt x="1397866" y="7647"/>
                    <a:pt x="1411478" y="21259"/>
                  </a:cubicBezTo>
                  <a:cubicBezTo>
                    <a:pt x="1425090" y="34870"/>
                    <a:pt x="1432737" y="53332"/>
                    <a:pt x="1432737" y="72582"/>
                  </a:cubicBezTo>
                  <a:lnTo>
                    <a:pt x="1432737" y="1922685"/>
                  </a:lnTo>
                  <a:cubicBezTo>
                    <a:pt x="1432737" y="1962771"/>
                    <a:pt x="1400241" y="1995267"/>
                    <a:pt x="1360155" y="1995267"/>
                  </a:cubicBezTo>
                  <a:lnTo>
                    <a:pt x="72582" y="1995267"/>
                  </a:lnTo>
                  <a:cubicBezTo>
                    <a:pt x="32496" y="1995267"/>
                    <a:pt x="0" y="1962771"/>
                    <a:pt x="0" y="1922685"/>
                  </a:cubicBezTo>
                  <a:lnTo>
                    <a:pt x="0" y="72582"/>
                  </a:lnTo>
                  <a:cubicBezTo>
                    <a:pt x="0" y="32496"/>
                    <a:pt x="32496" y="0"/>
                    <a:pt x="72582" y="0"/>
                  </a:cubicBezTo>
                  <a:close/>
                </a:path>
              </a:pathLst>
            </a:custGeom>
            <a:solidFill>
              <a:srgbClr val="4EA72E"/>
            </a:solidFill>
          </p:spPr>
          <p:txBody>
            <a:bodyPr/>
            <a:lstStyle/>
            <a:p>
              <a:endParaRPr lang="en-US"/>
            </a:p>
          </p:txBody>
        </p:sp>
        <p:sp>
          <p:nvSpPr>
            <p:cNvPr id="10" name="TextBox 10"/>
            <p:cNvSpPr txBox="1"/>
            <p:nvPr/>
          </p:nvSpPr>
          <p:spPr>
            <a:xfrm>
              <a:off x="0" y="-76200"/>
              <a:ext cx="1432737" cy="2071467"/>
            </a:xfrm>
            <a:prstGeom prst="rect">
              <a:avLst/>
            </a:prstGeom>
          </p:spPr>
          <p:txBody>
            <a:bodyPr lIns="50800" tIns="50800" rIns="50800" bIns="50800" rtlCol="0" anchor="ctr"/>
            <a:lstStyle/>
            <a:p>
              <a:pPr algn="l">
                <a:lnSpc>
                  <a:spcPts val="4479"/>
                </a:lnSpc>
              </a:pPr>
              <a:r>
                <a:rPr lang="en-US" sz="3199" b="1">
                  <a:solidFill>
                    <a:srgbClr val="FFFFFF"/>
                  </a:solidFill>
                  <a:latin typeface="Roboto Bold"/>
                  <a:ea typeface="Roboto Bold"/>
                  <a:cs typeface="Roboto Bold"/>
                  <a:sym typeface="Roboto Bold"/>
                </a:rPr>
                <a:t> - Phẩm chất chăm chỉ: Ham học hỏi tim tòi để mở rộng hiểu biết vận dụng những kiến thức đã học về vai trò của vi khuẩn có ích trong thực phẩm.</a:t>
              </a:r>
            </a:p>
            <a:p>
              <a:pPr algn="l">
                <a:lnSpc>
                  <a:spcPts val="4479"/>
                </a:lnSpc>
              </a:pPr>
              <a:r>
                <a:rPr lang="en-US" sz="3199" b="1">
                  <a:solidFill>
                    <a:srgbClr val="FFFFFF"/>
                  </a:solidFill>
                  <a:latin typeface="Roboto Bold"/>
                  <a:ea typeface="Roboto Bold"/>
                  <a:cs typeface="Roboto Bold"/>
                  <a:sym typeface="Roboto Bold"/>
                </a:rPr>
                <a:t> - Phẩm chất trách nhiệm: Có ý thức giữ gìn sức khoẻ thông qua việc ăn uống,..</a:t>
              </a:r>
            </a:p>
            <a:p>
              <a:pPr algn="l">
                <a:lnSpc>
                  <a:spcPts val="4479"/>
                </a:lnSpc>
                <a:spcBef>
                  <a:spcPct val="0"/>
                </a:spcBef>
              </a:pPr>
              <a:endParaRPr lang="en-US" sz="3199" b="1">
                <a:solidFill>
                  <a:srgbClr val="FFFFFF"/>
                </a:solidFill>
                <a:latin typeface="Roboto Bold"/>
                <a:ea typeface="Roboto Bold"/>
                <a:cs typeface="Roboto Bold"/>
                <a:sym typeface="Roboto Bold"/>
              </a:endParaRPr>
            </a:p>
          </p:txBody>
        </p:sp>
      </p:grpSp>
      <p:grpSp>
        <p:nvGrpSpPr>
          <p:cNvPr id="11" name="Group 11"/>
          <p:cNvGrpSpPr/>
          <p:nvPr/>
        </p:nvGrpSpPr>
        <p:grpSpPr>
          <a:xfrm>
            <a:off x="173344" y="1697069"/>
            <a:ext cx="6250695" cy="964754"/>
            <a:chOff x="0" y="0"/>
            <a:chExt cx="1646274" cy="254092"/>
          </a:xfrm>
        </p:grpSpPr>
        <p:sp>
          <p:nvSpPr>
            <p:cNvPr id="12" name="Freeform 12"/>
            <p:cNvSpPr/>
            <p:nvPr/>
          </p:nvSpPr>
          <p:spPr>
            <a:xfrm>
              <a:off x="0" y="0"/>
              <a:ext cx="1646274" cy="254092"/>
            </a:xfrm>
            <a:custGeom>
              <a:avLst/>
              <a:gdLst/>
              <a:ahLst/>
              <a:cxnLst/>
              <a:rect l="l" t="t" r="r" b="b"/>
              <a:pathLst>
                <a:path w="1646274" h="254092">
                  <a:moveTo>
                    <a:pt x="63167" y="0"/>
                  </a:moveTo>
                  <a:lnTo>
                    <a:pt x="1583106" y="0"/>
                  </a:lnTo>
                  <a:cubicBezTo>
                    <a:pt x="1617993" y="0"/>
                    <a:pt x="1646274" y="28281"/>
                    <a:pt x="1646274" y="63167"/>
                  </a:cubicBezTo>
                  <a:lnTo>
                    <a:pt x="1646274" y="190925"/>
                  </a:lnTo>
                  <a:cubicBezTo>
                    <a:pt x="1646274" y="225811"/>
                    <a:pt x="1617993" y="254092"/>
                    <a:pt x="1583106" y="254092"/>
                  </a:cubicBezTo>
                  <a:lnTo>
                    <a:pt x="63167" y="254092"/>
                  </a:lnTo>
                  <a:cubicBezTo>
                    <a:pt x="28281" y="254092"/>
                    <a:pt x="0" y="225811"/>
                    <a:pt x="0" y="190925"/>
                  </a:cubicBezTo>
                  <a:lnTo>
                    <a:pt x="0" y="63167"/>
                  </a:lnTo>
                  <a:cubicBezTo>
                    <a:pt x="0" y="28281"/>
                    <a:pt x="28281" y="0"/>
                    <a:pt x="63167" y="0"/>
                  </a:cubicBezTo>
                  <a:close/>
                </a:path>
              </a:pathLst>
            </a:custGeom>
            <a:solidFill>
              <a:srgbClr val="D42818"/>
            </a:solidFill>
          </p:spPr>
          <p:txBody>
            <a:bodyPr/>
            <a:lstStyle/>
            <a:p>
              <a:endParaRPr lang="en-US"/>
            </a:p>
          </p:txBody>
        </p:sp>
        <p:sp>
          <p:nvSpPr>
            <p:cNvPr id="13" name="TextBox 13"/>
            <p:cNvSpPr txBox="1"/>
            <p:nvPr/>
          </p:nvSpPr>
          <p:spPr>
            <a:xfrm>
              <a:off x="0" y="-66675"/>
              <a:ext cx="1646274" cy="320767"/>
            </a:xfrm>
            <a:prstGeom prst="rect">
              <a:avLst/>
            </a:prstGeom>
          </p:spPr>
          <p:txBody>
            <a:bodyPr lIns="50800" tIns="50800" rIns="50800" bIns="50800" rtlCol="0" anchor="ctr"/>
            <a:lstStyle/>
            <a:p>
              <a:pPr algn="ctr">
                <a:lnSpc>
                  <a:spcPts val="4059"/>
                </a:lnSpc>
                <a:spcBef>
                  <a:spcPct val="0"/>
                </a:spcBef>
              </a:pPr>
              <a:r>
                <a:rPr lang="en-US" sz="2899">
                  <a:solidFill>
                    <a:srgbClr val="FFFFFF"/>
                  </a:solidFill>
                  <a:latin typeface="Roboto"/>
                  <a:ea typeface="Roboto"/>
                  <a:cs typeface="Roboto"/>
                  <a:sym typeface="Roboto"/>
                </a:rPr>
                <a:t>KIẾN THỨC - KĨ NĂNG</a:t>
              </a:r>
            </a:p>
          </p:txBody>
        </p:sp>
      </p:grpSp>
      <p:grpSp>
        <p:nvGrpSpPr>
          <p:cNvPr id="14" name="Group 14"/>
          <p:cNvGrpSpPr/>
          <p:nvPr/>
        </p:nvGrpSpPr>
        <p:grpSpPr>
          <a:xfrm>
            <a:off x="6060941" y="1697069"/>
            <a:ext cx="6250695" cy="964754"/>
            <a:chOff x="0" y="0"/>
            <a:chExt cx="1646274" cy="254092"/>
          </a:xfrm>
        </p:grpSpPr>
        <p:sp>
          <p:nvSpPr>
            <p:cNvPr id="15" name="Freeform 15"/>
            <p:cNvSpPr/>
            <p:nvPr/>
          </p:nvSpPr>
          <p:spPr>
            <a:xfrm>
              <a:off x="0" y="0"/>
              <a:ext cx="1646274" cy="254092"/>
            </a:xfrm>
            <a:custGeom>
              <a:avLst/>
              <a:gdLst/>
              <a:ahLst/>
              <a:cxnLst/>
              <a:rect l="l" t="t" r="r" b="b"/>
              <a:pathLst>
                <a:path w="1646274" h="254092">
                  <a:moveTo>
                    <a:pt x="63167" y="0"/>
                  </a:moveTo>
                  <a:lnTo>
                    <a:pt x="1583106" y="0"/>
                  </a:lnTo>
                  <a:cubicBezTo>
                    <a:pt x="1617993" y="0"/>
                    <a:pt x="1646274" y="28281"/>
                    <a:pt x="1646274" y="63167"/>
                  </a:cubicBezTo>
                  <a:lnTo>
                    <a:pt x="1646274" y="190925"/>
                  </a:lnTo>
                  <a:cubicBezTo>
                    <a:pt x="1646274" y="225811"/>
                    <a:pt x="1617993" y="254092"/>
                    <a:pt x="1583106" y="254092"/>
                  </a:cubicBezTo>
                  <a:lnTo>
                    <a:pt x="63167" y="254092"/>
                  </a:lnTo>
                  <a:cubicBezTo>
                    <a:pt x="28281" y="254092"/>
                    <a:pt x="0" y="225811"/>
                    <a:pt x="0" y="190925"/>
                  </a:cubicBezTo>
                  <a:lnTo>
                    <a:pt x="0" y="63167"/>
                  </a:lnTo>
                  <a:cubicBezTo>
                    <a:pt x="0" y="28281"/>
                    <a:pt x="28281" y="0"/>
                    <a:pt x="63167" y="0"/>
                  </a:cubicBezTo>
                  <a:close/>
                </a:path>
              </a:pathLst>
            </a:custGeom>
            <a:solidFill>
              <a:srgbClr val="38B6FF"/>
            </a:solidFill>
          </p:spPr>
          <p:txBody>
            <a:bodyPr/>
            <a:lstStyle/>
            <a:p>
              <a:endParaRPr lang="en-US"/>
            </a:p>
          </p:txBody>
        </p:sp>
        <p:sp>
          <p:nvSpPr>
            <p:cNvPr id="16" name="TextBox 16"/>
            <p:cNvSpPr txBox="1"/>
            <p:nvPr/>
          </p:nvSpPr>
          <p:spPr>
            <a:xfrm>
              <a:off x="0" y="-66675"/>
              <a:ext cx="1646274" cy="320767"/>
            </a:xfrm>
            <a:prstGeom prst="rect">
              <a:avLst/>
            </a:prstGeom>
          </p:spPr>
          <p:txBody>
            <a:bodyPr lIns="50800" tIns="50800" rIns="50800" bIns="50800" rtlCol="0" anchor="ctr"/>
            <a:lstStyle/>
            <a:p>
              <a:pPr algn="ctr">
                <a:lnSpc>
                  <a:spcPts val="4059"/>
                </a:lnSpc>
                <a:spcBef>
                  <a:spcPct val="0"/>
                </a:spcBef>
              </a:pPr>
              <a:r>
                <a:rPr lang="en-US" sz="2899">
                  <a:solidFill>
                    <a:srgbClr val="FFFFFF"/>
                  </a:solidFill>
                  <a:latin typeface="Roboto"/>
                  <a:ea typeface="Roboto"/>
                  <a:cs typeface="Roboto"/>
                  <a:sym typeface="Roboto"/>
                </a:rPr>
                <a:t>NĂNG LỰC</a:t>
              </a:r>
            </a:p>
          </p:txBody>
        </p:sp>
      </p:grpSp>
      <p:grpSp>
        <p:nvGrpSpPr>
          <p:cNvPr id="17" name="Group 17"/>
          <p:cNvGrpSpPr/>
          <p:nvPr/>
        </p:nvGrpSpPr>
        <p:grpSpPr>
          <a:xfrm>
            <a:off x="11863961" y="1697069"/>
            <a:ext cx="6250695" cy="964754"/>
            <a:chOff x="0" y="0"/>
            <a:chExt cx="1646274" cy="254092"/>
          </a:xfrm>
        </p:grpSpPr>
        <p:sp>
          <p:nvSpPr>
            <p:cNvPr id="18" name="Freeform 18"/>
            <p:cNvSpPr/>
            <p:nvPr/>
          </p:nvSpPr>
          <p:spPr>
            <a:xfrm>
              <a:off x="0" y="0"/>
              <a:ext cx="1646274" cy="254092"/>
            </a:xfrm>
            <a:custGeom>
              <a:avLst/>
              <a:gdLst/>
              <a:ahLst/>
              <a:cxnLst/>
              <a:rect l="l" t="t" r="r" b="b"/>
              <a:pathLst>
                <a:path w="1646274" h="254092">
                  <a:moveTo>
                    <a:pt x="63167" y="0"/>
                  </a:moveTo>
                  <a:lnTo>
                    <a:pt x="1583106" y="0"/>
                  </a:lnTo>
                  <a:cubicBezTo>
                    <a:pt x="1617993" y="0"/>
                    <a:pt x="1646274" y="28281"/>
                    <a:pt x="1646274" y="63167"/>
                  </a:cubicBezTo>
                  <a:lnTo>
                    <a:pt x="1646274" y="190925"/>
                  </a:lnTo>
                  <a:cubicBezTo>
                    <a:pt x="1646274" y="225811"/>
                    <a:pt x="1617993" y="254092"/>
                    <a:pt x="1583106" y="254092"/>
                  </a:cubicBezTo>
                  <a:lnTo>
                    <a:pt x="63167" y="254092"/>
                  </a:lnTo>
                  <a:cubicBezTo>
                    <a:pt x="28281" y="254092"/>
                    <a:pt x="0" y="225811"/>
                    <a:pt x="0" y="190925"/>
                  </a:cubicBezTo>
                  <a:lnTo>
                    <a:pt x="0" y="63167"/>
                  </a:lnTo>
                  <a:cubicBezTo>
                    <a:pt x="0" y="28281"/>
                    <a:pt x="28281" y="0"/>
                    <a:pt x="63167" y="0"/>
                  </a:cubicBezTo>
                  <a:close/>
                </a:path>
              </a:pathLst>
            </a:custGeom>
            <a:solidFill>
              <a:srgbClr val="7ED957"/>
            </a:solidFill>
          </p:spPr>
          <p:txBody>
            <a:bodyPr/>
            <a:lstStyle/>
            <a:p>
              <a:endParaRPr lang="en-US"/>
            </a:p>
          </p:txBody>
        </p:sp>
        <p:sp>
          <p:nvSpPr>
            <p:cNvPr id="19" name="TextBox 19"/>
            <p:cNvSpPr txBox="1"/>
            <p:nvPr/>
          </p:nvSpPr>
          <p:spPr>
            <a:xfrm>
              <a:off x="0" y="-66675"/>
              <a:ext cx="1646274" cy="320767"/>
            </a:xfrm>
            <a:prstGeom prst="rect">
              <a:avLst/>
            </a:prstGeom>
          </p:spPr>
          <p:txBody>
            <a:bodyPr lIns="50800" tIns="50800" rIns="50800" bIns="50800" rtlCol="0" anchor="ctr"/>
            <a:lstStyle/>
            <a:p>
              <a:pPr algn="ctr">
                <a:lnSpc>
                  <a:spcPts val="4059"/>
                </a:lnSpc>
                <a:spcBef>
                  <a:spcPct val="0"/>
                </a:spcBef>
              </a:pPr>
              <a:r>
                <a:rPr lang="en-US" sz="2899">
                  <a:solidFill>
                    <a:srgbClr val="FFFFFF"/>
                  </a:solidFill>
                  <a:latin typeface="Roboto"/>
                  <a:ea typeface="Roboto"/>
                  <a:cs typeface="Roboto"/>
                  <a:sym typeface="Roboto"/>
                </a:rPr>
                <a:t>PHẨM CHẤT</a:t>
              </a:r>
            </a:p>
          </p:txBody>
        </p:sp>
      </p:grpSp>
      <p:sp>
        <p:nvSpPr>
          <p:cNvPr id="20" name="TextBox 20"/>
          <p:cNvSpPr txBox="1"/>
          <p:nvPr/>
        </p:nvSpPr>
        <p:spPr>
          <a:xfrm>
            <a:off x="1466912" y="627698"/>
            <a:ext cx="14249913" cy="944879"/>
          </a:xfrm>
          <a:prstGeom prst="rect">
            <a:avLst/>
          </a:prstGeom>
        </p:spPr>
        <p:txBody>
          <a:bodyPr lIns="0" tIns="0" rIns="0" bIns="0" rtlCol="0" anchor="t">
            <a:spAutoFit/>
          </a:bodyPr>
          <a:lstStyle/>
          <a:p>
            <a:pPr algn="ctr">
              <a:lnSpc>
                <a:spcPts val="7199"/>
              </a:lnSpc>
            </a:pPr>
            <a:r>
              <a:rPr lang="en-US" sz="7199">
                <a:solidFill>
                  <a:srgbClr val="0077D2"/>
                </a:solidFill>
                <a:latin typeface="Baloo"/>
                <a:ea typeface="Baloo"/>
                <a:cs typeface="Baloo"/>
                <a:sym typeface="Baloo"/>
              </a:rPr>
              <a:t>YÊU CẦU CẦN ĐẠT</a:t>
            </a: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00800" y="800100"/>
            <a:ext cx="7307521" cy="3999730"/>
            <a:chOff x="0" y="0"/>
            <a:chExt cx="9743361" cy="5332972"/>
          </a:xfrm>
        </p:grpSpPr>
        <p:sp>
          <p:nvSpPr>
            <p:cNvPr id="6" name="Freeform 6"/>
            <p:cNvSpPr/>
            <p:nvPr/>
          </p:nvSpPr>
          <p:spPr>
            <a:xfrm>
              <a:off x="0" y="0"/>
              <a:ext cx="9550400" cy="4780359"/>
            </a:xfrm>
            <a:custGeom>
              <a:avLst/>
              <a:gdLst/>
              <a:ahLst/>
              <a:cxnLst/>
              <a:rect l="l" t="t" r="r" b="b"/>
              <a:pathLst>
                <a:path w="9550400" h="4780359">
                  <a:moveTo>
                    <a:pt x="0" y="0"/>
                  </a:moveTo>
                  <a:lnTo>
                    <a:pt x="9550400" y="0"/>
                  </a:lnTo>
                  <a:lnTo>
                    <a:pt x="9550400" y="4780359"/>
                  </a:lnTo>
                  <a:lnTo>
                    <a:pt x="0" y="4780359"/>
                  </a:lnTo>
                  <a:close/>
                </a:path>
              </a:pathLst>
            </a:custGeom>
            <a:solidFill>
              <a:srgbClr val="000000">
                <a:alpha val="0"/>
              </a:srgbClr>
            </a:solidFill>
          </p:spPr>
          <p:txBody>
            <a:bodyPr/>
            <a:lstStyle/>
            <a:p>
              <a:endParaRPr lang="en-US"/>
            </a:p>
          </p:txBody>
        </p:sp>
        <p:sp>
          <p:nvSpPr>
            <p:cNvPr id="7" name="TextBox 7"/>
            <p:cNvSpPr txBox="1"/>
            <p:nvPr/>
          </p:nvSpPr>
          <p:spPr>
            <a:xfrm>
              <a:off x="192961" y="543088"/>
              <a:ext cx="9550400" cy="4789884"/>
            </a:xfrm>
            <a:prstGeom prst="rect">
              <a:avLst/>
            </a:prstGeom>
          </p:spPr>
          <p:txBody>
            <a:bodyPr lIns="0" tIns="0" rIns="0" bIns="0" rtlCol="0" anchor="t"/>
            <a:lstStyle/>
            <a:p>
              <a:pPr algn="ctr">
                <a:lnSpc>
                  <a:spcPts val="8640"/>
                </a:lnSpc>
              </a:pPr>
              <a:r>
                <a:rPr lang="en-US" sz="7200" b="1" dirty="0" err="1">
                  <a:solidFill>
                    <a:srgbClr val="000000"/>
                  </a:solidFill>
                  <a:latin typeface="Roboto Bold"/>
                  <a:ea typeface="Roboto Bold"/>
                  <a:cs typeface="Roboto Bold"/>
                  <a:sym typeface="Roboto Bold"/>
                </a:rPr>
                <a:t>Sữa</a:t>
              </a:r>
              <a:r>
                <a:rPr lang="en-US" sz="7200" b="1" dirty="0">
                  <a:solidFill>
                    <a:srgbClr val="000000"/>
                  </a:solidFill>
                  <a:latin typeface="Roboto Bold"/>
                  <a:ea typeface="Roboto Bold"/>
                  <a:cs typeface="Roboto Bold"/>
                  <a:sym typeface="Roboto Bold"/>
                </a:rPr>
                <a:t> </a:t>
              </a:r>
              <a:r>
                <a:rPr lang="en-US" sz="7200" b="1" dirty="0" err="1">
                  <a:solidFill>
                    <a:srgbClr val="000000"/>
                  </a:solidFill>
                  <a:latin typeface="Roboto Bold"/>
                  <a:ea typeface="Roboto Bold"/>
                  <a:cs typeface="Roboto Bold"/>
                  <a:sym typeface="Roboto Bold"/>
                </a:rPr>
                <a:t>chua</a:t>
              </a:r>
              <a:r>
                <a:rPr lang="en-US" sz="7200" b="1" dirty="0">
                  <a:solidFill>
                    <a:srgbClr val="000000"/>
                  </a:solidFill>
                  <a:latin typeface="Roboto Bold"/>
                  <a:ea typeface="Roboto Bold"/>
                  <a:cs typeface="Roboto Bold"/>
                  <a:sym typeface="Roboto Bold"/>
                </a:rPr>
                <a:t> </a:t>
              </a:r>
              <a:r>
                <a:rPr lang="en-US" sz="7200" b="1" dirty="0" err="1">
                  <a:solidFill>
                    <a:srgbClr val="000000"/>
                  </a:solidFill>
                  <a:latin typeface="Roboto Bold"/>
                  <a:ea typeface="Roboto Bold"/>
                  <a:cs typeface="Roboto Bold"/>
                  <a:sym typeface="Roboto Bold"/>
                </a:rPr>
                <a:t>thường</a:t>
              </a:r>
              <a:r>
                <a:rPr lang="en-US" sz="7200" b="1" dirty="0">
                  <a:solidFill>
                    <a:srgbClr val="000000"/>
                  </a:solidFill>
                  <a:latin typeface="Roboto Bold"/>
                  <a:ea typeface="Roboto Bold"/>
                  <a:cs typeface="Roboto Bold"/>
                  <a:sym typeface="Roboto Bold"/>
                </a:rPr>
                <a:t> </a:t>
              </a:r>
              <a:r>
                <a:rPr lang="en-US" sz="7200" b="1" dirty="0" err="1">
                  <a:solidFill>
                    <a:srgbClr val="000000"/>
                  </a:solidFill>
                  <a:latin typeface="Roboto Bold"/>
                  <a:ea typeface="Roboto Bold"/>
                  <a:cs typeface="Roboto Bold"/>
                  <a:sym typeface="Roboto Bold"/>
                </a:rPr>
                <a:t>được</a:t>
              </a:r>
              <a:r>
                <a:rPr lang="en-US" sz="7200" b="1" dirty="0">
                  <a:solidFill>
                    <a:srgbClr val="000000"/>
                  </a:solidFill>
                  <a:latin typeface="Roboto Bold"/>
                  <a:ea typeface="Roboto Bold"/>
                  <a:cs typeface="Roboto Bold"/>
                  <a:sym typeface="Roboto Bold"/>
                </a:rPr>
                <a:t> </a:t>
              </a:r>
              <a:r>
                <a:rPr lang="en-US" sz="7200" b="1" dirty="0" err="1">
                  <a:solidFill>
                    <a:srgbClr val="000000"/>
                  </a:solidFill>
                  <a:latin typeface="Roboto Bold"/>
                  <a:ea typeface="Roboto Bold"/>
                  <a:cs typeface="Roboto Bold"/>
                  <a:sym typeface="Roboto Bold"/>
                </a:rPr>
                <a:t>bảo</a:t>
              </a:r>
              <a:r>
                <a:rPr lang="en-US" sz="7200" b="1" dirty="0">
                  <a:solidFill>
                    <a:srgbClr val="000000"/>
                  </a:solidFill>
                  <a:latin typeface="Roboto Bold"/>
                  <a:ea typeface="Roboto Bold"/>
                  <a:cs typeface="Roboto Bold"/>
                  <a:sym typeface="Roboto Bold"/>
                </a:rPr>
                <a:t> </a:t>
              </a:r>
              <a:r>
                <a:rPr lang="en-US" sz="7200" b="1" dirty="0" err="1">
                  <a:solidFill>
                    <a:srgbClr val="000000"/>
                  </a:solidFill>
                  <a:latin typeface="Roboto Bold"/>
                  <a:ea typeface="Roboto Bold"/>
                  <a:cs typeface="Roboto Bold"/>
                  <a:sym typeface="Roboto Bold"/>
                </a:rPr>
                <a:t>quản</a:t>
              </a:r>
              <a:r>
                <a:rPr lang="en-US" sz="7200" b="1" dirty="0">
                  <a:solidFill>
                    <a:srgbClr val="000000"/>
                  </a:solidFill>
                  <a:latin typeface="Roboto Bold"/>
                  <a:ea typeface="Roboto Bold"/>
                  <a:cs typeface="Roboto Bold"/>
                  <a:sym typeface="Roboto Bold"/>
                </a:rPr>
                <a:t> ở </a:t>
              </a:r>
              <a:r>
                <a:rPr lang="en-US" sz="7200" b="1" dirty="0" err="1">
                  <a:solidFill>
                    <a:srgbClr val="000000"/>
                  </a:solidFill>
                  <a:latin typeface="Roboto Bold"/>
                  <a:ea typeface="Roboto Bold"/>
                  <a:cs typeface="Roboto Bold"/>
                  <a:sym typeface="Roboto Bold"/>
                </a:rPr>
                <a:t>đâu</a:t>
              </a:r>
              <a:r>
                <a:rPr lang="en-US" sz="7200" b="1" dirty="0">
                  <a:solidFill>
                    <a:srgbClr val="000000"/>
                  </a:solidFill>
                  <a:latin typeface="Roboto Bold"/>
                  <a:ea typeface="Roboto Bold"/>
                  <a:cs typeface="Roboto Bold"/>
                  <a:sym typeface="Roboto Bold"/>
                </a:rPr>
                <a:t>?</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sp>
        <p:nvSpPr>
          <p:cNvPr id="9" name="Freeform 9" descr="Vì sao ngăn mát tủ lạnh có đèn nhưng ngăn đá thì không?"/>
          <p:cNvSpPr/>
          <p:nvPr/>
        </p:nvSpPr>
        <p:spPr>
          <a:xfrm>
            <a:off x="990600" y="5334000"/>
            <a:ext cx="7429500" cy="4953000"/>
          </a:xfrm>
          <a:custGeom>
            <a:avLst/>
            <a:gdLst/>
            <a:ahLst/>
            <a:cxnLst/>
            <a:rect l="l" t="t" r="r" b="b"/>
            <a:pathLst>
              <a:path w="7429500" h="4953000">
                <a:moveTo>
                  <a:pt x="0" y="0"/>
                </a:moveTo>
                <a:lnTo>
                  <a:pt x="7429500" y="0"/>
                </a:lnTo>
                <a:lnTo>
                  <a:pt x="7429500" y="4953000"/>
                </a:lnTo>
                <a:lnTo>
                  <a:pt x="0" y="4953000"/>
                </a:lnTo>
                <a:lnTo>
                  <a:pt x="0" y="0"/>
                </a:lnTo>
                <a:close/>
              </a:path>
            </a:pathLst>
          </a:custGeom>
          <a:blipFill>
            <a:blip r:embed="rId10"/>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459790" y="8237873"/>
            <a:ext cx="19643996" cy="3338734"/>
          </a:xfrm>
          <a:custGeom>
            <a:avLst/>
            <a:gdLst/>
            <a:ahLst/>
            <a:cxnLst/>
            <a:rect l="l" t="t" r="r" b="b"/>
            <a:pathLst>
              <a:path w="19643996" h="3338734">
                <a:moveTo>
                  <a:pt x="0" y="0"/>
                </a:moveTo>
                <a:lnTo>
                  <a:pt x="19643996" y="0"/>
                </a:lnTo>
                <a:lnTo>
                  <a:pt x="19643996" y="3338734"/>
                </a:lnTo>
                <a:lnTo>
                  <a:pt x="0" y="33387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877800" y="2247900"/>
            <a:ext cx="4248534" cy="6892902"/>
          </a:xfrm>
          <a:custGeom>
            <a:avLst/>
            <a:gdLst/>
            <a:ahLst/>
            <a:cxnLst/>
            <a:rect l="l" t="t" r="r" b="b"/>
            <a:pathLst>
              <a:path w="4248534" h="6892902">
                <a:moveTo>
                  <a:pt x="0" y="0"/>
                </a:moveTo>
                <a:lnTo>
                  <a:pt x="4248534" y="0"/>
                </a:lnTo>
                <a:lnTo>
                  <a:pt x="4248534" y="6892902"/>
                </a:lnTo>
                <a:lnTo>
                  <a:pt x="0" y="6892902"/>
                </a:lnTo>
                <a:lnTo>
                  <a:pt x="0" y="0"/>
                </a:lnTo>
                <a:close/>
              </a:path>
            </a:pathLst>
          </a:custGeom>
          <a:blipFill>
            <a:blip r:embed="rId4">
              <a:extLst>
                <a:ext uri="{96DAC541-7B7A-43D3-8B79-37D633B846F1}">
                  <asvg:svgBlip xmlns:asvg="http://schemas.microsoft.com/office/drawing/2016/SVG/main" r:embed="rId5"/>
                </a:ext>
              </a:extLst>
            </a:blip>
            <a:stretch>
              <a:fillRect l="-84" r="-84"/>
            </a:stretch>
          </a:blipFill>
        </p:spPr>
        <p:txBody>
          <a:bodyPr/>
          <a:lstStyle/>
          <a:p>
            <a:endParaRPr lang="en-US"/>
          </a:p>
        </p:txBody>
      </p:sp>
      <p:sp>
        <p:nvSpPr>
          <p:cNvPr id="4" name="Freeform 4"/>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6">
              <a:extLst>
                <a:ext uri="{96DAC541-7B7A-43D3-8B79-37D633B846F1}">
                  <asvg:svgBlip xmlns:asvg="http://schemas.microsoft.com/office/drawing/2016/SVG/main" r:embed="rId7"/>
                </a:ext>
              </a:extLst>
            </a:blip>
            <a:stretch>
              <a:fillRect t="-32" b="-32"/>
            </a:stretch>
          </a:blipFill>
        </p:spPr>
        <p:txBody>
          <a:bodyPr/>
          <a:lstStyle/>
          <a:p>
            <a:endParaRPr lang="en-US"/>
          </a:p>
        </p:txBody>
      </p:sp>
      <p:grpSp>
        <p:nvGrpSpPr>
          <p:cNvPr id="5" name="Group 5"/>
          <p:cNvGrpSpPr/>
          <p:nvPr/>
        </p:nvGrpSpPr>
        <p:grpSpPr>
          <a:xfrm>
            <a:off x="6400800" y="1333500"/>
            <a:ext cx="6705600" cy="3333318"/>
            <a:chOff x="0" y="0"/>
            <a:chExt cx="8940800" cy="4444425"/>
          </a:xfrm>
        </p:grpSpPr>
        <p:sp>
          <p:nvSpPr>
            <p:cNvPr id="6" name="Freeform 6"/>
            <p:cNvSpPr/>
            <p:nvPr/>
          </p:nvSpPr>
          <p:spPr>
            <a:xfrm>
              <a:off x="0" y="0"/>
              <a:ext cx="8940800" cy="4444424"/>
            </a:xfrm>
            <a:custGeom>
              <a:avLst/>
              <a:gdLst/>
              <a:ahLst/>
              <a:cxnLst/>
              <a:rect l="l" t="t" r="r" b="b"/>
              <a:pathLst>
                <a:path w="8940800" h="4444424">
                  <a:moveTo>
                    <a:pt x="0" y="0"/>
                  </a:moveTo>
                  <a:lnTo>
                    <a:pt x="8940800" y="0"/>
                  </a:lnTo>
                  <a:lnTo>
                    <a:pt x="8940800" y="4444424"/>
                  </a:lnTo>
                  <a:lnTo>
                    <a:pt x="0" y="4444424"/>
                  </a:lnTo>
                  <a:close/>
                </a:path>
              </a:pathLst>
            </a:custGeom>
            <a:solidFill>
              <a:srgbClr val="000000">
                <a:alpha val="0"/>
              </a:srgbClr>
            </a:solidFill>
          </p:spPr>
          <p:txBody>
            <a:bodyPr/>
            <a:lstStyle/>
            <a:p>
              <a:endParaRPr lang="en-US"/>
            </a:p>
          </p:txBody>
        </p:sp>
        <p:sp>
          <p:nvSpPr>
            <p:cNvPr id="7" name="TextBox 7"/>
            <p:cNvSpPr txBox="1"/>
            <p:nvPr/>
          </p:nvSpPr>
          <p:spPr>
            <a:xfrm>
              <a:off x="0" y="38100"/>
              <a:ext cx="8940800" cy="4406325"/>
            </a:xfrm>
            <a:prstGeom prst="rect">
              <a:avLst/>
            </a:prstGeom>
          </p:spPr>
          <p:txBody>
            <a:bodyPr lIns="0" tIns="0" rIns="0" bIns="0" rtlCol="0" anchor="t"/>
            <a:lstStyle/>
            <a:p>
              <a:pPr algn="ctr">
                <a:lnSpc>
                  <a:spcPts val="6000"/>
                </a:lnSpc>
              </a:pPr>
              <a:r>
                <a:rPr lang="en-US" sz="5400" b="1">
                  <a:solidFill>
                    <a:srgbClr val="000000"/>
                  </a:solidFill>
                  <a:latin typeface="Roboto Bold"/>
                  <a:ea typeface="Roboto Bold"/>
                  <a:cs typeface="Roboto Bold"/>
                  <a:sym typeface="Roboto Bold"/>
                </a:rPr>
                <a:t>Bảo quản sữa chua sau khi ủ trong ngăn mát tủ lạnh có tác dụng gì?</a:t>
              </a:r>
            </a:p>
          </p:txBody>
        </p:sp>
      </p:grpSp>
      <p:sp>
        <p:nvSpPr>
          <p:cNvPr id="8" name="Freeform 8"/>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8">
              <a:extLst>
                <a:ext uri="{96DAC541-7B7A-43D3-8B79-37D633B846F1}">
                  <asvg:svgBlip xmlns:asvg="http://schemas.microsoft.com/office/drawing/2016/SVG/main" r:embed="rId9"/>
                </a:ext>
              </a:extLst>
            </a:blip>
            <a:stretch>
              <a:fillRect t="-346" b="-346"/>
            </a:stretch>
          </a:blipFill>
        </p:spPr>
        <p:txBody>
          <a:bodyPr/>
          <a:lstStyle/>
          <a:p>
            <a:endParaRPr lang="en-US"/>
          </a:p>
        </p:txBody>
      </p:sp>
      <p:grpSp>
        <p:nvGrpSpPr>
          <p:cNvPr id="9" name="Group 9"/>
          <p:cNvGrpSpPr/>
          <p:nvPr/>
        </p:nvGrpSpPr>
        <p:grpSpPr>
          <a:xfrm>
            <a:off x="685800" y="5829300"/>
            <a:ext cx="10820400" cy="3621628"/>
            <a:chOff x="0" y="0"/>
            <a:chExt cx="14427200" cy="4828837"/>
          </a:xfrm>
        </p:grpSpPr>
        <p:sp>
          <p:nvSpPr>
            <p:cNvPr id="10" name="Freeform 10"/>
            <p:cNvSpPr/>
            <p:nvPr/>
          </p:nvSpPr>
          <p:spPr>
            <a:xfrm>
              <a:off x="0" y="0"/>
              <a:ext cx="14427200" cy="4828794"/>
            </a:xfrm>
            <a:custGeom>
              <a:avLst/>
              <a:gdLst/>
              <a:ahLst/>
              <a:cxnLst/>
              <a:rect l="l" t="t" r="r" b="b"/>
              <a:pathLst>
                <a:path w="14427200" h="4828794">
                  <a:moveTo>
                    <a:pt x="11758422" y="0"/>
                  </a:moveTo>
                  <a:cubicBezTo>
                    <a:pt x="13232385" y="0"/>
                    <a:pt x="14427200" y="1081024"/>
                    <a:pt x="14427200" y="2414397"/>
                  </a:cubicBezTo>
                  <a:cubicBezTo>
                    <a:pt x="14427200" y="3747770"/>
                    <a:pt x="13232385" y="4828794"/>
                    <a:pt x="11758422" y="4828794"/>
                  </a:cubicBezTo>
                  <a:lnTo>
                    <a:pt x="2668778" y="4828794"/>
                  </a:lnTo>
                  <a:cubicBezTo>
                    <a:pt x="1194816" y="4828794"/>
                    <a:pt x="0" y="3747897"/>
                    <a:pt x="0" y="2414397"/>
                  </a:cubicBezTo>
                  <a:cubicBezTo>
                    <a:pt x="0" y="1080897"/>
                    <a:pt x="1194816" y="0"/>
                    <a:pt x="2668778" y="0"/>
                  </a:cubicBezTo>
                  <a:close/>
                </a:path>
              </a:pathLst>
            </a:custGeom>
            <a:solidFill>
              <a:srgbClr val="FFED93"/>
            </a:solidFill>
          </p:spPr>
          <p:txBody>
            <a:bodyPr/>
            <a:lstStyle/>
            <a:p>
              <a:endParaRPr lang="en-US"/>
            </a:p>
          </p:txBody>
        </p:sp>
      </p:grpSp>
      <p:grpSp>
        <p:nvGrpSpPr>
          <p:cNvPr id="11" name="Group 11"/>
          <p:cNvGrpSpPr/>
          <p:nvPr/>
        </p:nvGrpSpPr>
        <p:grpSpPr>
          <a:xfrm>
            <a:off x="685800" y="5829300"/>
            <a:ext cx="10363205" cy="3621628"/>
            <a:chOff x="0" y="0"/>
            <a:chExt cx="13817606" cy="4828837"/>
          </a:xfrm>
        </p:grpSpPr>
        <p:sp>
          <p:nvSpPr>
            <p:cNvPr id="12" name="Freeform 12"/>
            <p:cNvSpPr/>
            <p:nvPr/>
          </p:nvSpPr>
          <p:spPr>
            <a:xfrm>
              <a:off x="0" y="0"/>
              <a:ext cx="13817606" cy="4828837"/>
            </a:xfrm>
            <a:custGeom>
              <a:avLst/>
              <a:gdLst/>
              <a:ahLst/>
              <a:cxnLst/>
              <a:rect l="l" t="t" r="r" b="b"/>
              <a:pathLst>
                <a:path w="13817606" h="4828837">
                  <a:moveTo>
                    <a:pt x="0" y="0"/>
                  </a:moveTo>
                  <a:lnTo>
                    <a:pt x="13817606" y="0"/>
                  </a:lnTo>
                  <a:lnTo>
                    <a:pt x="13817606" y="4828837"/>
                  </a:lnTo>
                  <a:lnTo>
                    <a:pt x="0" y="4828837"/>
                  </a:lnTo>
                  <a:close/>
                </a:path>
              </a:pathLst>
            </a:custGeom>
            <a:solidFill>
              <a:srgbClr val="000000">
                <a:alpha val="0"/>
              </a:srgbClr>
            </a:solidFill>
          </p:spPr>
          <p:txBody>
            <a:bodyPr/>
            <a:lstStyle/>
            <a:p>
              <a:endParaRPr lang="en-US"/>
            </a:p>
          </p:txBody>
        </p:sp>
        <p:sp>
          <p:nvSpPr>
            <p:cNvPr id="13" name="TextBox 13"/>
            <p:cNvSpPr txBox="1"/>
            <p:nvPr/>
          </p:nvSpPr>
          <p:spPr>
            <a:xfrm>
              <a:off x="0" y="0"/>
              <a:ext cx="13817606" cy="4828837"/>
            </a:xfrm>
            <a:prstGeom prst="rect">
              <a:avLst/>
            </a:prstGeom>
          </p:spPr>
          <p:txBody>
            <a:bodyPr lIns="0" tIns="0" rIns="0" bIns="0" rtlCol="0" anchor="ctr"/>
            <a:lstStyle/>
            <a:p>
              <a:pPr algn="ctr">
                <a:lnSpc>
                  <a:spcPts val="6480"/>
                </a:lnSpc>
              </a:pPr>
              <a:r>
                <a:rPr lang="en-US" sz="4400" dirty="0" err="1">
                  <a:solidFill>
                    <a:srgbClr val="FF0000"/>
                  </a:solidFill>
                  <a:latin typeface="Roboto"/>
                  <a:ea typeface="Roboto"/>
                  <a:cs typeface="Roboto"/>
                  <a:sym typeface="Roboto"/>
                </a:rPr>
                <a:t>Tác</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dụng</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làm</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chậm</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sự</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phát</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triển</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của</a:t>
              </a:r>
              <a:r>
                <a:rPr lang="en-US" sz="4400" dirty="0">
                  <a:solidFill>
                    <a:srgbClr val="FF0000"/>
                  </a:solidFill>
                  <a:latin typeface="Roboto"/>
                  <a:ea typeface="Roboto"/>
                  <a:cs typeface="Roboto"/>
                  <a:sym typeface="Roboto"/>
                </a:rPr>
                <a:t> vi </a:t>
              </a:r>
              <a:r>
                <a:rPr lang="en-US" sz="4400" dirty="0" err="1">
                  <a:solidFill>
                    <a:srgbClr val="FF0000"/>
                  </a:solidFill>
                  <a:latin typeface="Roboto"/>
                  <a:ea typeface="Roboto"/>
                  <a:cs typeface="Roboto"/>
                  <a:sym typeface="Roboto"/>
                </a:rPr>
                <a:t>khuẩn</a:t>
              </a:r>
              <a:r>
                <a:rPr lang="en-US" sz="4400" dirty="0">
                  <a:solidFill>
                    <a:srgbClr val="FF0000"/>
                  </a:solidFill>
                  <a:latin typeface="Roboto"/>
                  <a:ea typeface="Roboto"/>
                  <a:cs typeface="Roboto"/>
                  <a:sym typeface="Roboto"/>
                </a:rPr>
                <a:t> lactic </a:t>
              </a:r>
              <a:r>
                <a:rPr lang="en-US" sz="4400" dirty="0" err="1">
                  <a:solidFill>
                    <a:srgbClr val="FF0000"/>
                  </a:solidFill>
                  <a:latin typeface="Roboto"/>
                  <a:ea typeface="Roboto"/>
                  <a:cs typeface="Roboto"/>
                  <a:sym typeface="Roboto"/>
                </a:rPr>
                <a:t>giúp</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sữa</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không</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bị</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chua</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nhanh</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giữ</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được</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vị</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ngon</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lâu</a:t>
              </a:r>
              <a:r>
                <a:rPr lang="en-US" sz="4400" dirty="0">
                  <a:solidFill>
                    <a:srgbClr val="FF0000"/>
                  </a:solidFill>
                  <a:latin typeface="Roboto"/>
                  <a:ea typeface="Roboto"/>
                  <a:cs typeface="Roboto"/>
                  <a:sym typeface="Roboto"/>
                </a:rPr>
                <a:t> </a:t>
              </a:r>
              <a:r>
                <a:rPr lang="en-US" sz="4400" dirty="0" err="1">
                  <a:solidFill>
                    <a:srgbClr val="FF0000"/>
                  </a:solidFill>
                  <a:latin typeface="Roboto"/>
                  <a:ea typeface="Roboto"/>
                  <a:cs typeface="Roboto"/>
                  <a:sym typeface="Roboto"/>
                </a:rPr>
                <a:t>hơn</a:t>
              </a:r>
              <a:r>
                <a:rPr lang="en-US" sz="4400" dirty="0">
                  <a:solidFill>
                    <a:srgbClr val="FF0000"/>
                  </a:solidFill>
                  <a:latin typeface="Roboto"/>
                  <a:ea typeface="Roboto"/>
                  <a:cs typeface="Roboto"/>
                  <a:sym typeface="Roboto"/>
                </a:rPr>
                <a:t>.</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l="-100" r="-100"/>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t="-27" b="-27"/>
            </a:stretch>
          </a:blipFill>
        </p:spPr>
        <p:txBody>
          <a:bodyPr/>
          <a:lstStyle/>
          <a:p>
            <a:endParaRPr lang="en-US"/>
          </a:p>
        </p:txBody>
      </p:sp>
      <p:grpSp>
        <p:nvGrpSpPr>
          <p:cNvPr id="4" name="Group 4"/>
          <p:cNvGrpSpPr/>
          <p:nvPr/>
        </p:nvGrpSpPr>
        <p:grpSpPr>
          <a:xfrm>
            <a:off x="7772400" y="2857500"/>
            <a:ext cx="8763000" cy="5138994"/>
            <a:chOff x="0" y="0"/>
            <a:chExt cx="11684000" cy="6851992"/>
          </a:xfrm>
        </p:grpSpPr>
        <p:sp>
          <p:nvSpPr>
            <p:cNvPr id="5" name="Freeform 5"/>
            <p:cNvSpPr/>
            <p:nvPr/>
          </p:nvSpPr>
          <p:spPr>
            <a:xfrm>
              <a:off x="0" y="0"/>
              <a:ext cx="11684000" cy="6851992"/>
            </a:xfrm>
            <a:custGeom>
              <a:avLst/>
              <a:gdLst/>
              <a:ahLst/>
              <a:cxnLst/>
              <a:rect l="l" t="t" r="r" b="b"/>
              <a:pathLst>
                <a:path w="11684000" h="6851992">
                  <a:moveTo>
                    <a:pt x="0" y="0"/>
                  </a:moveTo>
                  <a:lnTo>
                    <a:pt x="11684000" y="0"/>
                  </a:lnTo>
                  <a:lnTo>
                    <a:pt x="11684000" y="6851992"/>
                  </a:lnTo>
                  <a:lnTo>
                    <a:pt x="0" y="6851992"/>
                  </a:lnTo>
                  <a:close/>
                </a:path>
              </a:pathLst>
            </a:custGeom>
            <a:solidFill>
              <a:srgbClr val="000000">
                <a:alpha val="0"/>
              </a:srgbClr>
            </a:solidFill>
          </p:spPr>
          <p:txBody>
            <a:bodyPr/>
            <a:lstStyle/>
            <a:p>
              <a:endParaRPr lang="en-US"/>
            </a:p>
          </p:txBody>
        </p:sp>
        <p:sp>
          <p:nvSpPr>
            <p:cNvPr id="6" name="TextBox 6"/>
            <p:cNvSpPr txBox="1"/>
            <p:nvPr/>
          </p:nvSpPr>
          <p:spPr>
            <a:xfrm>
              <a:off x="0" y="0"/>
              <a:ext cx="11684000" cy="6851992"/>
            </a:xfrm>
            <a:prstGeom prst="rect">
              <a:avLst/>
            </a:prstGeom>
          </p:spPr>
          <p:txBody>
            <a:bodyPr lIns="0" tIns="0" rIns="0" bIns="0" rtlCol="0" anchor="t"/>
            <a:lstStyle/>
            <a:p>
              <a:pPr algn="ctr">
                <a:lnSpc>
                  <a:spcPts val="6480"/>
                </a:lnSpc>
              </a:pPr>
              <a:r>
                <a:rPr lang="en-US" sz="5400">
                  <a:solidFill>
                    <a:srgbClr val="FF0000"/>
                  </a:solidFill>
                  <a:latin typeface="Roboto"/>
                  <a:ea typeface="Roboto"/>
                  <a:cs typeface="Roboto"/>
                  <a:sym typeface="Roboto"/>
                </a:rPr>
                <a:t>Sữa chua sau khi ủ cần được bảo quản ở nhiệt độ thấp để làm chậm sự phát triển của vi khuẩn lactic, giúp bảo quản sữa chua ngon và lâu hơn.</a:t>
              </a:r>
            </a:p>
          </p:txBody>
        </p:sp>
      </p:grpSp>
      <p:sp>
        <p:nvSpPr>
          <p:cNvPr id="7" name="Freeform 7"/>
          <p:cNvSpPr/>
          <p:nvPr/>
        </p:nvSpPr>
        <p:spPr>
          <a:xfrm flipH="1">
            <a:off x="-2999123" y="1195452"/>
            <a:ext cx="4534348" cy="4559217"/>
          </a:xfrm>
          <a:custGeom>
            <a:avLst/>
            <a:gdLst/>
            <a:ahLst/>
            <a:cxnLst/>
            <a:rect l="l" t="t" r="r" b="b"/>
            <a:pathLst>
              <a:path w="4534348" h="4559217">
                <a:moveTo>
                  <a:pt x="4534348" y="0"/>
                </a:moveTo>
                <a:lnTo>
                  <a:pt x="0" y="0"/>
                </a:lnTo>
                <a:lnTo>
                  <a:pt x="0" y="4559217"/>
                </a:lnTo>
                <a:lnTo>
                  <a:pt x="4534348" y="4559217"/>
                </a:lnTo>
                <a:lnTo>
                  <a:pt x="4534348" y="0"/>
                </a:lnTo>
                <a:close/>
              </a:path>
            </a:pathLst>
          </a:custGeom>
          <a:blipFill>
            <a:blip r:embed="rId6">
              <a:extLst>
                <a:ext uri="{96DAC541-7B7A-43D3-8B79-37D633B846F1}">
                  <asvg:svgBlip xmlns:asvg="http://schemas.microsoft.com/office/drawing/2016/SVG/main" r:embed="rId7"/>
                </a:ext>
              </a:extLst>
            </a:blip>
            <a:stretch>
              <a:fillRect l="-64" r="-64"/>
            </a:stretch>
          </a:blipFill>
        </p:spPr>
        <p:txBody>
          <a:bodyPr/>
          <a:lstStyle/>
          <a:p>
            <a:endParaRPr lang="en-US"/>
          </a:p>
        </p:txBody>
      </p:sp>
      <p:sp>
        <p:nvSpPr>
          <p:cNvPr id="8" name="Freeform 8"/>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t="-324" b="-324"/>
            </a:stretch>
          </a:blipFill>
        </p:spPr>
        <p:txBody>
          <a:bodyPr/>
          <a:lstStyle/>
          <a:p>
            <a:endParaRPr lang="en-US"/>
          </a:p>
        </p:txBody>
      </p:sp>
      <p:sp>
        <p:nvSpPr>
          <p:cNvPr id="9" name="Freeform 9"/>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t="-233" b="-233"/>
            </a:stretch>
          </a:blipFill>
        </p:spPr>
        <p:txBody>
          <a:bodyPr/>
          <a:lstStyle/>
          <a:p>
            <a:endParaRPr lang="en-US"/>
          </a:p>
        </p:txBody>
      </p:sp>
      <p:sp>
        <p:nvSpPr>
          <p:cNvPr id="10" name="Freeform 10"/>
          <p:cNvSpPr/>
          <p:nvPr/>
        </p:nvSpPr>
        <p:spPr>
          <a:xfrm flipH="1">
            <a:off x="13472682" y="7191167"/>
            <a:ext cx="3821214" cy="1743863"/>
          </a:xfrm>
          <a:custGeom>
            <a:avLst/>
            <a:gdLst/>
            <a:ahLst/>
            <a:cxnLst/>
            <a:rect l="l" t="t" r="r" b="b"/>
            <a:pathLst>
              <a:path w="3821214" h="1743863">
                <a:moveTo>
                  <a:pt x="3821214" y="0"/>
                </a:moveTo>
                <a:lnTo>
                  <a:pt x="0" y="0"/>
                </a:lnTo>
                <a:lnTo>
                  <a:pt x="0" y="1743863"/>
                </a:lnTo>
                <a:lnTo>
                  <a:pt x="3821214" y="1743863"/>
                </a:lnTo>
                <a:lnTo>
                  <a:pt x="3821214" y="0"/>
                </a:lnTo>
                <a:close/>
              </a:path>
            </a:pathLst>
          </a:custGeom>
          <a:blipFill>
            <a:blip r:embed="rId12">
              <a:extLst>
                <a:ext uri="{96DAC541-7B7A-43D3-8B79-37D633B846F1}">
                  <asvg:svgBlip xmlns:asvg="http://schemas.microsoft.com/office/drawing/2016/SVG/main" r:embed="rId13"/>
                </a:ext>
              </a:extLst>
            </a:blip>
            <a:stretch>
              <a:fillRect t="-420" b="-420"/>
            </a:stretch>
          </a:blipFill>
        </p:spPr>
        <p:txBody>
          <a:bodyPr/>
          <a:lstStyle/>
          <a:p>
            <a:endParaRPr lang="en-US"/>
          </a:p>
        </p:txBody>
      </p:sp>
      <p:sp>
        <p:nvSpPr>
          <p:cNvPr id="11" name="Freeform 11"/>
          <p:cNvSpPr/>
          <p:nvPr/>
        </p:nvSpPr>
        <p:spPr>
          <a:xfrm>
            <a:off x="5257800" y="342900"/>
            <a:ext cx="6895174" cy="1987468"/>
          </a:xfrm>
          <a:custGeom>
            <a:avLst/>
            <a:gdLst/>
            <a:ahLst/>
            <a:cxnLst/>
            <a:rect l="l" t="t" r="r" b="b"/>
            <a:pathLst>
              <a:path w="6895174" h="1987468">
                <a:moveTo>
                  <a:pt x="0" y="0"/>
                </a:moveTo>
                <a:lnTo>
                  <a:pt x="6895174" y="0"/>
                </a:lnTo>
                <a:lnTo>
                  <a:pt x="6895174" y="1987468"/>
                </a:lnTo>
                <a:lnTo>
                  <a:pt x="0" y="1987468"/>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artoon of a field with plants and clouds  Description automatically generated"/>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t="-19" r="-23"/>
            </a:stretch>
          </a:blipFill>
        </p:spPr>
        <p:txBody>
          <a:bodyPr/>
          <a:lstStyle/>
          <a:p>
            <a:endParaRPr lang="en-US"/>
          </a:p>
        </p:txBody>
      </p:sp>
      <p:sp>
        <p:nvSpPr>
          <p:cNvPr id="3" name="Freeform 3"/>
          <p:cNvSpPr/>
          <p:nvPr/>
        </p:nvSpPr>
        <p:spPr>
          <a:xfrm>
            <a:off x="374651" y="528638"/>
            <a:ext cx="17538699" cy="9572625"/>
          </a:xfrm>
          <a:custGeom>
            <a:avLst/>
            <a:gdLst/>
            <a:ahLst/>
            <a:cxnLst/>
            <a:rect l="l" t="t" r="r" b="b"/>
            <a:pathLst>
              <a:path w="17538699" h="9572625">
                <a:moveTo>
                  <a:pt x="0" y="0"/>
                </a:moveTo>
                <a:lnTo>
                  <a:pt x="17538699" y="0"/>
                </a:lnTo>
                <a:lnTo>
                  <a:pt x="17538699" y="9572625"/>
                </a:lnTo>
                <a:lnTo>
                  <a:pt x="0" y="95726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66800" y="1034374"/>
            <a:ext cx="14042136" cy="4363634"/>
          </a:xfrm>
          <a:custGeom>
            <a:avLst/>
            <a:gdLst/>
            <a:ahLst/>
            <a:cxnLst/>
            <a:rect l="l" t="t" r="r" b="b"/>
            <a:pathLst>
              <a:path w="14042136" h="4363634">
                <a:moveTo>
                  <a:pt x="0" y="0"/>
                </a:moveTo>
                <a:lnTo>
                  <a:pt x="14042136" y="0"/>
                </a:lnTo>
                <a:lnTo>
                  <a:pt x="14042136" y="4363634"/>
                </a:lnTo>
                <a:lnTo>
                  <a:pt x="0" y="4363634"/>
                </a:lnTo>
                <a:lnTo>
                  <a:pt x="0" y="0"/>
                </a:lnTo>
                <a:close/>
              </a:path>
            </a:pathLst>
          </a:custGeom>
          <a:blipFill>
            <a:blip r:embed="rId5">
              <a:extLst>
                <a:ext uri="{96DAC541-7B7A-43D3-8B79-37D633B846F1}">
                  <asvg:svgBlip xmlns:asvg="http://schemas.microsoft.com/office/drawing/2016/SVG/main" r:embed="rId6"/>
                </a:ext>
              </a:extLst>
            </a:blip>
            <a:stretch>
              <a:fillRect t="-47630" b="-47630"/>
            </a:stretch>
          </a:blipFill>
        </p:spPr>
        <p:txBody>
          <a:bodyPr/>
          <a:lstStyle/>
          <a:p>
            <a:endParaRPr lang="en-US"/>
          </a:p>
        </p:txBody>
      </p:sp>
      <p:grpSp>
        <p:nvGrpSpPr>
          <p:cNvPr id="5" name="Group 5"/>
          <p:cNvGrpSpPr/>
          <p:nvPr/>
        </p:nvGrpSpPr>
        <p:grpSpPr>
          <a:xfrm>
            <a:off x="3124199" y="1714500"/>
            <a:ext cx="10535086" cy="2992614"/>
            <a:chOff x="0" y="0"/>
            <a:chExt cx="14046782" cy="3990152"/>
          </a:xfrm>
        </p:grpSpPr>
        <p:sp>
          <p:nvSpPr>
            <p:cNvPr id="6" name="Freeform 6"/>
            <p:cNvSpPr/>
            <p:nvPr/>
          </p:nvSpPr>
          <p:spPr>
            <a:xfrm>
              <a:off x="0" y="0"/>
              <a:ext cx="14046781" cy="3990153"/>
            </a:xfrm>
            <a:custGeom>
              <a:avLst/>
              <a:gdLst/>
              <a:ahLst/>
              <a:cxnLst/>
              <a:rect l="l" t="t" r="r" b="b"/>
              <a:pathLst>
                <a:path w="14046781" h="3990153">
                  <a:moveTo>
                    <a:pt x="0" y="0"/>
                  </a:moveTo>
                  <a:lnTo>
                    <a:pt x="14046781" y="0"/>
                  </a:lnTo>
                  <a:lnTo>
                    <a:pt x="14046781" y="3990153"/>
                  </a:lnTo>
                  <a:lnTo>
                    <a:pt x="0" y="3990153"/>
                  </a:lnTo>
                  <a:close/>
                </a:path>
              </a:pathLst>
            </a:custGeom>
            <a:solidFill>
              <a:srgbClr val="000000">
                <a:alpha val="0"/>
              </a:srgbClr>
            </a:solidFill>
          </p:spPr>
          <p:txBody>
            <a:bodyPr/>
            <a:lstStyle/>
            <a:p>
              <a:endParaRPr lang="en-US"/>
            </a:p>
          </p:txBody>
        </p:sp>
        <p:sp>
          <p:nvSpPr>
            <p:cNvPr id="7" name="TextBox 7"/>
            <p:cNvSpPr txBox="1"/>
            <p:nvPr/>
          </p:nvSpPr>
          <p:spPr>
            <a:xfrm>
              <a:off x="0" y="-95250"/>
              <a:ext cx="14046782" cy="4085402"/>
            </a:xfrm>
            <a:prstGeom prst="rect">
              <a:avLst/>
            </a:prstGeom>
          </p:spPr>
          <p:txBody>
            <a:bodyPr lIns="0" tIns="0" rIns="0" bIns="0" rtlCol="0" anchor="t"/>
            <a:lstStyle/>
            <a:p>
              <a:pPr algn="ctr">
                <a:lnSpc>
                  <a:spcPts val="4608"/>
                </a:lnSpc>
              </a:pPr>
              <a:r>
                <a:rPr lang="en-US" sz="3200" b="1">
                  <a:solidFill>
                    <a:srgbClr val="000000"/>
                  </a:solidFill>
                  <a:latin typeface="Roboto Bold"/>
                  <a:ea typeface="Roboto Bold"/>
                  <a:cs typeface="Roboto Bold"/>
                  <a:sym typeface="Roboto Bold"/>
                </a:rPr>
                <a:t>Một bạn đã thực hiện làm sữa chua ở nhà như sau: Đun sôi sữa, cho sữa chua vào khi sữa đang sôi, ủ ở nhiệt độ khoảng từ 40 ᵒC đến 50 ᵒC trong 8 giờ. Sau khi ủ, sữa đã không tạo thành sữa chua. Em hãy giải thích vì sao bạn làm sữa chua không thành công.</a:t>
              </a:r>
            </a:p>
          </p:txBody>
        </p:sp>
      </p:grpSp>
      <p:sp>
        <p:nvSpPr>
          <p:cNvPr id="8" name="Freeform 8"/>
          <p:cNvSpPr/>
          <p:nvPr/>
        </p:nvSpPr>
        <p:spPr>
          <a:xfrm rot="-605222">
            <a:off x="12568034" y="4677770"/>
            <a:ext cx="5039131" cy="4208060"/>
          </a:xfrm>
          <a:custGeom>
            <a:avLst/>
            <a:gdLst/>
            <a:ahLst/>
            <a:cxnLst/>
            <a:rect l="l" t="t" r="r" b="b"/>
            <a:pathLst>
              <a:path w="5039131" h="4208060">
                <a:moveTo>
                  <a:pt x="0" y="0"/>
                </a:moveTo>
                <a:lnTo>
                  <a:pt x="5039132" y="0"/>
                </a:lnTo>
                <a:lnTo>
                  <a:pt x="5039132" y="4208060"/>
                </a:lnTo>
                <a:lnTo>
                  <a:pt x="0" y="4208060"/>
                </a:lnTo>
                <a:lnTo>
                  <a:pt x="0" y="0"/>
                </a:lnTo>
                <a:close/>
              </a:path>
            </a:pathLst>
          </a:custGeom>
          <a:blipFill>
            <a:blip r:embed="rId7">
              <a:extLst>
                <a:ext uri="{96DAC541-7B7A-43D3-8B79-37D633B846F1}">
                  <asvg:svgBlip xmlns:asvg="http://schemas.microsoft.com/office/drawing/2016/SVG/main" r:embed="rId8"/>
                </a:ext>
              </a:extLst>
            </a:blip>
            <a:stretch>
              <a:fillRect t="-6259" b="-6259"/>
            </a:stretch>
          </a:blipFill>
        </p:spPr>
        <p:txBody>
          <a:bodyPr/>
          <a:lstStyle/>
          <a:p>
            <a:endParaRPr lang="en-US"/>
          </a:p>
        </p:txBody>
      </p:sp>
      <p:grpSp>
        <p:nvGrpSpPr>
          <p:cNvPr id="9" name="Group 9"/>
          <p:cNvGrpSpPr/>
          <p:nvPr/>
        </p:nvGrpSpPr>
        <p:grpSpPr>
          <a:xfrm rot="-610253">
            <a:off x="13543638" y="7168810"/>
            <a:ext cx="3621322" cy="2274466"/>
            <a:chOff x="0" y="0"/>
            <a:chExt cx="4828429" cy="3032621"/>
          </a:xfrm>
        </p:grpSpPr>
        <p:sp>
          <p:nvSpPr>
            <p:cNvPr id="10" name="Freeform 10"/>
            <p:cNvSpPr/>
            <p:nvPr/>
          </p:nvSpPr>
          <p:spPr>
            <a:xfrm>
              <a:off x="0" y="0"/>
              <a:ext cx="4828429" cy="3032621"/>
            </a:xfrm>
            <a:custGeom>
              <a:avLst/>
              <a:gdLst/>
              <a:ahLst/>
              <a:cxnLst/>
              <a:rect l="l" t="t" r="r" b="b"/>
              <a:pathLst>
                <a:path w="4828429" h="3032621">
                  <a:moveTo>
                    <a:pt x="0" y="0"/>
                  </a:moveTo>
                  <a:lnTo>
                    <a:pt x="4828429" y="0"/>
                  </a:lnTo>
                  <a:lnTo>
                    <a:pt x="4828429" y="3032621"/>
                  </a:lnTo>
                  <a:lnTo>
                    <a:pt x="0" y="3032621"/>
                  </a:lnTo>
                  <a:close/>
                </a:path>
              </a:pathLst>
            </a:custGeom>
            <a:solidFill>
              <a:srgbClr val="000000">
                <a:alpha val="0"/>
              </a:srgbClr>
            </a:solidFill>
          </p:spPr>
          <p:txBody>
            <a:bodyPr/>
            <a:lstStyle/>
            <a:p>
              <a:endParaRPr lang="en-US"/>
            </a:p>
          </p:txBody>
        </p:sp>
        <p:sp>
          <p:nvSpPr>
            <p:cNvPr id="11" name="TextBox 11"/>
            <p:cNvSpPr txBox="1"/>
            <p:nvPr/>
          </p:nvSpPr>
          <p:spPr>
            <a:xfrm>
              <a:off x="0" y="-9525"/>
              <a:ext cx="4828429" cy="3042146"/>
            </a:xfrm>
            <a:prstGeom prst="rect">
              <a:avLst/>
            </a:prstGeom>
          </p:spPr>
          <p:txBody>
            <a:bodyPr lIns="0" tIns="0" rIns="0" bIns="0" rtlCol="0" anchor="t"/>
            <a:lstStyle/>
            <a:p>
              <a:pPr algn="l">
                <a:lnSpc>
                  <a:spcPts val="7920"/>
                </a:lnSpc>
              </a:pPr>
              <a:r>
                <a:rPr lang="en-US" sz="6600" b="1">
                  <a:solidFill>
                    <a:srgbClr val="C00000"/>
                  </a:solidFill>
                  <a:latin typeface="Roboto Bold"/>
                  <a:ea typeface="Roboto Bold"/>
                  <a:cs typeface="Roboto Bold"/>
                  <a:sym typeface="Roboto Bold"/>
                </a:rPr>
                <a:t>Thảo luận</a:t>
              </a:r>
            </a:p>
          </p:txBody>
        </p:sp>
      </p:grpSp>
      <p:grpSp>
        <p:nvGrpSpPr>
          <p:cNvPr id="12" name="Group 12"/>
          <p:cNvGrpSpPr/>
          <p:nvPr/>
        </p:nvGrpSpPr>
        <p:grpSpPr>
          <a:xfrm>
            <a:off x="713809" y="5745340"/>
            <a:ext cx="11049000" cy="4191000"/>
            <a:chOff x="0" y="0"/>
            <a:chExt cx="14732000" cy="5588000"/>
          </a:xfrm>
        </p:grpSpPr>
        <p:sp>
          <p:nvSpPr>
            <p:cNvPr id="13" name="Freeform 13"/>
            <p:cNvSpPr/>
            <p:nvPr/>
          </p:nvSpPr>
          <p:spPr>
            <a:xfrm>
              <a:off x="0" y="0"/>
              <a:ext cx="14732000" cy="5588000"/>
            </a:xfrm>
            <a:custGeom>
              <a:avLst/>
              <a:gdLst/>
              <a:ahLst/>
              <a:cxnLst/>
              <a:rect l="l" t="t" r="r" b="b"/>
              <a:pathLst>
                <a:path w="14732000" h="5588000">
                  <a:moveTo>
                    <a:pt x="12006834" y="0"/>
                  </a:moveTo>
                  <a:cubicBezTo>
                    <a:pt x="13511912" y="0"/>
                    <a:pt x="14732000" y="1250950"/>
                    <a:pt x="14732000" y="2794000"/>
                  </a:cubicBezTo>
                  <a:cubicBezTo>
                    <a:pt x="14732000" y="4337050"/>
                    <a:pt x="13511912" y="5588000"/>
                    <a:pt x="12006834" y="5588000"/>
                  </a:cubicBezTo>
                  <a:lnTo>
                    <a:pt x="2725166" y="5588000"/>
                  </a:lnTo>
                  <a:cubicBezTo>
                    <a:pt x="1220089" y="5588000"/>
                    <a:pt x="0" y="4337050"/>
                    <a:pt x="0" y="2794000"/>
                  </a:cubicBezTo>
                  <a:cubicBezTo>
                    <a:pt x="0" y="1250950"/>
                    <a:pt x="1220089" y="0"/>
                    <a:pt x="2725166" y="0"/>
                  </a:cubicBezTo>
                  <a:close/>
                </a:path>
              </a:pathLst>
            </a:custGeom>
            <a:solidFill>
              <a:srgbClr val="CAEEFB"/>
            </a:solidFill>
          </p:spPr>
          <p:txBody>
            <a:bodyPr/>
            <a:lstStyle/>
            <a:p>
              <a:endParaRPr lang="en-US"/>
            </a:p>
          </p:txBody>
        </p:sp>
      </p:grpSp>
      <p:grpSp>
        <p:nvGrpSpPr>
          <p:cNvPr id="14" name="Group 14"/>
          <p:cNvGrpSpPr/>
          <p:nvPr/>
        </p:nvGrpSpPr>
        <p:grpSpPr>
          <a:xfrm>
            <a:off x="1056273" y="5757863"/>
            <a:ext cx="10423858" cy="4622006"/>
            <a:chOff x="0" y="-95250"/>
            <a:chExt cx="13898477" cy="6162675"/>
          </a:xfrm>
        </p:grpSpPr>
        <p:sp>
          <p:nvSpPr>
            <p:cNvPr id="15" name="Freeform 15"/>
            <p:cNvSpPr/>
            <p:nvPr/>
          </p:nvSpPr>
          <p:spPr>
            <a:xfrm>
              <a:off x="79713" y="479425"/>
              <a:ext cx="13818764" cy="5588000"/>
            </a:xfrm>
            <a:custGeom>
              <a:avLst/>
              <a:gdLst/>
              <a:ahLst/>
              <a:cxnLst/>
              <a:rect l="l" t="t" r="r" b="b"/>
              <a:pathLst>
                <a:path w="13818764" h="5588000">
                  <a:moveTo>
                    <a:pt x="0" y="0"/>
                  </a:moveTo>
                  <a:lnTo>
                    <a:pt x="13818764" y="0"/>
                  </a:lnTo>
                  <a:lnTo>
                    <a:pt x="13818764" y="5588000"/>
                  </a:lnTo>
                  <a:lnTo>
                    <a:pt x="0" y="5588000"/>
                  </a:lnTo>
                  <a:close/>
                </a:path>
              </a:pathLst>
            </a:custGeom>
            <a:solidFill>
              <a:srgbClr val="000000">
                <a:alpha val="0"/>
              </a:srgbClr>
            </a:solidFill>
          </p:spPr>
          <p:txBody>
            <a:bodyPr/>
            <a:lstStyle/>
            <a:p>
              <a:endParaRPr lang="en-US"/>
            </a:p>
          </p:txBody>
        </p:sp>
        <p:sp>
          <p:nvSpPr>
            <p:cNvPr id="16" name="TextBox 16"/>
            <p:cNvSpPr txBox="1"/>
            <p:nvPr/>
          </p:nvSpPr>
          <p:spPr>
            <a:xfrm>
              <a:off x="0" y="-95250"/>
              <a:ext cx="13818764" cy="5683250"/>
            </a:xfrm>
            <a:prstGeom prst="rect">
              <a:avLst/>
            </a:prstGeom>
          </p:spPr>
          <p:txBody>
            <a:bodyPr lIns="0" tIns="0" rIns="0" bIns="0" rtlCol="0" anchor="ctr"/>
            <a:lstStyle/>
            <a:p>
              <a:pPr algn="ctr">
                <a:lnSpc>
                  <a:spcPts val="5759"/>
                </a:lnSpc>
              </a:pPr>
              <a:r>
                <a:rPr lang="en-US" sz="3600" b="1" dirty="0">
                  <a:solidFill>
                    <a:srgbClr val="FF0000"/>
                  </a:solidFill>
                  <a:latin typeface="Roboto Bold"/>
                  <a:ea typeface="Roboto Bold"/>
                  <a:cs typeface="Roboto Bold"/>
                  <a:sym typeface="Roboto Bold"/>
                </a:rPr>
                <a:t>Cho </a:t>
              </a:r>
              <a:r>
                <a:rPr lang="en-US" sz="3600" b="1" dirty="0" err="1">
                  <a:solidFill>
                    <a:srgbClr val="FF0000"/>
                  </a:solidFill>
                  <a:latin typeface="Roboto Bold"/>
                  <a:ea typeface="Roboto Bold"/>
                  <a:cs typeface="Roboto Bold"/>
                  <a:sym typeface="Roboto Bold"/>
                </a:rPr>
                <a:t>sữa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chua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vào</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ngay</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khi</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vừa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đun</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sôi</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trên</a:t>
              </a:r>
              <a:r>
                <a:rPr lang="en-US" sz="3600" b="1" dirty="0">
                  <a:solidFill>
                    <a:srgbClr val="FF0000"/>
                  </a:solidFill>
                  <a:latin typeface="Roboto Bold"/>
                  <a:ea typeface="Roboto Bold"/>
                  <a:cs typeface="Roboto Bold"/>
                  <a:sym typeface="Roboto Bold"/>
                </a:rPr>
                <a:t> 90 ⁰C → vi </a:t>
              </a:r>
              <a:r>
                <a:rPr lang="en-US" sz="3600" b="1" dirty="0" err="1">
                  <a:solidFill>
                    <a:srgbClr val="FF0000"/>
                  </a:solidFill>
                  <a:latin typeface="Roboto Bold"/>
                  <a:ea typeface="Roboto Bold"/>
                  <a:cs typeface="Roboto Bold"/>
                  <a:sym typeface="Roboto Bold"/>
                </a:rPr>
                <a:t>khuẩn</a:t>
              </a:r>
              <a:r>
                <a:rPr lang="en-US" sz="3600" b="1" dirty="0">
                  <a:solidFill>
                    <a:srgbClr val="FF0000"/>
                  </a:solidFill>
                  <a:latin typeface="Roboto Bold"/>
                  <a:ea typeface="Roboto Bold"/>
                  <a:cs typeface="Roboto Bold"/>
                  <a:sym typeface="Roboto Bold"/>
                </a:rPr>
                <a:t>, Lactic </a:t>
              </a:r>
              <a:r>
                <a:rPr lang="en-US" sz="3600" b="1" dirty="0" err="1">
                  <a:solidFill>
                    <a:srgbClr val="FF0000"/>
                  </a:solidFill>
                  <a:latin typeface="Roboto Bold"/>
                  <a:ea typeface="Roboto Bold"/>
                  <a:cs typeface="Roboto Bold"/>
                  <a:sym typeface="Roboto Bold"/>
                </a:rPr>
                <a:t>có</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trong</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sữa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chua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chết</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hết</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kết</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quả</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sau</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khi</a:t>
              </a:r>
              <a:r>
                <a:rPr lang="en-US" sz="3600" b="1" dirty="0">
                  <a:solidFill>
                    <a:srgbClr val="FF0000"/>
                  </a:solidFill>
                  <a:latin typeface="Roboto Bold"/>
                  <a:ea typeface="Roboto Bold"/>
                  <a:cs typeface="Roboto Bold"/>
                  <a:sym typeface="Roboto Bold"/>
                </a:rPr>
                <a:t> ủ, </a:t>
              </a:r>
              <a:r>
                <a:rPr lang="en-US" sz="3600" b="1" dirty="0" err="1">
                  <a:solidFill>
                    <a:srgbClr val="FF0000"/>
                  </a:solidFill>
                  <a:latin typeface="Roboto Bold"/>
                  <a:ea typeface="Roboto Bold"/>
                  <a:cs typeface="Roboto Bold"/>
                  <a:sym typeface="Roboto Bold"/>
                </a:rPr>
                <a:t>sữa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chua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không</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tạo</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thành</a:t>
              </a:r>
              <a:r>
                <a:rPr lang="en-US" sz="3600" b="1" dirty="0">
                  <a:solidFill>
                    <a:srgbClr val="FF0000"/>
                  </a:solidFill>
                  <a:latin typeface="Roboto Bold"/>
                  <a:ea typeface="Roboto Bold"/>
                  <a:cs typeface="Roboto Bold"/>
                  <a:sym typeface="Roboto Bold"/>
                </a:rPr>
                <a:t> → </a:t>
              </a:r>
              <a:r>
                <a:rPr lang="en-US" sz="3600" b="1" dirty="0" err="1">
                  <a:solidFill>
                    <a:srgbClr val="FF0000"/>
                  </a:solidFill>
                  <a:latin typeface="Roboto Bold"/>
                  <a:ea typeface="Roboto Bold"/>
                  <a:cs typeface="Roboto Bold"/>
                  <a:sym typeface="Roboto Bold"/>
                </a:rPr>
                <a:t>bạn</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làm</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sữa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chua</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không</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thành</a:t>
              </a:r>
              <a:r>
                <a:rPr lang="en-US" sz="3600" b="1" dirty="0">
                  <a:solidFill>
                    <a:srgbClr val="FF0000"/>
                  </a:solidFill>
                  <a:latin typeface="Roboto Bold"/>
                  <a:ea typeface="Roboto Bold"/>
                  <a:cs typeface="Roboto Bold"/>
                  <a:sym typeface="Roboto Bold"/>
                </a:rPr>
                <a:t> </a:t>
              </a:r>
              <a:r>
                <a:rPr lang="en-US" sz="3600" b="1" dirty="0" err="1">
                  <a:solidFill>
                    <a:srgbClr val="FF0000"/>
                  </a:solidFill>
                  <a:latin typeface="Roboto Bold"/>
                  <a:ea typeface="Roboto Bold"/>
                  <a:cs typeface="Roboto Bold"/>
                  <a:sym typeface="Roboto Bold"/>
                </a:rPr>
                <a:t>công</a:t>
              </a:r>
              <a:r>
                <a:rPr lang="en-US" sz="3600" b="1" dirty="0">
                  <a:solidFill>
                    <a:srgbClr val="FF0000"/>
                  </a:solidFill>
                  <a:latin typeface="Roboto Bold"/>
                  <a:ea typeface="Roboto Bold"/>
                  <a:cs typeface="Roboto Bold"/>
                  <a:sym typeface="Roboto Bold"/>
                </a:rPr>
                <a:t>.</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l="-100" r="-100"/>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t="-27" b="-27"/>
            </a:stretch>
          </a:blipFill>
        </p:spPr>
        <p:txBody>
          <a:bodyPr/>
          <a:lstStyle/>
          <a:p>
            <a:endParaRPr lang="en-US"/>
          </a:p>
        </p:txBody>
      </p:sp>
      <p:grpSp>
        <p:nvGrpSpPr>
          <p:cNvPr id="4" name="Group 4"/>
          <p:cNvGrpSpPr/>
          <p:nvPr/>
        </p:nvGrpSpPr>
        <p:grpSpPr>
          <a:xfrm>
            <a:off x="7772400" y="2857500"/>
            <a:ext cx="8686800" cy="5138994"/>
            <a:chOff x="0" y="0"/>
            <a:chExt cx="11582400" cy="6851992"/>
          </a:xfrm>
        </p:grpSpPr>
        <p:sp>
          <p:nvSpPr>
            <p:cNvPr id="5" name="Freeform 5"/>
            <p:cNvSpPr/>
            <p:nvPr/>
          </p:nvSpPr>
          <p:spPr>
            <a:xfrm>
              <a:off x="0" y="0"/>
              <a:ext cx="11582400" cy="6851992"/>
            </a:xfrm>
            <a:custGeom>
              <a:avLst/>
              <a:gdLst/>
              <a:ahLst/>
              <a:cxnLst/>
              <a:rect l="l" t="t" r="r" b="b"/>
              <a:pathLst>
                <a:path w="11582400" h="6851992">
                  <a:moveTo>
                    <a:pt x="0" y="0"/>
                  </a:moveTo>
                  <a:lnTo>
                    <a:pt x="11582400" y="0"/>
                  </a:lnTo>
                  <a:lnTo>
                    <a:pt x="11582400" y="6851992"/>
                  </a:lnTo>
                  <a:lnTo>
                    <a:pt x="0" y="6851992"/>
                  </a:lnTo>
                  <a:close/>
                </a:path>
              </a:pathLst>
            </a:custGeom>
            <a:solidFill>
              <a:srgbClr val="000000">
                <a:alpha val="0"/>
              </a:srgbClr>
            </a:solidFill>
          </p:spPr>
          <p:txBody>
            <a:bodyPr/>
            <a:lstStyle/>
            <a:p>
              <a:endParaRPr lang="en-US"/>
            </a:p>
          </p:txBody>
        </p:sp>
        <p:sp>
          <p:nvSpPr>
            <p:cNvPr id="6" name="TextBox 6"/>
            <p:cNvSpPr txBox="1"/>
            <p:nvPr/>
          </p:nvSpPr>
          <p:spPr>
            <a:xfrm>
              <a:off x="0" y="0"/>
              <a:ext cx="11582400" cy="6851992"/>
            </a:xfrm>
            <a:prstGeom prst="rect">
              <a:avLst/>
            </a:prstGeom>
          </p:spPr>
          <p:txBody>
            <a:bodyPr lIns="0" tIns="0" rIns="0" bIns="0" rtlCol="0" anchor="t"/>
            <a:lstStyle/>
            <a:p>
              <a:pPr algn="ctr">
                <a:lnSpc>
                  <a:spcPts val="6480"/>
                </a:lnSpc>
              </a:pPr>
              <a:r>
                <a:rPr lang="en-US" sz="5400">
                  <a:solidFill>
                    <a:srgbClr val="FF0000"/>
                  </a:solidFill>
                  <a:latin typeface="Roboto"/>
                  <a:ea typeface="Roboto"/>
                  <a:cs typeface="Roboto"/>
                  <a:sym typeface="Roboto"/>
                </a:rPr>
                <a:t>Sữa chua sau khi ủ cần được bảo quản ở nhiệt độ thấp để làm chậm sự phát triển của vi khuẩn lactic, giúp bảo quản sữa chua ngon và lâu hơn.</a:t>
              </a:r>
            </a:p>
          </p:txBody>
        </p:sp>
      </p:grpSp>
      <p:sp>
        <p:nvSpPr>
          <p:cNvPr id="7" name="Freeform 7"/>
          <p:cNvSpPr/>
          <p:nvPr/>
        </p:nvSpPr>
        <p:spPr>
          <a:xfrm flipH="1">
            <a:off x="-2999123" y="1195452"/>
            <a:ext cx="4534348" cy="4559217"/>
          </a:xfrm>
          <a:custGeom>
            <a:avLst/>
            <a:gdLst/>
            <a:ahLst/>
            <a:cxnLst/>
            <a:rect l="l" t="t" r="r" b="b"/>
            <a:pathLst>
              <a:path w="4534348" h="4559217">
                <a:moveTo>
                  <a:pt x="4534348" y="0"/>
                </a:moveTo>
                <a:lnTo>
                  <a:pt x="0" y="0"/>
                </a:lnTo>
                <a:lnTo>
                  <a:pt x="0" y="4559217"/>
                </a:lnTo>
                <a:lnTo>
                  <a:pt x="4534348" y="4559217"/>
                </a:lnTo>
                <a:lnTo>
                  <a:pt x="4534348" y="0"/>
                </a:lnTo>
                <a:close/>
              </a:path>
            </a:pathLst>
          </a:custGeom>
          <a:blipFill>
            <a:blip r:embed="rId6">
              <a:extLst>
                <a:ext uri="{96DAC541-7B7A-43D3-8B79-37D633B846F1}">
                  <asvg:svgBlip xmlns:asvg="http://schemas.microsoft.com/office/drawing/2016/SVG/main" r:embed="rId7"/>
                </a:ext>
              </a:extLst>
            </a:blip>
            <a:stretch>
              <a:fillRect l="-64" r="-64"/>
            </a:stretch>
          </a:blipFill>
        </p:spPr>
        <p:txBody>
          <a:bodyPr/>
          <a:lstStyle/>
          <a:p>
            <a:endParaRPr lang="en-US"/>
          </a:p>
        </p:txBody>
      </p:sp>
      <p:sp>
        <p:nvSpPr>
          <p:cNvPr id="8" name="Freeform 8"/>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t="-324" b="-324"/>
            </a:stretch>
          </a:blipFill>
        </p:spPr>
        <p:txBody>
          <a:bodyPr/>
          <a:lstStyle/>
          <a:p>
            <a:endParaRPr lang="en-US"/>
          </a:p>
        </p:txBody>
      </p:sp>
      <p:sp>
        <p:nvSpPr>
          <p:cNvPr id="9" name="Freeform 9"/>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t="-233" b="-233"/>
            </a:stretch>
          </a:blipFill>
        </p:spPr>
        <p:txBody>
          <a:bodyPr/>
          <a:lstStyle/>
          <a:p>
            <a:endParaRPr lang="en-US"/>
          </a:p>
        </p:txBody>
      </p:sp>
      <p:sp>
        <p:nvSpPr>
          <p:cNvPr id="10" name="Freeform 10"/>
          <p:cNvSpPr/>
          <p:nvPr/>
        </p:nvSpPr>
        <p:spPr>
          <a:xfrm flipH="1">
            <a:off x="13502315" y="7236538"/>
            <a:ext cx="3821214" cy="1743863"/>
          </a:xfrm>
          <a:custGeom>
            <a:avLst/>
            <a:gdLst/>
            <a:ahLst/>
            <a:cxnLst/>
            <a:rect l="l" t="t" r="r" b="b"/>
            <a:pathLst>
              <a:path w="3821214" h="1743863">
                <a:moveTo>
                  <a:pt x="3821214" y="0"/>
                </a:moveTo>
                <a:lnTo>
                  <a:pt x="0" y="0"/>
                </a:lnTo>
                <a:lnTo>
                  <a:pt x="0" y="1743863"/>
                </a:lnTo>
                <a:lnTo>
                  <a:pt x="3821214" y="1743863"/>
                </a:lnTo>
                <a:lnTo>
                  <a:pt x="3821214" y="0"/>
                </a:lnTo>
                <a:close/>
              </a:path>
            </a:pathLst>
          </a:custGeom>
          <a:blipFill>
            <a:blip r:embed="rId12">
              <a:extLst>
                <a:ext uri="{96DAC541-7B7A-43D3-8B79-37D633B846F1}">
                  <asvg:svgBlip xmlns:asvg="http://schemas.microsoft.com/office/drawing/2016/SVG/main" r:embed="rId13"/>
                </a:ext>
              </a:extLst>
            </a:blip>
            <a:stretch>
              <a:fillRect t="-420" b="-420"/>
            </a:stretch>
          </a:blipFill>
        </p:spPr>
        <p:txBody>
          <a:bodyPr/>
          <a:lstStyle/>
          <a:p>
            <a:endParaRPr lang="en-US"/>
          </a:p>
        </p:txBody>
      </p:sp>
      <p:sp>
        <p:nvSpPr>
          <p:cNvPr id="11" name="Freeform 11"/>
          <p:cNvSpPr/>
          <p:nvPr/>
        </p:nvSpPr>
        <p:spPr>
          <a:xfrm>
            <a:off x="5257800" y="342900"/>
            <a:ext cx="6895174" cy="1987468"/>
          </a:xfrm>
          <a:custGeom>
            <a:avLst/>
            <a:gdLst/>
            <a:ahLst/>
            <a:cxnLst/>
            <a:rect l="l" t="t" r="r" b="b"/>
            <a:pathLst>
              <a:path w="6895174" h="1987468">
                <a:moveTo>
                  <a:pt x="0" y="0"/>
                </a:moveTo>
                <a:lnTo>
                  <a:pt x="6895174" y="0"/>
                </a:lnTo>
                <a:lnTo>
                  <a:pt x="6895174" y="1987468"/>
                </a:lnTo>
                <a:lnTo>
                  <a:pt x="0" y="1987468"/>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artoon of a field with plants and clouds  Description automatically generated"/>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t="-19" r="-23"/>
            </a:stretch>
          </a:blipFill>
        </p:spPr>
        <p:txBody>
          <a:bodyPr/>
          <a:lstStyle/>
          <a:p>
            <a:endParaRPr lang="en-US"/>
          </a:p>
        </p:txBody>
      </p:sp>
      <p:sp>
        <p:nvSpPr>
          <p:cNvPr id="3" name="Freeform 3"/>
          <p:cNvSpPr/>
          <p:nvPr/>
        </p:nvSpPr>
        <p:spPr>
          <a:xfrm>
            <a:off x="374651" y="528638"/>
            <a:ext cx="17538699" cy="9572625"/>
          </a:xfrm>
          <a:custGeom>
            <a:avLst/>
            <a:gdLst/>
            <a:ahLst/>
            <a:cxnLst/>
            <a:rect l="l" t="t" r="r" b="b"/>
            <a:pathLst>
              <a:path w="17538699" h="9572625">
                <a:moveTo>
                  <a:pt x="0" y="0"/>
                </a:moveTo>
                <a:lnTo>
                  <a:pt x="17538699" y="0"/>
                </a:lnTo>
                <a:lnTo>
                  <a:pt x="17538699" y="9572625"/>
                </a:lnTo>
                <a:lnTo>
                  <a:pt x="0" y="95726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38200" y="3009900"/>
            <a:ext cx="16791969" cy="4724400"/>
          </a:xfrm>
          <a:custGeom>
            <a:avLst/>
            <a:gdLst/>
            <a:ahLst/>
            <a:cxnLst/>
            <a:rect l="l" t="t" r="r" b="b"/>
            <a:pathLst>
              <a:path w="16791969" h="4724400">
                <a:moveTo>
                  <a:pt x="0" y="0"/>
                </a:moveTo>
                <a:lnTo>
                  <a:pt x="16791969" y="0"/>
                </a:lnTo>
                <a:lnTo>
                  <a:pt x="16791969" y="4724400"/>
                </a:lnTo>
                <a:lnTo>
                  <a:pt x="0" y="472440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2891478" y="1624167"/>
            <a:ext cx="8937940" cy="7364570"/>
          </a:xfrm>
          <a:custGeom>
            <a:avLst/>
            <a:gdLst/>
            <a:ahLst/>
            <a:cxnLst/>
            <a:rect l="l" t="t" r="r" b="b"/>
            <a:pathLst>
              <a:path w="8937940" h="7364570">
                <a:moveTo>
                  <a:pt x="0" y="0"/>
                </a:moveTo>
                <a:lnTo>
                  <a:pt x="8937940" y="0"/>
                </a:lnTo>
                <a:lnTo>
                  <a:pt x="8937940" y="7364570"/>
                </a:lnTo>
                <a:lnTo>
                  <a:pt x="0" y="736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887200" y="4533900"/>
            <a:ext cx="5211327" cy="5495098"/>
          </a:xfrm>
          <a:custGeom>
            <a:avLst/>
            <a:gdLst/>
            <a:ahLst/>
            <a:cxnLst/>
            <a:rect l="l" t="t" r="r" b="b"/>
            <a:pathLst>
              <a:path w="5211327" h="5495098">
                <a:moveTo>
                  <a:pt x="0" y="0"/>
                </a:moveTo>
                <a:lnTo>
                  <a:pt x="5211327" y="0"/>
                </a:lnTo>
                <a:lnTo>
                  <a:pt x="5211327" y="5495098"/>
                </a:lnTo>
                <a:lnTo>
                  <a:pt x="0" y="5495098"/>
                </a:lnTo>
                <a:lnTo>
                  <a:pt x="0" y="0"/>
                </a:lnTo>
                <a:close/>
              </a:path>
            </a:pathLst>
          </a:custGeom>
          <a:blipFill>
            <a:blip r:embed="rId5">
              <a:extLst>
                <a:ext uri="{96DAC541-7B7A-43D3-8B79-37D633B846F1}">
                  <asvg:svgBlip xmlns:asvg="http://schemas.microsoft.com/office/drawing/2016/SVG/main" r:embed="rId6"/>
                </a:ext>
              </a:extLst>
            </a:blip>
            <a:stretch>
              <a:fillRect l="-3270" r="-3270"/>
            </a:stretch>
          </a:blipFill>
        </p:spPr>
        <p:txBody>
          <a:bodyPr/>
          <a:lstStyle/>
          <a:p>
            <a:endParaRPr lang="en-US"/>
          </a:p>
        </p:txBody>
      </p:sp>
      <p:sp>
        <p:nvSpPr>
          <p:cNvPr id="4" name="Freeform 4"/>
          <p:cNvSpPr/>
          <p:nvPr/>
        </p:nvSpPr>
        <p:spPr>
          <a:xfrm>
            <a:off x="3048000" y="2324100"/>
            <a:ext cx="8897574" cy="7163302"/>
          </a:xfrm>
          <a:custGeom>
            <a:avLst/>
            <a:gdLst/>
            <a:ahLst/>
            <a:cxnLst/>
            <a:rect l="l" t="t" r="r" b="b"/>
            <a:pathLst>
              <a:path w="8897574" h="7163302">
                <a:moveTo>
                  <a:pt x="0" y="0"/>
                </a:moveTo>
                <a:lnTo>
                  <a:pt x="8897574" y="0"/>
                </a:lnTo>
                <a:lnTo>
                  <a:pt x="8897574" y="7163302"/>
                </a:lnTo>
                <a:lnTo>
                  <a:pt x="0" y="7163302"/>
                </a:lnTo>
                <a:lnTo>
                  <a:pt x="0" y="0"/>
                </a:lnTo>
                <a:close/>
              </a:path>
            </a:pathLst>
          </a:custGeom>
          <a:blipFill>
            <a:blip r:embed="rId7"/>
            <a:stretch>
              <a:fillRect/>
            </a:stretch>
          </a:blipFill>
        </p:spPr>
        <p:txBody>
          <a:bodyPr/>
          <a:lstStyle/>
          <a:p>
            <a:endParaRPr lang="en-US"/>
          </a:p>
        </p:txBody>
      </p:sp>
      <p:sp>
        <p:nvSpPr>
          <p:cNvPr id="5" name="Rectangle 4">
            <a:extLst>
              <a:ext uri="{FF2B5EF4-FFF2-40B4-BE49-F238E27FC236}">
                <a16:creationId xmlns:a16="http://schemas.microsoft.com/office/drawing/2014/main" id="{46CBF7F9-6818-8962-CF0F-B9BC0617D194}"/>
              </a:ext>
            </a:extLst>
          </p:cNvPr>
          <p:cNvSpPr/>
          <p:nvPr/>
        </p:nvSpPr>
        <p:spPr>
          <a:xfrm>
            <a:off x="6400801" y="9105668"/>
            <a:ext cx="2808719" cy="923330"/>
          </a:xfrm>
          <a:prstGeom prst="rect">
            <a:avLst/>
          </a:prstGeom>
          <a:noFill/>
        </p:spPr>
        <p:txBody>
          <a:bodyPr wrap="none" lIns="91440" tIns="45720" rIns="91440" bIns="45720">
            <a:spAutoFit/>
          </a:bodyPr>
          <a:lstStyle/>
          <a:p>
            <a:pPr algn="ct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linkClick r:id="rId8"/>
              </a:rPr>
              <a:t>Vận</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linkClick r:id="rId8"/>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linkClick r:id="rId8"/>
              </a:rPr>
              <a:t>dụng</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artoon of a field with plants and clouds  Description automatically generated"/>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t="-19" r="-23"/>
            </a:stretch>
          </a:blipFill>
        </p:spPr>
        <p:txBody>
          <a:bodyPr/>
          <a:lstStyle/>
          <a:p>
            <a:endParaRPr lang="en-US"/>
          </a:p>
        </p:txBody>
      </p:sp>
      <p:sp>
        <p:nvSpPr>
          <p:cNvPr id="3" name="Freeform 3"/>
          <p:cNvSpPr/>
          <p:nvPr/>
        </p:nvSpPr>
        <p:spPr>
          <a:xfrm>
            <a:off x="374651" y="528638"/>
            <a:ext cx="17538699" cy="9572625"/>
          </a:xfrm>
          <a:custGeom>
            <a:avLst/>
            <a:gdLst/>
            <a:ahLst/>
            <a:cxnLst/>
            <a:rect l="l" t="t" r="r" b="b"/>
            <a:pathLst>
              <a:path w="17538699" h="9572625">
                <a:moveTo>
                  <a:pt x="0" y="0"/>
                </a:moveTo>
                <a:lnTo>
                  <a:pt x="17538699" y="0"/>
                </a:lnTo>
                <a:lnTo>
                  <a:pt x="17538699" y="9572625"/>
                </a:lnTo>
                <a:lnTo>
                  <a:pt x="0" y="95726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895600" y="419100"/>
            <a:ext cx="12213336" cy="4191000"/>
          </a:xfrm>
          <a:custGeom>
            <a:avLst/>
            <a:gdLst/>
            <a:ahLst/>
            <a:cxnLst/>
            <a:rect l="l" t="t" r="r" b="b"/>
            <a:pathLst>
              <a:path w="12213336" h="4191000">
                <a:moveTo>
                  <a:pt x="0" y="0"/>
                </a:moveTo>
                <a:lnTo>
                  <a:pt x="12213336" y="0"/>
                </a:lnTo>
                <a:lnTo>
                  <a:pt x="12213336" y="4191000"/>
                </a:lnTo>
                <a:lnTo>
                  <a:pt x="0" y="4191000"/>
                </a:lnTo>
                <a:lnTo>
                  <a:pt x="0" y="0"/>
                </a:lnTo>
                <a:close/>
              </a:path>
            </a:pathLst>
          </a:custGeom>
          <a:blipFill>
            <a:blip r:embed="rId5">
              <a:extLst>
                <a:ext uri="{96DAC541-7B7A-43D3-8B79-37D633B846F1}">
                  <asvg:svgBlip xmlns:asvg="http://schemas.microsoft.com/office/drawing/2016/SVG/main" r:embed="rId6"/>
                </a:ext>
              </a:extLst>
            </a:blip>
            <a:stretch>
              <a:fillRect t="-38470" b="-38470"/>
            </a:stretch>
          </a:blipFill>
        </p:spPr>
        <p:txBody>
          <a:bodyPr/>
          <a:lstStyle/>
          <a:p>
            <a:endParaRPr lang="en-US"/>
          </a:p>
        </p:txBody>
      </p:sp>
      <p:grpSp>
        <p:nvGrpSpPr>
          <p:cNvPr id="5" name="Group 5"/>
          <p:cNvGrpSpPr/>
          <p:nvPr/>
        </p:nvGrpSpPr>
        <p:grpSpPr>
          <a:xfrm>
            <a:off x="3830560" y="1584616"/>
            <a:ext cx="10541401" cy="1648987"/>
            <a:chOff x="0" y="0"/>
            <a:chExt cx="14055201" cy="2198649"/>
          </a:xfrm>
        </p:grpSpPr>
        <p:sp>
          <p:nvSpPr>
            <p:cNvPr id="6" name="Freeform 6"/>
            <p:cNvSpPr/>
            <p:nvPr/>
          </p:nvSpPr>
          <p:spPr>
            <a:xfrm>
              <a:off x="0" y="0"/>
              <a:ext cx="14055201" cy="2198649"/>
            </a:xfrm>
            <a:custGeom>
              <a:avLst/>
              <a:gdLst/>
              <a:ahLst/>
              <a:cxnLst/>
              <a:rect l="l" t="t" r="r" b="b"/>
              <a:pathLst>
                <a:path w="14055201" h="2198649">
                  <a:moveTo>
                    <a:pt x="0" y="0"/>
                  </a:moveTo>
                  <a:lnTo>
                    <a:pt x="14055201" y="0"/>
                  </a:lnTo>
                  <a:lnTo>
                    <a:pt x="14055201" y="2198649"/>
                  </a:lnTo>
                  <a:lnTo>
                    <a:pt x="0" y="2198649"/>
                  </a:lnTo>
                  <a:close/>
                </a:path>
              </a:pathLst>
            </a:custGeom>
            <a:solidFill>
              <a:srgbClr val="000000">
                <a:alpha val="0"/>
              </a:srgbClr>
            </a:solidFill>
          </p:spPr>
          <p:txBody>
            <a:bodyPr/>
            <a:lstStyle/>
            <a:p>
              <a:endParaRPr lang="en-US"/>
            </a:p>
          </p:txBody>
        </p:sp>
        <p:sp>
          <p:nvSpPr>
            <p:cNvPr id="7" name="TextBox 7"/>
            <p:cNvSpPr txBox="1"/>
            <p:nvPr/>
          </p:nvSpPr>
          <p:spPr>
            <a:xfrm>
              <a:off x="0" y="-114300"/>
              <a:ext cx="14055201" cy="2312949"/>
            </a:xfrm>
            <a:prstGeom prst="rect">
              <a:avLst/>
            </a:prstGeom>
          </p:spPr>
          <p:txBody>
            <a:bodyPr lIns="0" tIns="0" rIns="0" bIns="0" rtlCol="0" anchor="t"/>
            <a:lstStyle/>
            <a:p>
              <a:pPr algn="ctr">
                <a:lnSpc>
                  <a:spcPts val="6336"/>
                </a:lnSpc>
              </a:pPr>
              <a:r>
                <a:rPr lang="en-US" sz="4400" b="1">
                  <a:solidFill>
                    <a:srgbClr val="000000"/>
                  </a:solidFill>
                  <a:latin typeface="Roboto Bold"/>
                  <a:ea typeface="Roboto Bold"/>
                  <a:cs typeface="Roboto Bold"/>
                  <a:sym typeface="Roboto Bold"/>
                </a:rPr>
                <a:t>Em hãy giải thích được cách làm sữa chua, muối chua rau, củ, quả</a:t>
              </a:r>
            </a:p>
          </p:txBody>
        </p:sp>
      </p:grpSp>
      <p:grpSp>
        <p:nvGrpSpPr>
          <p:cNvPr id="8" name="Group 8"/>
          <p:cNvGrpSpPr/>
          <p:nvPr/>
        </p:nvGrpSpPr>
        <p:grpSpPr>
          <a:xfrm>
            <a:off x="11597184" y="5143502"/>
            <a:ext cx="6165519" cy="5143500"/>
            <a:chOff x="0" y="0"/>
            <a:chExt cx="8220692" cy="6858000"/>
          </a:xfrm>
        </p:grpSpPr>
        <p:sp>
          <p:nvSpPr>
            <p:cNvPr id="9" name="Freeform 9"/>
            <p:cNvSpPr/>
            <p:nvPr/>
          </p:nvSpPr>
          <p:spPr>
            <a:xfrm>
              <a:off x="0" y="0"/>
              <a:ext cx="8220710" cy="6858000"/>
            </a:xfrm>
            <a:custGeom>
              <a:avLst/>
              <a:gdLst/>
              <a:ahLst/>
              <a:cxnLst/>
              <a:rect l="l" t="t" r="r" b="b"/>
              <a:pathLst>
                <a:path w="8220710" h="6858000">
                  <a:moveTo>
                    <a:pt x="0" y="0"/>
                  </a:moveTo>
                  <a:lnTo>
                    <a:pt x="8220710" y="0"/>
                  </a:lnTo>
                  <a:lnTo>
                    <a:pt x="8220710" y="6858000"/>
                  </a:lnTo>
                  <a:lnTo>
                    <a:pt x="0" y="6858000"/>
                  </a:lnTo>
                  <a:lnTo>
                    <a:pt x="0" y="0"/>
                  </a:lnTo>
                  <a:close/>
                </a:path>
              </a:pathLst>
            </a:custGeom>
            <a:blipFill>
              <a:blip r:embed="rId7"/>
              <a:stretch>
                <a:fillRect t="-2220" b="-2220"/>
              </a:stretch>
            </a:blipFill>
          </p:spPr>
          <p:txBody>
            <a:bodyPr/>
            <a:lstStyle/>
            <a:p>
              <a:endParaRPr lang="en-US"/>
            </a:p>
          </p:txBody>
        </p:sp>
      </p:grpSp>
      <p:grpSp>
        <p:nvGrpSpPr>
          <p:cNvPr id="10" name="Group 10"/>
          <p:cNvGrpSpPr/>
          <p:nvPr/>
        </p:nvGrpSpPr>
        <p:grpSpPr>
          <a:xfrm>
            <a:off x="1133475" y="5057775"/>
            <a:ext cx="11296650" cy="4580731"/>
            <a:chOff x="0" y="0"/>
            <a:chExt cx="15062200" cy="6107641"/>
          </a:xfrm>
        </p:grpSpPr>
        <p:sp>
          <p:nvSpPr>
            <p:cNvPr id="11" name="Freeform 11"/>
            <p:cNvSpPr/>
            <p:nvPr/>
          </p:nvSpPr>
          <p:spPr>
            <a:xfrm>
              <a:off x="12700" y="12885"/>
              <a:ext cx="15036800" cy="6081871"/>
            </a:xfrm>
            <a:custGeom>
              <a:avLst/>
              <a:gdLst/>
              <a:ahLst/>
              <a:cxnLst/>
              <a:rect l="l" t="t" r="r" b="b"/>
              <a:pathLst>
                <a:path w="15036800" h="6081871">
                  <a:moveTo>
                    <a:pt x="0" y="1013688"/>
                  </a:moveTo>
                  <a:cubicBezTo>
                    <a:pt x="0" y="453821"/>
                    <a:pt x="448437" y="0"/>
                    <a:pt x="1001649" y="0"/>
                  </a:cubicBezTo>
                  <a:lnTo>
                    <a:pt x="14035151" y="0"/>
                  </a:lnTo>
                  <a:cubicBezTo>
                    <a:pt x="14588362" y="0"/>
                    <a:pt x="15036800" y="453821"/>
                    <a:pt x="15036800" y="1013688"/>
                  </a:cubicBezTo>
                  <a:lnTo>
                    <a:pt x="15036800" y="5068183"/>
                  </a:lnTo>
                  <a:cubicBezTo>
                    <a:pt x="15036800" y="5628050"/>
                    <a:pt x="14588362" y="6081871"/>
                    <a:pt x="14035151" y="6081871"/>
                  </a:cubicBezTo>
                  <a:lnTo>
                    <a:pt x="1001649" y="6081871"/>
                  </a:lnTo>
                  <a:cubicBezTo>
                    <a:pt x="448437" y="6081871"/>
                    <a:pt x="0" y="5628050"/>
                    <a:pt x="0" y="5068183"/>
                  </a:cubicBezTo>
                  <a:close/>
                </a:path>
              </a:pathLst>
            </a:custGeom>
            <a:solidFill>
              <a:srgbClr val="FFFFFF"/>
            </a:solidFill>
          </p:spPr>
          <p:txBody>
            <a:bodyPr/>
            <a:lstStyle/>
            <a:p>
              <a:endParaRPr lang="en-US"/>
            </a:p>
          </p:txBody>
        </p:sp>
        <p:sp>
          <p:nvSpPr>
            <p:cNvPr id="12" name="Freeform 12"/>
            <p:cNvSpPr/>
            <p:nvPr/>
          </p:nvSpPr>
          <p:spPr>
            <a:xfrm>
              <a:off x="0" y="0"/>
              <a:ext cx="15062200" cy="6107642"/>
            </a:xfrm>
            <a:custGeom>
              <a:avLst/>
              <a:gdLst/>
              <a:ahLst/>
              <a:cxnLst/>
              <a:rect l="l" t="t" r="r" b="b"/>
              <a:pathLst>
                <a:path w="15062200" h="6107642">
                  <a:moveTo>
                    <a:pt x="0" y="1026573"/>
                  </a:moveTo>
                  <a:cubicBezTo>
                    <a:pt x="0" y="459619"/>
                    <a:pt x="454152" y="0"/>
                    <a:pt x="1014349" y="0"/>
                  </a:cubicBezTo>
                  <a:lnTo>
                    <a:pt x="14047851" y="0"/>
                  </a:lnTo>
                  <a:lnTo>
                    <a:pt x="14047851" y="12885"/>
                  </a:lnTo>
                  <a:lnTo>
                    <a:pt x="14047851" y="0"/>
                  </a:lnTo>
                  <a:cubicBezTo>
                    <a:pt x="14608048" y="0"/>
                    <a:pt x="15062200" y="459619"/>
                    <a:pt x="15062200" y="1026573"/>
                  </a:cubicBezTo>
                  <a:lnTo>
                    <a:pt x="15049500" y="1026573"/>
                  </a:lnTo>
                  <a:lnTo>
                    <a:pt x="15062200" y="1026573"/>
                  </a:lnTo>
                  <a:lnTo>
                    <a:pt x="15062200" y="5081068"/>
                  </a:lnTo>
                  <a:lnTo>
                    <a:pt x="15049500" y="5081068"/>
                  </a:lnTo>
                  <a:lnTo>
                    <a:pt x="15062200" y="5081068"/>
                  </a:lnTo>
                  <a:cubicBezTo>
                    <a:pt x="15062200" y="5648022"/>
                    <a:pt x="14608048" y="6107642"/>
                    <a:pt x="14047851" y="6107642"/>
                  </a:cubicBezTo>
                  <a:lnTo>
                    <a:pt x="14047851" y="6094756"/>
                  </a:lnTo>
                  <a:lnTo>
                    <a:pt x="14047851" y="6107642"/>
                  </a:lnTo>
                  <a:lnTo>
                    <a:pt x="1014349" y="6107642"/>
                  </a:lnTo>
                  <a:lnTo>
                    <a:pt x="1014349" y="6094756"/>
                  </a:lnTo>
                  <a:lnTo>
                    <a:pt x="1014349" y="6107642"/>
                  </a:lnTo>
                  <a:cubicBezTo>
                    <a:pt x="454152" y="6107642"/>
                    <a:pt x="0" y="5648022"/>
                    <a:pt x="0" y="5081068"/>
                  </a:cubicBezTo>
                  <a:lnTo>
                    <a:pt x="0" y="1026573"/>
                  </a:lnTo>
                  <a:lnTo>
                    <a:pt x="12700" y="1026573"/>
                  </a:lnTo>
                  <a:lnTo>
                    <a:pt x="0" y="1026573"/>
                  </a:lnTo>
                  <a:moveTo>
                    <a:pt x="25400" y="1026573"/>
                  </a:moveTo>
                  <a:lnTo>
                    <a:pt x="25400" y="5081068"/>
                  </a:lnTo>
                  <a:lnTo>
                    <a:pt x="12700" y="5081068"/>
                  </a:lnTo>
                  <a:lnTo>
                    <a:pt x="25400" y="5081068"/>
                  </a:lnTo>
                  <a:cubicBezTo>
                    <a:pt x="25400" y="5633719"/>
                    <a:pt x="468122" y="6081871"/>
                    <a:pt x="1014349" y="6081871"/>
                  </a:cubicBezTo>
                  <a:lnTo>
                    <a:pt x="14047851" y="6081871"/>
                  </a:lnTo>
                  <a:cubicBezTo>
                    <a:pt x="14594078" y="6081871"/>
                    <a:pt x="15036800" y="5633719"/>
                    <a:pt x="15036800" y="5081068"/>
                  </a:cubicBezTo>
                  <a:lnTo>
                    <a:pt x="15036800" y="1026573"/>
                  </a:lnTo>
                  <a:cubicBezTo>
                    <a:pt x="15036800" y="473922"/>
                    <a:pt x="14594078" y="25771"/>
                    <a:pt x="14047851" y="25771"/>
                  </a:cubicBezTo>
                  <a:lnTo>
                    <a:pt x="1014349" y="25771"/>
                  </a:lnTo>
                  <a:lnTo>
                    <a:pt x="1014349" y="12885"/>
                  </a:lnTo>
                  <a:lnTo>
                    <a:pt x="1014349" y="25771"/>
                  </a:lnTo>
                  <a:cubicBezTo>
                    <a:pt x="468122" y="25771"/>
                    <a:pt x="25400" y="473922"/>
                    <a:pt x="25400" y="1026573"/>
                  </a:cubicBezTo>
                  <a:close/>
                </a:path>
              </a:pathLst>
            </a:custGeom>
            <a:solidFill>
              <a:srgbClr val="4EA72E"/>
            </a:solidFill>
          </p:spPr>
          <p:txBody>
            <a:bodyPr/>
            <a:lstStyle/>
            <a:p>
              <a:endParaRPr lang="en-US"/>
            </a:p>
          </p:txBody>
        </p:sp>
        <p:sp>
          <p:nvSpPr>
            <p:cNvPr id="13" name="TextBox 13"/>
            <p:cNvSpPr txBox="1"/>
            <p:nvPr/>
          </p:nvSpPr>
          <p:spPr>
            <a:xfrm>
              <a:off x="0" y="-19050"/>
              <a:ext cx="15062200" cy="6126691"/>
            </a:xfrm>
            <a:prstGeom prst="rect">
              <a:avLst/>
            </a:prstGeom>
          </p:spPr>
          <p:txBody>
            <a:bodyPr lIns="50800" tIns="50800" rIns="50800" bIns="50800" rtlCol="0" anchor="ctr"/>
            <a:lstStyle/>
            <a:p>
              <a:pPr algn="just">
                <a:lnSpc>
                  <a:spcPts val="3840"/>
                </a:lnSpc>
              </a:pPr>
              <a:r>
                <a:rPr lang="en-US" sz="3200" dirty="0" err="1">
                  <a:solidFill>
                    <a:srgbClr val="FF0000"/>
                  </a:solidFill>
                  <a:latin typeface="Roboto"/>
                  <a:ea typeface="Roboto"/>
                  <a:cs typeface="Roboto"/>
                  <a:sym typeface="Roboto"/>
                </a:rPr>
                <a:t>Muối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chua</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là</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phương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pháp</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được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ứng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dụng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rộng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rãi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để</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bảo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quản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rau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quả</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Các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loại</a:t>
              </a:r>
              <a:r>
                <a:rPr lang="en-US" sz="3200" dirty="0">
                  <a:solidFill>
                    <a:srgbClr val="FF0000"/>
                  </a:solidFill>
                  <a:latin typeface="Roboto"/>
                  <a:ea typeface="Roboto"/>
                  <a:cs typeface="Roboto"/>
                  <a:sym typeface="Roboto"/>
                </a:rPr>
                <a:t> vi </a:t>
              </a:r>
              <a:r>
                <a:rPr lang="en-US" sz="3200" dirty="0" err="1">
                  <a:solidFill>
                    <a:srgbClr val="FF0000"/>
                  </a:solidFill>
                  <a:latin typeface="Roboto"/>
                  <a:ea typeface="Roboto"/>
                  <a:cs typeface="Roboto"/>
                  <a:sym typeface="Roboto"/>
                </a:rPr>
                <a:t>sinh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vật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sống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trên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rau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quả</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thực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phẩm</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có</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nhiều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loại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khác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nhau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Người</a:t>
              </a:r>
              <a:r>
                <a:rPr lang="en-US" sz="3200" dirty="0">
                  <a:solidFill>
                    <a:srgbClr val="FF0000"/>
                  </a:solidFill>
                  <a:latin typeface="Roboto"/>
                  <a:ea typeface="Roboto"/>
                  <a:cs typeface="Roboto"/>
                  <a:sym typeface="Roboto"/>
                </a:rPr>
                <a:t> ta </a:t>
              </a:r>
              <a:r>
                <a:rPr lang="en-US" sz="3200" dirty="0" err="1">
                  <a:solidFill>
                    <a:srgbClr val="FF0000"/>
                  </a:solidFill>
                  <a:latin typeface="Roboto"/>
                  <a:ea typeface="Roboto"/>
                  <a:cs typeface="Roboto"/>
                  <a:sym typeface="Roboto"/>
                </a:rPr>
                <a:t>có</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thể</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tạo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điều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kiện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thuận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lợi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loại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này</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phát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triển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đồng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thời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hạn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chế</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sự</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phát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triển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của</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loại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khác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Các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loại</a:t>
              </a:r>
              <a:r>
                <a:rPr lang="en-US" sz="3200" dirty="0">
                  <a:solidFill>
                    <a:srgbClr val="FF0000"/>
                  </a:solidFill>
                  <a:latin typeface="Roboto"/>
                  <a:ea typeface="Roboto"/>
                  <a:cs typeface="Roboto"/>
                  <a:sym typeface="Roboto"/>
                </a:rPr>
                <a:t> vi </a:t>
              </a:r>
              <a:r>
                <a:rPr lang="en-US" sz="3200" dirty="0" err="1">
                  <a:solidFill>
                    <a:srgbClr val="FF0000"/>
                  </a:solidFill>
                  <a:latin typeface="Roboto"/>
                  <a:ea typeface="Roboto"/>
                  <a:cs typeface="Roboto"/>
                  <a:sym typeface="Roboto"/>
                </a:rPr>
                <a:t>sinh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vật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có</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điều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kiện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phát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triển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đó</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lại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biến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một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số</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chất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dinh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dưỡng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của</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nông</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sản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thực</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phẩm</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thành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một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số</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chất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có</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hại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đối</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với</a:t>
              </a:r>
              <a:r>
                <a:rPr lang="en-US" sz="3200" dirty="0">
                  <a:solidFill>
                    <a:srgbClr val="FF0000"/>
                  </a:solidFill>
                  <a:latin typeface="Roboto"/>
                  <a:ea typeface="Roboto"/>
                  <a:cs typeface="Roboto"/>
                  <a:sym typeface="Roboto"/>
                </a:rPr>
                <a:t> vi </a:t>
              </a:r>
              <a:r>
                <a:rPr lang="en-US" sz="3200" dirty="0" err="1">
                  <a:solidFill>
                    <a:srgbClr val="FF0000"/>
                  </a:solidFill>
                  <a:latin typeface="Roboto"/>
                  <a:ea typeface="Roboto"/>
                  <a:cs typeface="Roboto"/>
                  <a:sym typeface="Roboto"/>
                </a:rPr>
                <a:t>sinh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vật</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gây</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hại</a:t>
              </a:r>
              <a:r>
                <a:rPr lang="en-US" sz="3200" dirty="0">
                  <a:solidFill>
                    <a:srgbClr val="FF0000"/>
                  </a:solidFill>
                  <a:latin typeface="Roboto"/>
                  <a:ea typeface="Roboto"/>
                  <a:cs typeface="Roboto"/>
                  <a:sym typeface="Roboto"/>
                </a:rPr>
                <a:t>. Rau, </a:t>
              </a:r>
              <a:r>
                <a:rPr lang="en-US" sz="3200" dirty="0" err="1">
                  <a:solidFill>
                    <a:srgbClr val="FF0000"/>
                  </a:solidFill>
                  <a:latin typeface="Roboto"/>
                  <a:ea typeface="Roboto"/>
                  <a:cs typeface="Roboto"/>
                  <a:sym typeface="Roboto"/>
                </a:rPr>
                <a:t>quả</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lên</a:t>
              </a:r>
              <a:r>
                <a:rPr lang="en-US" sz="3200" dirty="0">
                  <a:solidFill>
                    <a:srgbClr val="FF0000"/>
                  </a:solidFill>
                  <a:latin typeface="Roboto"/>
                  <a:ea typeface="Roboto"/>
                  <a:cs typeface="Roboto"/>
                  <a:sym typeface="Roboto"/>
                </a:rPr>
                <a:t> men </a:t>
              </a:r>
              <a:r>
                <a:rPr lang="en-US" sz="3200" dirty="0" err="1">
                  <a:solidFill>
                    <a:srgbClr val="FF0000"/>
                  </a:solidFill>
                  <a:latin typeface="Roboto"/>
                  <a:ea typeface="Roboto"/>
                  <a:cs typeface="Roboto"/>
                  <a:sym typeface="Roboto"/>
                </a:rPr>
                <a:t>chính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là</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tạo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điều</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kiện</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cho</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quá</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trình</a:t>
              </a:r>
              <a:r>
                <a:rPr lang="en-US" sz="3200" dirty="0">
                  <a:solidFill>
                    <a:srgbClr val="FF0000"/>
                  </a:solidFill>
                  <a:latin typeface="Roboto"/>
                  <a:ea typeface="Roboto"/>
                  <a:cs typeface="Roboto"/>
                  <a:sym typeface="Roboto"/>
                </a:rPr>
                <a:t> </a:t>
              </a:r>
              <a:r>
                <a:rPr lang="en-US" sz="3200" dirty="0" err="1">
                  <a:solidFill>
                    <a:srgbClr val="FF0000"/>
                  </a:solidFill>
                  <a:latin typeface="Roboto"/>
                  <a:ea typeface="Roboto"/>
                  <a:cs typeface="Roboto"/>
                  <a:sym typeface="Roboto"/>
                </a:rPr>
                <a:t>lên</a:t>
              </a:r>
              <a:r>
                <a:rPr lang="en-US" sz="3200" dirty="0">
                  <a:solidFill>
                    <a:srgbClr val="FF0000"/>
                  </a:solidFill>
                  <a:latin typeface="Roboto"/>
                  <a:ea typeface="Roboto"/>
                  <a:cs typeface="Roboto"/>
                  <a:sym typeface="Roboto"/>
                </a:rPr>
                <a:t> men lactic.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t="-233" b="-233"/>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t="-402" b="-402"/>
            </a:stretch>
          </a:blipFill>
        </p:spPr>
        <p:txBody>
          <a:bodyPr/>
          <a:lstStyle/>
          <a:p>
            <a:endParaRPr lang="en-US"/>
          </a:p>
        </p:txBody>
      </p:sp>
      <p:sp>
        <p:nvSpPr>
          <p:cNvPr id="4" name="Freeform 4"/>
          <p:cNvSpPr/>
          <p:nvPr/>
        </p:nvSpPr>
        <p:spPr>
          <a:xfrm flipH="1">
            <a:off x="14213118" y="1137405"/>
            <a:ext cx="3606487" cy="1895045"/>
          </a:xfrm>
          <a:custGeom>
            <a:avLst/>
            <a:gdLst/>
            <a:ahLst/>
            <a:cxnLst/>
            <a:rect l="l" t="t" r="r" b="b"/>
            <a:pathLst>
              <a:path w="3606487" h="1895045">
                <a:moveTo>
                  <a:pt x="3606487" y="0"/>
                </a:moveTo>
                <a:lnTo>
                  <a:pt x="0" y="0"/>
                </a:lnTo>
                <a:lnTo>
                  <a:pt x="0" y="1895045"/>
                </a:lnTo>
                <a:lnTo>
                  <a:pt x="3606487" y="1895045"/>
                </a:lnTo>
                <a:lnTo>
                  <a:pt x="3606487" y="0"/>
                </a:lnTo>
                <a:close/>
              </a:path>
            </a:pathLst>
          </a:custGeom>
          <a:blipFill>
            <a:blip r:embed="rId6">
              <a:extLst>
                <a:ext uri="{96DAC541-7B7A-43D3-8B79-37D633B846F1}">
                  <asvg:svgBlip xmlns:asvg="http://schemas.microsoft.com/office/drawing/2016/SVG/main" r:embed="rId7"/>
                </a:ext>
              </a:extLst>
            </a:blip>
            <a:stretch>
              <a:fillRect t="-214" b="-214"/>
            </a:stretch>
          </a:blipFill>
        </p:spPr>
        <p:txBody>
          <a:bodyPr/>
          <a:lstStyle/>
          <a:p>
            <a:endParaRPr lang="en-US"/>
          </a:p>
        </p:txBody>
      </p:sp>
      <p:sp>
        <p:nvSpPr>
          <p:cNvPr id="5" name="Freeform 5"/>
          <p:cNvSpPr/>
          <p:nvPr/>
        </p:nvSpPr>
        <p:spPr>
          <a:xfrm>
            <a:off x="14857774" y="1342209"/>
            <a:ext cx="945446" cy="680075"/>
          </a:xfrm>
          <a:custGeom>
            <a:avLst/>
            <a:gdLst/>
            <a:ahLst/>
            <a:cxnLst/>
            <a:rect l="l" t="t" r="r" b="b"/>
            <a:pathLst>
              <a:path w="945446" h="680075">
                <a:moveTo>
                  <a:pt x="0" y="0"/>
                </a:moveTo>
                <a:lnTo>
                  <a:pt x="945446" y="0"/>
                </a:lnTo>
                <a:lnTo>
                  <a:pt x="945446" y="680075"/>
                </a:lnTo>
                <a:lnTo>
                  <a:pt x="0" y="680075"/>
                </a:lnTo>
                <a:lnTo>
                  <a:pt x="0" y="0"/>
                </a:lnTo>
                <a:close/>
              </a:path>
            </a:pathLst>
          </a:custGeom>
          <a:blipFill>
            <a:blip r:embed="rId8">
              <a:extLst>
                <a:ext uri="{96DAC541-7B7A-43D3-8B79-37D633B846F1}">
                  <asvg:svgBlip xmlns:asvg="http://schemas.microsoft.com/office/drawing/2016/SVG/main" r:embed="rId9"/>
                </a:ext>
              </a:extLst>
            </a:blip>
            <a:stretch>
              <a:fillRect t="-31327" b="-31327"/>
            </a:stretch>
          </a:blipFill>
        </p:spPr>
        <p:txBody>
          <a:bodyPr/>
          <a:lstStyle/>
          <a:p>
            <a:endParaRPr lang="en-US"/>
          </a:p>
        </p:txBody>
      </p:sp>
      <p:sp>
        <p:nvSpPr>
          <p:cNvPr id="6" name="Freeform 6"/>
          <p:cNvSpPr/>
          <p:nvPr/>
        </p:nvSpPr>
        <p:spPr>
          <a:xfrm>
            <a:off x="14998727" y="8401943"/>
            <a:ext cx="3603249" cy="1880241"/>
          </a:xfrm>
          <a:custGeom>
            <a:avLst/>
            <a:gdLst/>
            <a:ahLst/>
            <a:cxnLst/>
            <a:rect l="l" t="t" r="r" b="b"/>
            <a:pathLst>
              <a:path w="3603249" h="1880241">
                <a:moveTo>
                  <a:pt x="0" y="0"/>
                </a:moveTo>
                <a:lnTo>
                  <a:pt x="3603249" y="0"/>
                </a:lnTo>
                <a:lnTo>
                  <a:pt x="3603249"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t="-58" b="-58"/>
            </a:stretch>
          </a:blipFill>
        </p:spPr>
        <p:txBody>
          <a:bodyPr/>
          <a:lstStyle/>
          <a:p>
            <a:endParaRPr lang="en-US"/>
          </a:p>
        </p:txBody>
      </p:sp>
      <p:sp>
        <p:nvSpPr>
          <p:cNvPr id="7" name="Freeform 7"/>
          <p:cNvSpPr/>
          <p:nvPr/>
        </p:nvSpPr>
        <p:spPr>
          <a:xfrm flipH="1">
            <a:off x="-2999123" y="2294221"/>
            <a:ext cx="4534348" cy="4559217"/>
          </a:xfrm>
          <a:custGeom>
            <a:avLst/>
            <a:gdLst/>
            <a:ahLst/>
            <a:cxnLst/>
            <a:rect l="l" t="t" r="r" b="b"/>
            <a:pathLst>
              <a:path w="4534348" h="4559217">
                <a:moveTo>
                  <a:pt x="4534348" y="0"/>
                </a:moveTo>
                <a:lnTo>
                  <a:pt x="0" y="0"/>
                </a:lnTo>
                <a:lnTo>
                  <a:pt x="0" y="4559217"/>
                </a:lnTo>
                <a:lnTo>
                  <a:pt x="4534348" y="4559217"/>
                </a:lnTo>
                <a:lnTo>
                  <a:pt x="4534348" y="0"/>
                </a:lnTo>
                <a:close/>
              </a:path>
            </a:pathLst>
          </a:custGeom>
          <a:blipFill>
            <a:blip r:embed="rId12">
              <a:extLst>
                <a:ext uri="{96DAC541-7B7A-43D3-8B79-37D633B846F1}">
                  <asvg:svgBlip xmlns:asvg="http://schemas.microsoft.com/office/drawing/2016/SVG/main" r:embed="rId13"/>
                </a:ext>
              </a:extLst>
            </a:blip>
            <a:stretch>
              <a:fillRect l="-64" r="-64"/>
            </a:stretch>
          </a:blipFill>
        </p:spPr>
        <p:txBody>
          <a:bodyPr/>
          <a:lstStyle/>
          <a:p>
            <a:endParaRPr lang="en-US"/>
          </a:p>
        </p:txBody>
      </p:sp>
      <p:sp>
        <p:nvSpPr>
          <p:cNvPr id="8" name="Freeform 8"/>
          <p:cNvSpPr/>
          <p:nvPr/>
        </p:nvSpPr>
        <p:spPr>
          <a:xfrm rot="75381">
            <a:off x="14287627" y="3619645"/>
            <a:ext cx="3457469" cy="3872928"/>
          </a:xfrm>
          <a:custGeom>
            <a:avLst/>
            <a:gdLst/>
            <a:ahLst/>
            <a:cxnLst/>
            <a:rect l="l" t="t" r="r" b="b"/>
            <a:pathLst>
              <a:path w="3457469" h="3872928">
                <a:moveTo>
                  <a:pt x="0" y="0"/>
                </a:moveTo>
                <a:lnTo>
                  <a:pt x="3457469" y="0"/>
                </a:lnTo>
                <a:lnTo>
                  <a:pt x="3457469" y="3872928"/>
                </a:lnTo>
                <a:lnTo>
                  <a:pt x="0" y="3872928"/>
                </a:lnTo>
                <a:lnTo>
                  <a:pt x="0" y="0"/>
                </a:lnTo>
                <a:close/>
              </a:path>
            </a:pathLst>
          </a:custGeom>
          <a:blipFill>
            <a:blip r:embed="rId14">
              <a:extLst>
                <a:ext uri="{96DAC541-7B7A-43D3-8B79-37D633B846F1}">
                  <asvg:svgBlip xmlns:asvg="http://schemas.microsoft.com/office/drawing/2016/SVG/main" r:embed="rId15"/>
                </a:ext>
              </a:extLst>
            </a:blip>
            <a:stretch>
              <a:fillRect t="-46" b="-46"/>
            </a:stretch>
          </a:blipFill>
        </p:spPr>
        <p:txBody>
          <a:bodyPr/>
          <a:lstStyle/>
          <a:p>
            <a:endParaRPr lang="en-US"/>
          </a:p>
        </p:txBody>
      </p:sp>
      <p:sp>
        <p:nvSpPr>
          <p:cNvPr id="9" name="Freeform 9"/>
          <p:cNvSpPr/>
          <p:nvPr/>
        </p:nvSpPr>
        <p:spPr>
          <a:xfrm>
            <a:off x="14675065" y="4658969"/>
            <a:ext cx="1002543" cy="124917"/>
          </a:xfrm>
          <a:custGeom>
            <a:avLst/>
            <a:gdLst/>
            <a:ahLst/>
            <a:cxnLst/>
            <a:rect l="l" t="t" r="r" b="b"/>
            <a:pathLst>
              <a:path w="1002543" h="124917">
                <a:moveTo>
                  <a:pt x="0" y="0"/>
                </a:moveTo>
                <a:lnTo>
                  <a:pt x="1002543" y="0"/>
                </a:lnTo>
                <a:lnTo>
                  <a:pt x="1002543" y="124917"/>
                </a:lnTo>
                <a:lnTo>
                  <a:pt x="0" y="1249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4675065" y="4843617"/>
            <a:ext cx="1002543" cy="124917"/>
          </a:xfrm>
          <a:custGeom>
            <a:avLst/>
            <a:gdLst/>
            <a:ahLst/>
            <a:cxnLst/>
            <a:rect l="l" t="t" r="r" b="b"/>
            <a:pathLst>
              <a:path w="1002543" h="124917">
                <a:moveTo>
                  <a:pt x="0" y="0"/>
                </a:moveTo>
                <a:lnTo>
                  <a:pt x="1002543" y="0"/>
                </a:lnTo>
                <a:lnTo>
                  <a:pt x="1002543" y="124917"/>
                </a:lnTo>
                <a:lnTo>
                  <a:pt x="0" y="1249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14675065" y="5024646"/>
            <a:ext cx="648213" cy="124917"/>
          </a:xfrm>
          <a:custGeom>
            <a:avLst/>
            <a:gdLst/>
            <a:ahLst/>
            <a:cxnLst/>
            <a:rect l="l" t="t" r="r" b="b"/>
            <a:pathLst>
              <a:path w="648213" h="124917">
                <a:moveTo>
                  <a:pt x="0" y="0"/>
                </a:moveTo>
                <a:lnTo>
                  <a:pt x="648213" y="0"/>
                </a:lnTo>
                <a:lnTo>
                  <a:pt x="648213" y="124917"/>
                </a:lnTo>
                <a:lnTo>
                  <a:pt x="0" y="1249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75381">
            <a:off x="2107285" y="-799059"/>
            <a:ext cx="3457469" cy="3872928"/>
          </a:xfrm>
          <a:custGeom>
            <a:avLst/>
            <a:gdLst/>
            <a:ahLst/>
            <a:cxnLst/>
            <a:rect l="l" t="t" r="r" b="b"/>
            <a:pathLst>
              <a:path w="3457469" h="3872928">
                <a:moveTo>
                  <a:pt x="0" y="0"/>
                </a:moveTo>
                <a:lnTo>
                  <a:pt x="3457469" y="0"/>
                </a:lnTo>
                <a:lnTo>
                  <a:pt x="3457469" y="3872928"/>
                </a:lnTo>
                <a:lnTo>
                  <a:pt x="0" y="3872928"/>
                </a:lnTo>
                <a:lnTo>
                  <a:pt x="0" y="0"/>
                </a:lnTo>
                <a:close/>
              </a:path>
            </a:pathLst>
          </a:custGeom>
          <a:blipFill>
            <a:blip r:embed="rId14">
              <a:extLst>
                <a:ext uri="{96DAC541-7B7A-43D3-8B79-37D633B846F1}">
                  <asvg:svgBlip xmlns:asvg="http://schemas.microsoft.com/office/drawing/2016/SVG/main" r:embed="rId15"/>
                </a:ext>
              </a:extLst>
            </a:blip>
            <a:stretch>
              <a:fillRect t="-46" b="-46"/>
            </a:stretch>
          </a:blipFill>
        </p:spPr>
        <p:txBody>
          <a:bodyPr/>
          <a:lstStyle/>
          <a:p>
            <a:endParaRPr lang="en-US"/>
          </a:p>
        </p:txBody>
      </p:sp>
      <p:sp>
        <p:nvSpPr>
          <p:cNvPr id="13" name="Freeform 13"/>
          <p:cNvSpPr/>
          <p:nvPr/>
        </p:nvSpPr>
        <p:spPr>
          <a:xfrm>
            <a:off x="10475800" y="-2107651"/>
            <a:ext cx="3625533" cy="3707848"/>
          </a:xfrm>
          <a:custGeom>
            <a:avLst/>
            <a:gdLst/>
            <a:ahLst/>
            <a:cxnLst/>
            <a:rect l="l" t="t" r="r" b="b"/>
            <a:pathLst>
              <a:path w="3625533" h="3707848">
                <a:moveTo>
                  <a:pt x="0" y="0"/>
                </a:moveTo>
                <a:lnTo>
                  <a:pt x="3625533" y="0"/>
                </a:lnTo>
                <a:lnTo>
                  <a:pt x="3625533" y="3707848"/>
                </a:lnTo>
                <a:lnTo>
                  <a:pt x="0" y="370784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22">
              <a:extLst>
                <a:ext uri="{96DAC541-7B7A-43D3-8B79-37D633B846F1}">
                  <asvg:svgBlip xmlns:asvg="http://schemas.microsoft.com/office/drawing/2016/SVG/main" r:embed="rId23"/>
                </a:ext>
              </a:extLst>
            </a:blip>
            <a:stretch>
              <a:fillRect l="-6" r="-6"/>
            </a:stretch>
          </a:blipFill>
        </p:spPr>
        <p:txBody>
          <a:bodyPr/>
          <a:lstStyle/>
          <a:p>
            <a:endParaRPr lang="en-US"/>
          </a:p>
        </p:txBody>
      </p:sp>
      <p:sp>
        <p:nvSpPr>
          <p:cNvPr id="15" name="Freeform 15"/>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24">
              <a:extLst>
                <a:ext uri="{96DAC541-7B7A-43D3-8B79-37D633B846F1}">
                  <asvg:svgBlip xmlns:asvg="http://schemas.microsoft.com/office/drawing/2016/SVG/main" r:embed="rId25"/>
                </a:ext>
              </a:extLst>
            </a:blip>
            <a:stretch>
              <a:fillRect l="-270" r="-270"/>
            </a:stretch>
          </a:blipFill>
        </p:spPr>
        <p:txBody>
          <a:bodyPr/>
          <a:lstStyle/>
          <a:p>
            <a:endParaRPr lang="en-US"/>
          </a:p>
        </p:txBody>
      </p:sp>
      <p:sp>
        <p:nvSpPr>
          <p:cNvPr id="16" name="Freeform 16"/>
          <p:cNvSpPr/>
          <p:nvPr/>
        </p:nvSpPr>
        <p:spPr>
          <a:xfrm>
            <a:off x="2511865" y="968983"/>
            <a:ext cx="2648308" cy="1135594"/>
          </a:xfrm>
          <a:custGeom>
            <a:avLst/>
            <a:gdLst/>
            <a:ahLst/>
            <a:cxnLst/>
            <a:rect l="l" t="t" r="r" b="b"/>
            <a:pathLst>
              <a:path w="2648308" h="1135594">
                <a:moveTo>
                  <a:pt x="0" y="0"/>
                </a:moveTo>
                <a:lnTo>
                  <a:pt x="2648308" y="0"/>
                </a:lnTo>
                <a:lnTo>
                  <a:pt x="2648308" y="1135594"/>
                </a:lnTo>
                <a:lnTo>
                  <a:pt x="0" y="1135594"/>
                </a:lnTo>
                <a:lnTo>
                  <a:pt x="0" y="0"/>
                </a:lnTo>
                <a:close/>
              </a:path>
            </a:pathLst>
          </a:custGeom>
          <a:blipFill>
            <a:blip r:embed="rId26">
              <a:extLst>
                <a:ext uri="{96DAC541-7B7A-43D3-8B79-37D633B846F1}">
                  <asvg:svgBlip xmlns:asvg="http://schemas.microsoft.com/office/drawing/2016/SVG/main" r:embed="rId27"/>
                </a:ext>
              </a:extLst>
            </a:blip>
            <a:stretch>
              <a:fillRect t="-570" b="-570"/>
            </a:stretch>
          </a:blipFill>
        </p:spPr>
        <p:txBody>
          <a:bodyPr/>
          <a:lstStyle/>
          <a:p>
            <a:endParaRPr lang="en-US"/>
          </a:p>
        </p:txBody>
      </p:sp>
      <p:sp>
        <p:nvSpPr>
          <p:cNvPr id="17" name="Freeform 17"/>
          <p:cNvSpPr/>
          <p:nvPr/>
        </p:nvSpPr>
        <p:spPr>
          <a:xfrm>
            <a:off x="2415637" y="240265"/>
            <a:ext cx="2840460" cy="2466188"/>
          </a:xfrm>
          <a:custGeom>
            <a:avLst/>
            <a:gdLst/>
            <a:ahLst/>
            <a:cxnLst/>
            <a:rect l="l" t="t" r="r" b="b"/>
            <a:pathLst>
              <a:path w="2840460" h="2466188">
                <a:moveTo>
                  <a:pt x="0" y="0"/>
                </a:moveTo>
                <a:lnTo>
                  <a:pt x="2840460" y="0"/>
                </a:lnTo>
                <a:lnTo>
                  <a:pt x="2840460" y="2466189"/>
                </a:lnTo>
                <a:lnTo>
                  <a:pt x="0" y="246618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8" name="Freeform 18"/>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30">
              <a:extLst>
                <a:ext uri="{96DAC541-7B7A-43D3-8B79-37D633B846F1}">
                  <asvg:svgBlip xmlns:asvg="http://schemas.microsoft.com/office/drawing/2016/SVG/main" r:embed="rId31"/>
                </a:ext>
              </a:extLst>
            </a:blip>
            <a:stretch>
              <a:fillRect t="-334" b="-334"/>
            </a:stretch>
          </a:blipFill>
        </p:spPr>
        <p:txBody>
          <a:bodyPr/>
          <a:lstStyle/>
          <a:p>
            <a:endParaRPr lang="en-US"/>
          </a:p>
        </p:txBody>
      </p:sp>
      <p:sp>
        <p:nvSpPr>
          <p:cNvPr id="19" name="Freeform 19"/>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32">
              <a:extLst>
                <a:ext uri="{96DAC541-7B7A-43D3-8B79-37D633B846F1}">
                  <asvg:svgBlip xmlns:asvg="http://schemas.microsoft.com/office/drawing/2016/SVG/main" r:embed="rId33"/>
                </a:ext>
              </a:extLst>
            </a:blip>
            <a:stretch>
              <a:fillRect l="-86" r="-86"/>
            </a:stretch>
          </a:blipFill>
        </p:spPr>
        <p:txBody>
          <a:bodyPr/>
          <a:lstStyle/>
          <a:p>
            <a:endParaRPr lang="en-US"/>
          </a:p>
        </p:txBody>
      </p:sp>
      <p:grpSp>
        <p:nvGrpSpPr>
          <p:cNvPr id="20" name="Group 20"/>
          <p:cNvGrpSpPr/>
          <p:nvPr/>
        </p:nvGrpSpPr>
        <p:grpSpPr>
          <a:xfrm>
            <a:off x="16054784" y="4660007"/>
            <a:ext cx="1047599" cy="2486883"/>
            <a:chOff x="0" y="0"/>
            <a:chExt cx="1396799" cy="3315844"/>
          </a:xfrm>
        </p:grpSpPr>
        <p:sp>
          <p:nvSpPr>
            <p:cNvPr id="21" name="Freeform 21"/>
            <p:cNvSpPr/>
            <p:nvPr/>
          </p:nvSpPr>
          <p:spPr>
            <a:xfrm>
              <a:off x="0" y="0"/>
              <a:ext cx="1396746" cy="3315843"/>
            </a:xfrm>
            <a:custGeom>
              <a:avLst/>
              <a:gdLst/>
              <a:ahLst/>
              <a:cxnLst/>
              <a:rect l="l" t="t" r="r" b="b"/>
              <a:pathLst>
                <a:path w="1396746" h="3315843">
                  <a:moveTo>
                    <a:pt x="0" y="0"/>
                  </a:moveTo>
                  <a:lnTo>
                    <a:pt x="1396746" y="0"/>
                  </a:lnTo>
                  <a:lnTo>
                    <a:pt x="1396746" y="3315843"/>
                  </a:lnTo>
                  <a:lnTo>
                    <a:pt x="0" y="3315843"/>
                  </a:lnTo>
                  <a:lnTo>
                    <a:pt x="0" y="0"/>
                  </a:lnTo>
                  <a:close/>
                </a:path>
              </a:pathLst>
            </a:custGeom>
            <a:blipFill>
              <a:blip r:embed="rId34"/>
              <a:stretch>
                <a:fillRect l="-35" r="-39"/>
              </a:stretch>
            </a:blipFill>
          </p:spPr>
          <p:txBody>
            <a:bodyPr/>
            <a:lstStyle/>
            <a:p>
              <a:endParaRPr lang="en-US"/>
            </a:p>
          </p:txBody>
        </p:sp>
      </p:grpSp>
      <p:sp>
        <p:nvSpPr>
          <p:cNvPr id="22" name="Freeform 22"/>
          <p:cNvSpPr/>
          <p:nvPr/>
        </p:nvSpPr>
        <p:spPr>
          <a:xfrm>
            <a:off x="3352800" y="2400300"/>
            <a:ext cx="10832629" cy="5093289"/>
          </a:xfrm>
          <a:custGeom>
            <a:avLst/>
            <a:gdLst/>
            <a:ahLst/>
            <a:cxnLst/>
            <a:rect l="l" t="t" r="r" b="b"/>
            <a:pathLst>
              <a:path w="10832629" h="5093289">
                <a:moveTo>
                  <a:pt x="0" y="0"/>
                </a:moveTo>
                <a:lnTo>
                  <a:pt x="10832629" y="0"/>
                </a:lnTo>
                <a:lnTo>
                  <a:pt x="10832629" y="5093289"/>
                </a:lnTo>
                <a:lnTo>
                  <a:pt x="0" y="5093289"/>
                </a:lnTo>
                <a:lnTo>
                  <a:pt x="0" y="0"/>
                </a:lnTo>
                <a:close/>
              </a:path>
            </a:pathLst>
          </a:custGeom>
          <a:blipFill>
            <a:blip r:embed="rId35"/>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2891478" y="1624167"/>
            <a:ext cx="8937940" cy="7364570"/>
          </a:xfrm>
          <a:custGeom>
            <a:avLst/>
            <a:gdLst/>
            <a:ahLst/>
            <a:cxnLst/>
            <a:rect l="l" t="t" r="r" b="b"/>
            <a:pathLst>
              <a:path w="8937940" h="7364570">
                <a:moveTo>
                  <a:pt x="0" y="0"/>
                </a:moveTo>
                <a:lnTo>
                  <a:pt x="8937940" y="0"/>
                </a:lnTo>
                <a:lnTo>
                  <a:pt x="8937940" y="7364570"/>
                </a:lnTo>
                <a:lnTo>
                  <a:pt x="0" y="736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887200" y="4533900"/>
            <a:ext cx="5211327" cy="5495098"/>
          </a:xfrm>
          <a:custGeom>
            <a:avLst/>
            <a:gdLst/>
            <a:ahLst/>
            <a:cxnLst/>
            <a:rect l="l" t="t" r="r" b="b"/>
            <a:pathLst>
              <a:path w="5211327" h="5495098">
                <a:moveTo>
                  <a:pt x="0" y="0"/>
                </a:moveTo>
                <a:lnTo>
                  <a:pt x="5211327" y="0"/>
                </a:lnTo>
                <a:lnTo>
                  <a:pt x="5211327" y="5495098"/>
                </a:lnTo>
                <a:lnTo>
                  <a:pt x="0" y="5495098"/>
                </a:lnTo>
                <a:lnTo>
                  <a:pt x="0" y="0"/>
                </a:lnTo>
                <a:close/>
              </a:path>
            </a:pathLst>
          </a:custGeom>
          <a:blipFill>
            <a:blip r:embed="rId5">
              <a:extLst>
                <a:ext uri="{96DAC541-7B7A-43D3-8B79-37D633B846F1}">
                  <asvg:svgBlip xmlns:asvg="http://schemas.microsoft.com/office/drawing/2016/SVG/main" r:embed="rId6"/>
                </a:ext>
              </a:extLst>
            </a:blip>
            <a:stretch>
              <a:fillRect l="-3270" r="-3270"/>
            </a:stretch>
          </a:blipFill>
        </p:spPr>
        <p:txBody>
          <a:bodyPr/>
          <a:lstStyle/>
          <a:p>
            <a:endParaRPr lang="en-US"/>
          </a:p>
        </p:txBody>
      </p:sp>
      <p:sp>
        <p:nvSpPr>
          <p:cNvPr id="4" name="Freeform 4"/>
          <p:cNvSpPr/>
          <p:nvPr/>
        </p:nvSpPr>
        <p:spPr>
          <a:xfrm>
            <a:off x="2971800" y="2324100"/>
            <a:ext cx="9276743" cy="7148041"/>
          </a:xfrm>
          <a:custGeom>
            <a:avLst/>
            <a:gdLst/>
            <a:ahLst/>
            <a:cxnLst/>
            <a:rect l="l" t="t" r="r" b="b"/>
            <a:pathLst>
              <a:path w="9276743" h="7148041">
                <a:moveTo>
                  <a:pt x="0" y="0"/>
                </a:moveTo>
                <a:lnTo>
                  <a:pt x="9276743" y="0"/>
                </a:lnTo>
                <a:lnTo>
                  <a:pt x="9276743" y="7148041"/>
                </a:lnTo>
                <a:lnTo>
                  <a:pt x="0" y="7148041"/>
                </a:lnTo>
                <a:lnTo>
                  <a:pt x="0" y="0"/>
                </a:lnTo>
                <a:close/>
              </a:path>
            </a:pathLst>
          </a:custGeom>
          <a:blipFill>
            <a:blip r:embed="rId7"/>
            <a:stretch>
              <a:fillRect/>
            </a:stretch>
          </a:blipFill>
        </p:spPr>
        <p:txBody>
          <a:bodyPr/>
          <a:lstStyle/>
          <a:p>
            <a:endParaRPr lang="en-US"/>
          </a:p>
        </p:txBody>
      </p:sp>
      <p:sp>
        <p:nvSpPr>
          <p:cNvPr id="7" name="Rectangle 6">
            <a:hlinkClick r:id="rId8"/>
            <a:extLst>
              <a:ext uri="{FF2B5EF4-FFF2-40B4-BE49-F238E27FC236}">
                <a16:creationId xmlns:a16="http://schemas.microsoft.com/office/drawing/2014/main" id="{9C895676-8BCA-1DF1-7C4D-72FFBD37E204}"/>
              </a:ext>
            </a:extLst>
          </p:cNvPr>
          <p:cNvSpPr/>
          <p:nvPr/>
        </p:nvSpPr>
        <p:spPr>
          <a:xfrm>
            <a:off x="6366934" y="9284672"/>
            <a:ext cx="3130602" cy="923330"/>
          </a:xfrm>
          <a:prstGeom prst="rect">
            <a:avLst/>
          </a:prstGeom>
          <a:noFill/>
        </p:spPr>
        <p:txBody>
          <a:bodyPr wrap="none" lIns="91440" tIns="45720" rIns="91440" bIns="45720">
            <a:spAutoFit/>
          </a:bodyPr>
          <a:lstStyle/>
          <a:p>
            <a:pPr algn="ctr"/>
            <a:r>
              <a:rPr lang="en-US" sz="5400" b="0" cap="none" spc="0" dirty="0" err="1">
                <a:ln w="0"/>
                <a:solidFill>
                  <a:srgbClr val="00B0F0"/>
                </a:solidFill>
                <a:effectLst>
                  <a:reflection blurRad="6350" stA="53000" endA="300" endPos="35500" dir="5400000" sy="-90000" algn="bl" rotWithShape="0"/>
                </a:effectLst>
                <a:hlinkClick r:id="rId9">
                  <a:extLst>
                    <a:ext uri="{A12FA001-AC4F-418D-AE19-62706E023703}">
                      <ahyp:hlinkClr xmlns:ahyp="http://schemas.microsoft.com/office/drawing/2018/hyperlinkcolor" val="tx"/>
                    </a:ext>
                  </a:extLst>
                </a:hlinkClick>
              </a:rPr>
              <a:t>Xem</a:t>
            </a:r>
            <a:r>
              <a:rPr lang="en-US" sz="5400" b="0" cap="none" spc="0" dirty="0">
                <a:ln w="0"/>
                <a:solidFill>
                  <a:srgbClr val="00B0F0"/>
                </a:solidFill>
                <a:effectLst>
                  <a:reflection blurRad="6350" stA="53000" endA="300" endPos="35500" dir="5400000" sy="-90000" algn="bl" rotWithShape="0"/>
                </a:effectLst>
                <a:hlinkClick r:id="rId9">
                  <a:extLst>
                    <a:ext uri="{A12FA001-AC4F-418D-AE19-62706E023703}">
                      <ahyp:hlinkClr xmlns:ahyp="http://schemas.microsoft.com/office/drawing/2018/hyperlinkcolor" val="tx"/>
                    </a:ext>
                  </a:extLst>
                </a:hlinkClick>
              </a:rPr>
              <a:t> video</a:t>
            </a:r>
            <a:endParaRPr lang="en-US" sz="5400" b="0" cap="none" spc="0" dirty="0">
              <a:ln w="0"/>
              <a:solidFill>
                <a:srgbClr val="00B0F0"/>
              </a:soli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7214" y="0"/>
            <a:ext cx="18288000" cy="10287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459790" y="8717904"/>
            <a:ext cx="19643996" cy="2858702"/>
          </a:xfrm>
          <a:custGeom>
            <a:avLst/>
            <a:gdLst/>
            <a:ahLst/>
            <a:cxnLst/>
            <a:rect l="l" t="t" r="r" b="b"/>
            <a:pathLst>
              <a:path w="19643996" h="2858702">
                <a:moveTo>
                  <a:pt x="0" y="0"/>
                </a:moveTo>
                <a:lnTo>
                  <a:pt x="19643996" y="0"/>
                </a:lnTo>
                <a:lnTo>
                  <a:pt x="19643996" y="2858702"/>
                </a:lnTo>
                <a:lnTo>
                  <a:pt x="0" y="2858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71369" y="342900"/>
            <a:ext cx="10378918" cy="2589856"/>
          </a:xfrm>
          <a:custGeom>
            <a:avLst/>
            <a:gdLst/>
            <a:ahLst/>
            <a:cxnLst/>
            <a:rect l="l" t="t" r="r" b="b"/>
            <a:pathLst>
              <a:path w="10378918" h="2589856">
                <a:moveTo>
                  <a:pt x="0" y="0"/>
                </a:moveTo>
                <a:lnTo>
                  <a:pt x="10378918" y="0"/>
                </a:lnTo>
                <a:lnTo>
                  <a:pt x="10378918" y="2589856"/>
                </a:lnTo>
                <a:lnTo>
                  <a:pt x="0" y="25898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3657600" y="511072"/>
            <a:ext cx="9249607" cy="2257157"/>
            <a:chOff x="0" y="0"/>
            <a:chExt cx="12332809" cy="3009543"/>
          </a:xfrm>
        </p:grpSpPr>
        <p:sp>
          <p:nvSpPr>
            <p:cNvPr id="5" name="Freeform 5"/>
            <p:cNvSpPr/>
            <p:nvPr/>
          </p:nvSpPr>
          <p:spPr>
            <a:xfrm>
              <a:off x="0" y="0"/>
              <a:ext cx="12332809" cy="3009543"/>
            </a:xfrm>
            <a:custGeom>
              <a:avLst/>
              <a:gdLst/>
              <a:ahLst/>
              <a:cxnLst/>
              <a:rect l="l" t="t" r="r" b="b"/>
              <a:pathLst>
                <a:path w="12332809" h="3009543">
                  <a:moveTo>
                    <a:pt x="0" y="0"/>
                  </a:moveTo>
                  <a:lnTo>
                    <a:pt x="12332809" y="0"/>
                  </a:lnTo>
                  <a:lnTo>
                    <a:pt x="12332809" y="3009543"/>
                  </a:lnTo>
                  <a:lnTo>
                    <a:pt x="0" y="3009543"/>
                  </a:lnTo>
                  <a:close/>
                </a:path>
              </a:pathLst>
            </a:custGeom>
            <a:solidFill>
              <a:srgbClr val="000000">
                <a:alpha val="0"/>
              </a:srgbClr>
            </a:solidFill>
          </p:spPr>
          <p:txBody>
            <a:bodyPr/>
            <a:lstStyle/>
            <a:p>
              <a:endParaRPr lang="en-US"/>
            </a:p>
          </p:txBody>
        </p:sp>
        <p:sp>
          <p:nvSpPr>
            <p:cNvPr id="6" name="TextBox 6"/>
            <p:cNvSpPr txBox="1"/>
            <p:nvPr/>
          </p:nvSpPr>
          <p:spPr>
            <a:xfrm>
              <a:off x="0" y="-152400"/>
              <a:ext cx="12332809" cy="3161943"/>
            </a:xfrm>
            <a:prstGeom prst="rect">
              <a:avLst/>
            </a:prstGeom>
          </p:spPr>
          <p:txBody>
            <a:bodyPr lIns="0" tIns="0" rIns="0" bIns="0" rtlCol="0" anchor="t"/>
            <a:lstStyle/>
            <a:p>
              <a:pPr algn="ctr">
                <a:lnSpc>
                  <a:spcPts val="8640"/>
                </a:lnSpc>
              </a:pPr>
              <a:r>
                <a:rPr lang="en-US" sz="6000" b="1" dirty="0" err="1">
                  <a:solidFill>
                    <a:srgbClr val="000000"/>
                  </a:solidFill>
                  <a:latin typeface="Roboto Bold"/>
                  <a:ea typeface="Roboto Bold"/>
                  <a:cs typeface="Roboto Bold"/>
                  <a:sym typeface="Roboto Bold"/>
                </a:rPr>
                <a:t>Sữa</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chua</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được</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làm</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từ</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nguyên</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liệu</a:t>
              </a:r>
              <a:r>
                <a:rPr lang="en-US" sz="6000" b="1" dirty="0">
                  <a:solidFill>
                    <a:srgbClr val="000000"/>
                  </a:solidFill>
                  <a:latin typeface="Roboto Bold"/>
                  <a:ea typeface="Roboto Bold"/>
                  <a:cs typeface="Roboto Bold"/>
                  <a:sym typeface="Roboto Bold"/>
                </a:rPr>
                <a:t> </a:t>
              </a:r>
              <a:r>
                <a:rPr lang="en-US" sz="6000" b="1" dirty="0" err="1">
                  <a:solidFill>
                    <a:srgbClr val="000000"/>
                  </a:solidFill>
                  <a:latin typeface="Roboto Bold"/>
                  <a:ea typeface="Roboto Bold"/>
                  <a:cs typeface="Roboto Bold"/>
                  <a:sym typeface="Roboto Bold"/>
                </a:rPr>
                <a:t>gì</a:t>
              </a:r>
              <a:r>
                <a:rPr lang="en-US" sz="6000" b="1" dirty="0">
                  <a:solidFill>
                    <a:srgbClr val="000000"/>
                  </a:solidFill>
                  <a:latin typeface="Roboto Bold"/>
                  <a:ea typeface="Roboto Bold"/>
                  <a:cs typeface="Roboto Bold"/>
                  <a:sym typeface="Roboto Bold"/>
                </a:rPr>
                <a:t>?</a:t>
              </a:r>
            </a:p>
          </p:txBody>
        </p:sp>
      </p:grpSp>
      <p:sp>
        <p:nvSpPr>
          <p:cNvPr id="7" name="Freeform 7"/>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6">
              <a:extLst>
                <a:ext uri="{96DAC541-7B7A-43D3-8B79-37D633B846F1}">
                  <asvg:svgBlip xmlns:asvg="http://schemas.microsoft.com/office/drawing/2016/SVG/main" r:embed="rId7"/>
                </a:ext>
              </a:extLst>
            </a:blip>
            <a:stretch>
              <a:fillRect t="-106" b="-106"/>
            </a:stretch>
          </a:blipFill>
        </p:spPr>
        <p:txBody>
          <a:bodyPr/>
          <a:lstStyle/>
          <a:p>
            <a:endParaRPr lang="en-US"/>
          </a:p>
        </p:txBody>
      </p:sp>
      <p:sp>
        <p:nvSpPr>
          <p:cNvPr id="8" name="Freeform 8" descr="Sữa chua có đường Vinamilk"/>
          <p:cNvSpPr/>
          <p:nvPr/>
        </p:nvSpPr>
        <p:spPr>
          <a:xfrm>
            <a:off x="-457200" y="-495300"/>
            <a:ext cx="5448300" cy="5448300"/>
          </a:xfrm>
          <a:custGeom>
            <a:avLst/>
            <a:gdLst/>
            <a:ahLst/>
            <a:cxnLst/>
            <a:rect l="l" t="t" r="r" b="b"/>
            <a:pathLst>
              <a:path w="5448300" h="5448300">
                <a:moveTo>
                  <a:pt x="0" y="0"/>
                </a:moveTo>
                <a:lnTo>
                  <a:pt x="5448300" y="0"/>
                </a:lnTo>
                <a:lnTo>
                  <a:pt x="5448300" y="5448300"/>
                </a:lnTo>
                <a:lnTo>
                  <a:pt x="0" y="5448300"/>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1447800" y="4686300"/>
            <a:ext cx="10134600" cy="4343400"/>
            <a:chOff x="0" y="0"/>
            <a:chExt cx="13512800" cy="5791200"/>
          </a:xfrm>
        </p:grpSpPr>
        <p:sp>
          <p:nvSpPr>
            <p:cNvPr id="10" name="Freeform 10"/>
            <p:cNvSpPr/>
            <p:nvPr/>
          </p:nvSpPr>
          <p:spPr>
            <a:xfrm>
              <a:off x="0" y="0"/>
              <a:ext cx="13512800" cy="5791200"/>
            </a:xfrm>
            <a:custGeom>
              <a:avLst/>
              <a:gdLst/>
              <a:ahLst/>
              <a:cxnLst/>
              <a:rect l="l" t="t" r="r" b="b"/>
              <a:pathLst>
                <a:path w="13512800" h="5791200">
                  <a:moveTo>
                    <a:pt x="11013186" y="0"/>
                  </a:moveTo>
                  <a:cubicBezTo>
                    <a:pt x="12393676" y="0"/>
                    <a:pt x="13512800" y="1296416"/>
                    <a:pt x="13512800" y="2895600"/>
                  </a:cubicBezTo>
                  <a:cubicBezTo>
                    <a:pt x="13512800" y="4494784"/>
                    <a:pt x="12393676" y="5791200"/>
                    <a:pt x="11013186" y="5791200"/>
                  </a:cubicBezTo>
                  <a:lnTo>
                    <a:pt x="2499614" y="5791200"/>
                  </a:lnTo>
                  <a:cubicBezTo>
                    <a:pt x="1119124" y="5791200"/>
                    <a:pt x="0" y="4494784"/>
                    <a:pt x="0" y="2895600"/>
                  </a:cubicBezTo>
                  <a:cubicBezTo>
                    <a:pt x="0" y="1296416"/>
                    <a:pt x="1119124" y="0"/>
                    <a:pt x="2499614" y="0"/>
                  </a:cubicBezTo>
                  <a:close/>
                </a:path>
              </a:pathLst>
            </a:custGeom>
            <a:solidFill>
              <a:srgbClr val="FFED93"/>
            </a:solidFill>
          </p:spPr>
          <p:txBody>
            <a:bodyPr/>
            <a:lstStyle/>
            <a:p>
              <a:endParaRPr lang="en-US"/>
            </a:p>
          </p:txBody>
        </p:sp>
      </p:grpSp>
      <p:grpSp>
        <p:nvGrpSpPr>
          <p:cNvPr id="11" name="Group 11"/>
          <p:cNvGrpSpPr/>
          <p:nvPr/>
        </p:nvGrpSpPr>
        <p:grpSpPr>
          <a:xfrm>
            <a:off x="1447800" y="4686300"/>
            <a:ext cx="10134600" cy="4343400"/>
            <a:chOff x="0" y="0"/>
            <a:chExt cx="13512800" cy="5791200"/>
          </a:xfrm>
        </p:grpSpPr>
        <p:sp>
          <p:nvSpPr>
            <p:cNvPr id="12" name="Freeform 12"/>
            <p:cNvSpPr/>
            <p:nvPr/>
          </p:nvSpPr>
          <p:spPr>
            <a:xfrm>
              <a:off x="0" y="0"/>
              <a:ext cx="13512800" cy="5791200"/>
            </a:xfrm>
            <a:custGeom>
              <a:avLst/>
              <a:gdLst/>
              <a:ahLst/>
              <a:cxnLst/>
              <a:rect l="l" t="t" r="r" b="b"/>
              <a:pathLst>
                <a:path w="13512800" h="5791200">
                  <a:moveTo>
                    <a:pt x="0" y="0"/>
                  </a:moveTo>
                  <a:lnTo>
                    <a:pt x="13512800" y="0"/>
                  </a:lnTo>
                  <a:lnTo>
                    <a:pt x="13512800" y="5791200"/>
                  </a:lnTo>
                  <a:lnTo>
                    <a:pt x="0" y="5791200"/>
                  </a:lnTo>
                  <a:close/>
                </a:path>
              </a:pathLst>
            </a:custGeom>
            <a:solidFill>
              <a:srgbClr val="000000">
                <a:alpha val="0"/>
              </a:srgbClr>
            </a:solidFill>
          </p:spPr>
          <p:txBody>
            <a:bodyPr/>
            <a:lstStyle/>
            <a:p>
              <a:endParaRPr lang="en-US"/>
            </a:p>
          </p:txBody>
        </p:sp>
        <p:sp>
          <p:nvSpPr>
            <p:cNvPr id="13" name="TextBox 13"/>
            <p:cNvSpPr txBox="1"/>
            <p:nvPr/>
          </p:nvSpPr>
          <p:spPr>
            <a:xfrm>
              <a:off x="0" y="-9525"/>
              <a:ext cx="13512800" cy="5800725"/>
            </a:xfrm>
            <a:prstGeom prst="rect">
              <a:avLst/>
            </a:prstGeom>
          </p:spPr>
          <p:txBody>
            <a:bodyPr lIns="0" tIns="0" rIns="0" bIns="0" rtlCol="0" anchor="ctr"/>
            <a:lstStyle/>
            <a:p>
              <a:pPr algn="ctr">
                <a:lnSpc>
                  <a:spcPts val="9600"/>
                </a:lnSpc>
              </a:pPr>
              <a:r>
                <a:rPr lang="en-US" sz="6600" dirty="0" err="1">
                  <a:solidFill>
                    <a:srgbClr val="FF0000"/>
                  </a:solidFill>
                  <a:latin typeface="Roboto"/>
                  <a:ea typeface="Roboto"/>
                  <a:cs typeface="Roboto"/>
                  <a:sym typeface="Roboto"/>
                </a:rPr>
                <a:t>Sữa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tươi</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hoặc</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sữa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đặc</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có</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đường</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pha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ra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thêm</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sữa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chua</a:t>
              </a:r>
              <a:r>
                <a:rPr lang="en-US" sz="6600" dirty="0">
                  <a:solidFill>
                    <a:srgbClr val="FF0000"/>
                  </a:solidFill>
                  <a:latin typeface="Roboto"/>
                  <a:ea typeface="Roboto"/>
                  <a:cs typeface="Roboto"/>
                  <a:sym typeface="Roboto"/>
                </a:rPr>
                <a:t> </a:t>
              </a:r>
              <a:r>
                <a:rPr lang="en-US" sz="6600" dirty="0" err="1">
                  <a:solidFill>
                    <a:srgbClr val="FF0000"/>
                  </a:solidFill>
                  <a:latin typeface="Roboto"/>
                  <a:ea typeface="Roboto"/>
                  <a:cs typeface="Roboto"/>
                  <a:sym typeface="Roboto"/>
                </a:rPr>
                <a:t>vào</a:t>
              </a:r>
              <a:r>
                <a:rPr lang="en-US" sz="6600" dirty="0">
                  <a:solidFill>
                    <a:srgbClr val="FF0000"/>
                  </a:solidFill>
                  <a:latin typeface="Roboto"/>
                  <a:ea typeface="Roboto"/>
                  <a:cs typeface="Roboto"/>
                  <a:sym typeface="Roboto"/>
                </a:rPr>
                <a:t>,...</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459790" y="8717904"/>
            <a:ext cx="19643996" cy="2858702"/>
          </a:xfrm>
          <a:custGeom>
            <a:avLst/>
            <a:gdLst/>
            <a:ahLst/>
            <a:cxnLst/>
            <a:rect l="l" t="t" r="r" b="b"/>
            <a:pathLst>
              <a:path w="19643996" h="2858702">
                <a:moveTo>
                  <a:pt x="0" y="0"/>
                </a:moveTo>
                <a:lnTo>
                  <a:pt x="19643996" y="0"/>
                </a:lnTo>
                <a:lnTo>
                  <a:pt x="19643996" y="2858702"/>
                </a:lnTo>
                <a:lnTo>
                  <a:pt x="0" y="2858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71369" y="342900"/>
            <a:ext cx="10378918" cy="3492720"/>
          </a:xfrm>
          <a:custGeom>
            <a:avLst/>
            <a:gdLst/>
            <a:ahLst/>
            <a:cxnLst/>
            <a:rect l="l" t="t" r="r" b="b"/>
            <a:pathLst>
              <a:path w="10378918" h="3492720">
                <a:moveTo>
                  <a:pt x="0" y="0"/>
                </a:moveTo>
                <a:lnTo>
                  <a:pt x="10378918" y="0"/>
                </a:lnTo>
                <a:lnTo>
                  <a:pt x="10378918" y="3492720"/>
                </a:lnTo>
                <a:lnTo>
                  <a:pt x="0" y="3492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3657600" y="569699"/>
            <a:ext cx="9249607" cy="4345201"/>
            <a:chOff x="0" y="0"/>
            <a:chExt cx="12332809" cy="5793601"/>
          </a:xfrm>
        </p:grpSpPr>
        <p:sp>
          <p:nvSpPr>
            <p:cNvPr id="5" name="Freeform 5"/>
            <p:cNvSpPr/>
            <p:nvPr/>
          </p:nvSpPr>
          <p:spPr>
            <a:xfrm>
              <a:off x="0" y="0"/>
              <a:ext cx="12332809" cy="5793601"/>
            </a:xfrm>
            <a:custGeom>
              <a:avLst/>
              <a:gdLst/>
              <a:ahLst/>
              <a:cxnLst/>
              <a:rect l="l" t="t" r="r" b="b"/>
              <a:pathLst>
                <a:path w="12332809" h="5793601">
                  <a:moveTo>
                    <a:pt x="0" y="0"/>
                  </a:moveTo>
                  <a:lnTo>
                    <a:pt x="12332809" y="0"/>
                  </a:lnTo>
                  <a:lnTo>
                    <a:pt x="12332809" y="5793601"/>
                  </a:lnTo>
                  <a:lnTo>
                    <a:pt x="0" y="5793601"/>
                  </a:lnTo>
                  <a:close/>
                </a:path>
              </a:pathLst>
            </a:custGeom>
            <a:solidFill>
              <a:srgbClr val="000000">
                <a:alpha val="0"/>
              </a:srgbClr>
            </a:solidFill>
          </p:spPr>
          <p:txBody>
            <a:bodyPr/>
            <a:lstStyle/>
            <a:p>
              <a:endParaRPr lang="en-US"/>
            </a:p>
          </p:txBody>
        </p:sp>
        <p:sp>
          <p:nvSpPr>
            <p:cNvPr id="6" name="TextBox 6"/>
            <p:cNvSpPr txBox="1"/>
            <p:nvPr/>
          </p:nvSpPr>
          <p:spPr>
            <a:xfrm>
              <a:off x="0" y="-152400"/>
              <a:ext cx="12332809" cy="5946001"/>
            </a:xfrm>
            <a:prstGeom prst="rect">
              <a:avLst/>
            </a:prstGeom>
          </p:spPr>
          <p:txBody>
            <a:bodyPr lIns="0" tIns="0" rIns="0" bIns="0" rtlCol="0" anchor="t"/>
            <a:lstStyle/>
            <a:p>
              <a:pPr algn="ctr">
                <a:lnSpc>
                  <a:spcPts val="8640"/>
                </a:lnSpc>
              </a:pPr>
              <a:r>
                <a:rPr lang="en-US" sz="6000" b="1">
                  <a:solidFill>
                    <a:srgbClr val="000000"/>
                  </a:solidFill>
                  <a:latin typeface="Roboto Bold"/>
                  <a:ea typeface="Roboto Bold"/>
                  <a:cs typeface="Roboto Bold"/>
                  <a:sym typeface="Roboto Bold"/>
                </a:rPr>
                <a:t>Dựa vào kiến thức đã học, vi khuẩn nào giúp cho sữa biến thành sữa chua?</a:t>
              </a:r>
            </a:p>
          </p:txBody>
        </p:sp>
      </p:grpSp>
      <p:sp>
        <p:nvSpPr>
          <p:cNvPr id="7" name="Freeform 7"/>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6">
              <a:extLst>
                <a:ext uri="{96DAC541-7B7A-43D3-8B79-37D633B846F1}">
                  <asvg:svgBlip xmlns:asvg="http://schemas.microsoft.com/office/drawing/2016/SVG/main" r:embed="rId7"/>
                </a:ext>
              </a:extLst>
            </a:blip>
            <a:stretch>
              <a:fillRect t="-106" b="-106"/>
            </a:stretch>
          </a:blipFill>
        </p:spPr>
        <p:txBody>
          <a:bodyPr/>
          <a:lstStyle/>
          <a:p>
            <a:endParaRPr lang="en-US"/>
          </a:p>
        </p:txBody>
      </p:sp>
      <p:sp>
        <p:nvSpPr>
          <p:cNvPr id="8" name="Freeform 8" descr="Sữa chua có đường Vinamilk"/>
          <p:cNvSpPr/>
          <p:nvPr/>
        </p:nvSpPr>
        <p:spPr>
          <a:xfrm>
            <a:off x="-459790" y="1184098"/>
            <a:ext cx="5448300" cy="5448300"/>
          </a:xfrm>
          <a:custGeom>
            <a:avLst/>
            <a:gdLst/>
            <a:ahLst/>
            <a:cxnLst/>
            <a:rect l="l" t="t" r="r" b="b"/>
            <a:pathLst>
              <a:path w="5448300" h="5448300">
                <a:moveTo>
                  <a:pt x="0" y="0"/>
                </a:moveTo>
                <a:lnTo>
                  <a:pt x="5448300" y="0"/>
                </a:lnTo>
                <a:lnTo>
                  <a:pt x="5448300" y="5448300"/>
                </a:lnTo>
                <a:lnTo>
                  <a:pt x="0" y="5448300"/>
                </a:lnTo>
                <a:lnTo>
                  <a:pt x="0" y="0"/>
                </a:lnTo>
                <a:close/>
              </a:path>
            </a:pathLst>
          </a:custGeom>
          <a:blipFill>
            <a:blip r:embed="rId8"/>
            <a:stretch>
              <a:fillRect/>
            </a:stretch>
          </a:blipFill>
        </p:spPr>
        <p:txBody>
          <a:bodyPr/>
          <a:lstStyle/>
          <a:p>
            <a:endParaRPr lang="en-US"/>
          </a:p>
        </p:txBody>
      </p:sp>
      <p:grpSp>
        <p:nvGrpSpPr>
          <p:cNvPr id="9" name="Group 9"/>
          <p:cNvGrpSpPr/>
          <p:nvPr/>
        </p:nvGrpSpPr>
        <p:grpSpPr>
          <a:xfrm>
            <a:off x="3276600" y="5067300"/>
            <a:ext cx="7924800" cy="2667000"/>
            <a:chOff x="0" y="0"/>
            <a:chExt cx="10566400" cy="3556000"/>
          </a:xfrm>
        </p:grpSpPr>
        <p:sp>
          <p:nvSpPr>
            <p:cNvPr id="10" name="Freeform 10"/>
            <p:cNvSpPr/>
            <p:nvPr/>
          </p:nvSpPr>
          <p:spPr>
            <a:xfrm>
              <a:off x="0" y="0"/>
              <a:ext cx="10566400" cy="3556000"/>
            </a:xfrm>
            <a:custGeom>
              <a:avLst/>
              <a:gdLst/>
              <a:ahLst/>
              <a:cxnLst/>
              <a:rect l="l" t="t" r="r" b="b"/>
              <a:pathLst>
                <a:path w="10566400" h="3556000">
                  <a:moveTo>
                    <a:pt x="8611870" y="0"/>
                  </a:moveTo>
                  <a:cubicBezTo>
                    <a:pt x="9691370" y="0"/>
                    <a:pt x="10566400" y="796036"/>
                    <a:pt x="10566400" y="1778000"/>
                  </a:cubicBezTo>
                  <a:cubicBezTo>
                    <a:pt x="10566400" y="2759964"/>
                    <a:pt x="9691370" y="3556000"/>
                    <a:pt x="8611870" y="3556000"/>
                  </a:cubicBezTo>
                  <a:lnTo>
                    <a:pt x="1954530" y="3556000"/>
                  </a:lnTo>
                  <a:cubicBezTo>
                    <a:pt x="875030" y="3556000"/>
                    <a:pt x="0" y="2759964"/>
                    <a:pt x="0" y="1778000"/>
                  </a:cubicBezTo>
                  <a:cubicBezTo>
                    <a:pt x="0" y="796036"/>
                    <a:pt x="875030" y="0"/>
                    <a:pt x="1954530" y="0"/>
                  </a:cubicBezTo>
                  <a:close/>
                </a:path>
              </a:pathLst>
            </a:custGeom>
            <a:solidFill>
              <a:srgbClr val="FFED93"/>
            </a:solidFill>
          </p:spPr>
          <p:txBody>
            <a:bodyPr/>
            <a:lstStyle/>
            <a:p>
              <a:endParaRPr lang="en-US"/>
            </a:p>
          </p:txBody>
        </p:sp>
      </p:grpSp>
      <p:grpSp>
        <p:nvGrpSpPr>
          <p:cNvPr id="11" name="Group 11"/>
          <p:cNvGrpSpPr/>
          <p:nvPr/>
        </p:nvGrpSpPr>
        <p:grpSpPr>
          <a:xfrm>
            <a:off x="3276600" y="5067300"/>
            <a:ext cx="7924800" cy="2667000"/>
            <a:chOff x="0" y="0"/>
            <a:chExt cx="10566400" cy="3556000"/>
          </a:xfrm>
        </p:grpSpPr>
        <p:sp>
          <p:nvSpPr>
            <p:cNvPr id="12" name="Freeform 12"/>
            <p:cNvSpPr/>
            <p:nvPr/>
          </p:nvSpPr>
          <p:spPr>
            <a:xfrm>
              <a:off x="0" y="0"/>
              <a:ext cx="10566400" cy="3556000"/>
            </a:xfrm>
            <a:custGeom>
              <a:avLst/>
              <a:gdLst/>
              <a:ahLst/>
              <a:cxnLst/>
              <a:rect l="l" t="t" r="r" b="b"/>
              <a:pathLst>
                <a:path w="10566400" h="3556000">
                  <a:moveTo>
                    <a:pt x="0" y="0"/>
                  </a:moveTo>
                  <a:lnTo>
                    <a:pt x="10566400" y="0"/>
                  </a:lnTo>
                  <a:lnTo>
                    <a:pt x="10566400" y="3556000"/>
                  </a:lnTo>
                  <a:lnTo>
                    <a:pt x="0" y="3556000"/>
                  </a:lnTo>
                  <a:close/>
                </a:path>
              </a:pathLst>
            </a:custGeom>
            <a:solidFill>
              <a:srgbClr val="000000">
                <a:alpha val="0"/>
              </a:srgbClr>
            </a:solidFill>
          </p:spPr>
          <p:txBody>
            <a:bodyPr/>
            <a:lstStyle/>
            <a:p>
              <a:endParaRPr lang="en-US"/>
            </a:p>
          </p:txBody>
        </p:sp>
        <p:sp>
          <p:nvSpPr>
            <p:cNvPr id="13" name="TextBox 13"/>
            <p:cNvSpPr txBox="1"/>
            <p:nvPr/>
          </p:nvSpPr>
          <p:spPr>
            <a:xfrm>
              <a:off x="0" y="-9525"/>
              <a:ext cx="10566400" cy="3565525"/>
            </a:xfrm>
            <a:prstGeom prst="rect">
              <a:avLst/>
            </a:prstGeom>
          </p:spPr>
          <p:txBody>
            <a:bodyPr lIns="0" tIns="0" rIns="0" bIns="0" rtlCol="0" anchor="ctr"/>
            <a:lstStyle/>
            <a:p>
              <a:pPr algn="ctr">
                <a:lnSpc>
                  <a:spcPts val="9600"/>
                </a:lnSpc>
              </a:pPr>
              <a:r>
                <a:rPr lang="en-US" sz="8000">
                  <a:solidFill>
                    <a:srgbClr val="FF0000"/>
                  </a:solidFill>
                  <a:latin typeface="Roboto"/>
                  <a:ea typeface="Roboto"/>
                  <a:cs typeface="Roboto"/>
                  <a:sym typeface="Roboto"/>
                </a:rPr>
                <a:t>Vi khuẩn lactic.</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2872011" y="2438159"/>
            <a:ext cx="12539770" cy="4701074"/>
          </a:xfrm>
          <a:custGeom>
            <a:avLst/>
            <a:gdLst/>
            <a:ahLst/>
            <a:cxnLst/>
            <a:rect l="l" t="t" r="r" b="b"/>
            <a:pathLst>
              <a:path w="12539770" h="4701074">
                <a:moveTo>
                  <a:pt x="0" y="0"/>
                </a:moveTo>
                <a:lnTo>
                  <a:pt x="12539770" y="0"/>
                </a:lnTo>
                <a:lnTo>
                  <a:pt x="12539770" y="4701074"/>
                </a:lnTo>
                <a:lnTo>
                  <a:pt x="0" y="4701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5">
              <a:extLst>
                <a:ext uri="{96DAC541-7B7A-43D3-8B79-37D633B846F1}">
                  <asvg:svgBlip xmlns:asvg="http://schemas.microsoft.com/office/drawing/2016/SVG/main" r:embed="rId6"/>
                </a:ext>
              </a:extLst>
            </a:blip>
            <a:stretch>
              <a:fillRect t="-287" b="-287"/>
            </a:stretch>
          </a:blipFill>
        </p:spPr>
        <p:txBody>
          <a:bodyPr/>
          <a:lstStyle/>
          <a:p>
            <a:endParaRPr lang="en-US"/>
          </a:p>
        </p:txBody>
      </p:sp>
      <p:sp>
        <p:nvSpPr>
          <p:cNvPr id="4" name="Freeform 4"/>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7">
              <a:extLst>
                <a:ext uri="{96DAC541-7B7A-43D3-8B79-37D633B846F1}">
                  <asvg:svgBlip xmlns:asvg="http://schemas.microsoft.com/office/drawing/2016/SVG/main" r:embed="rId8"/>
                </a:ext>
              </a:extLst>
            </a:blip>
            <a:stretch>
              <a:fillRect l="-196" r="-196"/>
            </a:stretch>
          </a:blipFill>
        </p:spPr>
        <p:txBody>
          <a:bodyPr/>
          <a:lstStyle/>
          <a:p>
            <a:endParaRPr lang="en-US"/>
          </a:p>
        </p:txBody>
      </p:sp>
      <p:sp>
        <p:nvSpPr>
          <p:cNvPr id="5" name="Freeform 5"/>
          <p:cNvSpPr/>
          <p:nvPr/>
        </p:nvSpPr>
        <p:spPr>
          <a:xfrm>
            <a:off x="9492794" y="8126162"/>
            <a:ext cx="1687307" cy="657005"/>
          </a:xfrm>
          <a:custGeom>
            <a:avLst/>
            <a:gdLst/>
            <a:ahLst/>
            <a:cxnLst/>
            <a:rect l="l" t="t" r="r" b="b"/>
            <a:pathLst>
              <a:path w="1687307" h="657005">
                <a:moveTo>
                  <a:pt x="0" y="0"/>
                </a:moveTo>
                <a:lnTo>
                  <a:pt x="1687307" y="0"/>
                </a:lnTo>
                <a:lnTo>
                  <a:pt x="1687307" y="657005"/>
                </a:lnTo>
                <a:lnTo>
                  <a:pt x="0" y="657005"/>
                </a:lnTo>
                <a:lnTo>
                  <a:pt x="0" y="0"/>
                </a:lnTo>
                <a:close/>
              </a:path>
            </a:pathLst>
          </a:custGeom>
          <a:blipFill>
            <a:blip r:embed="rId9">
              <a:extLst>
                <a:ext uri="{96DAC541-7B7A-43D3-8B79-37D633B846F1}">
                  <asvg:svgBlip xmlns:asvg="http://schemas.microsoft.com/office/drawing/2016/SVG/main" r:embed="rId10"/>
                </a:ext>
              </a:extLst>
            </a:blip>
            <a:stretch>
              <a:fillRect t="-17811" b="-17811"/>
            </a:stretch>
          </a:blipFill>
        </p:spPr>
        <p:txBody>
          <a:bodyPr/>
          <a:lstStyle/>
          <a:p>
            <a:endParaRPr lang="en-US"/>
          </a:p>
        </p:txBody>
      </p:sp>
      <p:sp>
        <p:nvSpPr>
          <p:cNvPr id="6" name="Freeform 6"/>
          <p:cNvSpPr/>
          <p:nvPr/>
        </p:nvSpPr>
        <p:spPr>
          <a:xfrm>
            <a:off x="9919380" y="7596433"/>
            <a:ext cx="899135" cy="646762"/>
          </a:xfrm>
          <a:custGeom>
            <a:avLst/>
            <a:gdLst/>
            <a:ahLst/>
            <a:cxnLst/>
            <a:rect l="l" t="t" r="r" b="b"/>
            <a:pathLst>
              <a:path w="899135" h="646762">
                <a:moveTo>
                  <a:pt x="0" y="0"/>
                </a:moveTo>
                <a:lnTo>
                  <a:pt x="899135" y="0"/>
                </a:lnTo>
                <a:lnTo>
                  <a:pt x="899135" y="646762"/>
                </a:lnTo>
                <a:lnTo>
                  <a:pt x="0" y="646762"/>
                </a:lnTo>
                <a:lnTo>
                  <a:pt x="0" y="0"/>
                </a:lnTo>
                <a:close/>
              </a:path>
            </a:pathLst>
          </a:custGeom>
          <a:blipFill>
            <a:blip r:embed="rId11">
              <a:extLst>
                <a:ext uri="{96DAC541-7B7A-43D3-8B79-37D633B846F1}">
                  <asvg:svgBlip xmlns:asvg="http://schemas.microsoft.com/office/drawing/2016/SVG/main" r:embed="rId12"/>
                </a:ext>
              </a:extLst>
            </a:blip>
            <a:stretch>
              <a:fillRect t="-31949" b="-31949"/>
            </a:stretch>
          </a:blipFill>
        </p:spPr>
        <p:txBody>
          <a:bodyPr/>
          <a:lstStyle/>
          <a:p>
            <a:endParaRPr lang="en-US"/>
          </a:p>
        </p:txBody>
      </p:sp>
      <p:sp>
        <p:nvSpPr>
          <p:cNvPr id="7" name="Freeform 7"/>
          <p:cNvSpPr/>
          <p:nvPr/>
        </p:nvSpPr>
        <p:spPr>
          <a:xfrm>
            <a:off x="12605877" y="699388"/>
            <a:ext cx="1790596" cy="1337711"/>
          </a:xfrm>
          <a:custGeom>
            <a:avLst/>
            <a:gdLst/>
            <a:ahLst/>
            <a:cxnLst/>
            <a:rect l="l" t="t" r="r" b="b"/>
            <a:pathLst>
              <a:path w="1790596" h="1337711">
                <a:moveTo>
                  <a:pt x="0" y="0"/>
                </a:moveTo>
                <a:lnTo>
                  <a:pt x="1790596" y="0"/>
                </a:lnTo>
                <a:lnTo>
                  <a:pt x="1790596" y="1337711"/>
                </a:lnTo>
                <a:lnTo>
                  <a:pt x="0" y="1337711"/>
                </a:lnTo>
                <a:lnTo>
                  <a:pt x="0" y="0"/>
                </a:lnTo>
                <a:close/>
              </a:path>
            </a:pathLst>
          </a:custGeom>
          <a:blipFill>
            <a:blip r:embed="rId13">
              <a:extLst>
                <a:ext uri="{96DAC541-7B7A-43D3-8B79-37D633B846F1}">
                  <asvg:svgBlip xmlns:asvg="http://schemas.microsoft.com/office/drawing/2016/SVG/main" r:embed="rId14"/>
                </a:ext>
              </a:extLst>
            </a:blip>
            <a:stretch>
              <a:fillRect t="-195" b="-195"/>
            </a:stretch>
          </a:blipFill>
        </p:spPr>
        <p:txBody>
          <a:bodyPr/>
          <a:lstStyle/>
          <a:p>
            <a:endParaRPr lang="en-US"/>
          </a:p>
        </p:txBody>
      </p:sp>
      <p:sp>
        <p:nvSpPr>
          <p:cNvPr id="8" name="Freeform 8"/>
          <p:cNvSpPr/>
          <p:nvPr/>
        </p:nvSpPr>
        <p:spPr>
          <a:xfrm>
            <a:off x="13029288" y="1213313"/>
            <a:ext cx="222302" cy="177583"/>
          </a:xfrm>
          <a:custGeom>
            <a:avLst/>
            <a:gdLst/>
            <a:ahLst/>
            <a:cxnLst/>
            <a:rect l="l" t="t" r="r" b="b"/>
            <a:pathLst>
              <a:path w="222302" h="177583">
                <a:moveTo>
                  <a:pt x="0" y="0"/>
                </a:moveTo>
                <a:lnTo>
                  <a:pt x="222302" y="0"/>
                </a:lnTo>
                <a:lnTo>
                  <a:pt x="222302" y="177583"/>
                </a:lnTo>
                <a:lnTo>
                  <a:pt x="0" y="177583"/>
                </a:lnTo>
                <a:lnTo>
                  <a:pt x="0" y="0"/>
                </a:lnTo>
                <a:close/>
              </a:path>
            </a:pathLst>
          </a:custGeom>
          <a:blipFill>
            <a:blip r:embed="rId15">
              <a:extLst>
                <a:ext uri="{96DAC541-7B7A-43D3-8B79-37D633B846F1}">
                  <asvg:svgBlip xmlns:asvg="http://schemas.microsoft.com/office/drawing/2016/SVG/main" r:embed="rId16"/>
                </a:ext>
              </a:extLst>
            </a:blip>
            <a:stretch>
              <a:fillRect l="-452" r="-452"/>
            </a:stretch>
          </a:blipFill>
        </p:spPr>
        <p:txBody>
          <a:bodyPr/>
          <a:lstStyle/>
          <a:p>
            <a:endParaRPr lang="en-US"/>
          </a:p>
        </p:txBody>
      </p:sp>
      <p:sp>
        <p:nvSpPr>
          <p:cNvPr id="9" name="Freeform 9"/>
          <p:cNvSpPr/>
          <p:nvPr/>
        </p:nvSpPr>
        <p:spPr>
          <a:xfrm rot="5678905">
            <a:off x="13249026" y="1316746"/>
            <a:ext cx="283815" cy="403355"/>
          </a:xfrm>
          <a:custGeom>
            <a:avLst/>
            <a:gdLst/>
            <a:ahLst/>
            <a:cxnLst/>
            <a:rect l="l" t="t" r="r" b="b"/>
            <a:pathLst>
              <a:path w="283815" h="403355">
                <a:moveTo>
                  <a:pt x="0" y="0"/>
                </a:moveTo>
                <a:lnTo>
                  <a:pt x="283815" y="0"/>
                </a:lnTo>
                <a:lnTo>
                  <a:pt x="283815" y="403355"/>
                </a:lnTo>
                <a:lnTo>
                  <a:pt x="0" y="403355"/>
                </a:lnTo>
                <a:lnTo>
                  <a:pt x="0" y="0"/>
                </a:lnTo>
                <a:close/>
              </a:path>
            </a:pathLst>
          </a:custGeom>
          <a:blipFill>
            <a:blip r:embed="rId17">
              <a:extLst>
                <a:ext uri="{96DAC541-7B7A-43D3-8B79-37D633B846F1}">
                  <asvg:svgBlip xmlns:asvg="http://schemas.microsoft.com/office/drawing/2016/SVG/main" r:embed="rId18"/>
                </a:ext>
              </a:extLst>
            </a:blip>
            <a:stretch>
              <a:fillRect t="-427" b="-427"/>
            </a:stretch>
          </a:blipFill>
        </p:spPr>
        <p:txBody>
          <a:bodyPr/>
          <a:lstStyle/>
          <a:p>
            <a:endParaRPr lang="en-US"/>
          </a:p>
        </p:txBody>
      </p:sp>
      <p:sp>
        <p:nvSpPr>
          <p:cNvPr id="10" name="Freeform 10"/>
          <p:cNvSpPr/>
          <p:nvPr/>
        </p:nvSpPr>
        <p:spPr>
          <a:xfrm rot="4452390">
            <a:off x="13447726" y="985044"/>
            <a:ext cx="598050" cy="439295"/>
          </a:xfrm>
          <a:custGeom>
            <a:avLst/>
            <a:gdLst/>
            <a:ahLst/>
            <a:cxnLst/>
            <a:rect l="l" t="t" r="r" b="b"/>
            <a:pathLst>
              <a:path w="598050" h="439295">
                <a:moveTo>
                  <a:pt x="0" y="0"/>
                </a:moveTo>
                <a:lnTo>
                  <a:pt x="598050" y="0"/>
                </a:lnTo>
                <a:lnTo>
                  <a:pt x="598050" y="439295"/>
                </a:lnTo>
                <a:lnTo>
                  <a:pt x="0" y="439295"/>
                </a:lnTo>
                <a:lnTo>
                  <a:pt x="0" y="0"/>
                </a:lnTo>
                <a:close/>
              </a:path>
            </a:pathLst>
          </a:custGeom>
          <a:blipFill>
            <a:blip r:embed="rId19">
              <a:extLst>
                <a:ext uri="{96DAC541-7B7A-43D3-8B79-37D633B846F1}">
                  <asvg:svgBlip xmlns:asvg="http://schemas.microsoft.com/office/drawing/2016/SVG/main" r:embed="rId20"/>
                </a:ext>
              </a:extLst>
            </a:blip>
            <a:stretch>
              <a:fillRect t="-781" b="-781"/>
            </a:stretch>
          </a:blipFill>
        </p:spPr>
        <p:txBody>
          <a:bodyPr/>
          <a:lstStyle/>
          <a:p>
            <a:endParaRPr lang="en-US"/>
          </a:p>
        </p:txBody>
      </p:sp>
      <p:sp>
        <p:nvSpPr>
          <p:cNvPr id="11" name="Freeform 11"/>
          <p:cNvSpPr/>
          <p:nvPr/>
        </p:nvSpPr>
        <p:spPr>
          <a:xfrm flipH="1">
            <a:off x="13560803" y="1670714"/>
            <a:ext cx="713761" cy="555888"/>
          </a:xfrm>
          <a:custGeom>
            <a:avLst/>
            <a:gdLst/>
            <a:ahLst/>
            <a:cxnLst/>
            <a:rect l="l" t="t" r="r" b="b"/>
            <a:pathLst>
              <a:path w="713761" h="555888">
                <a:moveTo>
                  <a:pt x="713761" y="0"/>
                </a:moveTo>
                <a:lnTo>
                  <a:pt x="0" y="0"/>
                </a:lnTo>
                <a:lnTo>
                  <a:pt x="0" y="555888"/>
                </a:lnTo>
                <a:lnTo>
                  <a:pt x="713761" y="555888"/>
                </a:lnTo>
                <a:lnTo>
                  <a:pt x="713761" y="0"/>
                </a:lnTo>
                <a:close/>
              </a:path>
            </a:pathLst>
          </a:custGeom>
          <a:blipFill>
            <a:blip r:embed="rId21">
              <a:extLst>
                <a:ext uri="{96DAC541-7B7A-43D3-8B79-37D633B846F1}">
                  <asvg:svgBlip xmlns:asvg="http://schemas.microsoft.com/office/drawing/2016/SVG/main" r:embed="rId22"/>
                </a:ext>
              </a:extLst>
            </a:blip>
            <a:stretch>
              <a:fillRect t="-504" b="-504"/>
            </a:stretch>
          </a:blipFill>
        </p:spPr>
        <p:txBody>
          <a:bodyPr/>
          <a:lstStyle/>
          <a:p>
            <a:endParaRPr lang="en-US"/>
          </a:p>
        </p:txBody>
      </p:sp>
      <p:sp>
        <p:nvSpPr>
          <p:cNvPr id="12" name="Freeform 12"/>
          <p:cNvSpPr/>
          <p:nvPr/>
        </p:nvSpPr>
        <p:spPr>
          <a:xfrm>
            <a:off x="371680" y="4175868"/>
            <a:ext cx="4477793" cy="6111132"/>
          </a:xfrm>
          <a:custGeom>
            <a:avLst/>
            <a:gdLst/>
            <a:ahLst/>
            <a:cxnLst/>
            <a:rect l="l" t="t" r="r" b="b"/>
            <a:pathLst>
              <a:path w="4477793" h="6111132">
                <a:moveTo>
                  <a:pt x="0" y="0"/>
                </a:moveTo>
                <a:lnTo>
                  <a:pt x="4477793" y="0"/>
                </a:lnTo>
                <a:lnTo>
                  <a:pt x="4477793" y="6111132"/>
                </a:lnTo>
                <a:lnTo>
                  <a:pt x="0" y="6111132"/>
                </a:lnTo>
                <a:lnTo>
                  <a:pt x="0" y="0"/>
                </a:lnTo>
                <a:close/>
              </a:path>
            </a:pathLst>
          </a:custGeom>
          <a:blipFill>
            <a:blip r:embed="rId23">
              <a:extLst>
                <a:ext uri="{96DAC541-7B7A-43D3-8B79-37D633B846F1}">
                  <asvg:svgBlip xmlns:asvg="http://schemas.microsoft.com/office/drawing/2016/SVG/main" r:embed="rId24"/>
                </a:ext>
              </a:extLst>
            </a:blip>
            <a:stretch>
              <a:fillRect t="-93" b="-93"/>
            </a:stretch>
          </a:blipFill>
        </p:spPr>
        <p:txBody>
          <a:bodyPr/>
          <a:lstStyle/>
          <a:p>
            <a:endParaRPr lang="en-US"/>
          </a:p>
        </p:txBody>
      </p:sp>
      <p:sp>
        <p:nvSpPr>
          <p:cNvPr id="13" name="Freeform 13"/>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5">
              <a:extLst>
                <a:ext uri="{96DAC541-7B7A-43D3-8B79-37D633B846F1}">
                  <asvg:svgBlip xmlns:asvg="http://schemas.microsoft.com/office/drawing/2016/SVG/main" r:embed="rId26"/>
                </a:ext>
              </a:extLst>
            </a:blip>
            <a:stretch>
              <a:fillRect l="-32" r="-32"/>
            </a:stretch>
          </a:blipFill>
        </p:spPr>
        <p:txBody>
          <a:bodyPr/>
          <a:lstStyle/>
          <a:p>
            <a:endParaRPr lang="en-US"/>
          </a:p>
        </p:txBody>
      </p:sp>
      <p:sp>
        <p:nvSpPr>
          <p:cNvPr id="14" name="Freeform 14"/>
          <p:cNvSpPr/>
          <p:nvPr/>
        </p:nvSpPr>
        <p:spPr>
          <a:xfrm>
            <a:off x="13501174" y="5872844"/>
            <a:ext cx="2829920" cy="2532778"/>
          </a:xfrm>
          <a:custGeom>
            <a:avLst/>
            <a:gdLst/>
            <a:ahLst/>
            <a:cxnLst/>
            <a:rect l="l" t="t" r="r" b="b"/>
            <a:pathLst>
              <a:path w="2829920" h="2532778">
                <a:moveTo>
                  <a:pt x="0" y="0"/>
                </a:moveTo>
                <a:lnTo>
                  <a:pt x="2829920" y="0"/>
                </a:lnTo>
                <a:lnTo>
                  <a:pt x="2829920" y="2532778"/>
                </a:lnTo>
                <a:lnTo>
                  <a:pt x="0" y="2532778"/>
                </a:lnTo>
                <a:lnTo>
                  <a:pt x="0" y="0"/>
                </a:lnTo>
                <a:close/>
              </a:path>
            </a:pathLst>
          </a:custGeom>
          <a:blipFill>
            <a:blip r:embed="rId27">
              <a:extLst>
                <a:ext uri="{96DAC541-7B7A-43D3-8B79-37D633B846F1}">
                  <asvg:svgBlip xmlns:asvg="http://schemas.microsoft.com/office/drawing/2016/SVG/main" r:embed="rId28"/>
                </a:ext>
              </a:extLst>
            </a:blip>
            <a:stretch>
              <a:fillRect t="-54" b="-54"/>
            </a:stretch>
          </a:blipFill>
        </p:spPr>
        <p:txBody>
          <a:bodyPr/>
          <a:lstStyle/>
          <a:p>
            <a:endParaRPr lang="en-US"/>
          </a:p>
        </p:txBody>
      </p:sp>
      <p:sp>
        <p:nvSpPr>
          <p:cNvPr id="15" name="Freeform 15"/>
          <p:cNvSpPr/>
          <p:nvPr/>
        </p:nvSpPr>
        <p:spPr>
          <a:xfrm>
            <a:off x="3429000" y="2857500"/>
            <a:ext cx="11997968" cy="3359187"/>
          </a:xfrm>
          <a:custGeom>
            <a:avLst/>
            <a:gdLst/>
            <a:ahLst/>
            <a:cxnLst/>
            <a:rect l="l" t="t" r="r" b="b"/>
            <a:pathLst>
              <a:path w="11997968" h="3359187">
                <a:moveTo>
                  <a:pt x="0" y="0"/>
                </a:moveTo>
                <a:lnTo>
                  <a:pt x="11997968" y="0"/>
                </a:lnTo>
                <a:lnTo>
                  <a:pt x="11997968" y="3359187"/>
                </a:lnTo>
                <a:lnTo>
                  <a:pt x="0" y="3359187"/>
                </a:lnTo>
                <a:lnTo>
                  <a:pt x="0" y="0"/>
                </a:lnTo>
                <a:close/>
              </a:path>
            </a:pathLst>
          </a:custGeom>
          <a:blipFill>
            <a:blip r:embed="rId29"/>
            <a:stretch>
              <a:fillRect/>
            </a:stretch>
          </a:blipFill>
        </p:spPr>
        <p:txBody>
          <a:bodyPr/>
          <a:lstStyle/>
          <a:p>
            <a:endParaRPr lang="en-US"/>
          </a:p>
        </p:txBody>
      </p:sp>
      <p:sp>
        <p:nvSpPr>
          <p:cNvPr id="16" name="Freeform 16"/>
          <p:cNvSpPr/>
          <p:nvPr/>
        </p:nvSpPr>
        <p:spPr>
          <a:xfrm>
            <a:off x="6705600" y="723900"/>
            <a:ext cx="4285859" cy="2139881"/>
          </a:xfrm>
          <a:custGeom>
            <a:avLst/>
            <a:gdLst/>
            <a:ahLst/>
            <a:cxnLst/>
            <a:rect l="l" t="t" r="r" b="b"/>
            <a:pathLst>
              <a:path w="4285859" h="2139881">
                <a:moveTo>
                  <a:pt x="0" y="0"/>
                </a:moveTo>
                <a:lnTo>
                  <a:pt x="4285859" y="0"/>
                </a:lnTo>
                <a:lnTo>
                  <a:pt x="4285859" y="2139881"/>
                </a:lnTo>
                <a:lnTo>
                  <a:pt x="0" y="2139881"/>
                </a:lnTo>
                <a:lnTo>
                  <a:pt x="0" y="0"/>
                </a:lnTo>
                <a:close/>
              </a:path>
            </a:pathLst>
          </a:custGeom>
          <a:blipFill>
            <a:blip r:embed="rId30"/>
            <a:stretch>
              <a:fillRect/>
            </a:stretch>
          </a:blipFill>
        </p:spPr>
        <p:txBody>
          <a:bodyPr/>
          <a:lstStyle/>
          <a:p>
            <a:endParaRPr lang="en-US"/>
          </a:p>
        </p:txBody>
      </p:sp>
      <p:sp>
        <p:nvSpPr>
          <p:cNvPr id="17" name="Freeform 17"/>
          <p:cNvSpPr/>
          <p:nvPr/>
        </p:nvSpPr>
        <p:spPr>
          <a:xfrm>
            <a:off x="7315200" y="5524500"/>
            <a:ext cx="3688400" cy="1926503"/>
          </a:xfrm>
          <a:custGeom>
            <a:avLst/>
            <a:gdLst/>
            <a:ahLst/>
            <a:cxnLst/>
            <a:rect l="l" t="t" r="r" b="b"/>
            <a:pathLst>
              <a:path w="3688400" h="1926503">
                <a:moveTo>
                  <a:pt x="0" y="0"/>
                </a:moveTo>
                <a:lnTo>
                  <a:pt x="3688400" y="0"/>
                </a:lnTo>
                <a:lnTo>
                  <a:pt x="3688400" y="1926503"/>
                </a:lnTo>
                <a:lnTo>
                  <a:pt x="0" y="1926503"/>
                </a:lnTo>
                <a:lnTo>
                  <a:pt x="0" y="0"/>
                </a:lnTo>
                <a:close/>
              </a:path>
            </a:pathLst>
          </a:custGeom>
          <a:blipFill>
            <a:blip r:embed="rId31"/>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2891478" y="1624167"/>
            <a:ext cx="8937940" cy="7364570"/>
          </a:xfrm>
          <a:custGeom>
            <a:avLst/>
            <a:gdLst/>
            <a:ahLst/>
            <a:cxnLst/>
            <a:rect l="l" t="t" r="r" b="b"/>
            <a:pathLst>
              <a:path w="8937940" h="7364570">
                <a:moveTo>
                  <a:pt x="0" y="0"/>
                </a:moveTo>
                <a:lnTo>
                  <a:pt x="8937940" y="0"/>
                </a:lnTo>
                <a:lnTo>
                  <a:pt x="8937940" y="7364570"/>
                </a:lnTo>
                <a:lnTo>
                  <a:pt x="0" y="73645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887200" y="4533900"/>
            <a:ext cx="5211327" cy="5495098"/>
          </a:xfrm>
          <a:custGeom>
            <a:avLst/>
            <a:gdLst/>
            <a:ahLst/>
            <a:cxnLst/>
            <a:rect l="l" t="t" r="r" b="b"/>
            <a:pathLst>
              <a:path w="5211327" h="5495098">
                <a:moveTo>
                  <a:pt x="0" y="0"/>
                </a:moveTo>
                <a:lnTo>
                  <a:pt x="5211327" y="0"/>
                </a:lnTo>
                <a:lnTo>
                  <a:pt x="5211327" y="5495098"/>
                </a:lnTo>
                <a:lnTo>
                  <a:pt x="0" y="5495098"/>
                </a:lnTo>
                <a:lnTo>
                  <a:pt x="0" y="0"/>
                </a:lnTo>
                <a:close/>
              </a:path>
            </a:pathLst>
          </a:custGeom>
          <a:blipFill>
            <a:blip r:embed="rId4">
              <a:extLst>
                <a:ext uri="{96DAC541-7B7A-43D3-8B79-37D633B846F1}">
                  <asvg:svgBlip xmlns:asvg="http://schemas.microsoft.com/office/drawing/2016/SVG/main" r:embed="rId5"/>
                </a:ext>
              </a:extLst>
            </a:blip>
            <a:stretch>
              <a:fillRect l="-3270" r="-3270"/>
            </a:stretch>
          </a:blipFill>
        </p:spPr>
        <p:txBody>
          <a:bodyPr/>
          <a:lstStyle/>
          <a:p>
            <a:endParaRPr lang="en-US"/>
          </a:p>
        </p:txBody>
      </p:sp>
      <p:sp>
        <p:nvSpPr>
          <p:cNvPr id="4" name="Freeform 4"/>
          <p:cNvSpPr/>
          <p:nvPr/>
        </p:nvSpPr>
        <p:spPr>
          <a:xfrm>
            <a:off x="2819400" y="2324100"/>
            <a:ext cx="9490827" cy="7108420"/>
          </a:xfrm>
          <a:custGeom>
            <a:avLst/>
            <a:gdLst/>
            <a:ahLst/>
            <a:cxnLst/>
            <a:rect l="l" t="t" r="r" b="b"/>
            <a:pathLst>
              <a:path w="9490827" h="7108420">
                <a:moveTo>
                  <a:pt x="0" y="0"/>
                </a:moveTo>
                <a:lnTo>
                  <a:pt x="9490827" y="0"/>
                </a:lnTo>
                <a:lnTo>
                  <a:pt x="9490827" y="7108420"/>
                </a:lnTo>
                <a:lnTo>
                  <a:pt x="0" y="710842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459790" y="8717904"/>
            <a:ext cx="19643996" cy="2858702"/>
          </a:xfrm>
          <a:custGeom>
            <a:avLst/>
            <a:gdLst/>
            <a:ahLst/>
            <a:cxnLst/>
            <a:rect l="l" t="t" r="r" b="b"/>
            <a:pathLst>
              <a:path w="19643996" h="2858702">
                <a:moveTo>
                  <a:pt x="0" y="0"/>
                </a:moveTo>
                <a:lnTo>
                  <a:pt x="19643996" y="0"/>
                </a:lnTo>
                <a:lnTo>
                  <a:pt x="19643996" y="2858702"/>
                </a:lnTo>
                <a:lnTo>
                  <a:pt x="0" y="2858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85569" y="1790700"/>
            <a:ext cx="10378918" cy="3520462"/>
          </a:xfrm>
          <a:custGeom>
            <a:avLst/>
            <a:gdLst/>
            <a:ahLst/>
            <a:cxnLst/>
            <a:rect l="l" t="t" r="r" b="b"/>
            <a:pathLst>
              <a:path w="10378918" h="3520462">
                <a:moveTo>
                  <a:pt x="0" y="0"/>
                </a:moveTo>
                <a:lnTo>
                  <a:pt x="10378918" y="0"/>
                </a:lnTo>
                <a:lnTo>
                  <a:pt x="10378918" y="3520462"/>
                </a:lnTo>
                <a:lnTo>
                  <a:pt x="0" y="3520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3022291" y="2658608"/>
            <a:ext cx="9249607" cy="2021872"/>
            <a:chOff x="0" y="0"/>
            <a:chExt cx="12332809" cy="2695830"/>
          </a:xfrm>
        </p:grpSpPr>
        <p:sp>
          <p:nvSpPr>
            <p:cNvPr id="5" name="Freeform 5"/>
            <p:cNvSpPr/>
            <p:nvPr/>
          </p:nvSpPr>
          <p:spPr>
            <a:xfrm>
              <a:off x="0" y="0"/>
              <a:ext cx="12332809" cy="2695830"/>
            </a:xfrm>
            <a:custGeom>
              <a:avLst/>
              <a:gdLst/>
              <a:ahLst/>
              <a:cxnLst/>
              <a:rect l="l" t="t" r="r" b="b"/>
              <a:pathLst>
                <a:path w="12332809" h="2695830">
                  <a:moveTo>
                    <a:pt x="0" y="0"/>
                  </a:moveTo>
                  <a:lnTo>
                    <a:pt x="12332809" y="0"/>
                  </a:lnTo>
                  <a:lnTo>
                    <a:pt x="12332809" y="2695830"/>
                  </a:lnTo>
                  <a:lnTo>
                    <a:pt x="0" y="2695830"/>
                  </a:lnTo>
                  <a:close/>
                </a:path>
              </a:pathLst>
            </a:custGeom>
            <a:solidFill>
              <a:srgbClr val="000000">
                <a:alpha val="0"/>
              </a:srgbClr>
            </a:solidFill>
          </p:spPr>
          <p:txBody>
            <a:bodyPr/>
            <a:lstStyle/>
            <a:p>
              <a:endParaRPr lang="en-US"/>
            </a:p>
          </p:txBody>
        </p:sp>
        <p:sp>
          <p:nvSpPr>
            <p:cNvPr id="6" name="TextBox 6"/>
            <p:cNvSpPr txBox="1"/>
            <p:nvPr/>
          </p:nvSpPr>
          <p:spPr>
            <a:xfrm>
              <a:off x="0" y="-123825"/>
              <a:ext cx="12332809" cy="2819655"/>
            </a:xfrm>
            <a:prstGeom prst="rect">
              <a:avLst/>
            </a:prstGeom>
          </p:spPr>
          <p:txBody>
            <a:bodyPr lIns="0" tIns="0" rIns="0" bIns="0" rtlCol="0" anchor="t"/>
            <a:lstStyle/>
            <a:p>
              <a:pPr algn="ctr">
                <a:lnSpc>
                  <a:spcPts val="7775"/>
                </a:lnSpc>
              </a:pPr>
              <a:r>
                <a:rPr lang="en-US" sz="5400" b="1">
                  <a:solidFill>
                    <a:srgbClr val="000000"/>
                  </a:solidFill>
                  <a:latin typeface="Roboto Bold"/>
                  <a:ea typeface="Roboto Bold"/>
                  <a:cs typeface="Roboto Bold"/>
                  <a:sym typeface="Roboto Bold"/>
                </a:rPr>
                <a:t>2. Sử dụng vi khuẩn có ích trong làm sữa chua.</a:t>
              </a:r>
            </a:p>
          </p:txBody>
        </p:sp>
      </p:grpSp>
      <p:sp>
        <p:nvSpPr>
          <p:cNvPr id="7" name="Freeform 7"/>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6">
              <a:extLst>
                <a:ext uri="{96DAC541-7B7A-43D3-8B79-37D633B846F1}">
                  <asvg:svgBlip xmlns:asvg="http://schemas.microsoft.com/office/drawing/2016/SVG/main" r:embed="rId7"/>
                </a:ext>
              </a:extLst>
            </a:blip>
            <a:stretch>
              <a:fillRect t="-106" b="-106"/>
            </a:stretch>
          </a:blipFill>
        </p:spPr>
        <p:txBody>
          <a:bodyPr/>
          <a:lstStyle/>
          <a:p>
            <a:endParaRPr lang="en-US"/>
          </a:p>
        </p:txBody>
      </p:sp>
      <p:sp>
        <p:nvSpPr>
          <p:cNvPr id="8" name="Freeform 8" descr="Sữa chua phô mai Blédina - Vị Dâu (570g) - 6 month+"/>
          <p:cNvSpPr/>
          <p:nvPr/>
        </p:nvSpPr>
        <p:spPr>
          <a:xfrm>
            <a:off x="-533400" y="4152900"/>
            <a:ext cx="5600700" cy="5600700"/>
          </a:xfrm>
          <a:custGeom>
            <a:avLst/>
            <a:gdLst/>
            <a:ahLst/>
            <a:cxnLst/>
            <a:rect l="l" t="t" r="r" b="b"/>
            <a:pathLst>
              <a:path w="5600700" h="5600700">
                <a:moveTo>
                  <a:pt x="0" y="0"/>
                </a:moveTo>
                <a:lnTo>
                  <a:pt x="5600700" y="0"/>
                </a:lnTo>
                <a:lnTo>
                  <a:pt x="5600700" y="5600700"/>
                </a:lnTo>
                <a:lnTo>
                  <a:pt x="0" y="5600700"/>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1114</Words>
  <Application>Microsoft Office PowerPoint</Application>
  <PresentationFormat>Custom</PresentationFormat>
  <Paragraphs>61</Paragraphs>
  <Slides>28</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Roboto</vt:lpstr>
      <vt:lpstr>Calibri</vt:lpstr>
      <vt:lpstr>Baloo</vt:lpstr>
      <vt:lpstr>Noto Sans Bold</vt:lpstr>
      <vt:lpstr>Arial</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T2.Bai19.pptx</dc:title>
  <cp:lastModifiedBy>Mai Xù</cp:lastModifiedBy>
  <cp:revision>2</cp:revision>
  <dcterms:created xsi:type="dcterms:W3CDTF">2006-08-16T00:00:00Z</dcterms:created>
  <dcterms:modified xsi:type="dcterms:W3CDTF">2025-01-22T14:52:02Z</dcterms:modified>
  <dc:identifier>DAGc1r15wGY</dc:identifier>
</cp:coreProperties>
</file>