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708" r:id="rId4"/>
    <p:sldMasterId id="2147483720" r:id="rId5"/>
    <p:sldMasterId id="2147483732" r:id="rId6"/>
    <p:sldMasterId id="2147483792" r:id="rId7"/>
    <p:sldMasterId id="2147483816" r:id="rId8"/>
    <p:sldMasterId id="2147483828" r:id="rId9"/>
    <p:sldMasterId id="2147483840" r:id="rId10"/>
    <p:sldMasterId id="2147483864" r:id="rId11"/>
  </p:sldMasterIdLst>
  <p:notesMasterIdLst>
    <p:notesMasterId r:id="rId50"/>
  </p:notesMasterIdLst>
  <p:sldIdLst>
    <p:sldId id="256" r:id="rId12"/>
    <p:sldId id="257" r:id="rId13"/>
    <p:sldId id="271" r:id="rId14"/>
    <p:sldId id="259" r:id="rId15"/>
    <p:sldId id="273" r:id="rId16"/>
    <p:sldId id="274"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4" r:id="rId31"/>
    <p:sldId id="316" r:id="rId32"/>
    <p:sldId id="313" r:id="rId33"/>
    <p:sldId id="315" r:id="rId34"/>
    <p:sldId id="283" r:id="rId35"/>
    <p:sldId id="284" r:id="rId36"/>
    <p:sldId id="318" r:id="rId37"/>
    <p:sldId id="319" r:id="rId38"/>
    <p:sldId id="282" r:id="rId39"/>
    <p:sldId id="321" r:id="rId40"/>
    <p:sldId id="258" r:id="rId41"/>
    <p:sldId id="292" r:id="rId42"/>
    <p:sldId id="296" r:id="rId43"/>
    <p:sldId id="295" r:id="rId44"/>
    <p:sldId id="297" r:id="rId45"/>
    <p:sldId id="299" r:id="rId46"/>
    <p:sldId id="261" r:id="rId47"/>
    <p:sldId id="267" r:id="rId48"/>
    <p:sldId id="270" r:id="rId49"/>
  </p:sldIdLst>
  <p:sldSz cx="18288000" cy="10287000"/>
  <p:notesSz cx="6858000" cy="9144000"/>
  <p:embeddedFontLs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543C0-0977-4927-9790-76360A1520F0}" type="datetimeFigureOut">
              <a:rPr lang="vi-VN" smtClean="0"/>
              <a:t>19/11/2025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D3978-68DE-46F5-B657-FE4940278D2C}" type="slidenum">
              <a:rPr lang="vi-VN" smtClean="0"/>
              <a:t>‹#›</a:t>
            </a:fld>
            <a:endParaRPr lang="vi-VN"/>
          </a:p>
        </p:txBody>
      </p:sp>
    </p:spTree>
    <p:extLst>
      <p:ext uri="{BB962C8B-B14F-4D97-AF65-F5344CB8AC3E}">
        <p14:creationId xmlns:p14="http://schemas.microsoft.com/office/powerpoint/2010/main" val="151697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26D3978-68DE-46F5-B657-FE4940278D2C}" type="slidenum">
              <a:rPr lang="vi-VN" smtClean="0"/>
              <a:t>9</a:t>
            </a:fld>
            <a:endParaRPr lang="vi-VN"/>
          </a:p>
        </p:txBody>
      </p:sp>
    </p:spTree>
    <p:extLst>
      <p:ext uri="{BB962C8B-B14F-4D97-AF65-F5344CB8AC3E}">
        <p14:creationId xmlns:p14="http://schemas.microsoft.com/office/powerpoint/2010/main" val="105084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64054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8976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43977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6148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0849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551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58543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6076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3781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970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81305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4258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5138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72041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4889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88009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7337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0412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67220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66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00198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08301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5140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389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848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547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3917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547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43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436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4868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6202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464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907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4014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3866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797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69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9799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018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3613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111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655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9526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1189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722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4412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3629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0284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479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19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2245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0064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507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200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7875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205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145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6213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30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8254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450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429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3548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1373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142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9363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741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6087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887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0128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5403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2550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7292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3651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545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4718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5664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3534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344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8518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5994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531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729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1580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9837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2638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8609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169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183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0793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4387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3013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848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2698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8511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8491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3519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2884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936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229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9798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7080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2990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6959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5592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7908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6655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7021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030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820466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410715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0145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825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41991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53500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51460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046976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7758269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223028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svg"/><Relationship Id="rId7" Type="http://schemas.openxmlformats.org/officeDocument/2006/relationships/image" Target="../media/image61.png"/><Relationship Id="rId12"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430.png"/><Relationship Id="rId11" Type="http://schemas.openxmlformats.org/officeDocument/2006/relationships/image" Target="../media/image32.png"/><Relationship Id="rId5" Type="http://schemas.openxmlformats.org/officeDocument/2006/relationships/image" Target="../media/image53.svg"/><Relationship Id="rId10" Type="http://schemas.openxmlformats.org/officeDocument/2006/relationships/image" Target="../media/image64.svg"/><Relationship Id="rId4" Type="http://schemas.openxmlformats.org/officeDocument/2006/relationships/image" Target="../media/image52.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1.png"/><Relationship Id="rId3" Type="http://schemas.openxmlformats.org/officeDocument/2006/relationships/image" Target="../media/image2.svg"/><Relationship Id="rId7" Type="http://schemas.openxmlformats.org/officeDocument/2006/relationships/image" Target="../media/image67.png"/><Relationship Id="rId12" Type="http://schemas.openxmlformats.org/officeDocument/2006/relationships/image" Target="../media/image70.sv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450.png"/><Relationship Id="rId11" Type="http://schemas.openxmlformats.org/officeDocument/2006/relationships/image" Target="../media/image69.png"/><Relationship Id="rId5" Type="http://schemas.openxmlformats.org/officeDocument/2006/relationships/image" Target="../media/image66.svg"/><Relationship Id="rId15" Type="http://schemas.openxmlformats.org/officeDocument/2006/relationships/image" Target="../media/image73.jpeg"/><Relationship Id="rId10" Type="http://schemas.openxmlformats.org/officeDocument/2006/relationships/image" Target="../media/image15.svg"/><Relationship Id="rId4" Type="http://schemas.openxmlformats.org/officeDocument/2006/relationships/image" Target="../media/image65.png"/><Relationship Id="rId9" Type="http://schemas.openxmlformats.org/officeDocument/2006/relationships/image" Target="../media/image14.png"/><Relationship Id="rId14"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06.xml"/><Relationship Id="rId11" Type="http://schemas.openxmlformats.org/officeDocument/2006/relationships/image" Target="../media/image70.svg"/><Relationship Id="rId10" Type="http://schemas.openxmlformats.org/officeDocument/2006/relationships/image" Target="../media/image69.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67.png"/><Relationship Id="rId1" Type="http://schemas.openxmlformats.org/officeDocument/2006/relationships/slideLayout" Target="../slideLayouts/slideLayout106.xml"/><Relationship Id="rId6" Type="http://schemas.openxmlformats.org/officeDocument/2006/relationships/image" Target="../media/image69.png"/><Relationship Id="rId5" Type="http://schemas.openxmlformats.org/officeDocument/2006/relationships/image" Target="../media/image15.svg"/><Relationship Id="rId10" Type="http://schemas.openxmlformats.org/officeDocument/2006/relationships/image" Target="../media/image75.png"/><Relationship Id="rId4" Type="http://schemas.openxmlformats.org/officeDocument/2006/relationships/image" Target="../media/image14.png"/><Relationship Id="rId9"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68.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66.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55.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106.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560.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svg"/><Relationship Id="rId3" Type="http://schemas.openxmlformats.org/officeDocument/2006/relationships/image" Target="../media/image42.svg"/><Relationship Id="rId7" Type="http://schemas.openxmlformats.org/officeDocument/2006/relationships/image" Target="../media/image87.svg"/><Relationship Id="rId12" Type="http://schemas.openxmlformats.org/officeDocument/2006/relationships/image" Target="../media/image90.png"/><Relationship Id="rId2" Type="http://schemas.openxmlformats.org/officeDocument/2006/relationships/image" Target="../media/image41.png"/><Relationship Id="rId1" Type="http://schemas.openxmlformats.org/officeDocument/2006/relationships/slideLayout" Target="../slideLayouts/slideLayout106.xml"/><Relationship Id="rId6" Type="http://schemas.openxmlformats.org/officeDocument/2006/relationships/image" Target="../media/image86.png"/><Relationship Id="rId11" Type="http://schemas.openxmlformats.org/officeDocument/2006/relationships/image" Target="../media/image15.svg"/><Relationship Id="rId5" Type="http://schemas.openxmlformats.org/officeDocument/2006/relationships/image" Target="../media/image85.svg"/><Relationship Id="rId10" Type="http://schemas.openxmlformats.org/officeDocument/2006/relationships/image" Target="../media/image14.png"/><Relationship Id="rId4" Type="http://schemas.openxmlformats.org/officeDocument/2006/relationships/image" Target="../media/image84.png"/><Relationship Id="rId9" Type="http://schemas.openxmlformats.org/officeDocument/2006/relationships/image" Target="../media/image89.sv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svg"/><Relationship Id="rId7" Type="http://schemas.openxmlformats.org/officeDocument/2006/relationships/image" Target="../media/image48.svg"/><Relationship Id="rId2" Type="http://schemas.openxmlformats.org/officeDocument/2006/relationships/image" Target="../media/image41.png"/><Relationship Id="rId1" Type="http://schemas.openxmlformats.org/officeDocument/2006/relationships/slideLayout" Target="../slideLayouts/slideLayout106.xml"/><Relationship Id="rId6" Type="http://schemas.openxmlformats.org/officeDocument/2006/relationships/image" Target="../media/image47.png"/><Relationship Id="rId11" Type="http://schemas.openxmlformats.org/officeDocument/2006/relationships/image" Target="../media/image50.svg"/><Relationship Id="rId5" Type="http://schemas.openxmlformats.org/officeDocument/2006/relationships/image" Target="../media/image40.svg"/><Relationship Id="rId10"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44.sv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32.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6.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32.png"/><Relationship Id="rId5" Type="http://schemas.openxmlformats.org/officeDocument/2006/relationships/image" Target="../media/image64.svg"/><Relationship Id="rId10" Type="http://schemas.openxmlformats.org/officeDocument/2006/relationships/image" Target="../media/image62.svg"/><Relationship Id="rId4" Type="http://schemas.openxmlformats.org/officeDocument/2006/relationships/image" Target="../media/image63.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5.svg"/><Relationship Id="rId10" Type="http://schemas.openxmlformats.org/officeDocument/2006/relationships/image" Target="../media/image75.png"/><Relationship Id="rId4" Type="http://schemas.openxmlformats.org/officeDocument/2006/relationships/image" Target="../media/image14.pn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68.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66.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7.svg"/><Relationship Id="rId7" Type="http://schemas.openxmlformats.org/officeDocument/2006/relationships/image" Target="../media/image93.svg"/><Relationship Id="rId2" Type="http://schemas.openxmlformats.org/officeDocument/2006/relationships/image" Target="../media/image56.png"/><Relationship Id="rId1" Type="http://schemas.openxmlformats.org/officeDocument/2006/relationships/slideLayout" Target="../slideLayouts/slideLayout106.xml"/><Relationship Id="rId6" Type="http://schemas.openxmlformats.org/officeDocument/2006/relationships/image" Target="../media/image92.png"/><Relationship Id="rId5" Type="http://schemas.openxmlformats.org/officeDocument/2006/relationships/image" Target="../media/image59.svg"/><Relationship Id="rId10" Type="http://schemas.openxmlformats.org/officeDocument/2006/relationships/image" Target="../media/image94.jpeg"/><Relationship Id="rId4" Type="http://schemas.openxmlformats.org/officeDocument/2006/relationships/image" Target="../media/image58.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33.svg"/><Relationship Id="rId12"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7.svg"/><Relationship Id="rId7" Type="http://schemas.openxmlformats.org/officeDocument/2006/relationships/image" Target="../media/image93.svg"/><Relationship Id="rId2" Type="http://schemas.openxmlformats.org/officeDocument/2006/relationships/image" Target="../media/image56.png"/><Relationship Id="rId1" Type="http://schemas.openxmlformats.org/officeDocument/2006/relationships/slideLayout" Target="../slideLayouts/slideLayout62.xml"/><Relationship Id="rId6" Type="http://schemas.openxmlformats.org/officeDocument/2006/relationships/image" Target="../media/image92.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17.svg"/></Relationships>
</file>

<file path=ppt/slides/_rels/slide26.xml.rels><?xml version="1.0" encoding="UTF-8" standalone="yes"?>
<Relationships xmlns="http://schemas.openxmlformats.org/package/2006/relationships"><Relationship Id="rId13" Type="http://schemas.openxmlformats.org/officeDocument/2006/relationships/image" Target="../media/image62.svg"/><Relationship Id="rId3" Type="http://schemas.openxmlformats.org/officeDocument/2006/relationships/image" Target="../media/image2.svg"/><Relationship Id="rId12" Type="http://schemas.openxmlformats.org/officeDocument/2006/relationships/image" Target="../media/image61.png"/><Relationship Id="rId17" Type="http://schemas.openxmlformats.org/officeDocument/2006/relationships/image" Target="../media/image710.png"/><Relationship Id="rId2" Type="http://schemas.openxmlformats.org/officeDocument/2006/relationships/image" Target="../media/image1.png"/><Relationship Id="rId16" Type="http://schemas.openxmlformats.org/officeDocument/2006/relationships/image" Target="../media/image70.png"/><Relationship Id="rId1" Type="http://schemas.openxmlformats.org/officeDocument/2006/relationships/slideLayout" Target="../slideLayouts/slideLayout117.xml"/><Relationship Id="rId6" Type="http://schemas.openxmlformats.org/officeDocument/2006/relationships/image" Target="../media/image74.png"/><Relationship Id="rId11" Type="http://schemas.openxmlformats.org/officeDocument/2006/relationships/image" Target="../media/image690.png"/><Relationship Id="rId5" Type="http://schemas.openxmlformats.org/officeDocument/2006/relationships/image" Target="../media/image64.svg"/><Relationship Id="rId15" Type="http://schemas.openxmlformats.org/officeDocument/2006/relationships/image" Target="../media/image33.svg"/><Relationship Id="rId4" Type="http://schemas.openxmlformats.org/officeDocument/2006/relationships/image" Target="../media/image63.png"/><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67.png"/><Relationship Id="rId16" Type="http://schemas.openxmlformats.org/officeDocument/2006/relationships/image" Target="../media/image73.png"/><Relationship Id="rId1" Type="http://schemas.openxmlformats.org/officeDocument/2006/relationships/slideLayout" Target="../slideLayouts/slideLayout117.xml"/><Relationship Id="rId6" Type="http://schemas.openxmlformats.org/officeDocument/2006/relationships/image" Target="../media/image69.png"/><Relationship Id="rId5" Type="http://schemas.openxmlformats.org/officeDocument/2006/relationships/image" Target="../media/image15.svg"/><Relationship Id="rId15" Type="http://schemas.openxmlformats.org/officeDocument/2006/relationships/image" Target="../media/image75.png"/><Relationship Id="rId4" Type="http://schemas.openxmlformats.org/officeDocument/2006/relationships/image" Target="../media/image14.png"/><Relationship Id="rId9" Type="http://schemas.openxmlformats.org/officeDocument/2006/relationships/image" Target="../media/image72.sv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68.svg"/><Relationship Id="rId12" Type="http://schemas.openxmlformats.org/officeDocument/2006/relationships/image" Target="../media/image71.png"/><Relationship Id="rId2" Type="http://schemas.openxmlformats.org/officeDocument/2006/relationships/image" Target="../media/image1.png"/><Relationship Id="rId16" Type="http://schemas.openxmlformats.org/officeDocument/2006/relationships/image" Target="../media/image760.png"/><Relationship Id="rId1" Type="http://schemas.openxmlformats.org/officeDocument/2006/relationships/slideLayout" Target="../slideLayouts/slideLayout40.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66.svg"/><Relationship Id="rId15" Type="http://schemas.openxmlformats.org/officeDocument/2006/relationships/image" Target="../media/image750.pn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15.svg"/><Relationship Id="rId14" Type="http://schemas.openxmlformats.org/officeDocument/2006/relationships/image" Target="../media/image740.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6"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72.svg"/><Relationship Id="rId5" Type="http://schemas.openxmlformats.org/officeDocument/2006/relationships/image" Target="../media/image68.svg"/><Relationship Id="rId1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svg"/><Relationship Id="rId14" Type="http://schemas.openxmlformats.org/officeDocument/2006/relationships/image" Target="../media/image670.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00.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98.svg"/><Relationship Id="rId5" Type="http://schemas.openxmlformats.org/officeDocument/2006/relationships/image" Target="../media/image96.svg"/><Relationship Id="rId15" Type="http://schemas.openxmlformats.org/officeDocument/2006/relationships/image" Target="../media/image83.svg"/><Relationship Id="rId10" Type="http://schemas.openxmlformats.org/officeDocument/2006/relationships/image" Target="../media/image97.png"/><Relationship Id="rId4" Type="http://schemas.openxmlformats.org/officeDocument/2006/relationships/image" Target="../media/image95.png"/><Relationship Id="rId9" Type="http://schemas.openxmlformats.org/officeDocument/2006/relationships/image" Target="../media/image89.svg"/><Relationship Id="rId1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2.svg"/><Relationship Id="rId7" Type="http://schemas.openxmlformats.org/officeDocument/2006/relationships/image" Target="../media/image68.svg"/><Relationship Id="rId2" Type="http://schemas.openxmlformats.org/officeDocument/2006/relationships/image" Target="../media/image101.png"/><Relationship Id="rId1" Type="http://schemas.openxmlformats.org/officeDocument/2006/relationships/slideLayout" Target="../slideLayouts/slideLayout73.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2.svg"/><Relationship Id="rId10" Type="http://schemas.openxmlformats.org/officeDocument/2006/relationships/image" Target="../media/image69.png"/><Relationship Id="rId4" Type="http://schemas.openxmlformats.org/officeDocument/2006/relationships/image" Target="../media/image1.png"/><Relationship Id="rId9"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95.xml"/><Relationship Id="rId5" Type="http://schemas.openxmlformats.org/officeDocument/2006/relationships/image" Target="../media/image72.svg"/><Relationship Id="rId4" Type="http://schemas.openxmlformats.org/officeDocument/2006/relationships/image" Target="../media/image71.png"/><Relationship Id="rId1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2.svg"/><Relationship Id="rId2"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image" Target="../media/image61.png"/><Relationship Id="rId11" Type="http://schemas.openxmlformats.org/officeDocument/2006/relationships/image" Target="../media/image33.svg"/><Relationship Id="rId5" Type="http://schemas.openxmlformats.org/officeDocument/2006/relationships/image" Target="../media/image53.svg"/><Relationship Id="rId10" Type="http://schemas.openxmlformats.org/officeDocument/2006/relationships/image" Target="../media/image32.png"/><Relationship Id="rId4" Type="http://schemas.openxmlformats.org/officeDocument/2006/relationships/image" Target="../media/image52.png"/><Relationship Id="rId9" Type="http://schemas.openxmlformats.org/officeDocument/2006/relationships/image" Target="../media/image64.sv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8" Type="http://schemas.openxmlformats.org/officeDocument/2006/relationships/image" Target="../media/image89.png"/><Relationship Id="rId3" Type="http://schemas.openxmlformats.org/officeDocument/2006/relationships/image" Target="../media/image68.svg"/><Relationship Id="rId7" Type="http://schemas.openxmlformats.org/officeDocument/2006/relationships/image" Target="../media/image70.svg"/><Relationship Id="rId17" Type="http://schemas.openxmlformats.org/officeDocument/2006/relationships/image" Target="../media/image880.png"/><Relationship Id="rId2" Type="http://schemas.openxmlformats.org/officeDocument/2006/relationships/image" Target="../media/image67.png"/><Relationship Id="rId16" Type="http://schemas.openxmlformats.org/officeDocument/2006/relationships/image" Target="../media/image87.png"/><Relationship Id="rId1" Type="http://schemas.openxmlformats.org/officeDocument/2006/relationships/slideLayout" Target="../slideLayouts/slideLayout95.xml"/><Relationship Id="rId6" Type="http://schemas.openxmlformats.org/officeDocument/2006/relationships/image" Target="../media/image69.png"/><Relationship Id="rId5" Type="http://schemas.openxmlformats.org/officeDocument/2006/relationships/image" Target="../media/image15.svg"/><Relationship Id="rId15" Type="http://schemas.openxmlformats.org/officeDocument/2006/relationships/image" Target="../media/image860.png"/><Relationship Id="rId19" Type="http://schemas.openxmlformats.org/officeDocument/2006/relationships/image" Target="../media/image900.png"/><Relationship Id="rId4" Type="http://schemas.openxmlformats.org/officeDocument/2006/relationships/image" Target="../media/image14.png"/><Relationship Id="rId9" Type="http://schemas.openxmlformats.org/officeDocument/2006/relationships/image" Target="../media/image72.svg"/><Relationship Id="rId1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00.png"/><Relationship Id="rId3" Type="http://schemas.openxmlformats.org/officeDocument/2006/relationships/image" Target="../media/image920.pn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990.png"/><Relationship Id="rId2" Type="http://schemas.openxmlformats.org/officeDocument/2006/relationships/image" Target="../media/image91.png"/><Relationship Id="rId16" Type="http://schemas.openxmlformats.org/officeDocument/2006/relationships/image" Target="../media/image111.png"/><Relationship Id="rId1" Type="http://schemas.openxmlformats.org/officeDocument/2006/relationships/slideLayout" Target="../slideLayouts/slideLayout95.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2.svg"/><Relationship Id="rId15" Type="http://schemas.openxmlformats.org/officeDocument/2006/relationships/image" Target="../media/image46.svg"/><Relationship Id="rId10" Type="http://schemas.openxmlformats.org/officeDocument/2006/relationships/image" Target="../media/image107.png"/><Relationship Id="rId4" Type="http://schemas.openxmlformats.org/officeDocument/2006/relationships/image" Target="../media/image1.png"/><Relationship Id="rId9" Type="http://schemas.openxmlformats.org/officeDocument/2006/relationships/image" Target="../media/image106.svg"/><Relationship Id="rId1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3.svg"/><Relationship Id="rId5" Type="http://schemas.openxmlformats.org/officeDocument/2006/relationships/image" Target="../media/image53.svg"/><Relationship Id="rId10" Type="http://schemas.openxmlformats.org/officeDocument/2006/relationships/image" Target="../media/image32.png"/><Relationship Id="rId4" Type="http://schemas.openxmlformats.org/officeDocument/2006/relationships/image" Target="../media/image52.png"/><Relationship Id="rId9" Type="http://schemas.openxmlformats.org/officeDocument/2006/relationships/image" Target="../media/image64.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13.sv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4.svg"/><Relationship Id="rId7" Type="http://schemas.openxmlformats.org/officeDocument/2006/relationships/image" Target="../media/image110.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6.svg"/><Relationship Id="rId4" Type="http://schemas.openxmlformats.org/officeDocument/2006/relationships/image" Target="../media/image105.png"/><Relationship Id="rId9"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7.sv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svg"/><Relationship Id="rId7" Type="http://schemas.openxmlformats.org/officeDocument/2006/relationships/image" Target="../media/image48.svg"/><Relationship Id="rId12" Type="http://schemas.openxmlformats.org/officeDocument/2006/relationships/image" Target="../media/image60.png"/><Relationship Id="rId2" Type="http://schemas.openxmlformats.org/officeDocument/2006/relationships/image" Target="../media/image41.png"/><Relationship Id="rId1" Type="http://schemas.openxmlformats.org/officeDocument/2006/relationships/slideLayout" Target="../slideLayouts/slideLayout106.xml"/><Relationship Id="rId6" Type="http://schemas.openxmlformats.org/officeDocument/2006/relationships/image" Target="../media/image47.png"/><Relationship Id="rId11" Type="http://schemas.openxmlformats.org/officeDocument/2006/relationships/image" Target="../media/image50.svg"/><Relationship Id="rId5" Type="http://schemas.openxmlformats.org/officeDocument/2006/relationships/image" Target="../media/image40.svg"/><Relationship Id="rId10"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67.png"/><Relationship Id="rId12" Type="http://schemas.openxmlformats.org/officeDocument/2006/relationships/image" Target="../media/image70.sv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66.sv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15.svg"/><Relationship Id="rId4" Type="http://schemas.openxmlformats.org/officeDocument/2006/relationships/image" Target="../media/image2.svg"/><Relationship Id="rId9" Type="http://schemas.openxmlformats.org/officeDocument/2006/relationships/image" Target="../media/image14.png"/><Relationship Id="rId14"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1112">
            <a:off x="18516537" y="1631403"/>
            <a:ext cx="4144837" cy="391456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4531" y="1444634"/>
            <a:ext cx="12526952" cy="7672758"/>
          </a:xfrm>
          <a:prstGeom prst="rect">
            <a:avLst/>
          </a:prstGeom>
        </p:spPr>
      </p:pic>
      <p:sp>
        <p:nvSpPr>
          <p:cNvPr id="6" name="TextBox 6"/>
          <p:cNvSpPr txBox="1"/>
          <p:nvPr/>
        </p:nvSpPr>
        <p:spPr>
          <a:xfrm rot="21517737">
            <a:off x="2132638" y="3215682"/>
            <a:ext cx="10015576" cy="3988784"/>
          </a:xfrm>
          <a:prstGeom prst="rect">
            <a:avLst/>
          </a:prstGeom>
        </p:spPr>
        <p:txBody>
          <a:bodyPr wrap="square" lIns="0" tIns="0" rIns="0" bIns="0" rtlCol="0" anchor="t">
            <a:spAutoFit/>
          </a:bodyPr>
          <a:lstStyle/>
          <a:p>
            <a:pPr algn="ctr">
              <a:lnSpc>
                <a:spcPct val="120000"/>
              </a:lnSpc>
            </a:pPr>
            <a:r>
              <a:rPr lang="en-US" sz="7200" b="1" dirty="0">
                <a:solidFill>
                  <a:srgbClr val="FF0000"/>
                </a:solidFill>
                <a:latin typeface="Arial" panose="020B0604020202020204" pitchFamily="34" charset="0"/>
                <a:cs typeface="Arial" panose="020B0604020202020204" pitchFamily="34" charset="0"/>
              </a:rPr>
              <a:t>CHÀO MỪNG CÁC EM ĐẾN VỚI BUỔI HỌC HÔM NAY!</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6981">
            <a:off x="11589136" y="2469686"/>
            <a:ext cx="6147135" cy="5732203"/>
          </a:xfrm>
          <a:prstGeom prst="rect">
            <a:avLst/>
          </a:prstGeom>
        </p:spPr>
      </p:pic>
      <p:grpSp>
        <p:nvGrpSpPr>
          <p:cNvPr id="10" name="Group 10"/>
          <p:cNvGrpSpPr>
            <a:grpSpLocks noChangeAspect="1"/>
          </p:cNvGrpSpPr>
          <p:nvPr/>
        </p:nvGrpSpPr>
        <p:grpSpPr>
          <a:xfrm rot="530187">
            <a:off x="12684131" y="3481684"/>
            <a:ext cx="3957146" cy="3956695"/>
            <a:chOff x="0" y="0"/>
            <a:chExt cx="6350013" cy="6349289"/>
          </a:xfrm>
        </p:grpSpPr>
        <p:sp>
          <p:nvSpPr>
            <p:cNvPr id="11" name="Freeform 11"/>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0"/>
              <a:stretch>
                <a:fillRect l="-75749" t="-18181" r="-76163" b="-49779"/>
              </a:stretch>
            </a:blipFill>
          </p:spPr>
        </p:sp>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2345">
            <a:off x="928460" y="6581778"/>
            <a:ext cx="1499829" cy="315868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840615">
            <a:off x="13859570" y="1515622"/>
            <a:ext cx="2348424" cy="768575"/>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03181" y="8221861"/>
            <a:ext cx="1061203" cy="106120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11161">
            <a:off x="1289756" y="758915"/>
            <a:ext cx="862233" cy="19317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454641" y="3861307"/>
            <a:ext cx="14052612" cy="3125283"/>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29479" y="0"/>
              <a:ext cx="17913303" cy="11727400"/>
              <a:chOff x="-4214" y="0"/>
              <a:chExt cx="10825343" cy="7087087"/>
            </a:xfrm>
          </p:grpSpPr>
          <p:sp>
            <p:nvSpPr>
              <p:cNvPr id="7" name="Freeform 7"/>
              <p:cNvSpPr/>
              <p:nvPr/>
            </p:nvSpPr>
            <p:spPr>
              <a:xfrm>
                <a:off x="-4214" y="0"/>
                <a:ext cx="10825343" cy="7087087"/>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12074" y="-451175"/>
            <a:ext cx="6090210" cy="5751865"/>
          </a:xfrm>
          <a:prstGeom prst="rect">
            <a:avLst/>
          </a:prstGeom>
        </p:spPr>
      </p:pic>
      <p:sp>
        <p:nvSpPr>
          <p:cNvPr id="9" name="TextBox 9"/>
          <p:cNvSpPr txBox="1"/>
          <p:nvPr/>
        </p:nvSpPr>
        <p:spPr>
          <a:xfrm>
            <a:off x="-56086" y="1470370"/>
            <a:ext cx="5198981" cy="1162819"/>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a:t>
            </a:r>
            <a:r>
              <a:rPr kumimoji="0" lang="en-US" sz="1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a:t>
            </a:r>
          </a:p>
        </p:txBody>
      </p:sp>
      <mc:AlternateContent xmlns:mc="http://schemas.openxmlformats.org/markup-compatibility/2006" xmlns:a14="http://schemas.microsoft.com/office/drawing/2010/main">
        <mc:Choice Requires="a14">
          <p:sp>
            <p:nvSpPr>
              <p:cNvPr id="10" name="TextBox 10"/>
              <p:cNvSpPr txBox="1"/>
              <p:nvPr/>
            </p:nvSpPr>
            <p:spPr>
              <a:xfrm>
                <a:off x="4850859" y="4207435"/>
                <a:ext cx="11513976" cy="2048189"/>
              </a:xfrm>
              <a:prstGeom prst="rect">
                <a:avLst/>
              </a:prstGeom>
            </p:spPr>
            <p:txBody>
              <a:bodyPr wrap="square" lIns="0" tIns="0" rIns="0" bIns="0" rtlCol="0" anchor="t">
                <a:spAutoFit/>
              </a:bodyPr>
              <a:lstStyle/>
              <a:p>
                <a:pPr marL="571500" lvl="0" indent="-571500" algn="just">
                  <a:lnSpc>
                    <a:spcPct val="130000"/>
                  </a:lnSpc>
                  <a:buFont typeface="Wingdings" panose="05000000000000000000" pitchFamily="2" charset="2"/>
                  <a:buChar char="§"/>
                </a:pPr>
                <a:r>
                  <a:rPr lang="en-US" sz="5400" dirty="0">
                    <a:solidFill>
                      <a:prstClr val="black"/>
                    </a:solidFill>
                    <a:cs typeface="Arial" panose="020B0604020202020204" pitchFamily="34" charset="0"/>
                  </a:rPr>
                  <a:t>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5400">
                        <a:solidFill>
                          <a:prstClr val="black"/>
                        </a:solidFill>
                        <a:latin typeface="Cambria Math" panose="02040503050406030204" pitchFamily="18" charset="0"/>
                        <a:ea typeface="Cambria Math" panose="02040503050406030204" pitchFamily="18" charset="0"/>
                        <a:cs typeface="Arial" panose="020B0604020202020204" pitchFamily="34" charset="0"/>
                      </a:rPr>
                      <m:t>B</m:t>
                    </m:r>
                  </m:oMath>
                </a14:m>
                <a:r>
                  <a:rPr lang="en-US" sz="5400" dirty="0">
                    <a:solidFill>
                      <a:prstClr val="black"/>
                    </a:solidFill>
                    <a:cs typeface="Arial" panose="020B0604020202020204" pitchFamily="34" charset="0"/>
                  </a:rPr>
                  <a:t>C(a, b) </a:t>
                </a:r>
                <a:r>
                  <a:rPr lang="en-US" sz="5400" dirty="0" err="1">
                    <a:solidFill>
                      <a:prstClr val="black"/>
                    </a:solidFill>
                    <a:cs typeface="Arial" panose="020B0604020202020204" pitchFamily="34" charset="0"/>
                  </a:rPr>
                  <a:t>nếu</a:t>
                </a:r>
                <a:r>
                  <a:rPr lang="en-US" sz="5400" dirty="0">
                    <a:solidFill>
                      <a:prstClr val="black"/>
                    </a:solidFill>
                    <a:cs typeface="Arial" panose="020B0604020202020204" pitchFamily="34" charset="0"/>
                  </a:rPr>
                  <a:t>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a,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b</a:t>
                </a:r>
              </a:p>
              <a:p>
                <a:pPr marL="571500" lvl="0" indent="-571500" algn="just">
                  <a:lnSpc>
                    <a:spcPct val="130000"/>
                  </a:lnSpc>
                  <a:buFont typeface="Wingdings" panose="05000000000000000000" pitchFamily="2" charset="2"/>
                  <a:buChar char="§"/>
                </a:pPr>
                <a:r>
                  <a:rPr lang="en-US" sz="5400" dirty="0">
                    <a:solidFill>
                      <a:prstClr val="black"/>
                    </a:solidFill>
                    <a:cs typeface="Arial" panose="020B0604020202020204" pitchFamily="34" charset="0"/>
                  </a:rPr>
                  <a:t>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5400">
                        <a:solidFill>
                          <a:prstClr val="black"/>
                        </a:solidFill>
                        <a:latin typeface="Cambria Math" panose="02040503050406030204" pitchFamily="18" charset="0"/>
                        <a:ea typeface="Cambria Math" panose="02040503050406030204" pitchFamily="18" charset="0"/>
                        <a:cs typeface="Arial" panose="020B0604020202020204" pitchFamily="34" charset="0"/>
                      </a:rPr>
                      <m:t>B</m:t>
                    </m:r>
                  </m:oMath>
                </a14:m>
                <a:r>
                  <a:rPr lang="en-US" sz="5400" dirty="0">
                    <a:solidFill>
                      <a:prstClr val="black"/>
                    </a:solidFill>
                    <a:cs typeface="Arial" panose="020B0604020202020204" pitchFamily="34" charset="0"/>
                  </a:rPr>
                  <a:t>C(a, b, c) </a:t>
                </a:r>
                <a:r>
                  <a:rPr lang="en-US" sz="5400" dirty="0" err="1">
                    <a:solidFill>
                      <a:prstClr val="black"/>
                    </a:solidFill>
                    <a:cs typeface="Arial" panose="020B0604020202020204" pitchFamily="34" charset="0"/>
                  </a:rPr>
                  <a:t>nếu</a:t>
                </a:r>
                <a:r>
                  <a:rPr lang="en-US" sz="5400" dirty="0">
                    <a:solidFill>
                      <a:prstClr val="black"/>
                    </a:solidFill>
                    <a:cs typeface="Arial" panose="020B0604020202020204" pitchFamily="34" charset="0"/>
                  </a:rPr>
                  <a:t>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a,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b, x </a:t>
                </a:r>
                <a14:m>
                  <m:oMath xmlns:m="http://schemas.openxmlformats.org/officeDocument/2006/math">
                    <m:r>
                      <a:rPr lang="en-US" sz="5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a:solidFill>
                      <a:prstClr val="black"/>
                    </a:solidFill>
                    <a:cs typeface="Arial" panose="020B0604020202020204" pitchFamily="34" charset="0"/>
                  </a:rPr>
                  <a:t> c</a:t>
                </a:r>
              </a:p>
            </p:txBody>
          </p:sp>
        </mc:Choice>
        <mc:Fallback xmlns="">
          <p:sp>
            <p:nvSpPr>
              <p:cNvPr id="10" name="TextBox 10"/>
              <p:cNvSpPr txBox="1">
                <a:spLocks noRot="1" noChangeAspect="1" noMove="1" noResize="1" noEditPoints="1" noAdjustHandles="1" noChangeArrowheads="1" noChangeShapeType="1" noTextEdit="1"/>
              </p:cNvSpPr>
              <p:nvPr/>
            </p:nvSpPr>
            <p:spPr>
              <a:xfrm>
                <a:off x="4850859" y="4207435"/>
                <a:ext cx="11513976" cy="2048189"/>
              </a:xfrm>
              <a:prstGeom prst="rect">
                <a:avLst/>
              </a:prstGeom>
              <a:blipFill>
                <a:blip r:embed="rId6"/>
                <a:stretch>
                  <a:fillRect l="-3388" t="-3571" r="-582" b="-19643"/>
                </a:stretch>
              </a:blipFill>
            </p:spPr>
            <p:txBody>
              <a:bodyPr/>
              <a:lstStyle/>
              <a:p>
                <a:r>
                  <a:rPr lang="vi-VN">
                    <a:noFill/>
                  </a:rPr>
                  <a:t> </a:t>
                </a:r>
              </a:p>
            </p:txBody>
          </p:sp>
        </mc:Fallback>
      </mc:AlternateContent>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3163">
            <a:off x="15544718" y="6670181"/>
            <a:ext cx="2406129" cy="319820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0983">
            <a:off x="716596" y="5028817"/>
            <a:ext cx="1794567" cy="3087917"/>
          </a:xfrm>
          <a:prstGeom prst="rect">
            <a:avLst/>
          </a:prstGeom>
        </p:spPr>
      </p:pic>
    </p:spTree>
    <p:extLst>
      <p:ext uri="{BB962C8B-B14F-4D97-AF65-F5344CB8AC3E}">
        <p14:creationId xmlns:p14="http://schemas.microsoft.com/office/powerpoint/2010/main" val="22705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75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750"/>
                                        <p:tgtEl>
                                          <p:spTgt spid="10">
                                            <p:txEl>
                                              <p:pRg st="0" end="0"/>
                                            </p:txEl>
                                          </p:spTgt>
                                        </p:tgtEl>
                                      </p:cBhvr>
                                    </p:animEffect>
                                  </p:childTnLst>
                                </p:cTn>
                              </p:par>
                            </p:childTnLst>
                          </p:cTn>
                        </p:par>
                        <p:par>
                          <p:cTn id="18" fill="hold">
                            <p:stCondLst>
                              <p:cond delay="1250"/>
                            </p:stCondLst>
                            <p:childTnLst>
                              <p:par>
                                <p:cTn id="19" presetID="6" presetClass="entr" presetSubtype="16"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circle(in)">
                                      <p:cBhvr>
                                        <p:cTn id="21" dur="7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0999" y="-20521"/>
            <a:ext cx="6312200" cy="1749479"/>
            <a:chOff x="-521000" y="-20521"/>
            <a:chExt cx="7912401" cy="1749479"/>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0197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Ví</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grpSp>
      <p:grpSp>
        <p:nvGrpSpPr>
          <p:cNvPr id="5" name="Group 5"/>
          <p:cNvGrpSpPr/>
          <p:nvPr/>
        </p:nvGrpSpPr>
        <p:grpSpPr>
          <a:xfrm>
            <a:off x="6407771" y="148413"/>
            <a:ext cx="9060830" cy="1580545"/>
            <a:chOff x="-3194" y="242459"/>
            <a:chExt cx="7752101" cy="4828441"/>
          </a:xfrm>
        </p:grpSpPr>
        <p:sp>
          <p:nvSpPr>
            <p:cNvPr id="6" name="Freeform 6"/>
            <p:cNvSpPr/>
            <p:nvPr/>
          </p:nvSpPr>
          <p:spPr>
            <a:xfrm>
              <a:off x="-3194" y="242459"/>
              <a:ext cx="7752101" cy="4828441"/>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8" name="Freeform 8"/>
              <p:cNvSpPr/>
              <p:nvPr/>
            </p:nvSpPr>
            <p:spPr>
              <a:xfrm>
                <a:off x="1803772" y="6217139"/>
                <a:ext cx="16263964" cy="390636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4800" dirty="0" err="1">
                    <a:solidFill>
                      <a:prstClr val="black"/>
                    </a:solidFill>
                    <a:latin typeface="Arial" panose="020B0604020202020204"/>
                  </a:rPr>
                  <a:t>Để</a:t>
                </a:r>
                <a:r>
                  <a:rPr lang="en-US" sz="4800" dirty="0">
                    <a:solidFill>
                      <a:prstClr val="black"/>
                    </a:solidFill>
                    <a:latin typeface="Arial" panose="020B0604020202020204"/>
                  </a:rPr>
                  <a:t> </a:t>
                </a:r>
                <a:r>
                  <a:rPr lang="en-US" sz="4800" dirty="0" err="1">
                    <a:solidFill>
                      <a:prstClr val="black"/>
                    </a:solidFill>
                    <a:latin typeface="Arial" panose="020B0604020202020204"/>
                  </a:rPr>
                  <a:t>mua</a:t>
                </a:r>
                <a:r>
                  <a:rPr lang="en-US" sz="4800" dirty="0">
                    <a:solidFill>
                      <a:prstClr val="black"/>
                    </a:solidFill>
                    <a:latin typeface="Arial" panose="020B0604020202020204"/>
                  </a:rPr>
                  <a:t> </a:t>
                </a:r>
                <a:r>
                  <a:rPr lang="en-US" sz="4800" dirty="0" err="1">
                    <a:solidFill>
                      <a:prstClr val="black"/>
                    </a:solidFill>
                    <a:latin typeface="Arial" panose="020B0604020202020204"/>
                  </a:rPr>
                  <a:t>cùng</a:t>
                </a:r>
                <a:r>
                  <a:rPr lang="en-US" sz="4800" dirty="0">
                    <a:solidFill>
                      <a:prstClr val="black"/>
                    </a:solidFill>
                    <a:latin typeface="Arial" panose="020B0604020202020204"/>
                  </a:rPr>
                  <a:t> </a:t>
                </a:r>
                <a:r>
                  <a:rPr lang="en-US" sz="4800" dirty="0" err="1">
                    <a:solidFill>
                      <a:prstClr val="black"/>
                    </a:solidFill>
                    <a:latin typeface="Arial" panose="020B0604020202020204"/>
                  </a:rPr>
                  <a:t>số</a:t>
                </a:r>
                <a:r>
                  <a:rPr lang="en-US" sz="4800" dirty="0">
                    <a:solidFill>
                      <a:prstClr val="black"/>
                    </a:solidFill>
                    <a:latin typeface="Arial" panose="020B0604020202020204"/>
                  </a:rPr>
                  <a:t> </a:t>
                </a:r>
                <a:r>
                  <a:rPr lang="en-US" sz="4800" dirty="0" err="1">
                    <a:solidFill>
                      <a:prstClr val="black"/>
                    </a:solidFill>
                    <a:latin typeface="Arial" panose="020B0604020202020204"/>
                  </a:rPr>
                  <a:t>lượng</a:t>
                </a:r>
                <a:r>
                  <a:rPr lang="en-US" sz="4800" dirty="0">
                    <a:solidFill>
                      <a:prstClr val="black"/>
                    </a:solidFill>
                    <a:latin typeface="Arial" panose="020B0604020202020204"/>
                  </a:rPr>
                  <a:t> n </a:t>
                </a:r>
                <a:r>
                  <a:rPr lang="en-US" sz="4800" dirty="0" err="1">
                    <a:solidFill>
                      <a:prstClr val="black"/>
                    </a:solidFill>
                    <a:latin typeface="Arial" panose="020B0604020202020204"/>
                  </a:rPr>
                  <a:t>cái</a:t>
                </a:r>
                <a:r>
                  <a:rPr lang="en-US" sz="4800" dirty="0">
                    <a:solidFill>
                      <a:prstClr val="black"/>
                    </a:solidFill>
                    <a:latin typeface="Arial" panose="020B0604020202020204"/>
                  </a:rPr>
                  <a:t>  </a:t>
                </a:r>
                <a:r>
                  <a:rPr lang="en-US" sz="4800" dirty="0" err="1">
                    <a:solidFill>
                      <a:prstClr val="black"/>
                    </a:solidFill>
                    <a:latin typeface="Arial" panose="020B0604020202020204"/>
                  </a:rPr>
                  <a:t>mỗi</a:t>
                </a:r>
                <a:r>
                  <a:rPr lang="en-US" sz="4800" dirty="0">
                    <a:solidFill>
                      <a:prstClr val="black"/>
                    </a:solidFill>
                    <a:latin typeface="Arial" panose="020B0604020202020204"/>
                  </a:rPr>
                  <a:t>  </a:t>
                </a:r>
                <a:r>
                  <a:rPr lang="en-US" sz="4800" dirty="0" err="1">
                    <a:solidFill>
                      <a:prstClr val="black"/>
                    </a:solidFill>
                    <a:latin typeface="Arial" panose="020B0604020202020204"/>
                  </a:rPr>
                  <a:t>loại</a:t>
                </a:r>
                <a:r>
                  <a:rPr lang="en-US" sz="4800" dirty="0">
                    <a:solidFill>
                      <a:prstClr val="black"/>
                    </a:solidFill>
                    <a:latin typeface="Arial" panose="020B0604020202020204"/>
                  </a:rPr>
                  <a:t> </a:t>
                </a:r>
                <a:r>
                  <a:rPr lang="en-US" sz="4800" dirty="0" err="1">
                    <a:solidFill>
                      <a:prstClr val="black"/>
                    </a:solidFill>
                    <a:latin typeface="Arial" panose="020B0604020202020204"/>
                  </a:rPr>
                  <a:t>thì</a:t>
                </a:r>
                <a:r>
                  <a:rPr lang="en-US" sz="4800" dirty="0">
                    <a:solidFill>
                      <a:prstClr val="black"/>
                    </a:solidFill>
                    <a:latin typeface="Arial" panose="020B0604020202020204"/>
                  </a:rPr>
                  <a:t> n </a:t>
                </a:r>
                <a14:m>
                  <m:oMath xmlns:m="http://schemas.openxmlformats.org/officeDocument/2006/math">
                    <m:r>
                      <a:rPr lang="en-US" sz="4800" i="1" smtClean="0">
                        <a:solidFill>
                          <a:prstClr val="black"/>
                        </a:solidFill>
                        <a:latin typeface="Cambria Math" panose="02040503050406030204" pitchFamily="18" charset="0"/>
                        <a:ea typeface="Cambria Math" panose="02040503050406030204" pitchFamily="18" charset="0"/>
                      </a:rPr>
                      <m:t>∈</m:t>
                    </m:r>
                  </m:oMath>
                </a14:m>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BC(4,</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6).</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4800" noProof="0" dirty="0" err="1">
                    <a:solidFill>
                      <a:prstClr val="black"/>
                    </a:solidFill>
                    <a:latin typeface="Arial" panose="020B0604020202020204"/>
                  </a:rPr>
                  <a:t>Để</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mua</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ít</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nhất</a:t>
                </a:r>
                <a:r>
                  <a:rPr lang="en-US" sz="4800" noProof="0" dirty="0">
                    <a:solidFill>
                      <a:prstClr val="black"/>
                    </a:solidFill>
                    <a:latin typeface="Arial" panose="020B0604020202020204"/>
                  </a:rPr>
                  <a:t> </a:t>
                </a:r>
                <a:r>
                  <a:rPr lang="en-US" sz="4800" noProof="0" dirty="0" err="1">
                    <a:solidFill>
                      <a:prstClr val="black"/>
                    </a:solidFill>
                    <a:latin typeface="Arial" panose="020B0604020202020204"/>
                  </a:rPr>
                  <a:t>thì</a:t>
                </a:r>
                <a:r>
                  <a:rPr lang="en-US" sz="4800" noProof="0" dirty="0">
                    <a:solidFill>
                      <a:prstClr val="black"/>
                    </a:solidFill>
                    <a:latin typeface="Arial" panose="020B0604020202020204"/>
                  </a:rPr>
                  <a:t> n = BCNN(4, 6) =  12</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Vậy</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Mai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có</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thể</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mua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ít</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nhất</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12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cái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mỗi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loại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mua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3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gói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đĩa</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2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gói</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a:ea typeface="+mn-ea"/>
                    <a:cs typeface="+mn-cs"/>
                  </a:rPr>
                  <a:t>cốc</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8" name="Freeform 8"/>
              <p:cNvSpPr>
                <a:spLocks noRot="1" noChangeAspect="1" noMove="1" noResize="1" noEditPoints="1" noAdjustHandles="1" noChangeArrowheads="1" noChangeShapeType="1" noTextEdit="1"/>
              </p:cNvSpPr>
              <p:nvPr/>
            </p:nvSpPr>
            <p:spPr>
              <a:xfrm>
                <a:off x="1803772" y="6217139"/>
                <a:ext cx="16263964" cy="390636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6"/>
                <a:stretch>
                  <a:fillRect l="-1725" t="-624" r="-263" b="-5304"/>
                </a:stretch>
              </a:blipFill>
            </p:spPr>
            <p:txBody>
              <a:bodyPr/>
              <a:lstStyle/>
              <a:p>
                <a:r>
                  <a:rPr lang="vi-VN">
                    <a:noFill/>
                  </a:rPr>
                  <a:t> </a:t>
                </a:r>
              </a:p>
            </p:txBody>
          </p:sp>
        </mc:Fallback>
      </mc:AlternateContent>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8460" y="6217139"/>
            <a:ext cx="1061203" cy="106120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2345">
            <a:off x="-317275" y="7172373"/>
            <a:ext cx="1499829" cy="3158683"/>
          </a:xfrm>
          <a:prstGeom prst="rect">
            <a:avLst/>
          </a:prstGeom>
        </p:spPr>
      </p:pic>
      <p:sp>
        <p:nvSpPr>
          <p:cNvPr id="20" name="TextBox 19"/>
          <p:cNvSpPr txBox="1"/>
          <p:nvPr/>
        </p:nvSpPr>
        <p:spPr>
          <a:xfrm>
            <a:off x="5485029" y="384333"/>
            <a:ext cx="11131877" cy="105259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toán</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mở</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đầu</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Hình ảnh Học Thảo Luận Viết Bài Tập Về Nhà Làm Bài Toán, Bé, Phiên, Dễ  Thương miễn phí tải tập tin PNG PSDComment và Vecto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74922" y="1809358"/>
            <a:ext cx="4244286" cy="42442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randombar(horizontal)">
                                      <p:cBhvr>
                                        <p:cTn id="27" dur="5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2" dur="500"/>
                                        <p:tgtEl>
                                          <p:spTgt spid="8">
                                            <p:txEl>
                                              <p:pRg st="0" end="0"/>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5" dur="500"/>
                                        <p:tgtEl>
                                          <p:spTgt spid="8">
                                            <p:txEl>
                                              <p:pRg st="1" end="1"/>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7294">
            <a:off x="-775192" y="-313195"/>
            <a:ext cx="2348424" cy="76857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57200" y="728934"/>
                <a:ext cx="17007383" cy="9347174"/>
              </a:xfrm>
              <a:prstGeom prst="rect">
                <a:avLst/>
              </a:prstGeom>
              <a:solidFill>
                <a:schemeClr val="bg1"/>
              </a:solidFill>
            </p:spPr>
            <p:txBody>
              <a:bodyPr wrap="square">
                <a:spAutoFit/>
              </a:bodyPr>
              <a:lstStyle/>
              <a:p>
                <a:pPr marL="0" marR="0" lvl="0" indent="0" algn="just" defTabSz="914400" rtl="0" eaLnBrk="1" fontAlgn="auto" latinLnBrk="0" hangingPunct="1">
                  <a:lnSpc>
                    <a:spcPct val="130000"/>
                  </a:lnSpc>
                  <a:spcBef>
                    <a:spcPts val="600"/>
                  </a:spcBef>
                  <a:spcAft>
                    <a:spcPts val="600"/>
                  </a:spcAft>
                  <a:buClrTx/>
                  <a:buSzTx/>
                  <a:buFontTx/>
                  <a:buNone/>
                  <a:tabLst/>
                  <a:defRPr/>
                </a:pP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Tìm</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BCNN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trong</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trường</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hợp</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đặc</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 </a:t>
                </a:r>
                <a:r>
                  <a:rPr kumimoji="0" lang="en-US" sz="4800" b="1" i="1" u="sng" strike="noStrike" kern="1200" cap="none" spc="0" normalizeH="0" baseline="0" noProof="0" dirty="0" err="1">
                    <a:ln>
                      <a:noFill/>
                    </a:ln>
                    <a:solidFill>
                      <a:prstClr val="black"/>
                    </a:solidFill>
                    <a:effectLst/>
                    <a:uLnTx/>
                    <a:uFillTx/>
                    <a:ea typeface="Calibri" panose="020F0502020204030204" pitchFamily="34" charset="0"/>
                  </a:rPr>
                  <a:t>biệt</a:t>
                </a:r>
                <a:r>
                  <a:rPr kumimoji="0" lang="en-US" sz="4800" b="1" i="1" u="sng" strike="noStrike" kern="1200" cap="none" spc="0" normalizeH="0" baseline="0" noProof="0" dirty="0">
                    <a:ln>
                      <a:noFill/>
                    </a:ln>
                    <a:solidFill>
                      <a:prstClr val="black"/>
                    </a:solidFill>
                    <a:effectLst/>
                    <a:uLnTx/>
                    <a:uFillTx/>
                    <a:ea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just" defTabSz="914400" rtl="0" eaLnBrk="1" fontAlgn="auto" latinLnBrk="0" hangingPunct="1">
                  <a:lnSpc>
                    <a:spcPct val="130000"/>
                  </a:lnSpc>
                  <a:spcBef>
                    <a:spcPts val="60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Trong</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đã</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cho</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nếu</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lớn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nhất</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bội</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của</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còn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thì</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BCNN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của</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các</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đã</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cho</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chính</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lớn</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nhất</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t>
                </a:r>
                <a:r>
                  <a:rPr lang="en-US" sz="4800" dirty="0" err="1">
                    <a:solidFill>
                      <a:prstClr val="black"/>
                    </a:solidFill>
                    <a:ea typeface="Calibri" panose="020F0502020204030204" pitchFamily="34" charset="0"/>
                  </a:rPr>
                  <a:t>đó</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ctr" defTabSz="914400" rtl="0" eaLnBrk="1" fontAlgn="auto" latinLnBrk="0" hangingPunct="1">
                  <a:lnSpc>
                    <a:spcPct val="130000"/>
                  </a:lnSpc>
                  <a:spcBef>
                    <a:spcPts val="600"/>
                  </a:spcBef>
                  <a:spcAft>
                    <a:spcPts val="600"/>
                  </a:spcAft>
                  <a:buClrTx/>
                  <a:buSzTx/>
                  <a:buFontTx/>
                  <a:buNone/>
                  <a:tabLst/>
                  <a:defRPr/>
                </a:pP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Nếu</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a</a:t>
                </a:r>
                <a14:m>
                  <m:oMath xmlns:m="http://schemas.openxmlformats.org/officeDocument/2006/math">
                    <m:r>
                      <a:rPr kumimoji="0" lang="en-US" sz="4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rPr>
                      <m:t> </m:t>
                    </m:r>
                    <m:r>
                      <a:rPr kumimoji="0" lang="en-US" sz="4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rPr>
                      <m:t>⋮</m:t>
                    </m:r>
                  </m:oMath>
                </a14:m>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 </a:t>
                </a:r>
                <a:r>
                  <a:rPr kumimoji="0" lang="en-US" sz="4800" b="0" i="0" u="none" strike="noStrike" kern="1200" cap="none" spc="0" normalizeH="0" baseline="0" noProof="0" dirty="0" err="1">
                    <a:ln>
                      <a:noFill/>
                    </a:ln>
                    <a:solidFill>
                      <a:prstClr val="black"/>
                    </a:solidFill>
                    <a:effectLst/>
                    <a:uLnTx/>
                    <a:uFillTx/>
                    <a:ea typeface="Calibri" panose="020F0502020204030204" pitchFamily="34" charset="0"/>
                  </a:rPr>
                  <a:t>thì</a:t>
                </a:r>
                <a:r>
                  <a:rPr kumimoji="0" lang="en-US" sz="4800" b="0" i="0" u="none" strike="noStrike" kern="1200" cap="none" spc="0" normalizeH="0" baseline="0" noProof="0" dirty="0">
                    <a:ln>
                      <a:noFill/>
                    </a:ln>
                    <a:solidFill>
                      <a:prstClr val="black"/>
                    </a:solidFill>
                    <a:effectLst/>
                    <a:uLnTx/>
                    <a:uFillTx/>
                    <a:ea typeface="Calibri" panose="020F0502020204030204" pitchFamily="34" charset="0"/>
                  </a:rPr>
                  <a:t> BCNN ( a , b) = a.</a:t>
                </a:r>
              </a:p>
              <a:p>
                <a:pPr marL="0" marR="0" lvl="0" indent="0" algn="just" defTabSz="914400" rtl="0" eaLnBrk="1" fontAlgn="auto" latinLnBrk="0" hangingPunct="1">
                  <a:lnSpc>
                    <a:spcPct val="130000"/>
                  </a:lnSpc>
                  <a:spcBef>
                    <a:spcPts val="600"/>
                  </a:spcBef>
                  <a:spcAft>
                    <a:spcPts val="600"/>
                  </a:spcAft>
                  <a:buClrTx/>
                  <a:buSzTx/>
                  <a:buFontTx/>
                  <a:buNone/>
                  <a:tabLst/>
                  <a:defRPr/>
                </a:pP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Mọi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số</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tự</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nhiên</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đều</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là</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bội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của</a:t>
                </a:r>
                <a:r>
                  <a:rPr lang="en-US" sz="4800" dirty="0">
                    <a:solidFill>
                      <a:prstClr val="black"/>
                    </a:solidFill>
                    <a:ea typeface="Calibri" panose="020F0502020204030204" pitchFamily="34" charset="0"/>
                  </a:rPr>
                  <a:t> 1. Do </a:t>
                </a:r>
                <a:r>
                  <a:rPr lang="en-US" sz="4800" dirty="0" err="1">
                    <a:solidFill>
                      <a:prstClr val="black"/>
                    </a:solidFill>
                    <a:ea typeface="Calibri" panose="020F0502020204030204" pitchFamily="34" charset="0"/>
                  </a:rPr>
                  <a:t>đó</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mọi</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số</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tự</a:t>
                </a:r>
                <a:r>
                  <a:rPr lang="en-US" sz="4800" dirty="0">
                    <a:solidFill>
                      <a:prstClr val="black"/>
                    </a:solidFill>
                    <a:ea typeface="Calibri" panose="020F0502020204030204" pitchFamily="34" charset="0"/>
                  </a:rPr>
                  <a:t> </a:t>
                </a:r>
                <a:r>
                  <a:rPr lang="en-US" sz="4800" dirty="0" err="1">
                    <a:solidFill>
                      <a:prstClr val="black"/>
                    </a:solidFill>
                    <a:ea typeface="Calibri" panose="020F0502020204030204" pitchFamily="34" charset="0"/>
                  </a:rPr>
                  <a:t>nhiên</a:t>
                </a:r>
                <a:r>
                  <a:rPr lang="en-US" sz="4800" dirty="0">
                    <a:solidFill>
                      <a:prstClr val="black"/>
                    </a:solidFill>
                    <a:ea typeface="Calibri" panose="020F0502020204030204" pitchFamily="34" charset="0"/>
                  </a:rPr>
                  <a:t> a </a:t>
                </a:r>
                <a:r>
                  <a:rPr lang="en-US" sz="4800" dirty="0" err="1">
                    <a:solidFill>
                      <a:prstClr val="black"/>
                    </a:solidFill>
                    <a:ea typeface="Calibri" panose="020F0502020204030204" pitchFamily="34" charset="0"/>
                  </a:rPr>
                  <a:t>và</a:t>
                </a:r>
                <a:r>
                  <a:rPr lang="en-US" sz="4800" dirty="0">
                    <a:solidFill>
                      <a:prstClr val="black"/>
                    </a:solidFill>
                    <a:ea typeface="Calibri" panose="020F0502020204030204" pitchFamily="34" charset="0"/>
                  </a:rPr>
                  <a:t> b ( </a:t>
                </a:r>
                <a:r>
                  <a:rPr lang="en-US" sz="4800" dirty="0" err="1">
                    <a:solidFill>
                      <a:prstClr val="black"/>
                    </a:solidFill>
                    <a:ea typeface="Calibri" panose="020F0502020204030204" pitchFamily="34" charset="0"/>
                  </a:rPr>
                  <a:t>khác</a:t>
                </a:r>
                <a:r>
                  <a:rPr lang="en-US" sz="4800" dirty="0">
                    <a:solidFill>
                      <a:prstClr val="black"/>
                    </a:solidFill>
                    <a:ea typeface="Calibri" panose="020F0502020204030204" pitchFamily="34" charset="0"/>
                  </a:rPr>
                  <a:t> 0), ta </a:t>
                </a:r>
                <a:r>
                  <a:rPr lang="en-US" sz="4800" dirty="0" err="1">
                    <a:solidFill>
                      <a:prstClr val="black"/>
                    </a:solidFill>
                    <a:ea typeface="Calibri" panose="020F0502020204030204" pitchFamily="34" charset="0"/>
                  </a:rPr>
                  <a:t>có</a:t>
                </a:r>
                <a:r>
                  <a:rPr lang="en-US" sz="4800" dirty="0">
                    <a:solidFill>
                      <a:prstClr val="black"/>
                    </a:solidFill>
                    <a:ea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ea typeface="Calibri" panose="020F0502020204030204" pitchFamily="34" charset="0"/>
                </a:endParaRPr>
              </a:p>
              <a:p>
                <a:r>
                  <a:rPr lang="en-US" sz="4800" i="1" u="sng" dirty="0"/>
                  <a:t>VD: </a:t>
                </a:r>
                <a:r>
                  <a:rPr lang="en-US" sz="4800" dirty="0" err="1"/>
                  <a:t>Vì</a:t>
                </a:r>
                <a:r>
                  <a:rPr lang="en-US" sz="4800" dirty="0"/>
                  <a:t> 21 </a:t>
                </a:r>
                <a14:m>
                  <m:oMath xmlns:m="http://schemas.openxmlformats.org/officeDocument/2006/math">
                    <m:r>
                      <a:rPr lang="en-US" sz="4800" i="1">
                        <a:latin typeface="Cambria Math" panose="02040503050406030204" pitchFamily="18" charset="0"/>
                      </a:rPr>
                      <m:t>⋮</m:t>
                    </m:r>
                  </m:oMath>
                </a14:m>
                <a:r>
                  <a:rPr lang="en-US" sz="4800" dirty="0"/>
                  <a:t> 7 </a:t>
                </a:r>
                <a:r>
                  <a:rPr lang="en-US" sz="4800" dirty="0" err="1"/>
                  <a:t>nên</a:t>
                </a:r>
                <a:r>
                  <a:rPr lang="en-US" sz="4800" dirty="0"/>
                  <a:t> ta </a:t>
                </a:r>
                <a:r>
                  <a:rPr lang="en-US" sz="4800" dirty="0" err="1"/>
                  <a:t>có</a:t>
                </a:r>
                <a:r>
                  <a:rPr lang="en-US" sz="4800" dirty="0"/>
                  <a:t> BCNN (7, 21) = 21</a:t>
                </a:r>
              </a:p>
              <a:p>
                <a:r>
                  <a:rPr lang="en-US" sz="4800" dirty="0"/>
                  <a:t>+ </a:t>
                </a:r>
                <a:r>
                  <a:rPr lang="en-US" sz="4800" dirty="0" err="1"/>
                  <a:t>Mọi</a:t>
                </a:r>
                <a:r>
                  <a:rPr lang="en-US" sz="4800" dirty="0"/>
                  <a:t> </a:t>
                </a:r>
                <a:r>
                  <a:rPr lang="en-US" sz="4800" dirty="0" err="1"/>
                  <a:t>số</a:t>
                </a:r>
                <a:r>
                  <a:rPr lang="en-US" sz="4800" dirty="0"/>
                  <a:t> </a:t>
                </a:r>
                <a:r>
                  <a:rPr lang="en-US" sz="4800" dirty="0" err="1"/>
                  <a:t>tự</a:t>
                </a:r>
                <a:r>
                  <a:rPr lang="en-US" sz="4800" dirty="0"/>
                  <a:t> </a:t>
                </a:r>
                <a:r>
                  <a:rPr lang="en-US" sz="4800" dirty="0" err="1"/>
                  <a:t>nhiên</a:t>
                </a:r>
                <a:r>
                  <a:rPr lang="en-US" sz="4800" dirty="0"/>
                  <a:t> </a:t>
                </a:r>
                <a:r>
                  <a:rPr lang="en-US" sz="4800" dirty="0" err="1"/>
                  <a:t>đều</a:t>
                </a:r>
                <a:r>
                  <a:rPr lang="en-US" sz="4800" dirty="0"/>
                  <a:t> </a:t>
                </a:r>
                <a:r>
                  <a:rPr lang="en-US" sz="4800" dirty="0" err="1"/>
                  <a:t>là</a:t>
                </a:r>
                <a:r>
                  <a:rPr lang="en-US" sz="4800" dirty="0"/>
                  <a:t> </a:t>
                </a:r>
                <a:r>
                  <a:rPr lang="en-US" sz="4800" dirty="0" err="1"/>
                  <a:t>bội</a:t>
                </a:r>
                <a:r>
                  <a:rPr lang="en-US" sz="4800" dirty="0"/>
                  <a:t> </a:t>
                </a:r>
                <a:r>
                  <a:rPr lang="en-US" sz="4800" dirty="0" err="1"/>
                  <a:t>của</a:t>
                </a:r>
                <a:r>
                  <a:rPr lang="en-US" sz="4800" dirty="0"/>
                  <a:t> 1. Do </a:t>
                </a:r>
                <a:r>
                  <a:rPr lang="en-US" sz="4800" dirty="0" err="1"/>
                  <a:t>đó</a:t>
                </a:r>
                <a:r>
                  <a:rPr lang="en-US" sz="4800" dirty="0"/>
                  <a:t> </a:t>
                </a:r>
                <a:r>
                  <a:rPr lang="en-US" sz="4800" dirty="0" err="1"/>
                  <a:t>mọi</a:t>
                </a:r>
                <a:r>
                  <a:rPr lang="en-US" sz="4800" dirty="0"/>
                  <a:t> </a:t>
                </a:r>
                <a:r>
                  <a:rPr lang="en-US" sz="4800" dirty="0" err="1"/>
                  <a:t>số</a:t>
                </a:r>
                <a:r>
                  <a:rPr lang="en-US" sz="4800" dirty="0"/>
                  <a:t> </a:t>
                </a:r>
                <a:r>
                  <a:rPr lang="en-US" sz="4800" dirty="0" err="1"/>
                  <a:t>tự</a:t>
                </a:r>
                <a:r>
                  <a:rPr lang="en-US" sz="4800" dirty="0"/>
                  <a:t> </a:t>
                </a:r>
                <a:r>
                  <a:rPr lang="en-US" sz="4800" dirty="0" err="1"/>
                  <a:t>nhiên</a:t>
                </a:r>
                <a:r>
                  <a:rPr lang="en-US" sz="4800" dirty="0"/>
                  <a:t> a </a:t>
                </a:r>
                <a:r>
                  <a:rPr lang="en-US" sz="4800" dirty="0" err="1"/>
                  <a:t>và</a:t>
                </a:r>
                <a:r>
                  <a:rPr lang="en-US" sz="4800" dirty="0"/>
                  <a:t> b ( </a:t>
                </a:r>
                <a:r>
                  <a:rPr lang="en-US" sz="4800" dirty="0" err="1"/>
                  <a:t>khác</a:t>
                </a:r>
                <a:r>
                  <a:rPr lang="en-US" sz="4800" dirty="0"/>
                  <a:t> 0), ta </a:t>
                </a:r>
                <a:r>
                  <a:rPr lang="en-US" sz="4800" dirty="0" err="1"/>
                  <a:t>có</a:t>
                </a:r>
                <a:r>
                  <a:rPr lang="en-US" sz="4800" dirty="0"/>
                  <a:t>:</a:t>
                </a:r>
              </a:p>
              <a:p>
                <a:r>
                  <a:rPr lang="en-US" sz="4800" dirty="0"/>
                  <a:t>BCNN ( a , 1) = a; BCNN (a , b , 1) = BCNN (a , b)</a:t>
                </a:r>
              </a:p>
            </p:txBody>
          </p:sp>
        </mc:Choice>
        <mc:Fallback xmlns="">
          <p:sp>
            <p:nvSpPr>
              <p:cNvPr id="5" name="Rectangle 4"/>
              <p:cNvSpPr>
                <a:spLocks noRot="1" noChangeAspect="1" noMove="1" noResize="1" noEditPoints="1" noAdjustHandles="1" noChangeArrowheads="1" noChangeShapeType="1" noTextEdit="1"/>
              </p:cNvSpPr>
              <p:nvPr/>
            </p:nvSpPr>
            <p:spPr>
              <a:xfrm>
                <a:off x="457200" y="728934"/>
                <a:ext cx="17007383" cy="9347174"/>
              </a:xfrm>
              <a:prstGeom prst="rect">
                <a:avLst/>
              </a:prstGeom>
              <a:blipFill>
                <a:blip r:embed="rId8"/>
                <a:stretch>
                  <a:fillRect l="-1613" t="-261" r="-1613" b="-2479"/>
                </a:stretch>
              </a:blipFill>
            </p:spPr>
            <p:txBody>
              <a:bodyPr/>
              <a:lstStyle/>
              <a:p>
                <a:r>
                  <a:rPr lang="vi-VN">
                    <a:noFill/>
                  </a:rPr>
                  <a:t> </a:t>
                </a:r>
              </a:p>
            </p:txBody>
          </p:sp>
        </mc:Fallback>
      </mc:AlternateContent>
      <p:pic>
        <p:nvPicPr>
          <p:cNvPr id="25" name="Picture 24"/>
          <p:cNvPicPr>
            <a:picLocks noChangeAspect="1"/>
          </p:cNvPicPr>
          <p:nvPr/>
        </p:nvPicPr>
        <p:blipFill>
          <a:blip r:embed="rId9">
            <a:clrChange>
              <a:clrFrom>
                <a:srgbClr val="FCF8F5"/>
              </a:clrFrom>
              <a:clrTo>
                <a:srgbClr val="FCF8F5">
                  <a:alpha val="0"/>
                </a:srgbClr>
              </a:clrTo>
            </a:clrChange>
          </a:blip>
          <a:stretch>
            <a:fillRect/>
          </a:stretch>
        </p:blipFill>
        <p:spPr>
          <a:xfrm>
            <a:off x="-137964" y="-114300"/>
            <a:ext cx="1371399" cy="1104244"/>
          </a:xfrm>
          <a:prstGeom prst="round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4583" y="-239214"/>
            <a:ext cx="2106146" cy="1936296"/>
          </a:xfrm>
          <a:prstGeom prst="rect">
            <a:avLst/>
          </a:prstGeom>
        </p:spPr>
      </p:pic>
    </p:spTree>
    <p:extLst>
      <p:ext uri="{BB962C8B-B14F-4D97-AF65-F5344CB8AC3E}">
        <p14:creationId xmlns:p14="http://schemas.microsoft.com/office/powerpoint/2010/main" val="28984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 calcmode="lin" valueType="num">
                                      <p:cBhvr additive="base">
                                        <p:cTn id="10"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1" dur="500" fill="hold"/>
                                        <p:tgtEl>
                                          <p:spTgt spid="5">
                                            <p:bg/>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1000"/>
                                        <p:tgtEl>
                                          <p:spTgt spid="5">
                                            <p:txEl>
                                              <p:pRg st="5" end="5"/>
                                            </p:txEl>
                                          </p:spTgt>
                                        </p:tgtEl>
                                      </p:cBhvr>
                                    </p:animEffect>
                                    <p:anim calcmode="lin" valueType="num">
                                      <p:cBhvr>
                                        <p:cTn id="4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3429000" y="71092"/>
            <a:ext cx="6952733" cy="1398351"/>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09654" y="295798"/>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2345">
            <a:off x="-317275" y="7172373"/>
            <a:ext cx="1499829" cy="3158683"/>
          </a:xfrm>
          <a:prstGeom prst="rect">
            <a:avLst/>
          </a:prstGeom>
        </p:spPr>
      </p:pic>
      <p:sp>
        <p:nvSpPr>
          <p:cNvPr id="20" name="TextBox 19"/>
          <p:cNvSpPr txBox="1"/>
          <p:nvPr/>
        </p:nvSpPr>
        <p:spPr>
          <a:xfrm>
            <a:off x="4358984" y="410900"/>
            <a:ext cx="620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(36, 9)</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556278" y="2627323"/>
            <a:ext cx="16010445" cy="923330"/>
          </a:xfrm>
          <a:prstGeom prst="rect">
            <a:avLst/>
          </a:prstGeom>
          <a:solidFill>
            <a:schemeClr val="accent5">
              <a:lumMod val="60000"/>
              <a:lumOff val="40000"/>
            </a:schemeClr>
          </a:solidFill>
        </p:spPr>
        <p:txBody>
          <a:bodyPr wrap="square" rtlCol="0">
            <a:spAutoFit/>
          </a:bodyPr>
          <a:lstStyle/>
          <a:p>
            <a:r>
              <a:rPr lang="en-US" sz="5400" dirty="0"/>
              <a:t>B (36) = { 0; 36; 72; 108; 144;…}</a:t>
            </a:r>
          </a:p>
        </p:txBody>
      </p:sp>
      <p:sp>
        <p:nvSpPr>
          <p:cNvPr id="12" name="Rectangle 11"/>
          <p:cNvSpPr/>
          <p:nvPr/>
        </p:nvSpPr>
        <p:spPr>
          <a:xfrm>
            <a:off x="2284841" y="7044997"/>
            <a:ext cx="6740948" cy="1200329"/>
          </a:xfrm>
          <a:prstGeom prst="rect">
            <a:avLst/>
          </a:prstGeom>
          <a:solidFill>
            <a:schemeClr val="accent3">
              <a:lumMod val="60000"/>
              <a:lumOff val="40000"/>
            </a:schemeClr>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=&gt;</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NN </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lang="en-US" sz="4800" dirty="0">
                <a:solidFill>
                  <a:srgbClr val="000000"/>
                </a:solidFill>
                <a:latin typeface="Arial" panose="020B0604020202020204"/>
                <a:ea typeface="Calibri" panose="020F0502020204030204" pitchFamily="34" charset="0"/>
              </a:rPr>
              <a:t>36</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lang="en-US" sz="4800" dirty="0">
                <a:solidFill>
                  <a:srgbClr val="000000"/>
                </a:solidFill>
                <a:latin typeface="Arial" panose="020B0604020202020204"/>
                <a:ea typeface="Calibri" panose="020F0502020204030204" pitchFamily="34" charset="0"/>
              </a:rPr>
              <a:t>9</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 {</a:t>
            </a:r>
            <a:r>
              <a:rPr lang="en-US" sz="4800" dirty="0">
                <a:solidFill>
                  <a:srgbClr val="000000"/>
                </a:solidFill>
                <a:latin typeface="Arial" panose="020B0604020202020204" pitchFamily="34" charset="0"/>
                <a:ea typeface="Calibri" panose="020F0502020204030204" pitchFamily="34" charset="0"/>
              </a:rPr>
              <a:t>36</a:t>
            </a: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4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endParaRPr>
          </a:p>
        </p:txBody>
      </p:sp>
      <p:sp>
        <p:nvSpPr>
          <p:cNvPr id="19" name="TextBox 18"/>
          <p:cNvSpPr txBox="1"/>
          <p:nvPr/>
        </p:nvSpPr>
        <p:spPr>
          <a:xfrm>
            <a:off x="1486419" y="4963787"/>
            <a:ext cx="16010445" cy="923330"/>
          </a:xfrm>
          <a:prstGeom prst="rect">
            <a:avLst/>
          </a:prstGeom>
          <a:solidFill>
            <a:schemeClr val="accent5">
              <a:lumMod val="60000"/>
              <a:lumOff val="40000"/>
            </a:schemeClr>
          </a:solidFill>
        </p:spPr>
        <p:txBody>
          <a:bodyPr wrap="square" rtlCol="0">
            <a:spAutoFit/>
          </a:bodyPr>
          <a:lstStyle/>
          <a:p>
            <a:pPr lvl="0"/>
            <a:r>
              <a:rPr lang="en-US" sz="5400" dirty="0"/>
              <a:t>B(9) = {0; 9; 18; 27; 36; 45; 54;  63; 72; 81; 90; </a:t>
            </a:r>
            <a:endParaRPr kumimoji="0" lang="en-US" sz="13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1486419" y="35845"/>
            <a:ext cx="1517916" cy="1493629"/>
          </a:xfrm>
          <a:prstGeom prst="rect">
            <a:avLst/>
          </a:prstGeom>
        </p:spPr>
      </p:pic>
    </p:spTree>
    <p:extLst>
      <p:ext uri="{BB962C8B-B14F-4D97-AF65-F5344CB8AC3E}">
        <p14:creationId xmlns:p14="http://schemas.microsoft.com/office/powerpoint/2010/main" val="8357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636421" y="-20520"/>
            <a:ext cx="6432289" cy="1389290"/>
            <a:chOff x="-660626" y="-20521"/>
            <a:chExt cx="7781136" cy="1686412"/>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238" y="-20521"/>
              <a:ext cx="7243748" cy="1686412"/>
            </a:xfrm>
            <a:prstGeom prst="rect">
              <a:avLst/>
            </a:prstGeom>
          </p:spPr>
        </p:pic>
        <p:sp>
          <p:nvSpPr>
            <p:cNvPr id="4" name="TextBox 4"/>
            <p:cNvSpPr txBox="1"/>
            <p:nvPr/>
          </p:nvSpPr>
          <p:spPr>
            <a:xfrm>
              <a:off x="-660626" y="1301"/>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a:t>
              </a:r>
            </a:p>
          </p:txBody>
        </p:sp>
      </p:grpSp>
      <p:grpSp>
        <p:nvGrpSpPr>
          <p:cNvPr id="5" name="Group 5"/>
          <p:cNvGrpSpPr/>
          <p:nvPr/>
        </p:nvGrpSpPr>
        <p:grpSpPr>
          <a:xfrm>
            <a:off x="-151321" y="1407628"/>
            <a:ext cx="18930823" cy="2368659"/>
            <a:chOff x="705038" y="164573"/>
            <a:chExt cx="7880404" cy="4939616"/>
          </a:xfrm>
        </p:grpSpPr>
        <p:sp>
          <p:nvSpPr>
            <p:cNvPr id="6" name="Freeform 6"/>
            <p:cNvSpPr/>
            <p:nvPr/>
          </p:nvSpPr>
          <p:spPr>
            <a:xfrm>
              <a:off x="705038" y="164573"/>
              <a:ext cx="7880404" cy="493961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a:off x="695835" y="4116061"/>
            <a:ext cx="16828476" cy="312519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a:lnSpc>
                <a:spcPct val="130000"/>
              </a:lnSpc>
            </a:pPr>
            <a:r>
              <a:rPr kumimoji="0" lang="en-US" sz="5400" b="0" i="0" u="none" strike="noStrike" kern="1200" cap="none" spc="0" normalizeH="0" baseline="0" noProof="0" dirty="0">
                <a:ln>
                  <a:noFill/>
                </a:ln>
                <a:solidFill>
                  <a:prstClr val="black"/>
                </a:solidFill>
                <a:effectLst/>
                <a:uLnTx/>
                <a:uFillTx/>
              </a:rPr>
              <a:t>a) </a:t>
            </a:r>
            <a:r>
              <a:rPr kumimoji="0" lang="en-US" sz="5400" b="0" i="0" u="none" strike="noStrike" kern="1200" cap="none" spc="0" normalizeH="0" baseline="0" noProof="0" dirty="0" err="1">
                <a:ln>
                  <a:noFill/>
                </a:ln>
                <a:solidFill>
                  <a:prstClr val="black"/>
                </a:solidFill>
                <a:effectLst/>
                <a:uLnTx/>
                <a:uFillTx/>
              </a:rPr>
              <a:t>Có</a:t>
            </a:r>
            <a:r>
              <a:rPr kumimoji="0" lang="en-US" sz="5400" b="0" i="0" u="none" strike="noStrike" kern="1200" cap="none" spc="0" normalizeH="0" baseline="0" noProof="0" dirty="0">
                <a:ln>
                  <a:noFill/>
                </a:ln>
                <a:solidFill>
                  <a:prstClr val="black"/>
                </a:solidFill>
                <a:effectLst/>
                <a:uLnTx/>
                <a:uFillTx/>
              </a:rPr>
              <a:t> </a:t>
            </a:r>
            <a:r>
              <a:rPr lang="en-US" sz="5400" dirty="0"/>
              <a:t>B(6) = { 0; 6; 12; 18; 24; 30; 36; 42; 48; …}</a:t>
            </a:r>
          </a:p>
          <a:p>
            <a:pPr>
              <a:lnSpc>
                <a:spcPct val="130000"/>
              </a:lnSpc>
            </a:pPr>
            <a:r>
              <a:rPr lang="en-US" sz="5400" dirty="0"/>
              <a:t>		B(8) = {0; 8; 16; 24; 32; 40; 48;...}</a:t>
            </a:r>
          </a:p>
          <a:p>
            <a:pPr marL="571500" lvl="0" indent="-571500" algn="ctr">
              <a:lnSpc>
                <a:spcPct val="130000"/>
              </a:lnSpc>
              <a:buFont typeface="Symbol" panose="05050102010706020507" pitchFamily="18" charset="2"/>
              <a:buChar char="Þ"/>
              <a:defRPr/>
            </a:pPr>
            <a:r>
              <a:rPr kumimoji="0" lang="en-US" sz="5400" b="0" i="0" u="none" strike="noStrike" kern="1200" cap="none" spc="0" normalizeH="0" baseline="0" noProof="0" dirty="0">
                <a:ln>
                  <a:noFill/>
                </a:ln>
                <a:solidFill>
                  <a:prstClr val="black"/>
                </a:solidFill>
                <a:effectLst/>
                <a:uLnTx/>
                <a:uFillTx/>
              </a:rPr>
              <a:t> </a:t>
            </a:r>
            <a:r>
              <a:rPr lang="en-US" sz="5400" dirty="0"/>
              <a:t>BCNN (6 , 8) = {24}.</a:t>
            </a:r>
          </a:p>
        </p:txBody>
      </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21" y="1343273"/>
            <a:ext cx="885256" cy="885256"/>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383074" y="8576705"/>
            <a:ext cx="889714" cy="1873763"/>
          </a:xfrm>
          <a:prstGeom prst="rect">
            <a:avLst/>
          </a:prstGeom>
        </p:spPr>
      </p:pic>
      <p:sp>
        <p:nvSpPr>
          <p:cNvPr id="20" name="TextBox 19"/>
          <p:cNvSpPr txBox="1"/>
          <p:nvPr/>
        </p:nvSpPr>
        <p:spPr>
          <a:xfrm>
            <a:off x="733935" y="1700553"/>
            <a:ext cx="17554065" cy="1995098"/>
          </a:xfrm>
          <a:prstGeom prst="rect">
            <a:avLst/>
          </a:prstGeom>
          <a:noFill/>
        </p:spPr>
        <p:txBody>
          <a:bodyPr wrap="square" rtlCol="0">
            <a:spAutoFit/>
          </a:bodyPr>
          <a:lstStyle/>
          <a:p>
            <a:pPr lvl="0" algn="just">
              <a:lnSpc>
                <a:spcPct val="120000"/>
              </a:lnSpc>
              <a:defRPr/>
            </a:pPr>
            <a:r>
              <a:rPr lang="en-US" sz="5400" dirty="0">
                <a:solidFill>
                  <a:prstClr val="black"/>
                </a:solidFill>
                <a:cs typeface="Arial" panose="020B0604020202020204" pitchFamily="34" charset="0"/>
              </a:rPr>
              <a:t>Tìm </a:t>
            </a:r>
            <a:r>
              <a:rPr lang="en-US" sz="5400" dirty="0" err="1">
                <a:solidFill>
                  <a:prstClr val="black"/>
                </a:solidFill>
                <a:cs typeface="Arial" panose="020B0604020202020204" pitchFamily="34" charset="0"/>
              </a:rPr>
              <a:t>bội</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chung</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nhỏ</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nhất</a:t>
            </a:r>
            <a:r>
              <a:rPr lang="en-US" sz="5400" dirty="0">
                <a:solidFill>
                  <a:prstClr val="black"/>
                </a:solidFill>
                <a:cs typeface="Arial" panose="020B0604020202020204" pitchFamily="34" charset="0"/>
              </a:rPr>
              <a:t> </a:t>
            </a:r>
            <a:r>
              <a:rPr lang="en-US" sz="5400" dirty="0" err="1">
                <a:solidFill>
                  <a:prstClr val="black"/>
                </a:solidFill>
                <a:cs typeface="Arial" panose="020B0604020202020204" pitchFamily="34" charset="0"/>
              </a:rPr>
              <a:t>của</a:t>
            </a:r>
            <a:endParaRPr lang="en-US" sz="5400" dirty="0">
              <a:solidFill>
                <a:prstClr val="black"/>
              </a:solidFill>
              <a:cs typeface="Arial" panose="020B0604020202020204" pitchFamily="34" charset="0"/>
            </a:endParaRPr>
          </a:p>
          <a:p>
            <a:pPr lvl="0" algn="just">
              <a:lnSpc>
                <a:spcPct val="120000"/>
              </a:lnSpc>
              <a:defRPr/>
            </a:pPr>
            <a:r>
              <a:rPr lang="en-US" sz="5400" dirty="0">
                <a:solidFill>
                  <a:prstClr val="black"/>
                </a:solidFill>
                <a:cs typeface="Arial" panose="020B0604020202020204" pitchFamily="34" charset="0"/>
              </a:rPr>
              <a:t>a) 6 </a:t>
            </a:r>
            <a:r>
              <a:rPr lang="en-US" sz="5400" dirty="0" err="1">
                <a:solidFill>
                  <a:prstClr val="black"/>
                </a:solidFill>
                <a:cs typeface="Arial" panose="020B0604020202020204" pitchFamily="34" charset="0"/>
              </a:rPr>
              <a:t>và</a:t>
            </a:r>
            <a:r>
              <a:rPr lang="en-US" sz="5400" dirty="0">
                <a:solidFill>
                  <a:prstClr val="black"/>
                </a:solidFill>
                <a:cs typeface="Arial" panose="020B0604020202020204" pitchFamily="34" charset="0"/>
              </a:rPr>
              <a:t> 8					;				b) 8; 9; 72</a:t>
            </a:r>
          </a:p>
        </p:txBody>
      </p:sp>
      <p:sp>
        <p:nvSpPr>
          <p:cNvPr id="21" name="Freeform 8"/>
          <p:cNvSpPr/>
          <p:nvPr/>
        </p:nvSpPr>
        <p:spPr>
          <a:xfrm>
            <a:off x="695835" y="7241256"/>
            <a:ext cx="16828476" cy="312519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a:lnSpc>
                <a:spcPct val="130000"/>
              </a:lnSpc>
            </a:pPr>
            <a:r>
              <a:rPr kumimoji="0" lang="en-US" sz="5400" b="0" i="0" u="none" strike="noStrike" kern="1200" cap="none" spc="0" normalizeH="0" baseline="0" noProof="0" dirty="0">
                <a:ln>
                  <a:noFill/>
                </a:ln>
                <a:solidFill>
                  <a:prstClr val="black"/>
                </a:solidFill>
                <a:effectLst/>
                <a:uLnTx/>
                <a:uFillTx/>
              </a:rPr>
              <a:t>a) </a:t>
            </a:r>
            <a:r>
              <a:rPr kumimoji="0" lang="en-US" sz="5400" b="0" i="0" u="none" strike="noStrike" kern="1200" cap="none" spc="0" normalizeH="0" baseline="0" noProof="0" dirty="0" err="1">
                <a:ln>
                  <a:noFill/>
                </a:ln>
                <a:solidFill>
                  <a:prstClr val="black"/>
                </a:solidFill>
                <a:effectLst/>
                <a:uLnTx/>
                <a:uFillTx/>
              </a:rPr>
              <a:t>Có</a:t>
            </a:r>
            <a:r>
              <a:rPr kumimoji="0" lang="en-US" sz="5400" b="0" i="0" u="none" strike="noStrike" kern="1200" cap="none" spc="0" normalizeH="0" baseline="0" noProof="0" dirty="0">
                <a:ln>
                  <a:noFill/>
                </a:ln>
                <a:solidFill>
                  <a:prstClr val="black"/>
                </a:solidFill>
                <a:effectLst/>
                <a:uLnTx/>
                <a:uFillTx/>
              </a:rPr>
              <a:t> </a:t>
            </a:r>
            <a:r>
              <a:rPr lang="en-US" sz="5400" dirty="0"/>
              <a:t>B(6) = { 0; 6; 12; 18; 24; 30; 36; 42; 48; …}</a:t>
            </a:r>
          </a:p>
          <a:p>
            <a:pPr>
              <a:lnSpc>
                <a:spcPct val="130000"/>
              </a:lnSpc>
            </a:pPr>
            <a:r>
              <a:rPr lang="en-US" sz="5400" dirty="0"/>
              <a:t>		B(8) = {0; 8; 16; 24; 32; 40; 48;...}</a:t>
            </a:r>
          </a:p>
          <a:p>
            <a:pPr marL="571500" lvl="0" indent="-571500" algn="ctr">
              <a:lnSpc>
                <a:spcPct val="130000"/>
              </a:lnSpc>
              <a:buFont typeface="Symbol" panose="05050102010706020507" pitchFamily="18" charset="2"/>
              <a:buChar char="Þ"/>
              <a:defRPr/>
            </a:pPr>
            <a:r>
              <a:rPr kumimoji="0" lang="en-US" sz="5400" b="0" i="0" u="none" strike="noStrike" kern="1200" cap="none" spc="0" normalizeH="0" baseline="0" noProof="0" dirty="0">
                <a:ln>
                  <a:noFill/>
                </a:ln>
                <a:solidFill>
                  <a:prstClr val="black"/>
                </a:solidFill>
                <a:effectLst/>
                <a:uLnTx/>
                <a:uFillTx/>
              </a:rPr>
              <a:t> </a:t>
            </a:r>
            <a:r>
              <a:rPr lang="en-US" sz="5400" dirty="0"/>
              <a:t>BCNN (6 , 8) = {24}.</a:t>
            </a:r>
          </a:p>
        </p:txBody>
      </p:sp>
    </p:spTree>
    <p:extLst>
      <p:ext uri="{BB962C8B-B14F-4D97-AF65-F5344CB8AC3E}">
        <p14:creationId xmlns:p14="http://schemas.microsoft.com/office/powerpoint/2010/main" val="22632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randombar(horizontal)">
                                      <p:cBhvr>
                                        <p:cTn id="25" dur="500"/>
                                        <p:tgtEl>
                                          <p:spTgt spid="8">
                                            <p:bg/>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8" dur="5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randombar(horizontal)">
                                      <p:cBhvr>
                                        <p:cTn id="43" dur="500"/>
                                        <p:tgtEl>
                                          <p:spTgt spid="21">
                                            <p:bg/>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51" dur="500"/>
                                        <p:tgtEl>
                                          <p:spTgt spid="21">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56"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20" grpId="0"/>
      <p:bldP spid="21"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000" y="1665507"/>
            <a:ext cx="15783966" cy="2651111"/>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no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hai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chiếc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B.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Lịch</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định</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kì</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đối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với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6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đối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với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B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là</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9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Hai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cùng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vừa</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được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vào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5.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Hỏi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sau</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ít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nhất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bao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nhiêu</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nữa</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thì</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hai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máy</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lại</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được</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bảo</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dưỡng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trong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cùng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một</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noProof="0" dirty="0" err="1">
                <a:ln>
                  <a:noFill/>
                </a:ln>
                <a:solidFill>
                  <a:prstClr val="black"/>
                </a:solidFill>
                <a:effectLst/>
                <a:uLnTx/>
                <a:uFillTx/>
                <a:latin typeface="Arial" panose="020B0604020202020204"/>
                <a:ea typeface="+mn-ea"/>
                <a:cs typeface="+mn-cs"/>
              </a:rPr>
              <a:t>tháng</a:t>
            </a:r>
            <a:r>
              <a:rPr kumimoji="0" lang="en-US" sz="3600" b="0" i="0" u="none" strike="noStrike" kern="1200" cap="none" spc="0" normalizeH="0" noProof="0" dirty="0">
                <a:ln>
                  <a:noFill/>
                </a:ln>
                <a:solidFill>
                  <a:prstClr val="black"/>
                </a:solidFill>
                <a:effectLst/>
                <a:uLnTx/>
                <a:uFillTx/>
                <a:latin typeface="Arial" panose="020B0604020202020204"/>
                <a:ea typeface="+mn-ea"/>
                <a:cs typeface="+mn-cs"/>
              </a:rPr>
              <a:t>.</a:t>
            </a:r>
          </a:p>
        </p:txBody>
      </p:sp>
      <p:grpSp>
        <p:nvGrpSpPr>
          <p:cNvPr id="4" name="Group 4"/>
          <p:cNvGrpSpPr/>
          <p:nvPr/>
        </p:nvGrpSpPr>
        <p:grpSpPr>
          <a:xfrm>
            <a:off x="6423999" y="30782"/>
            <a:ext cx="5234601" cy="1669696"/>
            <a:chOff x="0" y="-4262"/>
            <a:chExt cx="3326384" cy="1044440"/>
          </a:xfrm>
        </p:grpSpPr>
        <p:sp>
          <p:nvSpPr>
            <p:cNvPr id="5" name="Freeform 5"/>
            <p:cNvSpPr/>
            <p:nvPr/>
          </p:nvSpPr>
          <p:spPr>
            <a:xfrm>
              <a:off x="0" y="-4262"/>
              <a:ext cx="3326384" cy="1044440"/>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5647181" y="484002"/>
            <a:ext cx="7071841" cy="10197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Arial" panose="020B0604020202020204"/>
                <a:ea typeface="+mn-ea"/>
                <a:cs typeface="+mn-cs"/>
              </a:rPr>
              <a:t>Vận</a:t>
            </a:r>
            <a:r>
              <a:rPr kumimoji="0" lang="en-US" sz="66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6600" b="1" i="0" u="none" strike="noStrike" kern="1200" cap="none" spc="0" normalizeH="0" baseline="0" noProof="0" dirty="0" err="1">
                <a:ln>
                  <a:noFill/>
                </a:ln>
                <a:solidFill>
                  <a:srgbClr val="C00000"/>
                </a:solidFill>
                <a:effectLst/>
                <a:uLnTx/>
                <a:uFillTx/>
                <a:latin typeface="Arial" panose="020B0604020202020204"/>
                <a:ea typeface="+mn-ea"/>
                <a:cs typeface="+mn-cs"/>
              </a:rPr>
              <a:t>dụng</a:t>
            </a:r>
            <a:endParaRPr kumimoji="0" lang="en-US" sz="66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9424" y="-884021"/>
            <a:ext cx="2402117" cy="149107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16761064" y="8772309"/>
            <a:ext cx="1093804" cy="183412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93209" y="30782"/>
            <a:ext cx="1833896" cy="180548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903">
            <a:off x="-312239" y="-85579"/>
            <a:ext cx="2482113" cy="263544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28600" y="4554934"/>
                <a:ext cx="18098506" cy="646331"/>
              </a:xfrm>
              <a:prstGeom prst="rect">
                <a:avLst/>
              </a:prstGeom>
              <a:noFill/>
            </p:spPr>
            <p:txBody>
              <a:bodyPr wrap="square" rtlCol="0">
                <a:spAutoFit/>
              </a:bodyPr>
              <a:lstStyle/>
              <a:p>
                <a:r>
                  <a:rPr lang="en-US" sz="3600" b="1" dirty="0" err="1"/>
                  <a:t>Gọi</a:t>
                </a:r>
                <a:r>
                  <a:rPr lang="en-US" sz="3600" b="1" dirty="0"/>
                  <a:t> </a:t>
                </a:r>
                <a:r>
                  <a:rPr lang="en-US" sz="3600" b="1" dirty="0" err="1"/>
                  <a:t>số</a:t>
                </a:r>
                <a:r>
                  <a:rPr lang="en-US" sz="3600" b="1" dirty="0"/>
                  <a:t> </a:t>
                </a:r>
                <a:r>
                  <a:rPr lang="en-US" sz="3600" b="1" dirty="0" err="1"/>
                  <a:t>tháng</a:t>
                </a:r>
                <a:r>
                  <a:rPr lang="en-US" sz="3600" b="1" dirty="0"/>
                  <a:t> </a:t>
                </a:r>
                <a:r>
                  <a:rPr lang="en-US" sz="3600" b="1" dirty="0" err="1"/>
                  <a:t>ít</a:t>
                </a:r>
                <a:r>
                  <a:rPr lang="en-US" sz="3600" b="1" dirty="0"/>
                  <a:t> </a:t>
                </a:r>
                <a:r>
                  <a:rPr lang="en-US" sz="3600" b="1" dirty="0" err="1"/>
                  <a:t>nhất</a:t>
                </a:r>
                <a:r>
                  <a:rPr lang="en-US" sz="3600" b="1" dirty="0"/>
                  <a:t> </a:t>
                </a:r>
                <a:r>
                  <a:rPr lang="en-US" sz="3600" b="1" dirty="0" err="1"/>
                  <a:t>mà</a:t>
                </a:r>
                <a:r>
                  <a:rPr lang="en-US" sz="3600" b="1" dirty="0"/>
                  <a:t> </a:t>
                </a:r>
                <a:r>
                  <a:rPr lang="en-US" sz="3600" b="1" dirty="0" err="1"/>
                  <a:t>lần</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hai</a:t>
                </a:r>
                <a:r>
                  <a:rPr lang="en-US" sz="3600" b="1" dirty="0"/>
                  <a:t> </a:t>
                </a:r>
                <a:r>
                  <a:rPr lang="en-US" sz="3600" b="1" dirty="0" err="1"/>
                  <a:t>máy</a:t>
                </a:r>
                <a:r>
                  <a:rPr lang="en-US" sz="3600" b="1" dirty="0"/>
                  <a:t> </a:t>
                </a:r>
                <a:r>
                  <a:rPr lang="en-US" sz="3600" b="1" dirty="0" err="1"/>
                  <a:t>cùng</a:t>
                </a:r>
                <a:r>
                  <a:rPr lang="en-US" sz="3600" b="1" dirty="0"/>
                  <a:t> </a:t>
                </a:r>
                <a:r>
                  <a:rPr lang="en-US" sz="3600" b="1" dirty="0" err="1"/>
                  <a:t>bảo</a:t>
                </a:r>
                <a:r>
                  <a:rPr lang="en-US" sz="3600" b="1" dirty="0"/>
                  <a:t> </a:t>
                </a:r>
                <a:r>
                  <a:rPr lang="en-US" sz="3600" b="1" dirty="0" err="1"/>
                  <a:t>dưỡng</a:t>
                </a:r>
                <a:r>
                  <a:rPr lang="en-US" sz="3600" b="1" dirty="0"/>
                  <a:t> </a:t>
                </a:r>
                <a:r>
                  <a:rPr lang="en-US" sz="3600" b="1" dirty="0" err="1"/>
                  <a:t>là</a:t>
                </a:r>
                <a:r>
                  <a:rPr lang="en-US" sz="3600" b="1" dirty="0"/>
                  <a:t>: x ( </a:t>
                </a:r>
                <a:r>
                  <a:rPr lang="en-US" sz="3600" b="1" dirty="0" err="1"/>
                  <a:t>tháng</a:t>
                </a:r>
                <a:r>
                  <a:rPr lang="en-US" sz="3600" b="1" dirty="0"/>
                  <a:t>, x</a:t>
                </a:r>
                <a14:m>
                  <m:oMath xmlns:m="http://schemas.openxmlformats.org/officeDocument/2006/math">
                    <m:r>
                      <a:rPr lang="en-US" sz="3600" b="1" i="1">
                        <a:latin typeface="Cambria Math" panose="02040503050406030204" pitchFamily="18" charset="0"/>
                      </a:rPr>
                      <m:t>∈</m:t>
                    </m:r>
                  </m:oMath>
                </a14:m>
                <a:r>
                  <a:rPr lang="en-US" sz="3600" b="1" dirty="0"/>
                  <a:t> N</a:t>
                </a:r>
                <a:r>
                  <a:rPr lang="en-US" sz="3600" b="1" baseline="30000" dirty="0"/>
                  <a:t>*</a:t>
                </a:r>
                <a:r>
                  <a:rPr lang="en-US" sz="3600" b="1" dirty="0"/>
                  <a:t>)</a:t>
                </a:r>
              </a:p>
            </p:txBody>
          </p:sp>
        </mc:Choice>
        <mc:Fallback xmlns="">
          <p:sp>
            <p:nvSpPr>
              <p:cNvPr id="8" name="TextBox 7"/>
              <p:cNvSpPr txBox="1">
                <a:spLocks noRot="1" noChangeAspect="1" noMove="1" noResize="1" noEditPoints="1" noAdjustHandles="1" noChangeArrowheads="1" noChangeShapeType="1" noTextEdit="1"/>
              </p:cNvSpPr>
              <p:nvPr/>
            </p:nvSpPr>
            <p:spPr>
              <a:xfrm>
                <a:off x="228600" y="4554934"/>
                <a:ext cx="18098506" cy="646331"/>
              </a:xfrm>
              <a:prstGeom prst="rect">
                <a:avLst/>
              </a:prstGeom>
              <a:blipFill>
                <a:blip r:embed="rId13"/>
                <a:stretch>
                  <a:fillRect l="-1044" t="-14151" b="-3490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631531" y="5505244"/>
                <a:ext cx="17359183" cy="2653034"/>
              </a:xfrm>
              <a:prstGeom prst="rect">
                <a:avLst/>
              </a:prstGeom>
              <a:noFill/>
            </p:spPr>
            <p:txBody>
              <a:bodyPr wrap="square" rtlCol="0">
                <a:spAutoFit/>
              </a:bodyPr>
              <a:lstStyle/>
              <a:p>
                <a:pPr>
                  <a:lnSpc>
                    <a:spcPct val="130000"/>
                  </a:lnSpc>
                </a:pPr>
                <a:r>
                  <a:rPr lang="en-US" sz="3200" dirty="0"/>
                  <a:t>=&gt; x </a:t>
                </a:r>
                <a14:m>
                  <m:oMath xmlns:m="http://schemas.openxmlformats.org/officeDocument/2006/math">
                    <m:r>
                      <a:rPr lang="en-US" sz="3200" i="1">
                        <a:latin typeface="Cambria Math" panose="02040503050406030204" pitchFamily="18" charset="0"/>
                      </a:rPr>
                      <m:t>=</m:t>
                    </m:r>
                  </m:oMath>
                </a14:m>
                <a:r>
                  <a:rPr lang="en-US" sz="3200" dirty="0"/>
                  <a:t> BCNN ( 6,9) </a:t>
                </a:r>
              </a:p>
              <a:p>
                <a:pPr>
                  <a:lnSpc>
                    <a:spcPct val="130000"/>
                  </a:lnSpc>
                </a:pPr>
                <a:r>
                  <a:rPr lang="en-US" sz="3200" dirty="0"/>
                  <a:t>Ta </a:t>
                </a:r>
                <a:r>
                  <a:rPr lang="en-US" sz="3200" dirty="0" err="1"/>
                  <a:t>có</a:t>
                </a:r>
                <a:r>
                  <a:rPr lang="en-US" sz="3200" dirty="0"/>
                  <a:t> B(6) = {0; 6; 12; 18; 24; 30; 36;…}</a:t>
                </a:r>
              </a:p>
              <a:p>
                <a:pPr>
                  <a:lnSpc>
                    <a:spcPct val="130000"/>
                  </a:lnSpc>
                </a:pPr>
                <a:r>
                  <a:rPr lang="en-US" sz="3200" dirty="0"/>
                  <a:t>B(9) = {0; 9; 18; 27; 36; 45; …}</a:t>
                </a:r>
              </a:p>
              <a:p>
                <a:pPr>
                  <a:lnSpc>
                    <a:spcPct val="130000"/>
                  </a:lnSpc>
                </a:pPr>
                <a:r>
                  <a:rPr lang="en-US" sz="3200" dirty="0"/>
                  <a:t>=&gt; BCNN (6; 9) = {18}</a:t>
                </a:r>
              </a:p>
            </p:txBody>
          </p:sp>
        </mc:Choice>
        <mc:Fallback xmlns="">
          <p:sp>
            <p:nvSpPr>
              <p:cNvPr id="20" name="TextBox 19"/>
              <p:cNvSpPr txBox="1">
                <a:spLocks noRot="1" noChangeAspect="1" noMove="1" noResize="1" noEditPoints="1" noAdjustHandles="1" noChangeArrowheads="1" noChangeShapeType="1" noTextEdit="1"/>
              </p:cNvSpPr>
              <p:nvPr/>
            </p:nvSpPr>
            <p:spPr>
              <a:xfrm>
                <a:off x="1631531" y="5505244"/>
                <a:ext cx="17359183" cy="2653034"/>
              </a:xfrm>
              <a:prstGeom prst="rect">
                <a:avLst/>
              </a:prstGeom>
              <a:blipFill>
                <a:blip r:embed="rId14"/>
                <a:stretch>
                  <a:fillRect l="-913" b="-4138"/>
                </a:stretch>
              </a:blipFill>
            </p:spPr>
            <p:txBody>
              <a:bodyPr/>
              <a:lstStyle/>
              <a:p>
                <a:r>
                  <a:rPr lang="vi-VN">
                    <a:noFill/>
                  </a:rPr>
                  <a:t> </a:t>
                </a:r>
              </a:p>
            </p:txBody>
          </p:sp>
        </mc:Fallback>
      </mc:AlternateContent>
      <p:sp>
        <p:nvSpPr>
          <p:cNvPr id="11" name="Rectangle 10"/>
          <p:cNvSpPr/>
          <p:nvPr/>
        </p:nvSpPr>
        <p:spPr>
          <a:xfrm>
            <a:off x="228600" y="8349126"/>
            <a:ext cx="15831626" cy="1421928"/>
          </a:xfrm>
          <a:prstGeom prst="rect">
            <a:avLst/>
          </a:prstGeom>
        </p:spPr>
        <p:txBody>
          <a:bodyPr wrap="square">
            <a:spAutoFit/>
          </a:bodyPr>
          <a:lstStyle/>
          <a:p>
            <a:pPr lvl="0" algn="just">
              <a:lnSpc>
                <a:spcPct val="120000"/>
              </a:lnSpc>
              <a:defRPr/>
            </a:pPr>
            <a:r>
              <a:rPr lang="en-US" sz="3600" dirty="0" err="1"/>
              <a:t>Vậy</a:t>
            </a:r>
            <a:r>
              <a:rPr lang="en-US" sz="3600" dirty="0"/>
              <a:t> </a:t>
            </a:r>
            <a:r>
              <a:rPr lang="en-US" sz="3600" dirty="0" err="1"/>
              <a:t>sau</a:t>
            </a:r>
            <a:r>
              <a:rPr lang="en-US" sz="3600" dirty="0"/>
              <a:t> </a:t>
            </a:r>
            <a:r>
              <a:rPr lang="en-US" sz="3600" dirty="0" err="1"/>
              <a:t>ít</a:t>
            </a:r>
            <a:r>
              <a:rPr lang="en-US" sz="3600" dirty="0"/>
              <a:t> </a:t>
            </a:r>
            <a:r>
              <a:rPr lang="en-US" sz="3600" dirty="0" err="1"/>
              <a:t>nhất</a:t>
            </a:r>
            <a:r>
              <a:rPr lang="en-US" sz="3600" dirty="0"/>
              <a:t> 18 </a:t>
            </a:r>
            <a:r>
              <a:rPr lang="en-US" sz="3600" dirty="0" err="1"/>
              <a:t>tháng</a:t>
            </a:r>
            <a:r>
              <a:rPr lang="en-US" sz="3600" dirty="0"/>
              <a:t> </a:t>
            </a:r>
            <a:r>
              <a:rPr lang="en-US" sz="3600" dirty="0" err="1"/>
              <a:t>thì</a:t>
            </a:r>
            <a:r>
              <a:rPr lang="en-US" sz="3600" dirty="0"/>
              <a:t> </a:t>
            </a:r>
            <a:r>
              <a:rPr lang="en-US" sz="3600" dirty="0" err="1"/>
              <a:t>hai</a:t>
            </a:r>
            <a:r>
              <a:rPr lang="en-US" sz="3600" dirty="0"/>
              <a:t> </a:t>
            </a:r>
            <a:r>
              <a:rPr lang="en-US" sz="3600" dirty="0" err="1"/>
              <a:t>máy</a:t>
            </a:r>
            <a:r>
              <a:rPr lang="en-US" sz="3600" dirty="0"/>
              <a:t> </a:t>
            </a:r>
            <a:r>
              <a:rPr lang="en-US" sz="3600" dirty="0" err="1"/>
              <a:t>lại</a:t>
            </a:r>
            <a:r>
              <a:rPr lang="en-US" sz="3600" dirty="0"/>
              <a:t> </a:t>
            </a:r>
            <a:r>
              <a:rPr lang="en-US" sz="3600" dirty="0" err="1"/>
              <a:t>được</a:t>
            </a:r>
            <a:r>
              <a:rPr lang="en-US" sz="3600" dirty="0"/>
              <a:t> </a:t>
            </a:r>
            <a:r>
              <a:rPr lang="en-US" sz="3600" dirty="0" err="1"/>
              <a:t>bảo</a:t>
            </a:r>
            <a:r>
              <a:rPr lang="en-US" sz="3600" dirty="0"/>
              <a:t> </a:t>
            </a:r>
            <a:r>
              <a:rPr lang="en-US" sz="3600" dirty="0" err="1"/>
              <a:t>dưỡng</a:t>
            </a:r>
            <a:r>
              <a:rPr lang="en-US" sz="3600" dirty="0"/>
              <a:t> </a:t>
            </a:r>
            <a:r>
              <a:rPr lang="en-US" sz="3600" dirty="0" err="1"/>
              <a:t>trong</a:t>
            </a:r>
            <a:r>
              <a:rPr lang="en-US" sz="3600" dirty="0"/>
              <a:t> </a:t>
            </a:r>
            <a:r>
              <a:rPr lang="en-US" sz="3600" dirty="0" err="1"/>
              <a:t>cùng</a:t>
            </a:r>
            <a:r>
              <a:rPr lang="en-US" sz="3600" dirty="0"/>
              <a:t> </a:t>
            </a:r>
            <a:r>
              <a:rPr lang="en-US" sz="3600" dirty="0" err="1"/>
              <a:t>một</a:t>
            </a:r>
            <a:r>
              <a:rPr lang="en-US" sz="3600" dirty="0"/>
              <a:t> </a:t>
            </a:r>
            <a:r>
              <a:rPr lang="en-US" sz="3600" dirty="0" err="1"/>
              <a:t>tháng</a:t>
            </a:r>
            <a:r>
              <a:rPr lang="en-US" sz="3600" dirty="0"/>
              <a:t>. </a:t>
            </a:r>
            <a:r>
              <a:rPr lang="en-US" sz="3600" dirty="0" err="1"/>
              <a:t>Cụ</a:t>
            </a:r>
            <a:r>
              <a:rPr lang="en-US" sz="3600" dirty="0"/>
              <a:t> </a:t>
            </a:r>
            <a:r>
              <a:rPr lang="en-US" sz="3600" dirty="0" err="1"/>
              <a:t>thể</a:t>
            </a:r>
            <a:r>
              <a:rPr lang="en-US" sz="3600" dirty="0"/>
              <a:t> </a:t>
            </a:r>
            <a:r>
              <a:rPr lang="en-US" sz="3600" dirty="0" err="1"/>
              <a:t>là</a:t>
            </a:r>
            <a:r>
              <a:rPr lang="en-US" sz="3600" dirty="0"/>
              <a:t> </a:t>
            </a:r>
            <a:r>
              <a:rPr lang="en-US" sz="3600" dirty="0" err="1"/>
              <a:t>tháng</a:t>
            </a:r>
            <a:r>
              <a:rPr lang="en-US" sz="3600" dirty="0"/>
              <a:t> 11 </a:t>
            </a:r>
            <a:r>
              <a:rPr lang="en-US" sz="3600" dirty="0" err="1"/>
              <a:t>năm</a:t>
            </a:r>
            <a:r>
              <a:rPr lang="en-US" sz="3600" dirty="0"/>
              <a:t> </a:t>
            </a:r>
            <a:r>
              <a:rPr lang="en-US" sz="3600" dirty="0" err="1"/>
              <a:t>sau</a:t>
            </a:r>
            <a:r>
              <a:rPr lang="en-US" sz="3600" dirty="0"/>
              <a:t>, </a:t>
            </a:r>
            <a:r>
              <a:rPr lang="en-US" sz="3600" dirty="0" err="1"/>
              <a:t>hai</a:t>
            </a:r>
            <a:r>
              <a:rPr lang="en-US" sz="3600" dirty="0"/>
              <a:t> </a:t>
            </a:r>
            <a:r>
              <a:rPr lang="en-US" sz="3600" dirty="0" err="1"/>
              <a:t>máy</a:t>
            </a:r>
            <a:r>
              <a:rPr lang="en-US" sz="3600" dirty="0"/>
              <a:t> </a:t>
            </a:r>
            <a:r>
              <a:rPr lang="en-US" sz="3600" dirty="0" err="1"/>
              <a:t>mới</a:t>
            </a:r>
            <a:r>
              <a:rPr lang="en-US" sz="3600" dirty="0"/>
              <a:t> </a:t>
            </a:r>
            <a:r>
              <a:rPr lang="en-US" sz="3600" dirty="0" err="1"/>
              <a:t>cùng</a:t>
            </a:r>
            <a:r>
              <a:rPr lang="en-US" sz="3600" dirty="0"/>
              <a:t> </a:t>
            </a:r>
            <a:r>
              <a:rPr lang="en-US" sz="3600" dirty="0" err="1"/>
              <a:t>bảo</a:t>
            </a:r>
            <a:r>
              <a:rPr lang="en-US" sz="3600" dirty="0"/>
              <a:t> </a:t>
            </a:r>
            <a:r>
              <a:rPr lang="en-US" sz="3600" dirty="0" err="1"/>
              <a:t>dưỡng</a:t>
            </a:r>
            <a:r>
              <a:rPr lang="en-US" sz="3600" dirty="0"/>
              <a:t>.</a:t>
            </a:r>
            <a:endParaRPr kumimoji="0" lang="en-US" sz="6000" b="0" i="1"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1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 calcmode="lin" valueType="num">
                                      <p:cBhvr additive="base">
                                        <p:cTn id="2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 calcmode="lin" valueType="num">
                                      <p:cBhvr additive="base">
                                        <p:cTn id="30"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 calcmode="lin" valueType="num">
                                      <p:cBhvr additive="base">
                                        <p:cTn id="36"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0">
                                            <p:txEl>
                                              <p:pRg st="3" end="3"/>
                                            </p:txEl>
                                          </p:spTgt>
                                        </p:tgtEl>
                                        <p:attrNameLst>
                                          <p:attrName>style.visibility</p:attrName>
                                        </p:attrNameLst>
                                      </p:cBhvr>
                                      <p:to>
                                        <p:strVal val="visible"/>
                                      </p:to>
                                    </p:set>
                                    <p:anim calcmode="lin" valueType="num">
                                      <p:cBhvr additive="base">
                                        <p:cTn id="41"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build="allAtOnce"/>
      <p:bldP spid="20" grpId="0" uiExpand="1" build="allAtOnce"/>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6472" y="3009900"/>
            <a:ext cx="13055527" cy="51054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8904988"/>
            <a:ext cx="2605378" cy="141425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1484">
            <a:off x="15933944" y="218911"/>
            <a:ext cx="2741489" cy="144424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 y="8303817"/>
            <a:ext cx="2986993" cy="261659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74087" y="498098"/>
            <a:ext cx="1061203" cy="1061203"/>
          </a:xfrm>
          <a:prstGeom prst="rect">
            <a:avLst/>
          </a:prstGeom>
        </p:spPr>
      </p:pic>
      <p:sp>
        <p:nvSpPr>
          <p:cNvPr id="14" name="TextBox 4"/>
          <p:cNvSpPr txBox="1"/>
          <p:nvPr/>
        </p:nvSpPr>
        <p:spPr>
          <a:xfrm>
            <a:off x="4484896" y="3945991"/>
            <a:ext cx="10327212" cy="2880789"/>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2. CÁCH TÌM BỘI </a:t>
            </a:r>
            <a:r>
              <a:rPr kumimoji="0" lang="en-US" sz="7200" b="1" i="0" u="none" strike="noStrike" kern="1200" cap="none" spc="0" normalizeH="0" baseline="0" noProof="0">
                <a:ln>
                  <a:noFill/>
                </a:ln>
                <a:solidFill>
                  <a:srgbClr val="C00000"/>
                </a:solidFill>
                <a:effectLst/>
                <a:uLnTx/>
                <a:uFillTx/>
                <a:latin typeface="Arial" panose="020B0604020202020204"/>
                <a:ea typeface="+mn-ea"/>
                <a:cs typeface="+mn-cs"/>
              </a:rPr>
              <a:t>CHUNG NHỎ </a:t>
            </a: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NHẤT</a:t>
            </a:r>
          </a:p>
        </p:txBody>
      </p:sp>
      <p:pic>
        <p:nvPicPr>
          <p:cNvPr id="15"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15936">
            <a:off x="-267712" y="-749298"/>
            <a:ext cx="2307514" cy="2494791"/>
          </a:xfrm>
          <a:prstGeom prst="rect">
            <a:avLst/>
          </a:prstGeom>
        </p:spPr>
      </p:pic>
    </p:spTree>
    <p:extLst>
      <p:ext uri="{BB962C8B-B14F-4D97-AF65-F5344CB8AC3E}">
        <p14:creationId xmlns:p14="http://schemas.microsoft.com/office/powerpoint/2010/main" val="1438139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883" y="855"/>
            <a:ext cx="17860947" cy="939891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974">
            <a:off x="239374" y="6760829"/>
            <a:ext cx="1344592" cy="275715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9354" y="8679201"/>
            <a:ext cx="2797216" cy="197904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297" y="855"/>
            <a:ext cx="1462949" cy="143635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01359">
            <a:off x="15938805" y="8667238"/>
            <a:ext cx="2058223" cy="477318"/>
          </a:xfrm>
          <a:prstGeom prst="rect">
            <a:avLst/>
          </a:prstGeom>
        </p:spPr>
      </p:pic>
      <p:sp>
        <p:nvSpPr>
          <p:cNvPr id="16" name="TextBox 15"/>
          <p:cNvSpPr txBox="1"/>
          <p:nvPr/>
        </p:nvSpPr>
        <p:spPr>
          <a:xfrm>
            <a:off x="1946105" y="2800704"/>
            <a:ext cx="14132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a:t>
            </a:r>
            <a:r>
              <a:rPr kumimoji="0" lang="en-US" sz="4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75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1969004" y="5074029"/>
            <a:ext cx="1610402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chung</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thừa</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riêng</a:t>
            </a:r>
            <a:r>
              <a:rPr kumimoji="0" lang="en-US" sz="40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907757" y="1733248"/>
            <a:ext cx="13438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BCNN(75, 90)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p:cNvSpPr txBox="1"/>
          <p:nvPr/>
        </p:nvSpPr>
        <p:spPr>
          <a:xfrm>
            <a:off x="4893500" y="3618159"/>
            <a:ext cx="625774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 </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3. 5. 5</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p:cNvSpPr txBox="1"/>
          <p:nvPr/>
        </p:nvSpPr>
        <p:spPr>
          <a:xfrm>
            <a:off x="5814452" y="4435614"/>
            <a:ext cx="6606148"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 = </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2. 3. 3 </a:t>
            </a:r>
            <a:r>
              <a:rPr lang="en-US" sz="4000" noProof="0" dirty="0">
                <a:latin typeface="Arial" panose="020B0604020202020204" pitchFamily="34" charset="0"/>
                <a:cs typeface="Arial" panose="020B0604020202020204" pitchFamily="34" charset="0"/>
              </a:rPr>
              <a:t>. 5</a:t>
            </a:r>
            <a:r>
              <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 3</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p:cNvSpPr txBox="1"/>
          <p:nvPr/>
        </p:nvSpPr>
        <p:spPr>
          <a:xfrm>
            <a:off x="1969005" y="6412907"/>
            <a:ext cx="16104025" cy="249299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mũ</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4000" dirty="0" err="1">
                <a:solidFill>
                  <a:prstClr val="black"/>
                </a:solidFill>
                <a:latin typeface="Arial" panose="020B0604020202020204" pitchFamily="34" charset="0"/>
                <a:cs typeface="Arial" panose="020B0604020202020204" pitchFamily="34" charset="0"/>
              </a:rPr>
              <a:t>Khi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BCNN(75, 90) = 2 . 3</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5</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 450</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812426" y="-10399"/>
            <a:ext cx="15589281" cy="156966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thừa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96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750" fill="hold"/>
                                        <p:tgtEl>
                                          <p:spTgt spid="47"/>
                                        </p:tgtEl>
                                        <p:attrNameLst>
                                          <p:attrName>ppt_w</p:attrName>
                                        </p:attrNameLst>
                                      </p:cBhvr>
                                      <p:tavLst>
                                        <p:tav tm="0">
                                          <p:val>
                                            <p:fltVal val="0"/>
                                          </p:val>
                                        </p:tav>
                                        <p:tav tm="100000">
                                          <p:val>
                                            <p:strVal val="#ppt_w"/>
                                          </p:val>
                                        </p:tav>
                                      </p:tavLst>
                                    </p:anim>
                                    <p:anim calcmode="lin" valueType="num">
                                      <p:cBhvr>
                                        <p:cTn id="29" dur="750" fill="hold"/>
                                        <p:tgtEl>
                                          <p:spTgt spid="47"/>
                                        </p:tgtEl>
                                        <p:attrNameLst>
                                          <p:attrName>ppt_h</p:attrName>
                                        </p:attrNameLst>
                                      </p:cBhvr>
                                      <p:tavLst>
                                        <p:tav tm="0">
                                          <p:val>
                                            <p:fltVal val="0"/>
                                          </p:val>
                                        </p:tav>
                                        <p:tav tm="100000">
                                          <p:val>
                                            <p:strVal val="#ppt_h"/>
                                          </p:val>
                                        </p:tav>
                                      </p:tavLst>
                                    </p:anim>
                                    <p:anim calcmode="lin" valueType="num">
                                      <p:cBhvr>
                                        <p:cTn id="30" dur="750" fill="hold"/>
                                        <p:tgtEl>
                                          <p:spTgt spid="47"/>
                                        </p:tgtEl>
                                        <p:attrNameLst>
                                          <p:attrName>style.rotation</p:attrName>
                                        </p:attrNameLst>
                                      </p:cBhvr>
                                      <p:tavLst>
                                        <p:tav tm="0">
                                          <p:val>
                                            <p:fltVal val="90"/>
                                          </p:val>
                                        </p:tav>
                                        <p:tav tm="100000">
                                          <p:val>
                                            <p:fltVal val="0"/>
                                          </p:val>
                                        </p:tav>
                                      </p:tavLst>
                                    </p:anim>
                                    <p:animEffect transition="in" filter="fade">
                                      <p:cBhvr>
                                        <p:cTn id="31" dur="75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0-#ppt_w/2"/>
                                          </p:val>
                                        </p:tav>
                                        <p:tav tm="100000">
                                          <p:val>
                                            <p:strVal val="#ppt_x"/>
                                          </p:val>
                                        </p:tav>
                                      </p:tavLst>
                                    </p:anim>
                                    <p:anim calcmode="lin" valueType="num">
                                      <p:cBhvr additive="base">
                                        <p:cTn id="37"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P spid="9" grpId="0"/>
      <p:bldP spid="46" grpId="0"/>
      <p:bldP spid="47" grpId="0"/>
      <p:bldP spid="4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a:no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62934">
            <a:off x="540142" y="7931636"/>
            <a:ext cx="2348424" cy="768575"/>
          </a:xfrm>
          <a:prstGeom prst="rect">
            <a:avLst/>
          </a:prstGeom>
        </p:spPr>
      </p:pic>
      <p:grpSp>
        <p:nvGrpSpPr>
          <p:cNvPr id="3" name="Group 3"/>
          <p:cNvGrpSpPr/>
          <p:nvPr/>
        </p:nvGrpSpPr>
        <p:grpSpPr>
          <a:xfrm>
            <a:off x="525710" y="530561"/>
            <a:ext cx="17228891" cy="8759915"/>
            <a:chOff x="-1142240" y="-340348"/>
            <a:chExt cx="21369576" cy="15144748"/>
          </a:xfrm>
          <a:solidFill>
            <a:srgbClr val="FFFFCC"/>
          </a:solidFill>
        </p:grpSpPr>
        <p:grpSp>
          <p:nvGrpSpPr>
            <p:cNvPr id="4" name="Group 4"/>
            <p:cNvGrpSpPr/>
            <p:nvPr/>
          </p:nvGrpSpPr>
          <p:grpSpPr>
            <a:xfrm>
              <a:off x="1108646" y="281638"/>
              <a:ext cx="17134134" cy="11010445"/>
              <a:chOff x="668340" y="0"/>
              <a:chExt cx="10329192" cy="6637570"/>
            </a:xfrm>
            <a:grpFill/>
          </p:grpSpPr>
          <p:sp>
            <p:nvSpPr>
              <p:cNvPr id="5" name="Freeform 5"/>
              <p:cNvSpPr/>
              <p:nvPr/>
            </p:nvSpPr>
            <p:spPr>
              <a:xfrm>
                <a:off x="668340" y="0"/>
                <a:ext cx="10329192" cy="6637570"/>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grpFill/>
            </p:spPr>
          </p:sp>
        </p:grpSp>
        <p:grpSp>
          <p:nvGrpSpPr>
            <p:cNvPr id="6" name="Group 6"/>
            <p:cNvGrpSpPr/>
            <p:nvPr/>
          </p:nvGrpSpPr>
          <p:grpSpPr>
            <a:xfrm>
              <a:off x="-1142240" y="-340348"/>
              <a:ext cx="21369576" cy="15144748"/>
              <a:chOff x="-893601" y="-205679"/>
              <a:chExt cx="12914033" cy="9152255"/>
            </a:xfrm>
            <a:grpFill/>
          </p:grpSpPr>
          <p:sp>
            <p:nvSpPr>
              <p:cNvPr id="7" name="Freeform 7"/>
              <p:cNvSpPr/>
              <p:nvPr/>
            </p:nvSpPr>
            <p:spPr>
              <a:xfrm>
                <a:off x="-893601" y="-205679"/>
                <a:ext cx="12914033" cy="9152255"/>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grpFill/>
              <a:ln>
                <a:solidFill>
                  <a:schemeClr val="tx1"/>
                </a:solidFill>
                <a:prstDash val="dash"/>
              </a:ln>
            </p:spPr>
          </p:sp>
        </p:grpSp>
      </p:grpSp>
      <p:sp>
        <p:nvSpPr>
          <p:cNvPr id="10" name="TextBox 10"/>
          <p:cNvSpPr txBox="1"/>
          <p:nvPr/>
        </p:nvSpPr>
        <p:spPr>
          <a:xfrm>
            <a:off x="1391661" y="1157740"/>
            <a:ext cx="16317476"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hay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p>
        </p:txBody>
      </p:sp>
      <p:sp>
        <p:nvSpPr>
          <p:cNvPr id="17" name="TextBox 10"/>
          <p:cNvSpPr txBox="1"/>
          <p:nvPr/>
        </p:nvSpPr>
        <p:spPr>
          <a:xfrm>
            <a:off x="1106364" y="2458411"/>
            <a:ext cx="16282305" cy="880241"/>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Arial" panose="020B0604020202020204"/>
                <a:ea typeface="+mn-ea"/>
                <a:cs typeface="Arial" panose="020B0604020202020204" pitchFamily="34" charset="0"/>
              </a:rPr>
              <a:t>Bước</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 1. </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Phân tích mỗi số ra thừa số nguyên tố.</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sp>
        <p:nvSpPr>
          <p:cNvPr id="21" name="TextBox 10"/>
          <p:cNvSpPr txBox="1"/>
          <p:nvPr/>
        </p:nvSpPr>
        <p:spPr>
          <a:xfrm>
            <a:off x="1033638" y="4255288"/>
            <a:ext cx="16282305"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Bước 2</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Chọn ra các thừa số nguyên tố </a:t>
            </a:r>
            <a:r>
              <a:rPr kumimoji="0" lang="vi-VN" sz="4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chung</a:t>
            </a:r>
            <a:r>
              <a:rPr kumimoji="0" lang="en-US" sz="4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và</a:t>
            </a:r>
            <a:r>
              <a:rPr kumimoji="0" lang="en-US" sz="4800" b="1" i="0" u="none" strike="noStrike" kern="1200" cap="none" spc="0" normalizeH="0" noProof="0" dirty="0">
                <a:ln>
                  <a:noFill/>
                </a:ln>
                <a:solidFill>
                  <a:srgbClr val="00B0F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B0F0"/>
                </a:solidFill>
                <a:effectLst/>
                <a:uLnTx/>
                <a:uFillTx/>
                <a:latin typeface="Arial" panose="020B0604020202020204" pitchFamily="34" charset="0"/>
                <a:ea typeface="+mn-ea"/>
                <a:cs typeface="+mn-cs"/>
              </a:rPr>
              <a:t>riêng</a:t>
            </a:r>
            <a:r>
              <a:rPr kumimoji="0" lang="vi-VN"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22" name="TextBox 10"/>
          <p:cNvSpPr txBox="1"/>
          <p:nvPr/>
        </p:nvSpPr>
        <p:spPr>
          <a:xfrm>
            <a:off x="1026711" y="5851301"/>
            <a:ext cx="16282305" cy="1920526"/>
          </a:xfrm>
          <a:prstGeom prst="rect">
            <a:avLst/>
          </a:prstGeom>
        </p:spPr>
        <p:txBody>
          <a:bodyPr wrap="square" lIns="0" tIns="0" rIns="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Bước 3</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Lập</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tích</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thừa</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đã</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chọn</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mỗi</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thừa</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lấy</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với</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số</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mũ</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lớn</a:t>
            </a:r>
            <a:r>
              <a:rPr kumimoji="0" lang="en-US" sz="48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B0F0"/>
                </a:solidFill>
                <a:effectLst/>
                <a:uLnTx/>
                <a:uFillTx/>
                <a:latin typeface="Arial" panose="020B0604020202020204"/>
                <a:ea typeface="+mn-ea"/>
                <a:cs typeface="+mn-cs"/>
              </a:rPr>
              <a:t>nhất</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Tích</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đó</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là</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cần</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rPr>
              <a:t>.</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0983">
            <a:off x="-84943" y="7925943"/>
            <a:ext cx="1324256" cy="227865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3163">
            <a:off x="17120798" y="-1061737"/>
            <a:ext cx="1561645" cy="2075727"/>
          </a:xfrm>
          <a:prstGeom prst="rect">
            <a:avLst/>
          </a:prstGeom>
        </p:spPr>
      </p:pic>
    </p:spTree>
    <p:extLst>
      <p:ext uri="{BB962C8B-B14F-4D97-AF65-F5344CB8AC3E}">
        <p14:creationId xmlns:p14="http://schemas.microsoft.com/office/powerpoint/2010/main" val="409789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29000" y="71092"/>
            <a:ext cx="14330054" cy="2481608"/>
            <a:chOff x="-3195" y="242459"/>
            <a:chExt cx="16586696" cy="10202312"/>
          </a:xfrm>
        </p:grpSpPr>
        <p:sp>
          <p:nvSpPr>
            <p:cNvPr id="3" name="Freeform 6"/>
            <p:cNvSpPr/>
            <p:nvPr/>
          </p:nvSpPr>
          <p:spPr>
            <a:xfrm>
              <a:off x="-3195" y="242459"/>
              <a:ext cx="16586696" cy="10202312"/>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65392" y="379727"/>
            <a:ext cx="1061203" cy="1061203"/>
          </a:xfrm>
          <a:prstGeom prst="rect">
            <a:avLst/>
          </a:prstGeom>
        </p:spPr>
      </p:pic>
      <p:sp>
        <p:nvSpPr>
          <p:cNvPr id="5" name="TextBox 4"/>
          <p:cNvSpPr txBox="1"/>
          <p:nvPr/>
        </p:nvSpPr>
        <p:spPr>
          <a:xfrm>
            <a:off x="4622592" y="219127"/>
            <a:ext cx="13400070" cy="201285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(9, 15),</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 = 3</a:t>
            </a:r>
            <a:r>
              <a:rPr kumimoji="0" lang="en-US" sz="4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4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 3. 5</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486419" y="35845"/>
            <a:ext cx="1517916" cy="1493629"/>
          </a:xfrm>
          <a:prstGeom prst="rect">
            <a:avLst/>
          </a:prstGeom>
        </p:spPr>
      </p:pic>
      <p:sp>
        <p:nvSpPr>
          <p:cNvPr id="7" name="TextBox 6"/>
          <p:cNvSpPr txBox="1"/>
          <p:nvPr/>
        </p:nvSpPr>
        <p:spPr>
          <a:xfrm>
            <a:off x="7010400" y="3009900"/>
            <a:ext cx="5181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900054" y="5067300"/>
            <a:ext cx="14859000" cy="2973122"/>
          </a:xfrm>
          <a:prstGeom prst="rect">
            <a:avLst/>
          </a:prstGeom>
          <a:solidFill>
            <a:schemeClr val="accent3">
              <a:lumMod val="60000"/>
              <a:lumOff val="40000"/>
            </a:schemeClr>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Có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 9 = 3</a:t>
            </a:r>
            <a:r>
              <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rPr>
              <a:t>2</a:t>
            </a:r>
            <a:r>
              <a:rPr kumimoji="0" lang="en-US" sz="4800" b="0" i="0" u="none" strike="noStrike" kern="1200" cap="none" spc="0" normalizeH="0" baseline="-25000" noProof="0" dirty="0">
                <a:ln>
                  <a:noFill/>
                </a:ln>
                <a:solidFill>
                  <a:prstClr val="black"/>
                </a:solidFill>
                <a:effectLst/>
                <a:uLnTx/>
                <a:uFillTx/>
                <a:latin typeface="Arial" panose="020B0604020202020204"/>
                <a:ea typeface="+mn-ea"/>
                <a:cs typeface="Arial" panose="020B0604020202020204" pitchFamily="34" charset="0"/>
              </a:rPr>
              <a:t> </a:t>
            </a:r>
            <a:endParaRPr lang="en-US" sz="4800" dirty="0">
              <a:solidFill>
                <a:prstClr val="black"/>
              </a:solidFill>
              <a:latin typeface="Arial" panose="020B0604020202020204"/>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15 =  3. 5</a:t>
            </a:r>
            <a:endPar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 BCNN(9,</a:t>
            </a:r>
            <a:r>
              <a:rPr kumimoji="0" lang="en-US" sz="4800" b="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 15</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 </a:t>
            </a:r>
            <a:r>
              <a:rPr kumimoji="0" lang="en-US" sz="480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3</a:t>
            </a:r>
            <a:r>
              <a:rPr kumimoji="0" lang="en-US" sz="480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rPr>
              <a:t>2</a:t>
            </a:r>
            <a:r>
              <a:rPr kumimoji="0" lang="en-US" sz="4800" i="0" u="none" strike="noStrike" kern="1200" cap="none" spc="0" normalizeH="0" noProof="0" dirty="0">
                <a:ln>
                  <a:noFill/>
                </a:ln>
                <a:solidFill>
                  <a:prstClr val="black"/>
                </a:solidFill>
                <a:effectLst/>
                <a:uLnTx/>
                <a:uFillTx/>
                <a:latin typeface="Arial" panose="020B0604020202020204"/>
                <a:ea typeface="+mn-ea"/>
                <a:cs typeface="Arial" panose="020B0604020202020204" pitchFamily="34" charset="0"/>
              </a:rPr>
              <a:t> . 5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45</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 calcmode="lin" valueType="num">
                                      <p:cBhvr additive="base">
                                        <p:cTn id="30"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8">
                                            <p:bg/>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additive="base">
                                        <p:cTn id="3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additive="base">
                                        <p:cTn id="4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62200" y="1226154"/>
            <a:ext cx="9677400" cy="803214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2723">
            <a:off x="10829508" y="5662320"/>
            <a:ext cx="2071506" cy="272173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00291" y="2262204"/>
            <a:ext cx="2668061" cy="288459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89396">
            <a:off x="13463196" y="5898654"/>
            <a:ext cx="1852457" cy="27077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97473">
            <a:off x="2866822" y="2664708"/>
            <a:ext cx="1232340" cy="120769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840615">
            <a:off x="2536802" y="8217261"/>
            <a:ext cx="2348424" cy="76857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9498" y="2089208"/>
            <a:ext cx="1061203" cy="1061203"/>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20983">
            <a:off x="1330478" y="5159115"/>
            <a:ext cx="1794567" cy="3087917"/>
          </a:xfrm>
          <a:prstGeom prst="rect">
            <a:avLst/>
          </a:prstGeom>
        </p:spPr>
      </p:pic>
      <p:sp>
        <p:nvSpPr>
          <p:cNvPr id="12" name="Rectangle 11"/>
          <p:cNvSpPr/>
          <p:nvPr/>
        </p:nvSpPr>
        <p:spPr>
          <a:xfrm>
            <a:off x="2767028" y="3855304"/>
            <a:ext cx="8867744" cy="1862048"/>
          </a:xfrm>
          <a:prstGeom prst="rect">
            <a:avLst/>
          </a:prstGeom>
          <a:noFill/>
        </p:spPr>
        <p:txBody>
          <a:bodyPr wrap="square" lIns="91440" tIns="45720" rIns="91440" bIns="45720">
            <a:spAutoFit/>
          </a:bodyPr>
          <a:lstStyle/>
          <a:p>
            <a:pPr algn="ctr"/>
            <a:r>
              <a:rPr lang="en-US" sz="11500" b="1" cap="none" spc="0" dirty="0">
                <a:ln w="22225">
                  <a:solidFill>
                    <a:schemeClr val="accent2"/>
                  </a:solidFill>
                  <a:prstDash val="solid"/>
                </a:ln>
                <a:solidFill>
                  <a:schemeClr val="bg1"/>
                </a:solidFill>
                <a:effectLst/>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a:no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62934">
            <a:off x="540142" y="7931636"/>
            <a:ext cx="2348424" cy="768575"/>
          </a:xfrm>
          <a:prstGeom prst="rect">
            <a:avLst/>
          </a:prstGeom>
        </p:spPr>
      </p:pic>
      <p:grpSp>
        <p:nvGrpSpPr>
          <p:cNvPr id="3" name="Group 3"/>
          <p:cNvGrpSpPr/>
          <p:nvPr/>
        </p:nvGrpSpPr>
        <p:grpSpPr>
          <a:xfrm>
            <a:off x="935953" y="5185871"/>
            <a:ext cx="17228891" cy="4463391"/>
            <a:chOff x="-1142240" y="-340348"/>
            <a:chExt cx="21369576" cy="15144748"/>
          </a:xfrm>
          <a:solidFill>
            <a:srgbClr val="FFFFCC"/>
          </a:solidFill>
        </p:grpSpPr>
        <p:grpSp>
          <p:nvGrpSpPr>
            <p:cNvPr id="4" name="Group 4"/>
            <p:cNvGrpSpPr/>
            <p:nvPr/>
          </p:nvGrpSpPr>
          <p:grpSpPr>
            <a:xfrm>
              <a:off x="1108646" y="281638"/>
              <a:ext cx="17134134" cy="11010445"/>
              <a:chOff x="668340" y="0"/>
              <a:chExt cx="10329192" cy="6637570"/>
            </a:xfrm>
            <a:grpFill/>
          </p:grpSpPr>
          <p:sp>
            <p:nvSpPr>
              <p:cNvPr id="5" name="Freeform 5"/>
              <p:cNvSpPr/>
              <p:nvPr/>
            </p:nvSpPr>
            <p:spPr>
              <a:xfrm>
                <a:off x="668340" y="0"/>
                <a:ext cx="10329192" cy="6637570"/>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grpFill/>
            </p:spPr>
          </p:sp>
        </p:grpSp>
        <p:grpSp>
          <p:nvGrpSpPr>
            <p:cNvPr id="6" name="Group 6"/>
            <p:cNvGrpSpPr/>
            <p:nvPr/>
          </p:nvGrpSpPr>
          <p:grpSpPr>
            <a:xfrm>
              <a:off x="-1142240" y="-340348"/>
              <a:ext cx="21369576" cy="15144748"/>
              <a:chOff x="-893601" y="-205679"/>
              <a:chExt cx="12914033" cy="9152255"/>
            </a:xfrm>
            <a:grpFill/>
          </p:grpSpPr>
          <p:sp>
            <p:nvSpPr>
              <p:cNvPr id="7" name="Freeform 7"/>
              <p:cNvSpPr/>
              <p:nvPr/>
            </p:nvSpPr>
            <p:spPr>
              <a:xfrm>
                <a:off x="-893601" y="-205679"/>
                <a:ext cx="12914033" cy="9152255"/>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grpFill/>
              <a:ln>
                <a:solidFill>
                  <a:schemeClr val="tx1"/>
                </a:solidFill>
                <a:prstDash val="dash"/>
              </a:ln>
            </p:spPr>
          </p:sp>
        </p:grpSp>
      </p:grpSp>
      <p:sp>
        <p:nvSpPr>
          <p:cNvPr id="10" name="TextBox 10"/>
          <p:cNvSpPr txBox="1"/>
          <p:nvPr/>
        </p:nvSpPr>
        <p:spPr>
          <a:xfrm>
            <a:off x="1760971" y="5485462"/>
            <a:ext cx="16317476" cy="860300"/>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4800" b="1">
                <a:solidFill>
                  <a:prstClr val="black"/>
                </a:solidFill>
                <a:latin typeface="Arial" panose="020B0604020202020204" pitchFamily="34" charset="0"/>
                <a:cs typeface="Arial" panose="020B0604020202020204" pitchFamily="34" charset="0"/>
              </a:rPr>
              <a:t>bội</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 name="TextBox 10"/>
          <p:cNvSpPr txBox="1"/>
          <p:nvPr/>
        </p:nvSpPr>
        <p:spPr>
          <a:xfrm>
            <a:off x="1475674" y="6786133"/>
            <a:ext cx="16282305"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1.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của</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số</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endParaRPr>
          </a:p>
        </p:txBody>
      </p:sp>
      <p:sp>
        <p:nvSpPr>
          <p:cNvPr id="21" name="TextBox 10"/>
          <p:cNvSpPr txBox="1"/>
          <p:nvPr/>
        </p:nvSpPr>
        <p:spPr>
          <a:xfrm>
            <a:off x="1409245" y="8278172"/>
            <a:ext cx="16282305"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r>
              <a:rPr kumimoji="0" lang="en-US" sz="4800" b="1" i="1"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Tìm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bội</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của</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BCNN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đó</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0983">
            <a:off x="-84943" y="7925943"/>
            <a:ext cx="1324256" cy="2278652"/>
          </a:xfrm>
          <a:prstGeom prst="rect">
            <a:avLst/>
          </a:prstGeom>
        </p:spPr>
      </p:pic>
      <p:sp>
        <p:nvSpPr>
          <p:cNvPr id="26" name="Round Diagonal Corner Rectangle 25"/>
          <p:cNvSpPr/>
          <p:nvPr/>
        </p:nvSpPr>
        <p:spPr>
          <a:xfrm>
            <a:off x="935953" y="1086092"/>
            <a:ext cx="17228891" cy="3575542"/>
          </a:xfrm>
          <a:prstGeom prst="round2DiagRect">
            <a:avLst/>
          </a:prstGeom>
          <a:solidFill>
            <a:srgbClr val="65C1C9">
              <a:lumMod val="40000"/>
              <a:lumOff val="60000"/>
            </a:srgbClr>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a:ln>
                <a:noFill/>
              </a:ln>
              <a:solidFill>
                <a:srgbClr val="FFFBEF"/>
              </a:solidFill>
              <a:effectLst/>
              <a:uLnTx/>
              <a:uFillTx/>
              <a:latin typeface="Arial" panose="020B0604020202020204" pitchFamily="34" charset="0"/>
              <a:ea typeface="+mn-ea"/>
              <a:cs typeface="+mn-cs"/>
              <a:sym typeface="Arial"/>
            </a:endParaRPr>
          </a:p>
        </p:txBody>
      </p:sp>
      <p:pic>
        <p:nvPicPr>
          <p:cNvPr id="27" name="Picture 26"/>
          <p:cNvPicPr>
            <a:picLocks noChangeAspect="1"/>
          </p:cNvPicPr>
          <p:nvPr/>
        </p:nvPicPr>
        <p:blipFill>
          <a:blip r:embed="rId8">
            <a:clrChange>
              <a:clrFrom>
                <a:srgbClr val="FCF8F5"/>
              </a:clrFrom>
              <a:clrTo>
                <a:srgbClr val="FCF8F5">
                  <a:alpha val="0"/>
                </a:srgbClr>
              </a:clrTo>
            </a:clrChange>
          </a:blip>
          <a:stretch>
            <a:fillRect/>
          </a:stretch>
        </p:blipFill>
        <p:spPr>
          <a:xfrm>
            <a:off x="1211024" y="1227530"/>
            <a:ext cx="1405266" cy="1181100"/>
          </a:xfrm>
          <a:prstGeom prst="roundRect">
            <a:avLst/>
          </a:prstGeom>
        </p:spPr>
      </p:pic>
      <p:sp>
        <p:nvSpPr>
          <p:cNvPr id="28" name="TextBox 27"/>
          <p:cNvSpPr txBox="1"/>
          <p:nvPr/>
        </p:nvSpPr>
        <p:spPr>
          <a:xfrm>
            <a:off x="2770106" y="1336037"/>
            <a:ext cx="13789048" cy="830997"/>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Tìm</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từ</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nhỏ</a:t>
            </a:r>
            <a:r>
              <a:rPr kumimoji="0" lang="en-US" sz="48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nhất</a:t>
            </a:r>
            <a:endParaRPr kumimoji="0" lang="vi-VN" sz="4800"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29" name="TextBox 28"/>
          <p:cNvSpPr txBox="1"/>
          <p:nvPr/>
        </p:nvSpPr>
        <p:spPr>
          <a:xfrm>
            <a:off x="1166918" y="2432341"/>
            <a:ext cx="16723606" cy="2308324"/>
          </a:xfrm>
          <a:prstGeom prst="rect">
            <a:avLst/>
          </a:prstGeom>
          <a:noFill/>
        </p:spPr>
        <p:txBody>
          <a:bodyPr wrap="square" rtlCol="0">
            <a:spAutoFit/>
          </a:bodyPr>
          <a:lstStyle/>
          <a:p>
            <a:pPr marL="571500" marR="0" lvl="0" indent="-571500" algn="just" defTabSz="1828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Ta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đã</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biết</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BC (4, </a:t>
            </a:r>
            <a:r>
              <a:rPr lang="en-US" sz="4800" kern="0" dirty="0">
                <a:solidFill>
                  <a:srgbClr val="000000"/>
                </a:solidFill>
                <a:latin typeface="Arial" panose="020B0604020202020204"/>
                <a:cs typeface="Arial"/>
                <a:sym typeface="Arial"/>
              </a:rPr>
              <a:t>6</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 {0; 12; 2; …}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 BCNN (4, 6) = 12 </a:t>
            </a:r>
            <a:r>
              <a:rPr kumimoji="0" lang="en-US" sz="4800" b="0"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nhận</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thấy</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các</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số</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là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bội</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chung</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4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và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6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đều</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là</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bội</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800" b="0"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800" b="0" i="0" u="none" strike="noStrike" kern="0" cap="none" spc="0" normalizeH="0" noProof="0" dirty="0">
                <a:ln>
                  <a:noFill/>
                </a:ln>
                <a:solidFill>
                  <a:srgbClr val="000000"/>
                </a:solidFill>
                <a:effectLst/>
                <a:uLnTx/>
                <a:uFillTx/>
                <a:latin typeface="Arial" panose="020B0604020202020204"/>
                <a:ea typeface="+mn-ea"/>
                <a:cs typeface="Arial"/>
                <a:sym typeface="Arial"/>
              </a:rPr>
              <a:t> 12.</a:t>
            </a:r>
            <a:endParaRPr kumimoji="0" lang="en-US" sz="4800"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53163">
            <a:off x="17120798" y="-1061737"/>
            <a:ext cx="1561645" cy="2075727"/>
          </a:xfrm>
          <a:prstGeom prst="rect">
            <a:avLst/>
          </a:prstGeom>
        </p:spPr>
      </p:pic>
    </p:spTree>
    <p:extLst>
      <p:ext uri="{BB962C8B-B14F-4D97-AF65-F5344CB8AC3E}">
        <p14:creationId xmlns:p14="http://schemas.microsoft.com/office/powerpoint/2010/main" val="37552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anim calcmode="lin" valueType="num">
                                      <p:cBhvr>
                                        <p:cTn id="41" dur="500" fill="hold"/>
                                        <p:tgtEl>
                                          <p:spTgt spid="21"/>
                                        </p:tgtEl>
                                        <p:attrNameLst>
                                          <p:attrName>ppt_x</p:attrName>
                                        </p:attrNameLst>
                                      </p:cBhvr>
                                      <p:tavLst>
                                        <p:tav tm="0">
                                          <p:val>
                                            <p:strVal val="#ppt_x"/>
                                          </p:val>
                                        </p:tav>
                                        <p:tav tm="100000">
                                          <p:val>
                                            <p:strVal val="#ppt_x"/>
                                          </p:val>
                                        </p:tav>
                                      </p:tavLst>
                                    </p:anim>
                                    <p:anim calcmode="lin" valueType="num">
                                      <p:cBhvr>
                                        <p:cTn id="4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p:bldP spid="26" grpId="0" animBg="1"/>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219200" y="71092"/>
            <a:ext cx="16277663" cy="2095446"/>
            <a:chOff x="-3195" y="242459"/>
            <a:chExt cx="8047623" cy="8614734"/>
          </a:xfrm>
        </p:grpSpPr>
        <p:sp>
          <p:nvSpPr>
            <p:cNvPr id="6" name="Freeform 6"/>
            <p:cNvSpPr/>
            <p:nvPr/>
          </p:nvSpPr>
          <p:spPr>
            <a:xfrm>
              <a:off x="-3195" y="242459"/>
              <a:ext cx="8047623" cy="8614734"/>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7601" y="326068"/>
            <a:ext cx="1151227"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2345">
            <a:off x="-317275" y="7172373"/>
            <a:ext cx="1499829" cy="3158683"/>
          </a:xfrm>
          <a:prstGeom prst="rect">
            <a:avLst/>
          </a:prstGeom>
        </p:spPr>
      </p:pic>
      <p:sp>
        <p:nvSpPr>
          <p:cNvPr id="20" name="TextBox 19"/>
          <p:cNvSpPr txBox="1"/>
          <p:nvPr/>
        </p:nvSpPr>
        <p:spPr>
          <a:xfrm>
            <a:off x="2627229" y="410900"/>
            <a:ext cx="1376436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BCNN(8, 6) = 24.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8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6.</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556278" y="2627323"/>
            <a:ext cx="16010445" cy="923330"/>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BCNN (</a:t>
            </a:r>
            <a:r>
              <a:rPr lang="en-US" sz="5400" dirty="0">
                <a:solidFill>
                  <a:prstClr val="black"/>
                </a:solidFill>
                <a:latin typeface="Arial" panose="020B0604020202020204"/>
              </a:rPr>
              <a:t>8, 6</a:t>
            </a: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 = 24</a:t>
            </a:r>
          </a:p>
        </p:txBody>
      </p:sp>
      <p:sp>
        <p:nvSpPr>
          <p:cNvPr id="12" name="Rectangle 11"/>
          <p:cNvSpPr/>
          <p:nvPr/>
        </p:nvSpPr>
        <p:spPr>
          <a:xfrm>
            <a:off x="1943996" y="7505700"/>
            <a:ext cx="10288159" cy="923330"/>
          </a:xfrm>
          <a:prstGeom prst="rect">
            <a:avLst/>
          </a:prstGeom>
          <a:solidFill>
            <a:schemeClr val="accent3">
              <a:lumMod val="60000"/>
              <a:lumOff val="40000"/>
            </a:schemeClr>
          </a:solidFill>
        </p:spPr>
        <p:txBody>
          <a:bodyPr wrap="square">
            <a:spAutoFit/>
          </a:bodyPr>
          <a:lstStyle/>
          <a:p>
            <a:pPr lvl="0">
              <a:defRPr/>
            </a:pPr>
            <a:r>
              <a:rPr kumimoji="0" lang="en-US" sz="5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rPr>
              <a:t>=&gt;</a:t>
            </a:r>
            <a:r>
              <a:rPr kumimoji="0" lang="vi-VN" sz="5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 </a:t>
            </a:r>
            <a:r>
              <a:rPr kumimoji="0" lang="en-US" sz="5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BC(8, 6)</a:t>
            </a:r>
            <a:r>
              <a:rPr lang="en-US" sz="5400" dirty="0">
                <a:solidFill>
                  <a:prstClr val="black"/>
                </a:solidFill>
              </a:rPr>
              <a:t>= {0; 24; 48; 72; 96}</a:t>
            </a:r>
            <a:endParaRPr lang="en-US" sz="14800" dirty="0">
              <a:solidFill>
                <a:prstClr val="black"/>
              </a:solidFill>
            </a:endParaRPr>
          </a:p>
        </p:txBody>
      </p:sp>
      <p:sp>
        <p:nvSpPr>
          <p:cNvPr id="19" name="TextBox 18"/>
          <p:cNvSpPr txBox="1"/>
          <p:nvPr/>
        </p:nvSpPr>
        <p:spPr>
          <a:xfrm>
            <a:off x="1556278" y="4324521"/>
            <a:ext cx="16010445" cy="1995098"/>
          </a:xfrm>
          <a:prstGeom prst="rect">
            <a:avLst/>
          </a:prstGeom>
          <a:solidFill>
            <a:schemeClr val="accent6">
              <a:lumMod val="60000"/>
              <a:lumOff val="40000"/>
            </a:schemeClr>
          </a:solidFill>
        </p:spPr>
        <p:txBody>
          <a:bodyPr wrap="square" rtlCol="0">
            <a:spAutoFit/>
          </a:bodyPr>
          <a:lstStyle/>
          <a:p>
            <a:pPr marL="685800" marR="0" lvl="0" indent="-685800" algn="l" defTabSz="914400" rtl="0" eaLnBrk="1" fontAlgn="auto" latinLnBrk="0" hangingPunct="1">
              <a:lnSpc>
                <a:spcPct val="120000"/>
              </a:lnSpc>
              <a:spcBef>
                <a:spcPts val="0"/>
              </a:spcBef>
              <a:spcAft>
                <a:spcPts val="0"/>
              </a:spcAft>
              <a:buClrTx/>
              <a:buSzTx/>
              <a:buFont typeface="Symbol" panose="05050102010706020507" pitchFamily="18" charset="2"/>
              <a:buChar char="Þ"/>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BC (8, 6) = B(24)</a:t>
            </a:r>
          </a:p>
          <a:p>
            <a:pPr marR="0" lvl="0" algn="l" defTabSz="914400" rtl="0" eaLnBrk="1" fontAlgn="auto" latinLnBrk="0" hangingPunct="1">
              <a:lnSpc>
                <a:spcPct val="120000"/>
              </a:lnSpc>
              <a:spcBef>
                <a:spcPts val="0"/>
              </a:spcBef>
              <a:spcAft>
                <a:spcPts val="0"/>
              </a:spcAft>
              <a:buClrTx/>
              <a:buSzTx/>
              <a:tabLst/>
              <a:defRPr/>
            </a:pPr>
            <a:r>
              <a:rPr lang="en-US" sz="5400" dirty="0">
                <a:solidFill>
                  <a:prstClr val="black"/>
                </a:solidFill>
                <a:latin typeface="Arial" panose="020B0604020202020204"/>
              </a:rPr>
              <a:t>Theo </a:t>
            </a:r>
            <a:r>
              <a:rPr lang="en-US" sz="5400" dirty="0" err="1">
                <a:solidFill>
                  <a:prstClr val="black"/>
                </a:solidFill>
                <a:latin typeface="Arial" panose="020B0604020202020204"/>
              </a:rPr>
              <a:t>đề</a:t>
            </a:r>
            <a:r>
              <a:rPr lang="en-US" sz="5400" dirty="0">
                <a:solidFill>
                  <a:prstClr val="black"/>
                </a:solidFill>
                <a:latin typeface="Arial" panose="020B0604020202020204"/>
              </a:rPr>
              <a:t>, BC (8, 6) &lt; 100</a:t>
            </a:r>
          </a:p>
        </p:txBody>
      </p:sp>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86203" y="109854"/>
            <a:ext cx="1517916" cy="1493629"/>
          </a:xfrm>
          <a:prstGeom prst="rect">
            <a:avLst/>
          </a:prstGeom>
        </p:spPr>
      </p:pic>
    </p:spTree>
    <p:extLst>
      <p:ext uri="{BB962C8B-B14F-4D97-AF65-F5344CB8AC3E}">
        <p14:creationId xmlns:p14="http://schemas.microsoft.com/office/powerpoint/2010/main" val="481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7912401" cy="1749479"/>
            <a:chOff x="-521000" y="-20521"/>
            <a:chExt cx="7912401" cy="174947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grpSp>
      <p:grpSp>
        <p:nvGrpSpPr>
          <p:cNvPr id="5" name="Group 5"/>
          <p:cNvGrpSpPr/>
          <p:nvPr/>
        </p:nvGrpSpPr>
        <p:grpSpPr>
          <a:xfrm>
            <a:off x="0" y="1941901"/>
            <a:ext cx="18059400" cy="2042597"/>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5656635" y="4086431"/>
            <a:ext cx="6001694" cy="999130"/>
            <a:chOff x="-1510704" y="-2608469"/>
            <a:chExt cx="14031500" cy="4886813"/>
          </a:xfrm>
          <a:solidFill>
            <a:schemeClr val="bg1"/>
          </a:solidFill>
        </p:grpSpPr>
        <p:sp>
          <p:nvSpPr>
            <p:cNvPr id="8" name="Freeform 8"/>
            <p:cNvSpPr/>
            <p:nvPr/>
          </p:nvSpPr>
          <p:spPr>
            <a:xfrm>
              <a:off x="-1510704" y="-2608469"/>
              <a:ext cx="14031500"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15</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3. 5</a:t>
              </a: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599" y="1978336"/>
            <a:ext cx="1153554"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317275" y="7172373"/>
            <a:ext cx="1499829" cy="3158683"/>
          </a:xfrm>
          <a:prstGeom prst="rect">
            <a:avLst/>
          </a:prstGeom>
        </p:spPr>
      </p:pic>
      <p:sp>
        <p:nvSpPr>
          <p:cNvPr id="20" name="TextBox 19"/>
          <p:cNvSpPr txBox="1"/>
          <p:nvPr/>
        </p:nvSpPr>
        <p:spPr>
          <a:xfrm>
            <a:off x="1556278" y="1941901"/>
            <a:ext cx="16198322" cy="186512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BCNN (15, 54).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15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54.</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2" name="Group 7"/>
          <p:cNvGrpSpPr/>
          <p:nvPr/>
        </p:nvGrpSpPr>
        <p:grpSpPr>
          <a:xfrm>
            <a:off x="5670490" y="5417060"/>
            <a:ext cx="5544359" cy="1005463"/>
            <a:chOff x="-1510704" y="-2608469"/>
            <a:chExt cx="10257332" cy="4886813"/>
          </a:xfrm>
          <a:solidFill>
            <a:schemeClr val="bg1"/>
          </a:solidFill>
        </p:grpSpPr>
        <p:sp>
          <p:nvSpPr>
            <p:cNvPr id="23" name="Freeform 8"/>
            <p:cNvSpPr/>
            <p:nvPr/>
          </p:nvSpPr>
          <p:spPr>
            <a:xfrm>
              <a:off x="-1510704" y="-2608469"/>
              <a:ext cx="10257332"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54</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2. 3</a:t>
              </a:r>
              <a:r>
                <a:rPr lang="en-US" sz="4800" baseline="30000" dirty="0">
                  <a:solidFill>
                    <a:prstClr val="black"/>
                  </a:solidFill>
                  <a:latin typeface="Arial" panose="020B0604020202020204" pitchFamily="34" charset="0"/>
                </a:rPr>
                <a:t>3</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6" name="Group 7"/>
          <p:cNvGrpSpPr/>
          <p:nvPr/>
        </p:nvGrpSpPr>
        <p:grpSpPr>
          <a:xfrm>
            <a:off x="3245825" y="6800397"/>
            <a:ext cx="15042175" cy="2921909"/>
            <a:chOff x="-1838466" y="-7778885"/>
            <a:chExt cx="13735324" cy="11596335"/>
          </a:xfrm>
          <a:solidFill>
            <a:schemeClr val="bg1"/>
          </a:solidFill>
        </p:grpSpPr>
        <p:sp>
          <p:nvSpPr>
            <p:cNvPr id="27" name="Freeform 8"/>
            <p:cNvSpPr/>
            <p:nvPr/>
          </p:nvSpPr>
          <p:spPr>
            <a:xfrm>
              <a:off x="-1813164" y="-7778885"/>
              <a:ext cx="10257332"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15,</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54</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2. 3</a:t>
              </a:r>
              <a:r>
                <a:rPr kumimoji="0" lang="en-US" sz="4800" b="0" i="0" u="none" strike="noStrike" kern="1200" cap="none" spc="0" normalizeH="0" baseline="30000" noProof="0" dirty="0">
                  <a:ln>
                    <a:noFill/>
                  </a:ln>
                  <a:solidFill>
                    <a:prstClr val="black"/>
                  </a:solidFill>
                  <a:effectLst/>
                  <a:uLnTx/>
                  <a:uFillTx/>
                  <a:latin typeface="Arial" panose="020B0604020202020204"/>
                  <a:ea typeface="+mn-ea"/>
                  <a:cs typeface="+mn-cs"/>
                </a:rPr>
                <a:t>3</a:t>
              </a:r>
              <a:r>
                <a:rPr kumimoji="0" lang="en-US" sz="4800" b="0" i="0" u="none" strike="noStrike" kern="1200" cap="none" spc="0" normalizeH="0" noProof="0" dirty="0">
                  <a:ln>
                    <a:noFill/>
                  </a:ln>
                  <a:solidFill>
                    <a:prstClr val="black"/>
                  </a:solidFill>
                  <a:effectLst/>
                  <a:uLnTx/>
                  <a:uFillTx/>
                  <a:latin typeface="Arial" panose="020B0604020202020204"/>
                  <a:ea typeface="+mn-ea"/>
                  <a:cs typeface="+mn-cs"/>
                </a:rPr>
                <a:t>. 5</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270</a:t>
              </a:r>
            </a:p>
          </p:txBody>
        </p:sp>
        <p:sp>
          <p:nvSpPr>
            <p:cNvPr id="21" name="Freeform 8"/>
            <p:cNvSpPr/>
            <p:nvPr/>
          </p:nvSpPr>
          <p:spPr>
            <a:xfrm>
              <a:off x="-1838466" y="-1069363"/>
              <a:ext cx="13735324"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 </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hơn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1000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15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và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54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mn-cs"/>
                </a:rPr>
                <a:t>: 270; 540; 810. </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276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04512" y="342353"/>
            <a:ext cx="18419495" cy="9797684"/>
            <a:chOff x="-4213" y="0"/>
            <a:chExt cx="10825342" cy="5989925"/>
          </a:xfrm>
          <a:solidFill>
            <a:schemeClr val="accent4">
              <a:lumMod val="20000"/>
              <a:lumOff val="80000"/>
            </a:schemeClr>
          </a:solidFill>
        </p:grpSpPr>
        <p:sp>
          <p:nvSpPr>
            <p:cNvPr id="3" name="Freeform 3"/>
            <p:cNvSpPr/>
            <p:nvPr/>
          </p:nvSpPr>
          <p:spPr>
            <a:xfrm>
              <a:off x="-4213" y="0"/>
              <a:ext cx="10825342" cy="5989925"/>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5846553" y="233495"/>
            <a:ext cx="6935412" cy="1155560"/>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4052" y="-201270"/>
            <a:ext cx="3020414" cy="720862"/>
          </a:xfrm>
          <a:prstGeom prst="rect">
            <a:avLst/>
          </a:prstGeom>
        </p:spPr>
      </p:pic>
      <p:sp>
        <p:nvSpPr>
          <p:cNvPr id="7" name="TextBox 7"/>
          <p:cNvSpPr txBox="1"/>
          <p:nvPr/>
        </p:nvSpPr>
        <p:spPr>
          <a:xfrm>
            <a:off x="5349913" y="236954"/>
            <a:ext cx="7928692" cy="101976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Thử</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thách</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3959">
            <a:off x="16424417" y="8532278"/>
            <a:ext cx="1703842" cy="157878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342780" y="9695082"/>
            <a:ext cx="1111383" cy="89142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478343" y="-315278"/>
            <a:ext cx="947383" cy="2122534"/>
          </a:xfrm>
          <a:prstGeom prst="rect">
            <a:avLst/>
          </a:prstGeom>
        </p:spPr>
      </p:pic>
      <p:sp>
        <p:nvSpPr>
          <p:cNvPr id="8" name="TextBox 7"/>
          <p:cNvSpPr txBox="1"/>
          <p:nvPr/>
        </p:nvSpPr>
        <p:spPr>
          <a:xfrm>
            <a:off x="184175" y="3113106"/>
            <a:ext cx="11121699" cy="445641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Lịch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Mỹ</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lang="en-US" sz="4000" dirty="0">
                <a:solidFill>
                  <a:prstClr val="black"/>
                </a:solidFill>
                <a:latin typeface="Arial" panose="020B0604020202020204" pitchFamily="34" charset="0"/>
                <a:cs typeface="Arial" panose="020B0604020202020204" pitchFamily="34" charset="0"/>
              </a:rPr>
              <a:t> </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10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35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gờ</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buýt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bến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8355325"/>
              </p:ext>
            </p:extLst>
          </p:nvPr>
        </p:nvGraphicFramePr>
        <p:xfrm>
          <a:off x="11618308" y="2950258"/>
          <a:ext cx="6153167" cy="5861424"/>
        </p:xfrm>
        <a:graphic>
          <a:graphicData uri="http://schemas.openxmlformats.org/drawingml/2006/table">
            <a:tbl>
              <a:tblPr firstRow="1" bandRow="1">
                <a:tableStyleId>{21E4AEA4-8DFA-4A89-87EB-49C32662AFE0}</a:tableStyleId>
              </a:tblPr>
              <a:tblGrid>
                <a:gridCol w="2647969">
                  <a:extLst>
                    <a:ext uri="{9D8B030D-6E8A-4147-A177-3AD203B41FA5}">
                      <a16:colId xmlns:a16="http://schemas.microsoft.com/office/drawing/2014/main" val="344238"/>
                    </a:ext>
                  </a:extLst>
                </a:gridCol>
                <a:gridCol w="3505198">
                  <a:extLst>
                    <a:ext uri="{9D8B030D-6E8A-4147-A177-3AD203B41FA5}">
                      <a16:colId xmlns:a16="http://schemas.microsoft.com/office/drawing/2014/main" val="3387372247"/>
                    </a:ext>
                  </a:extLst>
                </a:gridCol>
              </a:tblGrid>
              <a:tr h="1080048">
                <a:tc gridSpan="2">
                  <a:txBody>
                    <a:bodyPr/>
                    <a:lstStyle/>
                    <a:p>
                      <a:pPr algn="ctr"/>
                      <a:r>
                        <a:rPr lang="en-US" sz="4000" dirty="0" err="1"/>
                        <a:t>Bến</a:t>
                      </a:r>
                      <a:r>
                        <a:rPr lang="en-US" sz="4000" baseline="0" dirty="0"/>
                        <a:t> </a:t>
                      </a:r>
                      <a:r>
                        <a:rPr lang="en-US" sz="4000" baseline="0" dirty="0" err="1"/>
                        <a:t>xe</a:t>
                      </a:r>
                      <a:r>
                        <a:rPr lang="en-US" sz="4000" baseline="0" dirty="0"/>
                        <a:t> </a:t>
                      </a:r>
                      <a:r>
                        <a:rPr lang="en-US" sz="4000" baseline="0" dirty="0" err="1"/>
                        <a:t>Mỹ</a:t>
                      </a:r>
                      <a:r>
                        <a:rPr lang="en-US" sz="4000" baseline="0" dirty="0"/>
                        <a:t> </a:t>
                      </a:r>
                      <a:r>
                        <a:rPr lang="en-US" sz="4000" baseline="0" dirty="0" err="1"/>
                        <a:t>Đình</a:t>
                      </a:r>
                      <a:endParaRPr lang="vi-VN" sz="4000" dirty="0"/>
                    </a:p>
                  </a:txBody>
                  <a:tcPr>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vi-VN" sz="4000" dirty="0"/>
                    </a:p>
                  </a:txBody>
                  <a:tcPr>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931529607"/>
                  </a:ext>
                </a:extLst>
              </a:tr>
              <a:tr h="1080048">
                <a:tc>
                  <a:txBody>
                    <a:bodyPr/>
                    <a:lstStyle/>
                    <a:p>
                      <a:pPr algn="ctr"/>
                      <a:r>
                        <a:rPr lang="en-US" sz="4000" dirty="0" err="1"/>
                        <a:t>Số</a:t>
                      </a:r>
                      <a:r>
                        <a:rPr lang="en-US" sz="4000" baseline="0" dirty="0"/>
                        <a:t> </a:t>
                      </a:r>
                      <a:r>
                        <a:rPr lang="en-US" sz="4000" baseline="0" dirty="0" err="1"/>
                        <a:t>xe</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a:t>Thời</a:t>
                      </a:r>
                      <a:r>
                        <a:rPr lang="en-US" sz="4000" baseline="0" dirty="0"/>
                        <a:t> </a:t>
                      </a:r>
                      <a:r>
                        <a:rPr lang="en-US" sz="4000" baseline="0" dirty="0" err="1"/>
                        <a:t>gian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6020482"/>
                  </a:ext>
                </a:extLst>
              </a:tr>
              <a:tr h="1080048">
                <a:tc>
                  <a:txBody>
                    <a:bodyPr/>
                    <a:lstStyle/>
                    <a:p>
                      <a:pPr algn="ctr"/>
                      <a:r>
                        <a:rPr lang="en-US" sz="4000" dirty="0" err="1"/>
                        <a:t>Xe</a:t>
                      </a:r>
                      <a:r>
                        <a:rPr lang="en-US" sz="4000" dirty="0"/>
                        <a:t> 16</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15 </a:t>
                      </a:r>
                      <a:r>
                        <a:rPr lang="en-US" sz="4000" dirty="0" err="1"/>
                        <a:t>phút</a:t>
                      </a:r>
                      <a:r>
                        <a:rPr lang="en-US" sz="4000" dirty="0"/>
                        <a:t>/</a:t>
                      </a:r>
                      <a:r>
                        <a:rPr lang="en-US" sz="4000" baseline="0" dirty="0"/>
                        <a:t> </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779233"/>
                  </a:ext>
                </a:extLst>
              </a:tr>
              <a:tr h="1080048">
                <a:tc>
                  <a:txBody>
                    <a:bodyPr/>
                    <a:lstStyle/>
                    <a:p>
                      <a:pPr algn="ctr"/>
                      <a:r>
                        <a:rPr lang="en-US" sz="4000" dirty="0" err="1"/>
                        <a:t>Xe</a:t>
                      </a:r>
                      <a:r>
                        <a:rPr lang="en-US" sz="4000" dirty="0"/>
                        <a:t> 34</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9 </a:t>
                      </a:r>
                      <a:r>
                        <a:rPr lang="en-US" sz="4000" dirty="0" err="1"/>
                        <a:t>phút</a:t>
                      </a:r>
                      <a:r>
                        <a:rPr lang="en-US" sz="4000" dirty="0"/>
                        <a:t>/</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0751403"/>
                  </a:ext>
                </a:extLst>
              </a:tr>
              <a:tr h="1080048">
                <a:tc>
                  <a:txBody>
                    <a:bodyPr/>
                    <a:lstStyle/>
                    <a:p>
                      <a:pPr algn="ctr"/>
                      <a:r>
                        <a:rPr lang="en-US" sz="4000" dirty="0" err="1"/>
                        <a:t>Xe</a:t>
                      </a:r>
                      <a:r>
                        <a:rPr lang="en-US" sz="4000" dirty="0"/>
                        <a:t> 30</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a:t>10 </a:t>
                      </a:r>
                      <a:r>
                        <a:rPr lang="en-US" sz="4000" dirty="0" err="1"/>
                        <a:t>phút</a:t>
                      </a:r>
                      <a:r>
                        <a:rPr lang="en-US" sz="4000" dirty="0"/>
                        <a:t>/</a:t>
                      </a:r>
                      <a:r>
                        <a:rPr lang="en-US" sz="4000" baseline="0" dirty="0"/>
                        <a:t> </a:t>
                      </a:r>
                      <a:r>
                        <a:rPr lang="en-US" sz="4000" baseline="0" dirty="0" err="1"/>
                        <a:t>chuyến</a:t>
                      </a:r>
                      <a:endParaRPr lang="vi-VN"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2884181"/>
                  </a:ext>
                </a:extLst>
              </a:tr>
            </a:tbl>
          </a:graphicData>
        </a:graphic>
      </p:graphicFrame>
      <p:sp>
        <p:nvSpPr>
          <p:cNvPr id="10" name="TextBox 9"/>
          <p:cNvSpPr txBox="1"/>
          <p:nvPr/>
        </p:nvSpPr>
        <p:spPr>
          <a:xfrm>
            <a:off x="4918461" y="1540951"/>
            <a:ext cx="836014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 ĐỘNG NHÓM ĐÔI</a:t>
            </a:r>
            <a:endPar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2050" name="Picture 2" descr="Quy trình dạy học vần, tập đọc lớp 1 - Tin Tức Giáo Dục Học Tập Tin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14167" y="280544"/>
            <a:ext cx="4133624" cy="21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2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additive="base">
                                        <p:cTn id="30" dur="500" fill="hold"/>
                                        <p:tgtEl>
                                          <p:spTgt spid="2050"/>
                                        </p:tgtEl>
                                        <p:attrNameLst>
                                          <p:attrName>ppt_x</p:attrName>
                                        </p:attrNameLst>
                                      </p:cBhvr>
                                      <p:tavLst>
                                        <p:tav tm="0">
                                          <p:val>
                                            <p:strVal val="#ppt_x"/>
                                          </p:val>
                                        </p:tav>
                                        <p:tav tm="100000">
                                          <p:val>
                                            <p:strVal val="#ppt_x"/>
                                          </p:val>
                                        </p:tav>
                                      </p:tavLst>
                                    </p:anim>
                                    <p:anim calcmode="lin" valueType="num">
                                      <p:cBhvr additive="base">
                                        <p:cTn id="3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53163">
            <a:off x="16636011" y="117802"/>
            <a:ext cx="1501782" cy="199615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0983">
            <a:off x="-164071" y="8828596"/>
            <a:ext cx="1037635" cy="1785461"/>
          </a:xfrm>
          <a:prstGeom prst="rect">
            <a:avLst/>
          </a:prstGeom>
        </p:spPr>
      </p:pic>
      <p:sp>
        <p:nvSpPr>
          <p:cNvPr id="14" name="TextBox 13"/>
          <p:cNvSpPr txBox="1"/>
          <p:nvPr/>
        </p:nvSpPr>
        <p:spPr>
          <a:xfrm>
            <a:off x="6858000" y="55315"/>
            <a:ext cx="3810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0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416019" y="1004386"/>
                <a:ext cx="16310411" cy="8142935"/>
              </a:xfrm>
              <a:prstGeom prst="rect">
                <a:avLst/>
              </a:prstGeom>
              <a:noFill/>
            </p:spPr>
            <p:txBody>
              <a:bodyPr wrap="square" rtlCol="0">
                <a:spAutoFit/>
              </a:bodyPr>
              <a:lstStyle/>
              <a:p>
                <a:pPr>
                  <a:lnSpc>
                    <a:spcPct val="120000"/>
                  </a:lnSpc>
                </a:pPr>
                <a:r>
                  <a:rPr lang="en-US" sz="4400" dirty="0" err="1"/>
                  <a:t>Gọi</a:t>
                </a:r>
                <a:r>
                  <a:rPr lang="en-US" sz="4400" dirty="0"/>
                  <a:t> </a:t>
                </a:r>
                <a:r>
                  <a:rPr lang="en-US" sz="4400" dirty="0" err="1"/>
                  <a:t>thời</a:t>
                </a:r>
                <a:r>
                  <a:rPr lang="en-US" sz="4400" dirty="0"/>
                  <a:t> </a:t>
                </a:r>
                <a:r>
                  <a:rPr lang="en-US" sz="4400" dirty="0" err="1"/>
                  <a:t>gian</a:t>
                </a:r>
                <a:r>
                  <a:rPr lang="en-US" sz="4400" dirty="0"/>
                  <a:t> </a:t>
                </a:r>
                <a:r>
                  <a:rPr lang="en-US" sz="4400" dirty="0" err="1"/>
                  <a:t>ba</a:t>
                </a:r>
                <a:r>
                  <a:rPr lang="en-US" sz="4400" dirty="0"/>
                  <a:t> </a:t>
                </a:r>
                <a:r>
                  <a:rPr lang="en-US" sz="4400" dirty="0" err="1"/>
                  <a:t>xe</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một</a:t>
                </a:r>
                <a:r>
                  <a:rPr lang="en-US" sz="4400" dirty="0"/>
                  <a:t> </a:t>
                </a:r>
                <a:r>
                  <a:rPr lang="en-US" sz="4400" dirty="0" err="1"/>
                  <a:t>lúc</a:t>
                </a:r>
                <a:r>
                  <a:rPr lang="en-US" sz="4400" dirty="0"/>
                  <a:t> </a:t>
                </a:r>
                <a:r>
                  <a:rPr lang="en-US" sz="4400" dirty="0" err="1"/>
                  <a:t>là</a:t>
                </a:r>
                <a:r>
                  <a:rPr lang="en-US" sz="4400" dirty="0"/>
                  <a:t> x (</a:t>
                </a:r>
                <a:r>
                  <a:rPr lang="en-US" sz="4400" dirty="0" err="1"/>
                  <a:t>phút</a:t>
                </a:r>
                <a:r>
                  <a:rPr lang="en-US" sz="4400" dirty="0"/>
                  <a:t>, x</a:t>
                </a:r>
                <a14:m>
                  <m:oMath xmlns:m="http://schemas.openxmlformats.org/officeDocument/2006/math">
                    <m:r>
                      <a:rPr lang="en-US" sz="4400" i="1">
                        <a:latin typeface="Cambria Math" panose="02040503050406030204" pitchFamily="18" charset="0"/>
                      </a:rPr>
                      <m:t>∈</m:t>
                    </m:r>
                  </m:oMath>
                </a14:m>
                <a:r>
                  <a:rPr lang="en-US" sz="4400" dirty="0"/>
                  <a:t> N</a:t>
                </a:r>
                <a:r>
                  <a:rPr lang="en-US" sz="4400" baseline="30000" dirty="0"/>
                  <a:t>*</a:t>
                </a:r>
                <a:r>
                  <a:rPr lang="en-US" sz="4400" dirty="0"/>
                  <a:t>).</a:t>
                </a:r>
              </a:p>
              <a:p>
                <a:pPr>
                  <a:lnSpc>
                    <a:spcPct val="120000"/>
                  </a:lnSpc>
                </a:pPr>
                <a:r>
                  <a:rPr lang="en-US" sz="4400" dirty="0"/>
                  <a:t>=&gt; x </a:t>
                </a:r>
                <a14:m>
                  <m:oMath xmlns:m="http://schemas.openxmlformats.org/officeDocument/2006/math">
                    <m:r>
                      <a:rPr lang="en-US" sz="4400" i="1">
                        <a:latin typeface="Cambria Math" panose="02040503050406030204" pitchFamily="18" charset="0"/>
                      </a:rPr>
                      <m:t>∈</m:t>
                    </m:r>
                  </m:oMath>
                </a14:m>
                <a:r>
                  <a:rPr lang="en-US" sz="4400" dirty="0"/>
                  <a:t> BC ( 15, 9, 10) </a:t>
                </a:r>
              </a:p>
              <a:p>
                <a:pPr algn="ctr">
                  <a:lnSpc>
                    <a:spcPct val="120000"/>
                  </a:lnSpc>
                </a:pPr>
                <a:r>
                  <a:rPr lang="en-US" sz="4400" dirty="0"/>
                  <a:t>15 = 3.5 </a:t>
                </a:r>
              </a:p>
              <a:p>
                <a:pPr algn="ctr">
                  <a:lnSpc>
                    <a:spcPct val="120000"/>
                  </a:lnSpc>
                </a:pPr>
                <a:r>
                  <a:rPr lang="en-US" sz="4400" dirty="0"/>
                  <a:t>9 = 3</a:t>
                </a:r>
                <a:r>
                  <a:rPr lang="en-US" sz="4400" baseline="30000" dirty="0"/>
                  <a:t>2</a:t>
                </a:r>
                <a:endParaRPr lang="en-US" sz="4400" dirty="0"/>
              </a:p>
              <a:p>
                <a:pPr algn="ctr">
                  <a:lnSpc>
                    <a:spcPct val="120000"/>
                  </a:lnSpc>
                </a:pPr>
                <a:r>
                  <a:rPr lang="en-US" sz="4400" dirty="0"/>
                  <a:t>10 = 2.5</a:t>
                </a:r>
              </a:p>
              <a:p>
                <a:pPr>
                  <a:lnSpc>
                    <a:spcPct val="120000"/>
                  </a:lnSpc>
                </a:pPr>
                <a:r>
                  <a:rPr lang="en-US" sz="4400" dirty="0"/>
                  <a:t>=&gt; BCNN (15, 9, 10) = 2.3</a:t>
                </a:r>
                <a:r>
                  <a:rPr lang="en-US" sz="4400" baseline="30000" dirty="0"/>
                  <a:t>2</a:t>
                </a:r>
                <a:r>
                  <a:rPr lang="en-US" sz="4400" dirty="0"/>
                  <a:t>.5 = 90</a:t>
                </a:r>
              </a:p>
              <a:p>
                <a:pPr>
                  <a:lnSpc>
                    <a:spcPct val="120000"/>
                  </a:lnSpc>
                </a:pPr>
                <a:r>
                  <a:rPr lang="en-US" sz="4400" dirty="0"/>
                  <a:t>=&gt; BC (15, 9, 10) = B(90) = {0; 90; 180; 270; 360; …}</a:t>
                </a:r>
              </a:p>
              <a:p>
                <a:pPr>
                  <a:lnSpc>
                    <a:spcPct val="120000"/>
                  </a:lnSpc>
                </a:pPr>
                <a:r>
                  <a:rPr lang="en-US" sz="4400" dirty="0"/>
                  <a:t>=&gt; </a:t>
                </a:r>
                <a:r>
                  <a:rPr lang="en-US" sz="4400" dirty="0" err="1"/>
                  <a:t>Cứ</a:t>
                </a:r>
                <a:r>
                  <a:rPr lang="en-US" sz="4400" dirty="0"/>
                  <a:t> </a:t>
                </a:r>
                <a:r>
                  <a:rPr lang="en-US" sz="4400" dirty="0" err="1"/>
                  <a:t>sau</a:t>
                </a:r>
                <a:r>
                  <a:rPr lang="en-US" sz="4400" dirty="0"/>
                  <a:t> 90 </a:t>
                </a:r>
                <a:r>
                  <a:rPr lang="en-US" sz="4400" dirty="0" err="1"/>
                  <a:t>phút</a:t>
                </a:r>
                <a:r>
                  <a:rPr lang="en-US" sz="4400" dirty="0"/>
                  <a:t> </a:t>
                </a:r>
                <a:r>
                  <a:rPr lang="en-US" sz="4400" dirty="0" err="1"/>
                  <a:t>thì</a:t>
                </a:r>
                <a:r>
                  <a:rPr lang="en-US" sz="4400" dirty="0"/>
                  <a:t> </a:t>
                </a:r>
                <a:r>
                  <a:rPr lang="en-US" sz="4400" dirty="0" err="1"/>
                  <a:t>ba</a:t>
                </a:r>
                <a:r>
                  <a:rPr lang="en-US" sz="4400" dirty="0"/>
                  <a:t> </a:t>
                </a:r>
                <a:r>
                  <a:rPr lang="en-US" sz="4400" dirty="0" err="1"/>
                  <a:t>xe</a:t>
                </a:r>
                <a:r>
                  <a:rPr lang="en-US" sz="4400" dirty="0"/>
                  <a:t> </a:t>
                </a:r>
                <a:r>
                  <a:rPr lang="en-US" sz="4400" dirty="0" err="1"/>
                  <a:t>lại</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một</a:t>
                </a:r>
                <a:r>
                  <a:rPr lang="en-US" sz="4400" dirty="0"/>
                  <a:t> </a:t>
                </a:r>
                <a:r>
                  <a:rPr lang="en-US" sz="4400" dirty="0" err="1"/>
                  <a:t>lúc</a:t>
                </a:r>
                <a:r>
                  <a:rPr lang="en-US" sz="4400" dirty="0"/>
                  <a:t>.</a:t>
                </a:r>
              </a:p>
              <a:p>
                <a:pPr>
                  <a:lnSpc>
                    <a:spcPct val="120000"/>
                  </a:lnSpc>
                </a:pPr>
                <a:r>
                  <a:rPr lang="en-US" sz="4400" dirty="0" err="1"/>
                  <a:t>Vậy</a:t>
                </a:r>
                <a:r>
                  <a:rPr lang="en-US" sz="4400" dirty="0"/>
                  <a:t> </a:t>
                </a:r>
                <a:r>
                  <a:rPr lang="en-US" sz="4400" dirty="0" err="1"/>
                  <a:t>từ</a:t>
                </a:r>
                <a:r>
                  <a:rPr lang="en-US" sz="4400" dirty="0"/>
                  <a:t> 10h35 </a:t>
                </a:r>
                <a:r>
                  <a:rPr lang="en-US" sz="4400" dirty="0" err="1"/>
                  <a:t>đến</a:t>
                </a:r>
                <a:r>
                  <a:rPr lang="en-US" sz="4400" dirty="0"/>
                  <a:t> 22h </a:t>
                </a:r>
                <a:r>
                  <a:rPr lang="en-US" sz="4400" dirty="0" err="1"/>
                  <a:t>các</a:t>
                </a:r>
                <a:r>
                  <a:rPr lang="en-US" sz="4400" dirty="0"/>
                  <a:t> </a:t>
                </a:r>
                <a:r>
                  <a:rPr lang="en-US" sz="4400" dirty="0" err="1"/>
                  <a:t>xe</a:t>
                </a:r>
                <a:r>
                  <a:rPr lang="en-US" sz="4400" dirty="0"/>
                  <a:t> </a:t>
                </a:r>
                <a:r>
                  <a:rPr lang="en-US" sz="4400" dirty="0" err="1"/>
                  <a:t>xuất</a:t>
                </a:r>
                <a:r>
                  <a:rPr lang="en-US" sz="4400" dirty="0"/>
                  <a:t> </a:t>
                </a:r>
                <a:r>
                  <a:rPr lang="en-US" sz="4400" dirty="0" err="1"/>
                  <a:t>bến</a:t>
                </a:r>
                <a:r>
                  <a:rPr lang="en-US" sz="4400" dirty="0"/>
                  <a:t> </a:t>
                </a:r>
                <a:r>
                  <a:rPr lang="en-US" sz="4400" dirty="0" err="1"/>
                  <a:t>cùng</a:t>
                </a:r>
                <a:r>
                  <a:rPr lang="en-US" sz="4400" dirty="0"/>
                  <a:t> </a:t>
                </a:r>
                <a:r>
                  <a:rPr lang="en-US" sz="4400" dirty="0" err="1"/>
                  <a:t>lúc</a:t>
                </a:r>
                <a:r>
                  <a:rPr lang="en-US" sz="4400" dirty="0"/>
                  <a:t> </a:t>
                </a:r>
                <a:r>
                  <a:rPr lang="en-US" sz="4400" dirty="0" err="1"/>
                  <a:t>vào</a:t>
                </a:r>
                <a:r>
                  <a:rPr lang="en-US" sz="4400" dirty="0"/>
                  <a:t> </a:t>
                </a:r>
                <a:r>
                  <a:rPr lang="en-US" sz="4400" dirty="0" err="1"/>
                  <a:t>các</a:t>
                </a:r>
                <a:r>
                  <a:rPr lang="en-US" sz="4400" dirty="0"/>
                  <a:t> </a:t>
                </a:r>
                <a:r>
                  <a:rPr lang="en-US" sz="4400" dirty="0" err="1"/>
                  <a:t>giờ</a:t>
                </a:r>
                <a:r>
                  <a:rPr lang="en-US" sz="4400" dirty="0"/>
                  <a:t>: 12h05; 13h35; 15h05; 16h35; 18h05; 19h35; 21h05.</a:t>
                </a:r>
              </a:p>
            </p:txBody>
          </p:sp>
        </mc:Choice>
        <mc:Fallback xmlns="">
          <p:sp>
            <p:nvSpPr>
              <p:cNvPr id="15" name="TextBox 14"/>
              <p:cNvSpPr txBox="1">
                <a:spLocks noRot="1" noChangeAspect="1" noMove="1" noResize="1" noEditPoints="1" noAdjustHandles="1" noChangeArrowheads="1" noChangeShapeType="1" noTextEdit="1"/>
              </p:cNvSpPr>
              <p:nvPr/>
            </p:nvSpPr>
            <p:spPr>
              <a:xfrm>
                <a:off x="1416019" y="1004386"/>
                <a:ext cx="16310411" cy="8142935"/>
              </a:xfrm>
              <a:prstGeom prst="rect">
                <a:avLst/>
              </a:prstGeom>
              <a:blipFill>
                <a:blip r:embed="rId12"/>
                <a:stretch>
                  <a:fillRect l="-1495" t="-898" b="-2545"/>
                </a:stretch>
              </a:blipFill>
            </p:spPr>
            <p:txBody>
              <a:bodyPr/>
              <a:lstStyle/>
              <a:p>
                <a:r>
                  <a:rPr lang="vi-VN">
                    <a:noFill/>
                  </a:rPr>
                  <a:t> </a:t>
                </a:r>
              </a:p>
            </p:txBody>
          </p:sp>
        </mc:Fallback>
      </mc:AlternateContent>
    </p:spTree>
    <p:extLst>
      <p:ext uri="{BB962C8B-B14F-4D97-AF65-F5344CB8AC3E}">
        <p14:creationId xmlns:p14="http://schemas.microsoft.com/office/powerpoint/2010/main" val="2900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1000"/>
                                        <p:tgtEl>
                                          <p:spTgt spid="15">
                                            <p:txEl>
                                              <p:pRg st="0" end="0"/>
                                            </p:txEl>
                                          </p:spTgt>
                                        </p:tgtEl>
                                      </p:cBhvr>
                                    </p:animEffect>
                                    <p:anim calcmode="lin" valueType="num">
                                      <p:cBhvr>
                                        <p:cTn id="1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1000"/>
                                        <p:tgtEl>
                                          <p:spTgt spid="15">
                                            <p:txEl>
                                              <p:pRg st="1" end="1"/>
                                            </p:txEl>
                                          </p:spTgt>
                                        </p:tgtEl>
                                      </p:cBhvr>
                                    </p:animEffect>
                                    <p:anim calcmode="lin" valueType="num">
                                      <p:cBhvr>
                                        <p:cTn id="2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1000"/>
                                        <p:tgtEl>
                                          <p:spTgt spid="15">
                                            <p:txEl>
                                              <p:pRg st="2" end="2"/>
                                            </p:txEl>
                                          </p:spTgt>
                                        </p:tgtEl>
                                      </p:cBhvr>
                                    </p:animEffect>
                                    <p:anim calcmode="lin" valueType="num">
                                      <p:cBhvr>
                                        <p:cTn id="2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fade">
                                      <p:cBhvr>
                                        <p:cTn id="34" dur="1000"/>
                                        <p:tgtEl>
                                          <p:spTgt spid="15">
                                            <p:txEl>
                                              <p:pRg st="3" end="3"/>
                                            </p:txEl>
                                          </p:spTgt>
                                        </p:tgtEl>
                                      </p:cBhvr>
                                    </p:animEffect>
                                    <p:anim calcmode="lin" valueType="num">
                                      <p:cBhvr>
                                        <p:cTn id="3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xEl>
                                              <p:pRg st="5" end="5"/>
                                            </p:txEl>
                                          </p:spTgt>
                                        </p:tgtEl>
                                        <p:attrNameLst>
                                          <p:attrName>style.visibility</p:attrName>
                                        </p:attrNameLst>
                                      </p:cBhvr>
                                      <p:to>
                                        <p:strVal val="visible"/>
                                      </p:to>
                                    </p:set>
                                    <p:animEffect transition="in" filter="fade">
                                      <p:cBhvr>
                                        <p:cTn id="48" dur="1000"/>
                                        <p:tgtEl>
                                          <p:spTgt spid="15">
                                            <p:txEl>
                                              <p:pRg st="5" end="5"/>
                                            </p:txEl>
                                          </p:spTgt>
                                        </p:tgtEl>
                                      </p:cBhvr>
                                    </p:animEffect>
                                    <p:anim calcmode="lin" valueType="num">
                                      <p:cBhvr>
                                        <p:cTn id="4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xEl>
                                              <p:pRg st="6" end="6"/>
                                            </p:txEl>
                                          </p:spTgt>
                                        </p:tgtEl>
                                        <p:attrNameLst>
                                          <p:attrName>style.visibility</p:attrName>
                                        </p:attrNameLst>
                                      </p:cBhvr>
                                      <p:to>
                                        <p:strVal val="visible"/>
                                      </p:to>
                                    </p:set>
                                    <p:animEffect transition="in" filter="fade">
                                      <p:cBhvr>
                                        <p:cTn id="55" dur="1000"/>
                                        <p:tgtEl>
                                          <p:spTgt spid="15">
                                            <p:txEl>
                                              <p:pRg st="6" end="6"/>
                                            </p:txEl>
                                          </p:spTgt>
                                        </p:tgtEl>
                                      </p:cBhvr>
                                    </p:animEffect>
                                    <p:anim calcmode="lin" valueType="num">
                                      <p:cBhvr>
                                        <p:cTn id="5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xEl>
                                              <p:pRg st="7" end="7"/>
                                            </p:txEl>
                                          </p:spTgt>
                                        </p:tgtEl>
                                        <p:attrNameLst>
                                          <p:attrName>style.visibility</p:attrName>
                                        </p:attrNameLst>
                                      </p:cBhvr>
                                      <p:to>
                                        <p:strVal val="visible"/>
                                      </p:to>
                                    </p:set>
                                    <p:animEffect transition="in" filter="fade">
                                      <p:cBhvr>
                                        <p:cTn id="62" dur="1000"/>
                                        <p:tgtEl>
                                          <p:spTgt spid="15">
                                            <p:txEl>
                                              <p:pRg st="7" end="7"/>
                                            </p:txEl>
                                          </p:spTgt>
                                        </p:tgtEl>
                                      </p:cBhvr>
                                    </p:animEffect>
                                    <p:anim calcmode="lin" valueType="num">
                                      <p:cBhvr>
                                        <p:cTn id="63"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xEl>
                                              <p:pRg st="8" end="8"/>
                                            </p:txEl>
                                          </p:spTgt>
                                        </p:tgtEl>
                                        <p:attrNameLst>
                                          <p:attrName>style.visibility</p:attrName>
                                        </p:attrNameLst>
                                      </p:cBhvr>
                                      <p:to>
                                        <p:strVal val="visible"/>
                                      </p:to>
                                    </p:set>
                                    <p:animEffect transition="in" filter="fade">
                                      <p:cBhvr>
                                        <p:cTn id="69" dur="1000"/>
                                        <p:tgtEl>
                                          <p:spTgt spid="15">
                                            <p:txEl>
                                              <p:pRg st="8" end="8"/>
                                            </p:txEl>
                                          </p:spTgt>
                                        </p:tgtEl>
                                      </p:cBhvr>
                                    </p:animEffect>
                                    <p:anim calcmode="lin" valueType="num">
                                      <p:cBhvr>
                                        <p:cTn id="70"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495301"/>
            <a:ext cx="16916399" cy="9448799"/>
            <a:chOff x="0" y="0"/>
            <a:chExt cx="10821129" cy="5776630"/>
          </a:xfrm>
          <a:solidFill>
            <a:schemeClr val="accent5">
              <a:lumMod val="40000"/>
              <a:lumOff val="60000"/>
            </a:schemeClr>
          </a:solidFill>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5951022" y="494414"/>
            <a:ext cx="6310934" cy="165787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33174" y="-18748"/>
            <a:ext cx="3020414" cy="720862"/>
          </a:xfrm>
          <a:prstGeom prst="rect">
            <a:avLst/>
          </a:prstGeom>
        </p:spPr>
      </p:pic>
      <p:sp>
        <p:nvSpPr>
          <p:cNvPr id="7" name="TextBox 7"/>
          <p:cNvSpPr txBox="1"/>
          <p:nvPr/>
        </p:nvSpPr>
        <p:spPr>
          <a:xfrm>
            <a:off x="6917335" y="982356"/>
            <a:ext cx="4652092" cy="110286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Tiết</a:t>
            </a:r>
            <a:r>
              <a:rPr kumimoji="0" lang="en-US" sz="8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3959">
            <a:off x="16084212" y="7729382"/>
            <a:ext cx="2122534" cy="196675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13848" y="7005382"/>
            <a:ext cx="3069916" cy="246232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478343" y="-315278"/>
            <a:ext cx="947383" cy="2122534"/>
          </a:xfrm>
          <a:prstGeom prst="rect">
            <a:avLst/>
          </a:prstGeom>
        </p:spPr>
      </p:pic>
      <p:sp>
        <p:nvSpPr>
          <p:cNvPr id="17" name="TextBox 16"/>
          <p:cNvSpPr txBox="1"/>
          <p:nvPr/>
        </p:nvSpPr>
        <p:spPr>
          <a:xfrm>
            <a:off x="2229409" y="3246862"/>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QUY</a:t>
            </a:r>
            <a:r>
              <a:rPr kumimoji="0" lang="en-US" sz="5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ĐỒNG MẪU CÁC PHÂN SỐ</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240169" y="4300002"/>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264045" y="5461280"/>
            <a:ext cx="14027943"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LUYỆN</a:t>
            </a:r>
            <a:r>
              <a:rPr kumimoji="0" lang="en-US" sz="5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TẬP  - VẬN DỤNG</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20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a:solidFill>
            <a:schemeClr val="bg1"/>
          </a:solidFill>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62934">
            <a:off x="540142" y="7931636"/>
            <a:ext cx="2348424" cy="768575"/>
          </a:xfrm>
          <a:prstGeom prst="rect">
            <a:avLst/>
          </a:prstGeom>
        </p:spPr>
      </p:pic>
      <p:sp>
        <p:nvSpPr>
          <p:cNvPr id="26" name="Round Diagonal Corner Rectangle 25"/>
          <p:cNvSpPr/>
          <p:nvPr/>
        </p:nvSpPr>
        <p:spPr>
          <a:xfrm>
            <a:off x="525709" y="6607"/>
            <a:ext cx="17699928" cy="10310873"/>
          </a:xfrm>
          <a:prstGeom prst="round2DiagRect">
            <a:avLst/>
          </a:prstGeom>
          <a:solidFill>
            <a:schemeClr val="accent5">
              <a:lumMod val="40000"/>
              <a:lumOff val="60000"/>
            </a:schemeClr>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a:ln>
                <a:noFill/>
              </a:ln>
              <a:solidFill>
                <a:srgbClr val="FFFBEF"/>
              </a:solidFill>
              <a:effectLst/>
              <a:uLnTx/>
              <a:uFillTx/>
              <a:latin typeface="Arial" panose="020B0604020202020204" pitchFamily="34" charset="0"/>
              <a:ea typeface="+mn-ea"/>
              <a:cs typeface="+mn-cs"/>
              <a:sym typeface="Arial"/>
            </a:endParaRPr>
          </a:p>
        </p:txBody>
      </p:sp>
      <p:pic>
        <p:nvPicPr>
          <p:cNvPr id="27" name="Picture 26"/>
          <p:cNvPicPr>
            <a:picLocks noChangeAspect="1"/>
          </p:cNvPicPr>
          <p:nvPr/>
        </p:nvPicPr>
        <p:blipFill>
          <a:blip r:embed="rId6">
            <a:clrChange>
              <a:clrFrom>
                <a:srgbClr val="FCF8F5"/>
              </a:clrFrom>
              <a:clrTo>
                <a:srgbClr val="FCF8F5">
                  <a:alpha val="0"/>
                </a:srgbClr>
              </a:clrTo>
            </a:clrChange>
          </a:blip>
          <a:stretch>
            <a:fillRect/>
          </a:stretch>
        </p:blipFill>
        <p:spPr>
          <a:xfrm>
            <a:off x="974370" y="452092"/>
            <a:ext cx="975266" cy="819693"/>
          </a:xfrm>
          <a:prstGeom prst="roundRect">
            <a:avLst/>
          </a:prstGeom>
        </p:spPr>
      </p:pic>
      <p:sp>
        <p:nvSpPr>
          <p:cNvPr id="28" name="TextBox 27"/>
          <p:cNvSpPr txBox="1"/>
          <p:nvPr/>
        </p:nvSpPr>
        <p:spPr>
          <a:xfrm>
            <a:off x="2201422" y="242400"/>
            <a:ext cx="14334622" cy="769441"/>
          </a:xfrm>
          <a:prstGeom prst="rect">
            <a:avLst/>
          </a:prstGeom>
          <a:noFill/>
        </p:spPr>
        <p:txBody>
          <a:bodyPr wrap="square" rtlCol="0">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Vận</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dụng</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lang="en-US" sz="4400" b="1" kern="0" dirty="0">
                <a:solidFill>
                  <a:srgbClr val="000000"/>
                </a:solidFill>
                <a:latin typeface="Arial" panose="020B0604020202020204"/>
                <a:cs typeface="Arial"/>
                <a:sym typeface="Arial"/>
              </a:rPr>
              <a:t>B</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CNN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để</a:t>
            </a:r>
            <a:r>
              <a:rPr kumimoji="0" lang="en-US" sz="4400" b="1" i="0" u="none" strike="noStrike" kern="0" cap="none" spc="0" normalizeH="0" baseline="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baseline="0" noProof="0" dirty="0" err="1">
                <a:ln>
                  <a:noFill/>
                </a:ln>
                <a:solidFill>
                  <a:srgbClr val="000000"/>
                </a:solidFill>
                <a:effectLst/>
                <a:uLnTx/>
                <a:uFillTx/>
                <a:latin typeface="Arial" panose="020B0604020202020204"/>
                <a:ea typeface="+mn-ea"/>
                <a:cs typeface="Arial"/>
                <a:sym typeface="Arial"/>
              </a:rPr>
              <a:t>tìm</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mẫu</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chung</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của</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hai</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phân</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 </a:t>
            </a:r>
            <a:r>
              <a:rPr kumimoji="0" lang="en-US" sz="4400" b="1" i="0" u="none" strike="noStrike" kern="0" cap="none" spc="0" normalizeH="0" noProof="0" dirty="0" err="1">
                <a:ln>
                  <a:noFill/>
                </a:ln>
                <a:solidFill>
                  <a:srgbClr val="000000"/>
                </a:solidFill>
                <a:effectLst/>
                <a:uLnTx/>
                <a:uFillTx/>
                <a:latin typeface="Arial" panose="020B0604020202020204"/>
                <a:ea typeface="+mn-ea"/>
                <a:cs typeface="Arial"/>
                <a:sym typeface="Arial"/>
              </a:rPr>
              <a:t>số</a:t>
            </a:r>
            <a:r>
              <a:rPr kumimoji="0" lang="en-US" sz="4400" b="1" i="0" u="none" strike="noStrike" kern="0" cap="none" spc="0" normalizeH="0" noProof="0" dirty="0">
                <a:ln>
                  <a:noFill/>
                </a:ln>
                <a:solidFill>
                  <a:srgbClr val="000000"/>
                </a:solidFill>
                <a:effectLst/>
                <a:uLnTx/>
                <a:uFillTx/>
                <a:latin typeface="Arial" panose="020B0604020202020204"/>
                <a:ea typeface="+mn-ea"/>
                <a:cs typeface="Arial"/>
                <a:sym typeface="Arial"/>
              </a:rPr>
              <a:t>.</a:t>
            </a:r>
            <a:endParaRPr kumimoji="0" lang="vi-VN" sz="4400"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153278" y="1268321"/>
                <a:ext cx="16723606" cy="1675459"/>
              </a:xfrm>
              <a:prstGeom prst="rect">
                <a:avLst/>
              </a:prstGeom>
              <a:noFill/>
            </p:spPr>
            <p:txBody>
              <a:bodyPr wrap="square" rtlCol="0">
                <a:spAutoFit/>
              </a:bodyPr>
              <a:lstStyle/>
              <a:p>
                <a:pPr marL="571500" lvl="0" indent="-571500" algn="just" defTabSz="1828800">
                  <a:buClr>
                    <a:srgbClr val="000000"/>
                  </a:buClr>
                  <a:buFont typeface="Arial" panose="020B0604020202020204" pitchFamily="34" charset="0"/>
                  <a:buChar char="•"/>
                  <a:defRPr/>
                </a:pPr>
                <a:r>
                  <a:rPr lang="en-US" sz="4400" kern="0" dirty="0">
                    <a:solidFill>
                      <a:srgbClr val="000000"/>
                    </a:solidFill>
                    <a:latin typeface="Arial" panose="020B0604020202020204"/>
                    <a:cs typeface="Arial"/>
                    <a:sym typeface="Arial"/>
                  </a:rPr>
                  <a:t>Để </a:t>
                </a:r>
                <a:r>
                  <a:rPr lang="en-US" sz="4400" kern="0" dirty="0" err="1">
                    <a:solidFill>
                      <a:srgbClr val="000000"/>
                    </a:solidFill>
                    <a:latin typeface="Arial" panose="020B0604020202020204"/>
                    <a:cs typeface="Arial"/>
                    <a:sym typeface="Arial"/>
                  </a:rPr>
                  <a:t>quy</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đồng</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mẫu</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hai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phân</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số</a:t>
                </a:r>
                <a:r>
                  <a:rPr lang="en-US" sz="4400" kern="0" dirty="0">
                    <a:solidFill>
                      <a:srgbClr val="000000"/>
                    </a:solidFill>
                    <a:latin typeface="Arial" panose="020B0604020202020204"/>
                    <a:cs typeface="Arial"/>
                    <a:sym typeface="Arial"/>
                  </a:rPr>
                  <a:t> </a:t>
                </a:r>
                <a14:m>
                  <m:oMath xmlns:m="http://schemas.openxmlformats.org/officeDocument/2006/math">
                    <m:f>
                      <m:fPr>
                        <m:ctrlPr>
                          <a:rPr lang="en-US" sz="4400" i="1" kern="0">
                            <a:solidFill>
                              <a:srgbClr val="000000"/>
                            </a:solidFill>
                            <a:latin typeface="Cambria Math" panose="02040503050406030204" pitchFamily="18" charset="0"/>
                            <a:cs typeface="Arial"/>
                            <a:sym typeface="Arial"/>
                          </a:rPr>
                        </m:ctrlPr>
                      </m:fPr>
                      <m:num>
                        <m:r>
                          <a:rPr lang="en-US" sz="4400" i="1" kern="0">
                            <a:solidFill>
                              <a:srgbClr val="000000"/>
                            </a:solidFill>
                            <a:latin typeface="Cambria Math" panose="02040503050406030204" pitchFamily="18" charset="0"/>
                            <a:cs typeface="Arial"/>
                            <a:sym typeface="Arial"/>
                          </a:rPr>
                          <m:t>𝑎</m:t>
                        </m:r>
                      </m:num>
                      <m:den>
                        <m:r>
                          <a:rPr lang="en-US" sz="4400" i="1" kern="0">
                            <a:solidFill>
                              <a:srgbClr val="000000"/>
                            </a:solidFill>
                            <a:latin typeface="Cambria Math" panose="02040503050406030204" pitchFamily="18" charset="0"/>
                            <a:cs typeface="Arial"/>
                            <a:sym typeface="Arial"/>
                          </a:rPr>
                          <m:t>𝑏</m:t>
                        </m:r>
                      </m:den>
                    </m:f>
                  </m:oMath>
                </a14:m>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và</a:t>
                </a:r>
                <a:r>
                  <a:rPr lang="en-US" sz="4400" kern="0" dirty="0">
                    <a:solidFill>
                      <a:srgbClr val="000000"/>
                    </a:solidFill>
                    <a:latin typeface="Arial" panose="020B0604020202020204"/>
                    <a:cs typeface="Arial"/>
                    <a:sym typeface="Arial"/>
                  </a:rPr>
                  <a:t> </a:t>
                </a:r>
                <a14:m>
                  <m:oMath xmlns:m="http://schemas.openxmlformats.org/officeDocument/2006/math">
                    <m:f>
                      <m:fPr>
                        <m:ctrlPr>
                          <a:rPr lang="en-US" sz="4400" i="1" kern="0">
                            <a:solidFill>
                              <a:srgbClr val="000000"/>
                            </a:solidFill>
                            <a:latin typeface="Cambria Math" panose="02040503050406030204" pitchFamily="18" charset="0"/>
                            <a:cs typeface="Arial"/>
                            <a:sym typeface="Arial"/>
                          </a:rPr>
                        </m:ctrlPr>
                      </m:fPr>
                      <m:num>
                        <m:r>
                          <a:rPr lang="en-US" sz="4400" b="0" i="1" kern="0" smtClean="0">
                            <a:solidFill>
                              <a:srgbClr val="000000"/>
                            </a:solidFill>
                            <a:latin typeface="Cambria Math" panose="02040503050406030204" pitchFamily="18" charset="0"/>
                            <a:cs typeface="Arial"/>
                            <a:sym typeface="Arial"/>
                          </a:rPr>
                          <m:t>𝑐</m:t>
                        </m:r>
                      </m:num>
                      <m:den>
                        <m:r>
                          <a:rPr lang="en-US" sz="4400" b="0" i="1" kern="0" smtClean="0">
                            <a:solidFill>
                              <a:srgbClr val="000000"/>
                            </a:solidFill>
                            <a:latin typeface="Cambria Math" panose="02040503050406030204" pitchFamily="18" charset="0"/>
                            <a:cs typeface="Arial"/>
                            <a:sym typeface="Arial"/>
                          </a:rPr>
                          <m:t>𝑑</m:t>
                        </m:r>
                      </m:den>
                    </m:f>
                  </m:oMath>
                </a14:m>
                <a:r>
                  <a:rPr lang="en-US" sz="4400" kern="0" dirty="0">
                    <a:solidFill>
                      <a:srgbClr val="000000"/>
                    </a:solidFill>
                    <a:latin typeface="Arial" panose="020B0604020202020204"/>
                    <a:cs typeface="Arial"/>
                    <a:sym typeface="Arial"/>
                  </a:rPr>
                  <a:t>, ta </a:t>
                </a:r>
                <a:r>
                  <a:rPr lang="en-US" sz="4400" kern="0" dirty="0" err="1">
                    <a:solidFill>
                      <a:srgbClr val="000000"/>
                    </a:solidFill>
                    <a:latin typeface="Arial" panose="020B0604020202020204"/>
                    <a:cs typeface="Arial"/>
                    <a:sym typeface="Arial"/>
                  </a:rPr>
                  <a:t>phải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tìm</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mẫu</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chung</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của</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hai</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phân</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số</a:t>
                </a:r>
                <a:r>
                  <a:rPr lang="en-US" sz="4400" kern="0" dirty="0">
                    <a:solidFill>
                      <a:srgbClr val="000000"/>
                    </a:solidFill>
                    <a:latin typeface="Arial" panose="020B0604020202020204"/>
                    <a:cs typeface="Arial"/>
                    <a:sym typeface="Arial"/>
                  </a:rPr>
                  <a:t> </a:t>
                </a:r>
                <a:r>
                  <a:rPr lang="en-US" sz="4400" kern="0" dirty="0" err="1">
                    <a:solidFill>
                      <a:srgbClr val="000000"/>
                    </a:solidFill>
                    <a:latin typeface="Arial" panose="020B0604020202020204"/>
                    <a:cs typeface="Arial"/>
                    <a:sym typeface="Arial"/>
                  </a:rPr>
                  <a:t>đó</a:t>
                </a:r>
                <a:r>
                  <a:rPr lang="en-US" sz="4400" kern="0" dirty="0">
                    <a:solidFill>
                      <a:srgbClr val="000000"/>
                    </a:solidFill>
                    <a:latin typeface="Arial" panose="020B0604020202020204"/>
                    <a:cs typeface="Arial"/>
                    <a:sym typeface="Arial"/>
                  </a:rPr>
                  <a:t>. </a:t>
                </a:r>
                <a:endParaRPr kumimoji="0" lang="en-US" sz="4400"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153278" y="1268321"/>
                <a:ext cx="16723606" cy="1675459"/>
              </a:xfrm>
              <a:prstGeom prst="rect">
                <a:avLst/>
              </a:prstGeom>
              <a:blipFill>
                <a:blip r:embed="rId11"/>
                <a:stretch>
                  <a:fillRect l="-1312" t="-3273" r="-1458" b="-16000"/>
                </a:stretch>
              </a:blipFill>
            </p:spPr>
            <p:txBody>
              <a:bodyPr/>
              <a:lstStyle/>
              <a:p>
                <a:r>
                  <a:rPr lang="vi-VN">
                    <a:noFill/>
                  </a:rPr>
                  <a:t> </a:t>
                </a:r>
              </a:p>
            </p:txBody>
          </p:sp>
        </mc:Fallback>
      </mc:AlternateContent>
      <p:sp>
        <p:nvSpPr>
          <p:cNvPr id="30" name="Rectangle 29"/>
          <p:cNvSpPr/>
          <p:nvPr/>
        </p:nvSpPr>
        <p:spPr>
          <a:xfrm>
            <a:off x="1153278" y="2999606"/>
            <a:ext cx="17044650" cy="1717393"/>
          </a:xfrm>
          <a:prstGeom prst="rect">
            <a:avLst/>
          </a:prstGeom>
        </p:spPr>
        <p:txBody>
          <a:bodyPr wrap="square">
            <a:spAutoFit/>
          </a:bodyPr>
          <a:lstStyle/>
          <a:p>
            <a:pPr marL="685800" marR="0" lvl="0" indent="-685800" algn="just" defTabSz="1828800" rtl="0" eaLnBrk="1" fontAlgn="auto" latinLnBrk="0" hangingPunct="1">
              <a:lnSpc>
                <a:spcPct val="120000"/>
              </a:lnSpc>
              <a:spcBef>
                <a:spcPts val="1200"/>
              </a:spcBef>
              <a:spcAft>
                <a:spcPts val="1200"/>
              </a:spcAft>
              <a:buClr>
                <a:srgbClr val="000000"/>
              </a:buClr>
              <a:buSzTx/>
              <a:buFont typeface="Arial" panose="020B0604020202020204" pitchFamily="34" charset="0"/>
              <a:buChar char="•"/>
              <a:tabLst/>
              <a:defRPr/>
            </a:pPr>
            <a:r>
              <a:rPr kumimoji="0" lang="en-US" sz="44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a:sym typeface="Arial"/>
              </a:rPr>
              <a:t>Thông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thường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ta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chọn</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mẫu</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chung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là</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bội</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chung</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nhỏ</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nhất</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của</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hai</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 </a:t>
            </a:r>
            <a:r>
              <a:rPr kumimoji="0" lang="en-US" sz="4400" b="0" i="0" u="none" strike="noStrike" kern="0" cap="none" spc="0" normalizeH="0" noProof="0" dirty="0" err="1">
                <a:ln>
                  <a:noFill/>
                </a:ln>
                <a:solidFill>
                  <a:srgbClr val="000000"/>
                </a:solidFill>
                <a:effectLst/>
                <a:uLnTx/>
                <a:uFillTx/>
                <a:latin typeface="Arial" panose="020B0604020202020204"/>
                <a:ea typeface="Calibri" panose="020F0502020204030204" pitchFamily="34" charset="0"/>
                <a:cs typeface="Arial"/>
                <a:sym typeface="Arial"/>
              </a:rPr>
              <a:t>mẫu</a:t>
            </a:r>
            <a:r>
              <a:rPr kumimoji="0" lang="en-US" sz="4400" b="0" i="0" u="none" strike="noStrike" kern="0" cap="none" spc="0" normalizeH="0" noProof="0" dirty="0">
                <a:ln>
                  <a:noFill/>
                </a:ln>
                <a:solidFill>
                  <a:srgbClr val="000000"/>
                </a:solidFill>
                <a:effectLst/>
                <a:uLnTx/>
                <a:uFillTx/>
                <a:latin typeface="Arial" panose="020B0604020202020204"/>
                <a:ea typeface="Calibri" panose="020F0502020204030204" pitchFamily="34" charset="0"/>
                <a:cs typeface="Arial"/>
                <a:sym typeface="Arial"/>
              </a:rPr>
              <a:t>.</a:t>
            </a:r>
            <a:endParaRPr kumimoji="0" lang="en-US" sz="44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a:sym typeface="Arial"/>
            </a:endParaRP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3163">
            <a:off x="17120798" y="-1061737"/>
            <a:ext cx="1561645" cy="207572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20983">
            <a:off x="-84943" y="7925943"/>
            <a:ext cx="1324256" cy="2278652"/>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1495220" y="5196712"/>
                <a:ext cx="15297559" cy="1064137"/>
              </a:xfrm>
              <a:prstGeom prst="rect">
                <a:avLst/>
              </a:prstGeom>
            </p:spPr>
            <p:txBody>
              <a:bodyPr wrap="square">
                <a:spAutoFit/>
              </a:bodyPr>
              <a:lstStyle/>
              <a:p>
                <a:pPr lvl="0" algn="ctr"/>
                <a:r>
                  <a:rPr kumimoji="0" lang="en-US" sz="4400" b="1" i="1" u="sng" strike="noStrike" kern="1200" cap="none" spc="0" normalizeH="0" baseline="0" noProof="0" dirty="0">
                    <a:ln>
                      <a:noFill/>
                    </a:ln>
                    <a:solidFill>
                      <a:prstClr val="black"/>
                    </a:solidFill>
                    <a:effectLst/>
                    <a:uLnTx/>
                    <a:uFillTx/>
                    <a:latin typeface="Arial" panose="020B0604020202020204"/>
                  </a:rPr>
                  <a:t>VD</a:t>
                </a:r>
                <a:r>
                  <a:rPr kumimoji="0" lang="en-US" sz="4400" i="1" u="sng" strike="noStrike" kern="1200" cap="none" spc="0" normalizeH="0" baseline="0" noProof="0" dirty="0">
                    <a:ln>
                      <a:noFill/>
                    </a:ln>
                    <a:solidFill>
                      <a:prstClr val="black"/>
                    </a:solidFill>
                    <a:effectLst/>
                    <a:uLnTx/>
                    <a:uFillTx/>
                    <a:latin typeface="Arial" panose="020B0604020202020204"/>
                  </a:rPr>
                  <a:t>: </a:t>
                </a:r>
                <a:r>
                  <a:rPr lang="en-US" sz="4400" dirty="0" err="1">
                    <a:solidFill>
                      <a:prstClr val="black"/>
                    </a:solidFill>
                    <a:latin typeface="Arial" panose="020B0604020202020204"/>
                  </a:rPr>
                  <a:t>Để</a:t>
                </a:r>
                <a:r>
                  <a:rPr lang="en-US" sz="4400" dirty="0">
                    <a:solidFill>
                      <a:prstClr val="black"/>
                    </a:solidFill>
                    <a:latin typeface="Arial" panose="020B0604020202020204"/>
                  </a:rPr>
                  <a:t> </a:t>
                </a:r>
                <a:r>
                  <a:rPr lang="en-US" sz="4400" dirty="0" err="1">
                    <a:solidFill>
                      <a:prstClr val="black"/>
                    </a:solidFill>
                    <a:latin typeface="Arial" panose="020B0604020202020204"/>
                  </a:rPr>
                  <a:t>quy</a:t>
                </a:r>
                <a:r>
                  <a:rPr lang="en-US" sz="4400" dirty="0">
                    <a:solidFill>
                      <a:prstClr val="black"/>
                    </a:solidFill>
                    <a:latin typeface="Arial" panose="020B0604020202020204"/>
                  </a:rPr>
                  <a:t> </a:t>
                </a:r>
                <a:r>
                  <a:rPr lang="en-US" sz="4400" dirty="0" err="1">
                    <a:solidFill>
                      <a:prstClr val="black"/>
                    </a:solidFill>
                    <a:latin typeface="Arial" panose="020B0604020202020204"/>
                  </a:rPr>
                  <a:t>đồng</a:t>
                </a:r>
                <a:r>
                  <a:rPr lang="en-US" sz="4400" dirty="0">
                    <a:solidFill>
                      <a:prstClr val="black"/>
                    </a:solidFill>
                    <a:latin typeface="Arial" panose="020B0604020202020204"/>
                  </a:rPr>
                  <a:t> </a:t>
                </a:r>
                <a:r>
                  <a:rPr lang="en-US" sz="4400" dirty="0" err="1">
                    <a:solidFill>
                      <a:prstClr val="black"/>
                    </a:solidFill>
                    <a:latin typeface="Arial" panose="020B0604020202020204"/>
                  </a:rPr>
                  <a:t>mẫu</a:t>
                </a:r>
                <a:r>
                  <a:rPr lang="en-US" sz="4400" dirty="0">
                    <a:solidFill>
                      <a:prstClr val="black"/>
                    </a:solidFill>
                    <a:latin typeface="Arial" panose="020B0604020202020204"/>
                  </a:rPr>
                  <a:t> </a:t>
                </a:r>
                <a:r>
                  <a:rPr lang="en-US" sz="4400" dirty="0" err="1">
                    <a:solidFill>
                      <a:prstClr val="black"/>
                    </a:solidFill>
                    <a:latin typeface="Arial" panose="020B0604020202020204"/>
                  </a:rPr>
                  <a:t>hai</a:t>
                </a:r>
                <a:r>
                  <a:rPr lang="en-US" sz="4400" dirty="0">
                    <a:solidFill>
                      <a:prstClr val="black"/>
                    </a:solidFill>
                    <a:latin typeface="Arial" panose="020B0604020202020204"/>
                  </a:rPr>
                  <a:t> </a:t>
                </a:r>
                <a:r>
                  <a:rPr lang="en-US" sz="4400" dirty="0" err="1">
                    <a:solidFill>
                      <a:prstClr val="black"/>
                    </a:solidFill>
                    <a:latin typeface="Arial" panose="020B0604020202020204"/>
                  </a:rPr>
                  <a:t>phân</a:t>
                </a:r>
                <a:r>
                  <a:rPr lang="en-US" sz="4400" dirty="0">
                    <a:solidFill>
                      <a:prstClr val="black"/>
                    </a:solidFill>
                    <a:latin typeface="Arial" panose="020B0604020202020204"/>
                  </a:rPr>
                  <a:t> </a:t>
                </a:r>
                <a:r>
                  <a:rPr lang="en-US" sz="4400" dirty="0" err="1">
                    <a:solidFill>
                      <a:prstClr val="black"/>
                    </a:solidFill>
                    <a:latin typeface="Arial" panose="020B0604020202020204"/>
                  </a:rPr>
                  <a:t>số</a:t>
                </a:r>
                <a:r>
                  <a:rPr lang="en-US" sz="4400" dirty="0">
                    <a:solidFill>
                      <a:prstClr val="black"/>
                    </a:solidFill>
                    <a:latin typeface="Arial" panose="020B0604020202020204"/>
                  </a:rPr>
                  <a:t>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den>
                    </m:f>
                  </m:oMath>
                </a14:m>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và </a:t>
                </a:r>
                <a14:m>
                  <m:oMath xmlns:m="http://schemas.openxmlformats.org/officeDocument/2006/math">
                    <m:f>
                      <m:fPr>
                        <m:ctrlPr>
                          <a:rPr lang="en-US" sz="4400" i="1">
                            <a:solidFill>
                              <a:prstClr val="black"/>
                            </a:solidFill>
                            <a:latin typeface="Cambria Math" panose="02040503050406030204" pitchFamily="18" charset="0"/>
                          </a:rPr>
                        </m:ctrlPr>
                      </m:fPr>
                      <m:num>
                        <m:r>
                          <a:rPr lang="en-US" sz="4400" b="0" i="1" smtClean="0">
                            <a:solidFill>
                              <a:prstClr val="black"/>
                            </a:solidFill>
                            <a:latin typeface="Cambria Math" panose="02040503050406030204" pitchFamily="18" charset="0"/>
                          </a:rPr>
                          <m:t>7</m:t>
                        </m:r>
                      </m:num>
                      <m:den>
                        <m:r>
                          <a:rPr lang="en-US" sz="4400" b="0" i="1" smtClean="0">
                            <a:solidFill>
                              <a:prstClr val="black"/>
                            </a:solidFill>
                            <a:latin typeface="Cambria Math" panose="02040503050406030204" pitchFamily="18" charset="0"/>
                          </a:rPr>
                          <m:t>12</m:t>
                        </m:r>
                      </m:den>
                    </m:f>
                  </m:oMath>
                </a14:m>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ta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làm</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như</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sau</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endPar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1495220" y="5196712"/>
                <a:ext cx="15297559" cy="1064137"/>
              </a:xfrm>
              <a:prstGeom prst="rect">
                <a:avLst/>
              </a:prstGeom>
              <a:blipFill>
                <a:blip r:embed="rId16"/>
                <a:stretch>
                  <a:fillRect r="-637" b="-1085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495248" y="6636549"/>
                <a:ext cx="12371736" cy="3211648"/>
              </a:xfrm>
              <a:prstGeom prst="rect">
                <a:avLst/>
              </a:prstGeom>
            </p:spPr>
            <p:txBody>
              <a:bodyPr wrap="square">
                <a:spAutoFit/>
              </a:bodyPr>
              <a:lstStyle/>
              <a:p>
                <a:pPr>
                  <a:lnSpc>
                    <a:spcPct val="120000"/>
                  </a:lnSpc>
                </a:pPr>
                <a:r>
                  <a:rPr lang="en-US" sz="4400" dirty="0"/>
                  <a:t>Ta </a:t>
                </a:r>
                <a:r>
                  <a:rPr lang="en-US" sz="4400" dirty="0" err="1"/>
                  <a:t>có</a:t>
                </a:r>
                <a:r>
                  <a:rPr lang="en-US" sz="4400" dirty="0"/>
                  <a:t>: BCNN(8,12) = 24</a:t>
                </a:r>
              </a:p>
              <a:p>
                <a:pPr>
                  <a:lnSpc>
                    <a:spcPct val="120000"/>
                  </a:lnSpc>
                </a:pPr>
                <a:r>
                  <a:rPr lang="en-US" sz="4400" dirty="0" err="1"/>
                  <a:t>nên</a:t>
                </a: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5</m:t>
                        </m:r>
                      </m:num>
                      <m:den>
                        <m:r>
                          <a:rPr lang="en-US" sz="4400" i="1">
                            <a:latin typeface="Cambria Math" panose="02040503050406030204" pitchFamily="18" charset="0"/>
                          </a:rPr>
                          <m:t>8</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5.3</m:t>
                        </m:r>
                      </m:num>
                      <m:den>
                        <m:r>
                          <a:rPr lang="en-US" sz="4400" i="1">
                            <a:latin typeface="Cambria Math" panose="02040503050406030204" pitchFamily="18" charset="0"/>
                          </a:rPr>
                          <m:t>8.3</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15</m:t>
                        </m:r>
                      </m:num>
                      <m:den>
                        <m:r>
                          <a:rPr lang="en-US" sz="4400" i="1">
                            <a:latin typeface="Cambria Math" panose="02040503050406030204" pitchFamily="18" charset="0"/>
                          </a:rPr>
                          <m:t>24</m:t>
                        </m:r>
                      </m:den>
                    </m:f>
                  </m:oMath>
                </a14:m>
                <a:endParaRPr lang="en-US" sz="4400" dirty="0"/>
              </a:p>
              <a:p>
                <a:pPr>
                  <a:lnSpc>
                    <a:spcPct val="120000"/>
                  </a:lnSpc>
                </a:pP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7</m:t>
                        </m:r>
                      </m:num>
                      <m:den>
                        <m:r>
                          <a:rPr lang="en-US" sz="4400" i="1">
                            <a:latin typeface="Cambria Math" panose="02040503050406030204" pitchFamily="18" charset="0"/>
                          </a:rPr>
                          <m:t>12</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7.2</m:t>
                        </m:r>
                      </m:num>
                      <m:den>
                        <m:r>
                          <a:rPr lang="en-US" sz="4400" i="1">
                            <a:latin typeface="Cambria Math" panose="02040503050406030204" pitchFamily="18" charset="0"/>
                          </a:rPr>
                          <m:t>12.2</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14</m:t>
                        </m:r>
                      </m:num>
                      <m:den>
                        <m:r>
                          <a:rPr lang="en-US" sz="4400" i="1">
                            <a:latin typeface="Cambria Math" panose="02040503050406030204" pitchFamily="18" charset="0"/>
                          </a:rPr>
                          <m:t>24</m:t>
                        </m:r>
                      </m:den>
                    </m:f>
                  </m:oMath>
                </a14:m>
                <a:r>
                  <a:rPr lang="en-US" sz="4400" dirty="0"/>
                  <a:t> </a:t>
                </a:r>
              </a:p>
            </p:txBody>
          </p:sp>
        </mc:Choice>
        <mc:Fallback xmlns="">
          <p:sp>
            <p:nvSpPr>
              <p:cNvPr id="22" name="Rectangle 21"/>
              <p:cNvSpPr>
                <a:spLocks noRot="1" noChangeAspect="1" noMove="1" noResize="1" noEditPoints="1" noAdjustHandles="1" noChangeArrowheads="1" noChangeShapeType="1" noTextEdit="1"/>
              </p:cNvSpPr>
              <p:nvPr/>
            </p:nvSpPr>
            <p:spPr>
              <a:xfrm>
                <a:off x="5495248" y="6636549"/>
                <a:ext cx="12371736" cy="3211648"/>
              </a:xfrm>
              <a:prstGeom prst="rect">
                <a:avLst/>
              </a:prstGeom>
              <a:blipFill>
                <a:blip r:embed="rId17"/>
                <a:stretch>
                  <a:fillRect l="-1970" t="-2277"/>
                </a:stretch>
              </a:blipFill>
            </p:spPr>
            <p:txBody>
              <a:bodyPr/>
              <a:lstStyle/>
              <a:p>
                <a:r>
                  <a:rPr lang="vi-VN">
                    <a:noFill/>
                  </a:rPr>
                  <a:t> </a:t>
                </a:r>
              </a:p>
            </p:txBody>
          </p:sp>
        </mc:Fallback>
      </mc:AlternateContent>
    </p:spTree>
    <p:extLst>
      <p:ext uri="{BB962C8B-B14F-4D97-AF65-F5344CB8AC3E}">
        <p14:creationId xmlns:p14="http://schemas.microsoft.com/office/powerpoint/2010/main" val="32359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 calcmode="lin" valueType="num">
                                      <p:cBhvr additive="base">
                                        <p:cTn id="4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P spid="30" grpId="0"/>
      <p:bldP spid="19" grpId="0"/>
      <p:bldP spid="22"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556278" y="117298"/>
            <a:ext cx="17223225" cy="2450715"/>
            <a:chOff x="-3195" y="242459"/>
            <a:chExt cx="8047623" cy="10075305"/>
          </a:xfrm>
        </p:grpSpPr>
        <p:sp>
          <p:nvSpPr>
            <p:cNvPr id="6" name="Freeform 6"/>
            <p:cNvSpPr/>
            <p:nvPr/>
          </p:nvSpPr>
          <p:spPr>
            <a:xfrm>
              <a:off x="-3195" y="242459"/>
              <a:ext cx="8047623" cy="1007530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6933" y="342004"/>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486262" y="457106"/>
                <a:ext cx="14658738" cy="1137747"/>
              </a:xfrm>
              <a:prstGeom prst="rect">
                <a:avLst/>
              </a:prstGeom>
              <a:noFill/>
            </p:spPr>
            <p:txBody>
              <a:bodyPr wrap="square" rtlCol="0">
                <a:spAutoFit/>
              </a:bodyPr>
              <a:lstStyle/>
              <a:p>
                <a:pPr lvl="0" algn="ju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Quy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4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9</m:t>
                        </m:r>
                      </m:den>
                    </m:f>
                  </m:oMath>
                </a14:m>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8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4800" i="1">
                            <a:solidFill>
                              <a:prstClr val="black"/>
                            </a:solidFill>
                            <a:latin typeface="Cambria Math" panose="02040503050406030204" pitchFamily="18" charset="0"/>
                            <a:cs typeface="Arial" panose="020B0604020202020204" pitchFamily="34" charset="0"/>
                          </a:rPr>
                        </m:ctrlPr>
                      </m:fPr>
                      <m:num>
                        <m:r>
                          <a:rPr lang="en-US" sz="4800" b="0" i="1" smtClean="0">
                            <a:solidFill>
                              <a:prstClr val="black"/>
                            </a:solidFill>
                            <a:latin typeface="Cambria Math" panose="02040503050406030204" pitchFamily="18" charset="0"/>
                            <a:cs typeface="Arial" panose="020B0604020202020204" pitchFamily="34" charset="0"/>
                          </a:rPr>
                          <m:t>4</m:t>
                        </m:r>
                      </m:num>
                      <m:den>
                        <m:r>
                          <a:rPr lang="en-US" sz="4800" b="0" i="1" smtClean="0">
                            <a:solidFill>
                              <a:prstClr val="black"/>
                            </a:solidFill>
                            <a:latin typeface="Cambria Math" panose="02040503050406030204" pitchFamily="18" charset="0"/>
                            <a:cs typeface="Arial" panose="020B0604020202020204" pitchFamily="34" charset="0"/>
                          </a:rPr>
                          <m:t>15</m:t>
                        </m:r>
                      </m:den>
                    </m:f>
                  </m:oMath>
                </a14:m>
                <a:r>
                  <a:rPr kumimoji="0" lang="en-US" sz="4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86262" y="457106"/>
                <a:ext cx="14658738" cy="1137747"/>
              </a:xfrm>
              <a:prstGeom prst="rect">
                <a:avLst/>
              </a:prstGeom>
              <a:blipFill>
                <a:blip r:embed="rId14"/>
                <a:stretch>
                  <a:fillRect l="-1913" t="-1070" b="-11765"/>
                </a:stretch>
              </a:blipFill>
            </p:spPr>
            <p:txBody>
              <a:bodyPr/>
              <a:lstStyle/>
              <a:p>
                <a:r>
                  <a:rPr lang="vi-VN">
                    <a:noFill/>
                  </a:rPr>
                  <a:t> </a:t>
                </a:r>
              </a:p>
            </p:txBody>
          </p:sp>
        </mc:Fallback>
      </mc:AlternateContent>
      <p:pic>
        <p:nvPicPr>
          <p:cNvPr id="21" name="Picture 20"/>
          <p:cNvPicPr>
            <a:picLocks noChangeAspect="1"/>
          </p:cNvPicPr>
          <p:nvPr/>
        </p:nvPicPr>
        <p:blipFill>
          <a:blip r:embed="rId15">
            <a:clrChange>
              <a:clrFrom>
                <a:srgbClr val="FFFFFF"/>
              </a:clrFrom>
              <a:clrTo>
                <a:srgbClr val="FFFFFF">
                  <a:alpha val="0"/>
                </a:srgbClr>
              </a:clrTo>
            </a:clrChange>
          </a:blip>
          <a:stretch>
            <a:fillRect/>
          </a:stretch>
        </p:blipFill>
        <p:spPr>
          <a:xfrm>
            <a:off x="119017" y="123942"/>
            <a:ext cx="1517916" cy="14936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89520" y="3946776"/>
                <a:ext cx="13575358" cy="3934988"/>
              </a:xfrm>
              <a:prstGeom prst="rect">
                <a:avLst/>
              </a:prstGeom>
            </p:spPr>
            <p:txBody>
              <a:bodyPr wrap="square">
                <a:spAutoFit/>
              </a:bodyPr>
              <a:lstStyle/>
              <a:p>
                <a:pPr algn="ctr">
                  <a:lnSpc>
                    <a:spcPct val="150000"/>
                  </a:lnSpc>
                </a:pPr>
                <a:r>
                  <a:rPr lang="en-US" sz="4400" dirty="0"/>
                  <a:t>Ta </a:t>
                </a:r>
                <a:r>
                  <a:rPr lang="en-US" sz="4400" dirty="0" err="1"/>
                  <a:t>có</a:t>
                </a:r>
                <a:r>
                  <a:rPr lang="en-US" sz="4400" dirty="0"/>
                  <a:t>: BCNN (9,15) = 45</a:t>
                </a:r>
              </a:p>
              <a:p>
                <a:pPr algn="ctr">
                  <a:lnSpc>
                    <a:spcPct val="150000"/>
                  </a:lnSpc>
                </a:pPr>
                <a:r>
                  <a:rPr lang="en-US" sz="4400" dirty="0" err="1"/>
                  <a:t>Nên</a:t>
                </a: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7</m:t>
                        </m:r>
                      </m:num>
                      <m:den>
                        <m:r>
                          <a:rPr lang="en-US" sz="4400" i="1">
                            <a:latin typeface="Cambria Math" panose="02040503050406030204" pitchFamily="18" charset="0"/>
                          </a:rPr>
                          <m:t>9</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7.5</m:t>
                        </m:r>
                      </m:num>
                      <m:den>
                        <m:r>
                          <a:rPr lang="en-US" sz="4400" i="1">
                            <a:latin typeface="Cambria Math" panose="02040503050406030204" pitchFamily="18" charset="0"/>
                          </a:rPr>
                          <m:t>9.5</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35</m:t>
                        </m:r>
                      </m:num>
                      <m:den>
                        <m:r>
                          <a:rPr lang="en-US" sz="4400" i="1">
                            <a:latin typeface="Cambria Math" panose="02040503050406030204" pitchFamily="18" charset="0"/>
                          </a:rPr>
                          <m:t>45</m:t>
                        </m:r>
                      </m:den>
                    </m:f>
                  </m:oMath>
                </a14:m>
                <a:endParaRPr lang="en-US" sz="4400" dirty="0"/>
              </a:p>
              <a:p>
                <a:pPr algn="ctr">
                  <a:lnSpc>
                    <a:spcPct val="150000"/>
                  </a:lnSpc>
                </a:pPr>
                <a:r>
                  <a:rPr lang="en-US"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4</m:t>
                        </m:r>
                      </m:num>
                      <m:den>
                        <m:r>
                          <a:rPr lang="en-US" sz="4400" i="1">
                            <a:latin typeface="Cambria Math" panose="02040503050406030204" pitchFamily="18" charset="0"/>
                          </a:rPr>
                          <m:t>15</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4.3</m:t>
                        </m:r>
                      </m:num>
                      <m:den>
                        <m:r>
                          <a:rPr lang="en-US" sz="4400" i="1">
                            <a:latin typeface="Cambria Math" panose="02040503050406030204" pitchFamily="18" charset="0"/>
                          </a:rPr>
                          <m:t>15.3</m:t>
                        </m:r>
                      </m:den>
                    </m:f>
                    <m:r>
                      <a:rPr lang="en-US" sz="4400" i="1">
                        <a:latin typeface="Cambria Math" panose="02040503050406030204" pitchFamily="18" charset="0"/>
                      </a:rPr>
                      <m:t>=</m:t>
                    </m:r>
                    <m:f>
                      <m:fPr>
                        <m:ctrlPr>
                          <a:rPr lang="en-US" sz="4400" i="1">
                            <a:latin typeface="Cambria Math" panose="02040503050406030204" pitchFamily="18" charset="0"/>
                          </a:rPr>
                        </m:ctrlPr>
                      </m:fPr>
                      <m:num>
                        <m:r>
                          <a:rPr lang="en-US" sz="4400" i="1">
                            <a:latin typeface="Cambria Math" panose="02040503050406030204" pitchFamily="18" charset="0"/>
                          </a:rPr>
                          <m:t>12</m:t>
                        </m:r>
                      </m:num>
                      <m:den>
                        <m:r>
                          <a:rPr lang="en-US" sz="4400" i="1">
                            <a:latin typeface="Cambria Math" panose="02040503050406030204" pitchFamily="18" charset="0"/>
                          </a:rPr>
                          <m:t>45</m:t>
                        </m:r>
                      </m:den>
                    </m:f>
                  </m:oMath>
                </a14:m>
                <a:r>
                  <a:rPr lang="en-US" sz="44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1289520" y="3946776"/>
                <a:ext cx="13575358" cy="3934988"/>
              </a:xfrm>
              <a:prstGeom prst="rect">
                <a:avLst/>
              </a:prstGeom>
              <a:blipFill>
                <a:blip r:embed="rId16"/>
                <a:stretch>
                  <a:fillRect/>
                </a:stretch>
              </a:blipFill>
            </p:spPr>
            <p:txBody>
              <a:bodyPr/>
              <a:lstStyle/>
              <a:p>
                <a:r>
                  <a:rPr lang="vi-VN">
                    <a:noFill/>
                  </a:rPr>
                  <a:t> </a:t>
                </a:r>
              </a:p>
            </p:txBody>
          </p:sp>
        </mc:Fallback>
      </mc:AlternateContent>
      <p:sp>
        <p:nvSpPr>
          <p:cNvPr id="4" name="TextBox 3"/>
          <p:cNvSpPr txBox="1"/>
          <p:nvPr/>
        </p:nvSpPr>
        <p:spPr>
          <a:xfrm>
            <a:off x="7310922" y="2647961"/>
            <a:ext cx="3962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4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uiExpand="1" build="allAtOnce"/>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7912401" cy="1749479"/>
            <a:chOff x="-521000" y="-20521"/>
            <a:chExt cx="7912401" cy="174947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1102866"/>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Luyện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a:t>
              </a:r>
            </a:p>
          </p:txBody>
        </p:sp>
      </p:grpSp>
      <p:grpSp>
        <p:nvGrpSpPr>
          <p:cNvPr id="5" name="Group 5"/>
          <p:cNvGrpSpPr/>
          <p:nvPr/>
        </p:nvGrpSpPr>
        <p:grpSpPr>
          <a:xfrm>
            <a:off x="678908" y="1913578"/>
            <a:ext cx="15994449" cy="2649668"/>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7018" y="2285727"/>
            <a:ext cx="1061203"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002351" y="1999828"/>
                <a:ext cx="14075849" cy="311014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mẫu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lvl="0" algn="just">
                  <a:lnSpc>
                    <a:spcPct val="130000"/>
                  </a:lnSpc>
                  <a:defRPr/>
                </a:pPr>
                <a:r>
                  <a:rPr lang="en-US" sz="4400" dirty="0">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4400" i="1" smtClean="0">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5</m:t>
                        </m:r>
                      </m:num>
                      <m:den>
                        <m:r>
                          <a:rPr lang="en-US" sz="4400" b="0" i="1" smtClean="0">
                            <a:solidFill>
                              <a:prstClr val="black"/>
                            </a:solidFill>
                            <a:latin typeface="Cambria Math" panose="02040503050406030204" pitchFamily="18" charset="0"/>
                            <a:cs typeface="Arial" panose="020B0604020202020204" pitchFamily="34" charset="0"/>
                          </a:rPr>
                          <m:t>12</m:t>
                        </m:r>
                      </m:den>
                    </m:f>
                  </m:oMath>
                </a14:m>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7</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5</m:t>
                        </m:r>
                      </m:den>
                    </m:f>
                  </m:oMath>
                </a14:m>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b)</a:t>
                </a:r>
                <a:r>
                  <a:rPr lang="en-US" sz="4400" dirty="0">
                    <a:solidFill>
                      <a:prstClr val="black"/>
                    </a:solidFill>
                    <a:cs typeface="Arial" panose="020B0604020202020204" pitchFamily="34" charset="0"/>
                  </a:rPr>
                  <a:t>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2</m:t>
                        </m:r>
                      </m:num>
                      <m:den>
                        <m:r>
                          <a:rPr lang="en-US" sz="4400" b="0" i="1" smtClean="0">
                            <a:solidFill>
                              <a:prstClr val="black"/>
                            </a:solidFill>
                            <a:latin typeface="Cambria Math" panose="02040503050406030204" pitchFamily="18" charset="0"/>
                            <a:cs typeface="Arial" panose="020B0604020202020204" pitchFamily="34" charset="0"/>
                          </a:rPr>
                          <m:t>7</m:t>
                        </m:r>
                      </m:den>
                    </m:f>
                  </m:oMath>
                </a14:m>
                <a:r>
                  <a:rPr lang="en-US" sz="44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4</m:t>
                        </m:r>
                      </m:num>
                      <m:den>
                        <m:r>
                          <a:rPr lang="en-US" sz="4400" b="0" i="1" smtClean="0">
                            <a:solidFill>
                              <a:prstClr val="black"/>
                            </a:solidFill>
                            <a:latin typeface="Cambria Math" panose="02040503050406030204" pitchFamily="18" charset="0"/>
                            <a:cs typeface="Arial" panose="020B0604020202020204" pitchFamily="34" charset="0"/>
                          </a:rPr>
                          <m:t>9</m:t>
                        </m:r>
                      </m:den>
                    </m:f>
                  </m:oMath>
                </a14:m>
                <a:r>
                  <a:rPr lang="en-US" sz="4400" dirty="0">
                    <a:solidFill>
                      <a:prstClr val="black"/>
                    </a:solidFill>
                    <a:latin typeface="Arial" panose="020B0604020202020204" pitchFamily="34" charset="0"/>
                    <a:cs typeface="Arial" panose="020B0604020202020204" pitchFamily="34" charset="0"/>
                  </a:rPr>
                  <a:t> và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i="1">
                            <a:solidFill>
                              <a:prstClr val="black"/>
                            </a:solidFill>
                            <a:latin typeface="Cambria Math" panose="02040503050406030204" pitchFamily="18" charset="0"/>
                            <a:cs typeface="Arial" panose="020B0604020202020204" pitchFamily="34" charset="0"/>
                          </a:rPr>
                          <m:t>7</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2</m:t>
                        </m:r>
                      </m:den>
                    </m:f>
                  </m:oMath>
                </a14:m>
                <a:r>
                  <a:rPr lang="en-US" sz="4400" dirty="0">
                    <a:solidFill>
                      <a:prstClr val="black"/>
                    </a:solidFill>
                    <a:latin typeface="Arial" panose="020B0604020202020204" pitchFamily="34" charset="0"/>
                    <a:cs typeface="Arial" panose="020B0604020202020204" pitchFamily="34" charset="0"/>
                  </a:rPr>
                  <a:t>	</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002351" y="1999828"/>
                <a:ext cx="14075849" cy="3110147"/>
              </a:xfrm>
              <a:prstGeom prst="rect">
                <a:avLst/>
              </a:prstGeom>
              <a:blipFill>
                <a:blip r:embed="rId14"/>
                <a:stretch>
                  <a:fillRect l="-1732" t="-5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Freeform 8"/>
              <p:cNvSpPr/>
              <p:nvPr/>
            </p:nvSpPr>
            <p:spPr>
              <a:xfrm>
                <a:off x="678909" y="4695424"/>
                <a:ext cx="7779292" cy="512228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742950" indent="-742950" algn="just">
                  <a:lnSpc>
                    <a:spcPct val="150000"/>
                  </a:lnSpc>
                  <a:buAutoNum type="alphaLcParenR"/>
                </a:pPr>
                <a:r>
                  <a:rPr lang="en-US" sz="4400" dirty="0"/>
                  <a:t>Ta </a:t>
                </a:r>
                <a:r>
                  <a:rPr lang="en-US" sz="4400" dirty="0" err="1"/>
                  <a:t>có</a:t>
                </a:r>
                <a:r>
                  <a:rPr lang="en-US" sz="4400" dirty="0"/>
                  <a:t>: BCNN ( 12, 15) = 60</a:t>
                </a:r>
              </a:p>
              <a:p>
                <a:pPr algn="ctr">
                  <a:lnSpc>
                    <a:spcPct val="15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i="1">
                            <a:solidFill>
                              <a:prstClr val="black"/>
                            </a:solidFill>
                            <a:latin typeface="Cambria Math" panose="02040503050406030204" pitchFamily="18" charset="0"/>
                            <a:cs typeface="Arial" panose="020B0604020202020204" pitchFamily="34" charset="0"/>
                          </a:rPr>
                          <m:t>5</m:t>
                        </m:r>
                      </m:num>
                      <m:den>
                        <m:r>
                          <a:rPr lang="en-US" sz="6000" i="1">
                            <a:solidFill>
                              <a:prstClr val="black"/>
                            </a:solidFill>
                            <a:latin typeface="Cambria Math" panose="02040503050406030204" pitchFamily="18" charset="0"/>
                            <a:cs typeface="Arial" panose="020B0604020202020204" pitchFamily="34" charset="0"/>
                          </a:rPr>
                          <m:t>12</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i="1">
                            <a:latin typeface="Cambria Math" panose="02040503050406030204" pitchFamily="18" charset="0"/>
                          </a:rPr>
                          <m:t>5.5</m:t>
                        </m:r>
                      </m:num>
                      <m:den>
                        <m:r>
                          <a:rPr lang="en-US" sz="6000" i="1">
                            <a:latin typeface="Cambria Math" panose="02040503050406030204" pitchFamily="18" charset="0"/>
                          </a:rPr>
                          <m:t>12.5</m:t>
                        </m:r>
                      </m:den>
                    </m:f>
                    <m:r>
                      <a:rPr lang="en-US" sz="6000" b="0" i="0" smtClean="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25</m:t>
                        </m:r>
                      </m:num>
                      <m:den>
                        <m:r>
                          <a:rPr lang="en-US" sz="6000" i="1">
                            <a:latin typeface="Cambria Math" panose="02040503050406030204" pitchFamily="18" charset="0"/>
                          </a:rPr>
                          <m:t>60</m:t>
                        </m:r>
                      </m:den>
                    </m:f>
                  </m:oMath>
                </a14:m>
                <a:endParaRPr lang="en-US" sz="6000" dirty="0"/>
              </a:p>
              <a:p>
                <a:pPr algn="ctr">
                  <a:lnSpc>
                    <a:spcPct val="150000"/>
                  </a:lnSpc>
                </a:pPr>
                <a:r>
                  <a:rPr lang="en-US" sz="6000" dirty="0"/>
                  <a:t> </a:t>
                </a: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i="1">
                            <a:solidFill>
                              <a:prstClr val="black"/>
                            </a:solidFill>
                            <a:latin typeface="Cambria Math" panose="02040503050406030204" pitchFamily="18" charset="0"/>
                            <a:cs typeface="Arial" panose="020B0604020202020204" pitchFamily="34" charset="0"/>
                          </a:rPr>
                          <m:t>1</m:t>
                        </m:r>
                        <m:r>
                          <a:rPr lang="en-US" sz="6000" b="0" i="1" smtClean="0">
                            <a:solidFill>
                              <a:prstClr val="black"/>
                            </a:solidFill>
                            <a:latin typeface="Cambria Math" panose="02040503050406030204" pitchFamily="18" charset="0"/>
                            <a:cs typeface="Arial" panose="020B0604020202020204" pitchFamily="34" charset="0"/>
                          </a:rPr>
                          <m:t>5</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smtClean="0">
                            <a:latin typeface="Cambria Math" panose="02040503050406030204" pitchFamily="18" charset="0"/>
                          </a:rPr>
                        </m:ctrlPr>
                      </m:fPr>
                      <m:num>
                        <m:r>
                          <a:rPr lang="en-US" sz="6000" b="0" i="1" smtClean="0">
                            <a:latin typeface="Cambria Math" panose="02040503050406030204" pitchFamily="18" charset="0"/>
                          </a:rPr>
                          <m:t>7 .4</m:t>
                        </m:r>
                      </m:num>
                      <m:den>
                        <m:r>
                          <a:rPr lang="en-US" sz="6000" i="1">
                            <a:latin typeface="Cambria Math" panose="02040503050406030204" pitchFamily="18" charset="0"/>
                          </a:rPr>
                          <m:t>1</m:t>
                        </m:r>
                        <m:r>
                          <a:rPr lang="en-US" sz="6000" b="0" i="1" smtClean="0">
                            <a:latin typeface="Cambria Math" panose="02040503050406030204" pitchFamily="18" charset="0"/>
                          </a:rPr>
                          <m:t>5 </m:t>
                        </m:r>
                        <m:r>
                          <a:rPr lang="en-US" sz="6000" i="1">
                            <a:latin typeface="Cambria Math" panose="02040503050406030204" pitchFamily="18" charset="0"/>
                          </a:rPr>
                          <m:t>.</m:t>
                        </m:r>
                        <m:r>
                          <a:rPr lang="en-US" sz="6000" b="0" i="1" smtClean="0">
                            <a:latin typeface="Cambria Math" panose="02040503050406030204" pitchFamily="18" charset="0"/>
                          </a:rPr>
                          <m:t>4</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2</m:t>
                        </m:r>
                        <m:r>
                          <a:rPr lang="en-US" sz="6000" b="0" i="1" smtClean="0">
                            <a:latin typeface="Cambria Math" panose="02040503050406030204" pitchFamily="18" charset="0"/>
                          </a:rPr>
                          <m:t>8</m:t>
                        </m:r>
                      </m:num>
                      <m:den>
                        <m:r>
                          <a:rPr lang="en-US" sz="6000" i="1">
                            <a:latin typeface="Cambria Math" panose="02040503050406030204" pitchFamily="18" charset="0"/>
                          </a:rPr>
                          <m:t>60</m:t>
                        </m:r>
                      </m:den>
                    </m:f>
                  </m:oMath>
                </a14:m>
                <a:endParaRPr lang="en-US" sz="6000" dirty="0"/>
              </a:p>
              <a:p>
                <a:pPr algn="just">
                  <a:lnSpc>
                    <a:spcPct val="150000"/>
                  </a:lnSpc>
                </a:pPr>
                <a:endParaRPr lang="en-US" sz="6000" dirty="0"/>
              </a:p>
              <a:p>
                <a:pPr algn="just">
                  <a:lnSpc>
                    <a:spcPct val="150000"/>
                  </a:lnSpc>
                </a:pPr>
                <a:endParaRPr lang="en-US" sz="6000" dirty="0"/>
              </a:p>
            </p:txBody>
          </p:sp>
        </mc:Choice>
        <mc:Fallback xmlns="">
          <p:sp>
            <p:nvSpPr>
              <p:cNvPr id="22" name="Freeform 8"/>
              <p:cNvSpPr>
                <a:spLocks noRot="1" noChangeAspect="1" noMove="1" noResize="1" noEditPoints="1" noAdjustHandles="1" noChangeArrowheads="1" noChangeShapeType="1" noTextEdit="1"/>
              </p:cNvSpPr>
              <p:nvPr/>
            </p:nvSpPr>
            <p:spPr>
              <a:xfrm>
                <a:off x="678909" y="4695424"/>
                <a:ext cx="7779292" cy="512228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5"/>
                <a:stretch>
                  <a:fillRect l="-2821" r="-164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Freeform 8"/>
              <p:cNvSpPr/>
              <p:nvPr/>
            </p:nvSpPr>
            <p:spPr>
              <a:xfrm>
                <a:off x="9622350" y="4682604"/>
                <a:ext cx="8458201" cy="560439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algn="just">
                  <a:lnSpc>
                    <a:spcPct val="120000"/>
                  </a:lnSpc>
                </a:pPr>
                <a:r>
                  <a:rPr lang="en-US" sz="4400" dirty="0"/>
                  <a:t>b) Ta </a:t>
                </a:r>
                <a:r>
                  <a:rPr lang="en-US" sz="4400" dirty="0" err="1"/>
                  <a:t>có</a:t>
                </a:r>
                <a:r>
                  <a:rPr lang="en-US" sz="4400" dirty="0"/>
                  <a:t>: BCNN(7, 9, 12) = 252</a:t>
                </a:r>
              </a:p>
              <a:p>
                <a:pPr algn="ctr">
                  <a:lnSpc>
                    <a:spcPct val="12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2</m:t>
                        </m:r>
                      </m:num>
                      <m:den>
                        <m:r>
                          <a:rPr lang="en-US" sz="6000" b="0" i="1" smtClean="0">
                            <a:solidFill>
                              <a:prstClr val="black"/>
                            </a:solidFill>
                            <a:latin typeface="Cambria Math" panose="02040503050406030204" pitchFamily="18" charset="0"/>
                            <a:cs typeface="Arial" panose="020B0604020202020204" pitchFamily="34" charset="0"/>
                          </a:rPr>
                          <m:t>7</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2</m:t>
                        </m:r>
                        <m:r>
                          <a:rPr lang="en-US" sz="6000" i="1">
                            <a:latin typeface="Cambria Math" panose="02040503050406030204" pitchFamily="18" charset="0"/>
                          </a:rPr>
                          <m:t>.</m:t>
                        </m:r>
                        <m:r>
                          <a:rPr lang="en-US" sz="6000" b="0" i="1" smtClean="0">
                            <a:latin typeface="Cambria Math" panose="02040503050406030204" pitchFamily="18" charset="0"/>
                          </a:rPr>
                          <m:t>36</m:t>
                        </m:r>
                      </m:num>
                      <m:den>
                        <m:r>
                          <a:rPr lang="en-US" sz="6000" b="0" i="1" smtClean="0">
                            <a:latin typeface="Cambria Math" panose="02040503050406030204" pitchFamily="18" charset="0"/>
                          </a:rPr>
                          <m:t>7.36</m:t>
                        </m:r>
                      </m:den>
                    </m:f>
                    <m:r>
                      <a:rPr lang="en-US" sz="6000" b="0" i="0" smtClean="0">
                        <a:latin typeface="Cambria Math" panose="02040503050406030204" pitchFamily="18"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72</m:t>
                        </m:r>
                      </m:num>
                      <m:den>
                        <m:r>
                          <a:rPr lang="en-US" sz="6000" b="0" i="1" smtClean="0">
                            <a:latin typeface="Cambria Math" panose="02040503050406030204" pitchFamily="18" charset="0"/>
                          </a:rPr>
                          <m:t>252</m:t>
                        </m:r>
                      </m:den>
                    </m:f>
                  </m:oMath>
                </a14:m>
                <a:endParaRPr lang="en-US" sz="6000" dirty="0"/>
              </a:p>
              <a:p>
                <a:pPr algn="ctr">
                  <a:lnSpc>
                    <a:spcPct val="120000"/>
                  </a:lnSpc>
                </a:pPr>
                <a:r>
                  <a:rPr lang="en-US" sz="6000" dirty="0"/>
                  <a:t> </a:t>
                </a: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4</m:t>
                        </m:r>
                      </m:num>
                      <m:den>
                        <m:r>
                          <a:rPr lang="en-US" sz="6000" b="0" i="1" smtClean="0">
                            <a:solidFill>
                              <a:prstClr val="black"/>
                            </a:solidFill>
                            <a:latin typeface="Cambria Math" panose="02040503050406030204" pitchFamily="18" charset="0"/>
                            <a:cs typeface="Arial" panose="020B0604020202020204" pitchFamily="34" charset="0"/>
                          </a:rPr>
                          <m:t>9</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smtClean="0">
                            <a:latin typeface="Cambria Math" panose="02040503050406030204" pitchFamily="18" charset="0"/>
                          </a:rPr>
                        </m:ctrlPr>
                      </m:fPr>
                      <m:num>
                        <m:r>
                          <a:rPr lang="en-US" sz="6000" b="0" i="1" smtClean="0">
                            <a:latin typeface="Cambria Math" panose="02040503050406030204" pitchFamily="18" charset="0"/>
                          </a:rPr>
                          <m:t>4.28</m:t>
                        </m:r>
                      </m:num>
                      <m:den>
                        <m:r>
                          <a:rPr lang="en-US" sz="6000" b="0" i="1" smtClean="0">
                            <a:latin typeface="Cambria Math" panose="02040503050406030204" pitchFamily="18" charset="0"/>
                          </a:rPr>
                          <m:t>9.28</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112</m:t>
                        </m:r>
                      </m:num>
                      <m:den>
                        <m:r>
                          <a:rPr lang="en-US" sz="6000" b="0" i="1" smtClean="0">
                            <a:latin typeface="Cambria Math" panose="02040503050406030204" pitchFamily="18" charset="0"/>
                          </a:rPr>
                          <m:t>252</m:t>
                        </m:r>
                      </m:den>
                    </m:f>
                  </m:oMath>
                </a14:m>
                <a:endParaRPr lang="en-US" sz="6000" dirty="0"/>
              </a:p>
              <a:p>
                <a:pPr algn="ctr">
                  <a:lnSpc>
                    <a:spcPct val="120000"/>
                  </a:lnSpc>
                </a:pPr>
                <a:r>
                  <a:rPr lang="en-US" sz="4400" dirty="0"/>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b="0" i="1" smtClean="0">
                            <a:solidFill>
                              <a:prstClr val="black"/>
                            </a:solidFill>
                            <a:latin typeface="Cambria Math" panose="02040503050406030204" pitchFamily="18" charset="0"/>
                            <a:cs typeface="Arial" panose="020B0604020202020204" pitchFamily="34" charset="0"/>
                          </a:rPr>
                          <m:t>12</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a:latin typeface="Cambria Math" panose="02040503050406030204" pitchFamily="18" charset="0"/>
                          </a:rPr>
                        </m:ctrlPr>
                      </m:fPr>
                      <m:num>
                        <m:r>
                          <a:rPr lang="en-US" sz="6000" b="0" i="1" smtClean="0">
                            <a:latin typeface="Cambria Math" panose="02040503050406030204" pitchFamily="18" charset="0"/>
                          </a:rPr>
                          <m:t>7</m:t>
                        </m:r>
                        <m:r>
                          <a:rPr lang="en-US" sz="6000" i="1">
                            <a:latin typeface="Cambria Math" panose="02040503050406030204" pitchFamily="18" charset="0"/>
                          </a:rPr>
                          <m:t>.2</m:t>
                        </m:r>
                        <m:r>
                          <a:rPr lang="en-US" sz="6000" b="0" i="1" smtClean="0">
                            <a:latin typeface="Cambria Math" panose="02040503050406030204" pitchFamily="18" charset="0"/>
                          </a:rPr>
                          <m:t>1</m:t>
                        </m:r>
                      </m:num>
                      <m:den>
                        <m:r>
                          <a:rPr lang="en-US" sz="6000" b="0" i="1" smtClean="0">
                            <a:latin typeface="Cambria Math" panose="02040503050406030204" pitchFamily="18" charset="0"/>
                          </a:rPr>
                          <m:t>12</m:t>
                        </m:r>
                        <m:r>
                          <a:rPr lang="en-US" sz="6000" i="1">
                            <a:latin typeface="Cambria Math" panose="02040503050406030204" pitchFamily="18" charset="0"/>
                          </a:rPr>
                          <m:t>.2</m:t>
                        </m:r>
                        <m:r>
                          <a:rPr lang="en-US" sz="6000" b="0" i="1" smtClean="0">
                            <a:latin typeface="Cambria Math" panose="02040503050406030204" pitchFamily="18" charset="0"/>
                          </a:rPr>
                          <m:t>1</m:t>
                        </m:r>
                      </m:den>
                    </m:f>
                    <m:r>
                      <a:rPr lang="en-US" sz="6000">
                        <a:latin typeface="Cambria Math" panose="02040503050406030204" pitchFamily="18" charset="0"/>
                      </a:rPr>
                      <m:t>=</m:t>
                    </m:r>
                    <m:f>
                      <m:fPr>
                        <m:ctrlPr>
                          <a:rPr lang="en-US" sz="6000" i="1">
                            <a:latin typeface="Cambria Math" panose="02040503050406030204" pitchFamily="18" charset="0"/>
                          </a:rPr>
                        </m:ctrlPr>
                      </m:fPr>
                      <m:num>
                        <m:r>
                          <a:rPr lang="en-US" sz="6000" i="1">
                            <a:latin typeface="Cambria Math" panose="02040503050406030204" pitchFamily="18" charset="0"/>
                          </a:rPr>
                          <m:t>1</m:t>
                        </m:r>
                        <m:r>
                          <a:rPr lang="en-US" sz="6000" b="0" i="1" smtClean="0">
                            <a:latin typeface="Cambria Math" panose="02040503050406030204" pitchFamily="18" charset="0"/>
                          </a:rPr>
                          <m:t>47</m:t>
                        </m:r>
                      </m:num>
                      <m:den>
                        <m:r>
                          <a:rPr lang="en-US" sz="6000" i="1">
                            <a:latin typeface="Cambria Math" panose="02040503050406030204" pitchFamily="18" charset="0"/>
                          </a:rPr>
                          <m:t>252</m:t>
                        </m:r>
                      </m:den>
                    </m:f>
                  </m:oMath>
                </a14:m>
                <a:endParaRPr lang="en-US" sz="6000" dirty="0"/>
              </a:p>
              <a:p>
                <a:pPr algn="just">
                  <a:lnSpc>
                    <a:spcPct val="150000"/>
                  </a:lnSpc>
                </a:pPr>
                <a:endParaRPr lang="en-US" sz="6000" dirty="0"/>
              </a:p>
            </p:txBody>
          </p:sp>
        </mc:Choice>
        <mc:Fallback xmlns="">
          <p:sp>
            <p:nvSpPr>
              <p:cNvPr id="29" name="Freeform 8"/>
              <p:cNvSpPr>
                <a:spLocks noRot="1" noChangeAspect="1" noMove="1" noResize="1" noEditPoints="1" noAdjustHandles="1" noChangeArrowheads="1" noChangeShapeType="1" noTextEdit="1"/>
              </p:cNvSpPr>
              <p:nvPr/>
            </p:nvSpPr>
            <p:spPr>
              <a:xfrm>
                <a:off x="9622350" y="4682604"/>
                <a:ext cx="8458201" cy="5604396"/>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6"/>
                <a:stretch>
                  <a:fillRect l="-2884" t="-1196"/>
                </a:stretch>
              </a:blipFill>
            </p:spPr>
            <p:txBody>
              <a:bodyPr/>
              <a:lstStyle/>
              <a:p>
                <a:r>
                  <a:rPr lang="vi-VN">
                    <a:noFill/>
                  </a:rPr>
                  <a:t> </a:t>
                </a:r>
              </a:p>
            </p:txBody>
          </p:sp>
        </mc:Fallback>
      </mc:AlternateContent>
    </p:spTree>
    <p:extLst>
      <p:ext uri="{BB962C8B-B14F-4D97-AF65-F5344CB8AC3E}">
        <p14:creationId xmlns:p14="http://schemas.microsoft.com/office/powerpoint/2010/main" val="146290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bg/>
                                          </p:spTgt>
                                        </p:tgtEl>
                                        <p:attrNameLst>
                                          <p:attrName>style.visibility</p:attrName>
                                        </p:attrNameLst>
                                      </p:cBhvr>
                                      <p:to>
                                        <p:strVal val="visible"/>
                                      </p:to>
                                    </p:set>
                                    <p:anim calcmode="lin" valueType="num">
                                      <p:cBhvr additive="base">
                                        <p:cTn id="25"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 calcmode="lin" valueType="num">
                                      <p:cBhvr additive="base">
                                        <p:cTn id="3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anim calcmode="lin" valueType="num">
                                      <p:cBhvr additive="base">
                                        <p:cTn id="3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bg/>
                                          </p:spTgt>
                                        </p:tgtEl>
                                        <p:attrNameLst>
                                          <p:attrName>style.visibility</p:attrName>
                                        </p:attrNameLst>
                                      </p:cBhvr>
                                      <p:to>
                                        <p:strVal val="visible"/>
                                      </p:to>
                                    </p:set>
                                    <p:anim calcmode="lin" valueType="num">
                                      <p:cBhvr additive="base">
                                        <p:cTn id="45" dur="500" fill="hold"/>
                                        <p:tgtEl>
                                          <p:spTgt spid="29">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29">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 calcmode="lin" valueType="num">
                                      <p:cBhvr additive="base">
                                        <p:cTn id="4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xEl>
                                              <p:pRg st="1" end="1"/>
                                            </p:txEl>
                                          </p:spTgt>
                                        </p:tgtEl>
                                        <p:attrNameLst>
                                          <p:attrName>style.visibility</p:attrName>
                                        </p:attrNameLst>
                                      </p:cBhvr>
                                      <p:to>
                                        <p:strVal val="visible"/>
                                      </p:to>
                                    </p:set>
                                    <p:anim calcmode="lin" valueType="num">
                                      <p:cBhvr additive="base">
                                        <p:cTn id="5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xEl>
                                              <p:pRg st="2" end="2"/>
                                            </p:txEl>
                                          </p:spTgt>
                                        </p:tgtEl>
                                        <p:attrNameLst>
                                          <p:attrName>style.visibility</p:attrName>
                                        </p:attrNameLst>
                                      </p:cBhvr>
                                      <p:to>
                                        <p:strVal val="visible"/>
                                      </p:to>
                                    </p:set>
                                    <p:anim calcmode="lin" valueType="num">
                                      <p:cBhvr additive="base">
                                        <p:cTn id="5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xEl>
                                              <p:pRg st="3" end="3"/>
                                            </p:txEl>
                                          </p:spTgt>
                                        </p:tgtEl>
                                        <p:attrNameLst>
                                          <p:attrName>style.visibility</p:attrName>
                                        </p:attrNameLst>
                                      </p:cBhvr>
                                      <p:to>
                                        <p:strVal val="visible"/>
                                      </p:to>
                                    </p:set>
                                    <p:anim calcmode="lin" valueType="num">
                                      <p:cBhvr additive="base">
                                        <p:cTn id="6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allAtOnce" animBg="1"/>
      <p:bldP spid="29" grpId="0" uiExpan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5" name="Group 5"/>
          <p:cNvGrpSpPr/>
          <p:nvPr/>
        </p:nvGrpSpPr>
        <p:grpSpPr>
          <a:xfrm>
            <a:off x="640808" y="120049"/>
            <a:ext cx="15994449" cy="2649668"/>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018" y="2285727"/>
            <a:ext cx="1061203" cy="106120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72345">
            <a:off x="-317275" y="7172373"/>
            <a:ext cx="1499829" cy="3158683"/>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1632478" y="75664"/>
                <a:ext cx="15412822" cy="221868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2.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30000"/>
                  </a:lnSpc>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
                      <m:fPr>
                        <m:ctrlP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24</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14:m>
                  <m:oMath xmlns:m="http://schemas.openxmlformats.org/officeDocument/2006/math">
                    <m:f>
                      <m:fPr>
                        <m:ctrlP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16</m:t>
                        </m:r>
                      </m:den>
                    </m:f>
                  </m:oMath>
                </a14:m>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lang="en-US" sz="4400" i="1">
                            <a:solidFill>
                              <a:prstClr val="black"/>
                            </a:solidFill>
                            <a:latin typeface="Cambria Math" panose="02040503050406030204" pitchFamily="18" charset="0"/>
                            <a:cs typeface="Arial" panose="020B0604020202020204" pitchFamily="34" charset="0"/>
                          </a:rPr>
                        </m:ctrlPr>
                      </m:fPr>
                      <m:num>
                        <m:r>
                          <a:rPr lang="en-US" sz="4400" b="0" i="1" smtClean="0">
                            <a:solidFill>
                              <a:prstClr val="black"/>
                            </a:solidFill>
                            <a:latin typeface="Cambria Math" panose="02040503050406030204" pitchFamily="18" charset="0"/>
                            <a:cs typeface="Arial" panose="020B0604020202020204" pitchFamily="34" charset="0"/>
                          </a:rPr>
                          <m:t>5</m:t>
                        </m:r>
                      </m:num>
                      <m:den>
                        <m:r>
                          <a:rPr lang="en-US" sz="4400" i="1">
                            <a:solidFill>
                              <a:prstClr val="black"/>
                            </a:solidFill>
                            <a:latin typeface="Cambria Math" panose="02040503050406030204" pitchFamily="18" charset="0"/>
                            <a:cs typeface="Arial" panose="020B0604020202020204" pitchFamily="34" charset="0"/>
                          </a:rPr>
                          <m:t>1</m:t>
                        </m:r>
                        <m:r>
                          <a:rPr lang="en-US" sz="4400" b="0" i="1" smtClean="0">
                            <a:solidFill>
                              <a:prstClr val="black"/>
                            </a:solidFill>
                            <a:latin typeface="Cambria Math" panose="02040503050406030204" pitchFamily="18" charset="0"/>
                            <a:cs typeface="Arial" panose="020B0604020202020204" pitchFamily="34" charset="0"/>
                          </a:rPr>
                          <m:t>2</m:t>
                        </m:r>
                      </m:den>
                    </m:f>
                  </m:oMath>
                </a14:m>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632478" y="75664"/>
                <a:ext cx="15412822" cy="2218684"/>
              </a:xfrm>
              <a:prstGeom prst="rect">
                <a:avLst/>
              </a:prstGeom>
              <a:blipFill>
                <a:blip r:embed="rId14"/>
                <a:stretch>
                  <a:fillRect l="-1622" t="-824" b="-219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Freeform 8"/>
              <p:cNvSpPr/>
              <p:nvPr/>
            </p:nvSpPr>
            <p:spPr>
              <a:xfrm>
                <a:off x="453421" y="3875862"/>
                <a:ext cx="8677426"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742950" marR="0" lvl="0" indent="-742950" algn="just" defTabSz="914400" rtl="0" eaLnBrk="1" fontAlgn="auto" latinLnBrk="0" hangingPunct="1">
                  <a:lnSpc>
                    <a:spcPct val="120000"/>
                  </a:lnSpc>
                  <a:spcBef>
                    <a:spcPts val="0"/>
                  </a:spcBef>
                  <a:spcAft>
                    <a:spcPts val="0"/>
                  </a:spcAft>
                  <a:buClrTx/>
                  <a:buSzTx/>
                  <a:buFontTx/>
                  <a:buAutoNum type="alphaLcParenR"/>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Ta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BCNN (8, 24) = 24</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6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5</m:t>
                        </m:r>
                      </m:num>
                      <m:den>
                        <m:r>
                          <a:rPr lang="en-US" sz="6000" b="0" i="1" smtClean="0">
                            <a:solidFill>
                              <a:prstClr val="black"/>
                            </a:solidFill>
                            <a:latin typeface="Cambria Math" panose="02040503050406030204" pitchFamily="18" charset="0"/>
                            <a:cs typeface="Arial" panose="020B0604020202020204" pitchFamily="34" charset="0"/>
                          </a:rPr>
                          <m:t>24</m:t>
                        </m:r>
                      </m:den>
                    </m:f>
                    <m:r>
                      <a:rPr lang="en-US" sz="6000" b="0" i="1" smtClean="0">
                        <a:solidFill>
                          <a:prstClr val="black"/>
                        </a:solidFill>
                        <a:latin typeface="Cambria Math" panose="02040503050406030204" pitchFamily="18" charset="0"/>
                        <a:cs typeface="Arial" panose="020B0604020202020204" pitchFamily="34" charset="0"/>
                      </a:rPr>
                      <m:t>=</m:t>
                    </m:r>
                    <m:f>
                      <m:fPr>
                        <m:ctrlP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5</m:t>
                        </m:r>
                      </m:num>
                      <m:den>
                        <m:r>
                          <a:rPr lang="en-US" sz="6000" i="1">
                            <a:solidFill>
                              <a:prstClr val="black"/>
                            </a:solidFill>
                            <a:latin typeface="Cambria Math" panose="02040503050406030204" pitchFamily="18" charset="0"/>
                          </a:rPr>
                          <m:t>24</m:t>
                        </m:r>
                      </m:den>
                    </m:f>
                    <m:r>
                      <a:rPr kumimoji="0" lang="en-US" sz="6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24</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a:lnSpc>
                    <a:spcPct val="120000"/>
                  </a:lnSpc>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60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7</m:t>
                        </m:r>
                      </m:num>
                      <m:den>
                        <m:r>
                          <a:rPr lang="en-US" sz="6000" b="0" i="1" smtClean="0">
                            <a:solidFill>
                              <a:prstClr val="black"/>
                            </a:solidFill>
                            <a:latin typeface="Cambria Math" panose="02040503050406030204" pitchFamily="18" charset="0"/>
                          </a:rPr>
                          <m:t>1</m:t>
                        </m:r>
                        <m:r>
                          <a:rPr lang="en-US" sz="6000" i="1">
                            <a:solidFill>
                              <a:prstClr val="black"/>
                            </a:solidFill>
                            <a:latin typeface="Cambria Math" panose="02040503050406030204" pitchFamily="18" charset="0"/>
                          </a:rPr>
                          <m:t>2</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2" name="Freeform 8"/>
              <p:cNvSpPr>
                <a:spLocks noRot="1" noChangeAspect="1" noMove="1" noResize="1" noEditPoints="1" noAdjustHandles="1" noChangeArrowheads="1" noChangeShapeType="1" noTextEdit="1"/>
              </p:cNvSpPr>
              <p:nvPr/>
            </p:nvSpPr>
            <p:spPr>
              <a:xfrm>
                <a:off x="453421" y="3875862"/>
                <a:ext cx="8677426"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5"/>
                <a:stretch>
                  <a:fillRect l="-2530" t="-114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Freeform 8"/>
              <p:cNvSpPr/>
              <p:nvPr/>
            </p:nvSpPr>
            <p:spPr>
              <a:xfrm>
                <a:off x="9584268" y="3875862"/>
                <a:ext cx="8496283"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b) Ta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có</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BCNN(16,</a:t>
                </a:r>
                <a:r>
                  <a:rPr lang="en-US" sz="4400" dirty="0">
                    <a:solidFill>
                      <a:prstClr val="black"/>
                    </a:solidFill>
                    <a:latin typeface="Arial" panose="020B0604020202020204"/>
                  </a:rPr>
                  <a:t> </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12) = 48</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16</m:t>
                        </m:r>
                      </m:den>
                    </m:f>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7 . 3</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16 . 3</m:t>
                        </m:r>
                      </m:den>
                    </m:f>
                    <m:r>
                      <a:rPr kumimoji="0" lang="en-US" sz="6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12</m:t>
                        </m:r>
                      </m:den>
                    </m:f>
                    <m: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5.4</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12.4</m:t>
                        </m:r>
                      </m:den>
                    </m:f>
                    <m:r>
                      <a:rPr kumimoji="0" lang="en-US" sz="6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6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m:t>
                        </m:r>
                      </m:num>
                      <m:den>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den>
                    </m:f>
                  </m:oMath>
                </a14:m>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a:lnSpc>
                    <a:spcPct val="120000"/>
                  </a:lnSpc>
                  <a:defRPr/>
                </a:pP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4400" dirty="0">
                    <a:solidFill>
                      <a:prstClr val="black"/>
                    </a:solidFill>
                  </a:rPr>
                  <a:t>⇒ </a:t>
                </a:r>
                <a14:m>
                  <m:oMath xmlns:m="http://schemas.openxmlformats.org/officeDocument/2006/math">
                    <m:f>
                      <m:fPr>
                        <m:ctrlPr>
                          <a:rPr lang="en-US" sz="6000" i="1">
                            <a:solidFill>
                              <a:prstClr val="black"/>
                            </a:solidFill>
                            <a:latin typeface="Cambria Math" panose="02040503050406030204" pitchFamily="18" charset="0"/>
                            <a:cs typeface="Arial" panose="020B0604020202020204" pitchFamily="34" charset="0"/>
                          </a:rPr>
                        </m:ctrlPr>
                      </m:fPr>
                      <m:num>
                        <m:r>
                          <a:rPr lang="en-US" sz="6000" b="0" i="1" smtClean="0">
                            <a:solidFill>
                              <a:prstClr val="black"/>
                            </a:solidFill>
                            <a:latin typeface="Cambria Math" panose="02040503050406030204" pitchFamily="18" charset="0"/>
                            <a:cs typeface="Arial" panose="020B0604020202020204" pitchFamily="34" charset="0"/>
                          </a:rPr>
                          <m:t>7</m:t>
                        </m:r>
                      </m:num>
                      <m:den>
                        <m:r>
                          <a:rPr lang="en-US" sz="6000" b="0" i="1" smtClean="0">
                            <a:solidFill>
                              <a:prstClr val="black"/>
                            </a:solidFill>
                            <a:latin typeface="Cambria Math" panose="02040503050406030204" pitchFamily="18" charset="0"/>
                            <a:cs typeface="Arial" panose="020B0604020202020204" pitchFamily="34" charset="0"/>
                          </a:rPr>
                          <m:t>16</m:t>
                        </m:r>
                      </m:den>
                    </m:f>
                    <m:r>
                      <a:rPr lang="en-US" sz="6000" b="0" i="1" smtClean="0">
                        <a:solidFill>
                          <a:prstClr val="black"/>
                        </a:solidFill>
                        <a:latin typeface="Cambria Math" panose="02040503050406030204" pitchFamily="18" charset="0"/>
                        <a:cs typeface="Arial" panose="020B0604020202020204" pitchFamily="34" charset="0"/>
                      </a:rPr>
                      <m:t>−</m:t>
                    </m:r>
                    <m:f>
                      <m:fPr>
                        <m:ctrlPr>
                          <a:rPr lang="en-US" sz="6000" i="1">
                            <a:solidFill>
                              <a:prstClr val="black"/>
                            </a:solidFill>
                            <a:latin typeface="Cambria Math" panose="02040503050406030204" pitchFamily="18" charset="0"/>
                            <a:cs typeface="Arial" panose="020B0604020202020204" pitchFamily="34" charset="0"/>
                          </a:rPr>
                        </m:ctrlPr>
                      </m:fPr>
                      <m:num>
                        <m:r>
                          <a:rPr lang="en-US" sz="6000" i="1">
                            <a:solidFill>
                              <a:prstClr val="black"/>
                            </a:solidFill>
                            <a:latin typeface="Cambria Math" panose="02040503050406030204" pitchFamily="18" charset="0"/>
                            <a:cs typeface="Arial" panose="020B0604020202020204" pitchFamily="34" charset="0"/>
                          </a:rPr>
                          <m:t>5</m:t>
                        </m:r>
                      </m:num>
                      <m:den>
                        <m:r>
                          <a:rPr lang="en-US" sz="6000" b="0" i="1" smtClean="0">
                            <a:solidFill>
                              <a:prstClr val="black"/>
                            </a:solidFill>
                            <a:latin typeface="Cambria Math" panose="02040503050406030204" pitchFamily="18" charset="0"/>
                            <a:cs typeface="Arial" panose="020B0604020202020204" pitchFamily="34" charset="0"/>
                          </a:rPr>
                          <m:t>12</m:t>
                        </m:r>
                      </m:den>
                    </m:f>
                    <m:r>
                      <a:rPr lang="en-US" sz="6000" i="1">
                        <a:solidFill>
                          <a:prstClr val="black"/>
                        </a:solidFill>
                        <a:latin typeface="Cambria Math" panose="02040503050406030204" pitchFamily="18" charset="0"/>
                        <a:cs typeface="Arial" panose="020B0604020202020204" pitchFamily="34"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21</m:t>
                        </m:r>
                      </m:num>
                      <m:den>
                        <m:r>
                          <a:rPr lang="en-US" sz="6000" b="0" i="1" smtClean="0">
                            <a:solidFill>
                              <a:prstClr val="black"/>
                            </a:solidFill>
                            <a:latin typeface="Cambria Math" panose="02040503050406030204" pitchFamily="18" charset="0"/>
                          </a:rPr>
                          <m:t>48</m:t>
                        </m:r>
                      </m:den>
                    </m:f>
                    <m:r>
                      <a:rPr lang="en-US" sz="6000" b="0" i="1" smtClean="0">
                        <a:solidFill>
                          <a:prstClr val="black"/>
                        </a:solidFill>
                        <a:latin typeface="Cambria Math" panose="02040503050406030204" pitchFamily="18"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20</m:t>
                        </m:r>
                      </m:num>
                      <m:den>
                        <m:r>
                          <a:rPr lang="en-US" sz="6000" b="0" i="1" smtClean="0">
                            <a:solidFill>
                              <a:prstClr val="black"/>
                            </a:solidFill>
                            <a:latin typeface="Cambria Math" panose="02040503050406030204" pitchFamily="18" charset="0"/>
                          </a:rPr>
                          <m:t>48</m:t>
                        </m:r>
                      </m:den>
                    </m:f>
                    <m:r>
                      <a:rPr lang="en-US" sz="6000">
                        <a:solidFill>
                          <a:prstClr val="black"/>
                        </a:solidFill>
                        <a:latin typeface="Cambria Math" panose="02040503050406030204" pitchFamily="18" charset="0"/>
                      </a:rPr>
                      <m:t>=</m:t>
                    </m:r>
                    <m:f>
                      <m:fPr>
                        <m:ctrlPr>
                          <a:rPr lang="en-US" sz="6000" i="1">
                            <a:solidFill>
                              <a:prstClr val="black"/>
                            </a:solidFill>
                            <a:latin typeface="Cambria Math" panose="02040503050406030204" pitchFamily="18" charset="0"/>
                          </a:rPr>
                        </m:ctrlPr>
                      </m:fPr>
                      <m:num>
                        <m:r>
                          <a:rPr lang="en-US" sz="6000" b="0" i="1" smtClean="0">
                            <a:solidFill>
                              <a:prstClr val="black"/>
                            </a:solidFill>
                            <a:latin typeface="Cambria Math" panose="02040503050406030204" pitchFamily="18" charset="0"/>
                          </a:rPr>
                          <m:t>1</m:t>
                        </m:r>
                      </m:num>
                      <m:den>
                        <m:r>
                          <a:rPr lang="en-US" sz="6000" b="0" i="1" smtClean="0">
                            <a:solidFill>
                              <a:prstClr val="black"/>
                            </a:solidFill>
                            <a:latin typeface="Cambria Math" panose="02040503050406030204" pitchFamily="18" charset="0"/>
                          </a:rPr>
                          <m:t>48</m:t>
                        </m:r>
                      </m:den>
                    </m:f>
                  </m:oMath>
                </a14:m>
                <a:endParaRPr lang="en-US" sz="6000" dirty="0">
                  <a:solidFill>
                    <a:prstClr val="black"/>
                  </a:solidFill>
                </a:endParaRPr>
              </a:p>
            </p:txBody>
          </p:sp>
        </mc:Choice>
        <mc:Fallback xmlns="">
          <p:sp>
            <p:nvSpPr>
              <p:cNvPr id="29" name="Freeform 8"/>
              <p:cNvSpPr>
                <a:spLocks noRot="1" noChangeAspect="1" noMove="1" noResize="1" noEditPoints="1" noAdjustHandles="1" noChangeArrowheads="1" noChangeShapeType="1" noTextEdit="1"/>
              </p:cNvSpPr>
              <p:nvPr/>
            </p:nvSpPr>
            <p:spPr>
              <a:xfrm>
                <a:off x="9584268" y="3875862"/>
                <a:ext cx="8496283" cy="641113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blipFill>
                <a:blip r:embed="rId16"/>
                <a:stretch>
                  <a:fillRect l="-2872" t="-1141"/>
                </a:stretch>
              </a:blipFill>
            </p:spPr>
            <p:txBody>
              <a:bodyPr/>
              <a:lstStyle/>
              <a:p>
                <a:r>
                  <a:rPr lang="vi-VN">
                    <a:noFill/>
                  </a:rPr>
                  <a:t> </a:t>
                </a:r>
              </a:p>
            </p:txBody>
          </p:sp>
        </mc:Fallback>
      </mc:AlternateContent>
    </p:spTree>
    <p:extLst>
      <p:ext uri="{BB962C8B-B14F-4D97-AF65-F5344CB8AC3E}">
        <p14:creationId xmlns:p14="http://schemas.microsoft.com/office/powerpoint/2010/main" val="18904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bg/>
                                          </p:spTgt>
                                        </p:tgtEl>
                                        <p:attrNameLst>
                                          <p:attrName>style.visibility</p:attrName>
                                        </p:attrNameLst>
                                      </p:cBhvr>
                                      <p:to>
                                        <p:strVal val="visible"/>
                                      </p:to>
                                    </p:set>
                                    <p:anim calcmode="lin" valueType="num">
                                      <p:cBhvr additive="base">
                                        <p:cTn id="18"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bg/>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 calcmode="lin" valueType="num">
                                      <p:cBhvr additive="base">
                                        <p:cTn id="2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 calcmode="lin" valueType="num">
                                      <p:cBhvr additive="base">
                                        <p:cTn id="33"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 calcmode="lin" valueType="num">
                                      <p:cBhvr additive="base">
                                        <p:cTn id="38"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9">
                                            <p:bg/>
                                          </p:spTgt>
                                        </p:tgtEl>
                                        <p:attrNameLst>
                                          <p:attrName>style.visibility</p:attrName>
                                        </p:attrNameLst>
                                      </p:cBhvr>
                                      <p:to>
                                        <p:strVal val="visible"/>
                                      </p:to>
                                    </p:set>
                                    <p:anim calcmode="lin" valueType="num">
                                      <p:cBhvr additive="base">
                                        <p:cTn id="44" dur="500" fill="hold"/>
                                        <p:tgtEl>
                                          <p:spTgt spid="29">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29">
                                            <p:bg/>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 calcmode="lin" valueType="num">
                                      <p:cBhvr additive="base">
                                        <p:cTn id="4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grpId="0" nodeType="afterEffect">
                                  <p:stCondLst>
                                    <p:cond delay="0"/>
                                  </p:stCondLst>
                                  <p:childTnLst>
                                    <p:set>
                                      <p:cBhvr>
                                        <p:cTn id="53" dur="1" fill="hold">
                                          <p:stCondLst>
                                            <p:cond delay="0"/>
                                          </p:stCondLst>
                                        </p:cTn>
                                        <p:tgtEl>
                                          <p:spTgt spid="29">
                                            <p:txEl>
                                              <p:pRg st="1" end="1"/>
                                            </p:txEl>
                                          </p:spTgt>
                                        </p:tgtEl>
                                        <p:attrNameLst>
                                          <p:attrName>style.visibility</p:attrName>
                                        </p:attrNameLst>
                                      </p:cBhvr>
                                      <p:to>
                                        <p:strVal val="visible"/>
                                      </p:to>
                                    </p:set>
                                    <p:anim calcmode="lin" valueType="num">
                                      <p:cBhvr additive="base">
                                        <p:cTn id="54"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anim calcmode="lin" valueType="num">
                                      <p:cBhvr additive="base">
                                        <p:cTn id="5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par>
                          <p:cTn id="61" fill="hold">
                            <p:stCondLst>
                              <p:cond delay="2000"/>
                            </p:stCondLst>
                            <p:childTnLst>
                              <p:par>
                                <p:cTn id="62" presetID="2" presetClass="entr" presetSubtype="4" fill="hold" grpId="0" nodeType="afterEffect">
                                  <p:stCondLst>
                                    <p:cond delay="0"/>
                                  </p:stCondLst>
                                  <p:childTnLst>
                                    <p:set>
                                      <p:cBhvr>
                                        <p:cTn id="63" dur="1" fill="hold">
                                          <p:stCondLst>
                                            <p:cond delay="0"/>
                                          </p:stCondLst>
                                        </p:cTn>
                                        <p:tgtEl>
                                          <p:spTgt spid="29">
                                            <p:txEl>
                                              <p:pRg st="3" end="3"/>
                                            </p:txEl>
                                          </p:spTgt>
                                        </p:tgtEl>
                                        <p:attrNameLst>
                                          <p:attrName>style.visibility</p:attrName>
                                        </p:attrNameLst>
                                      </p:cBhvr>
                                      <p:to>
                                        <p:strVal val="visible"/>
                                      </p:to>
                                    </p:set>
                                    <p:anim calcmode="lin" valueType="num">
                                      <p:cBhvr additive="base">
                                        <p:cTn id="64"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allAtOnce" animBg="1"/>
      <p:bldP spid="29"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5800" y="245644"/>
            <a:ext cx="16840200" cy="443363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400" dirty="0"/>
              <a:t>Mai cần mua đĩa giấy, cốc giấy để chuẩn bị cho một bữa tiệc sinh nhật. Đĩa và cốc được đóng thành từng gói với số lượng mỗi loại khác nhau: gói 4 cái đĩa và gói 6 cái cốc. Cửa hàng chỉ bán từng gói mà không bán lẻ.</a:t>
            </a:r>
            <a:endParaRPr lang="en-US" sz="9600" dirty="0">
              <a:solidFill>
                <a:schemeClr val="bg1"/>
              </a:solidFill>
            </a:endParaRPr>
          </a:p>
        </p:txBody>
      </p:sp>
      <p:sp>
        <p:nvSpPr>
          <p:cNvPr id="4" name="TextBox 3"/>
          <p:cNvSpPr txBox="1"/>
          <p:nvPr/>
        </p:nvSpPr>
        <p:spPr>
          <a:xfrm>
            <a:off x="1657350" y="4799692"/>
            <a:ext cx="4724400" cy="923330"/>
          </a:xfrm>
          <a:prstGeom prst="rect">
            <a:avLst/>
          </a:prstGeom>
          <a:solidFill>
            <a:schemeClr val="accent2">
              <a:lumMod val="20000"/>
              <a:lumOff val="80000"/>
            </a:schemeClr>
          </a:solidFill>
        </p:spPr>
        <p:txBody>
          <a:bodyPr wrap="square" rtlCol="0">
            <a:spAutoFit/>
          </a:bodyPr>
          <a:lstStyle/>
          <a:p>
            <a:pPr algn="ctr"/>
            <a:r>
              <a:rPr lang="en-US" sz="5400" dirty="0"/>
              <a:t>4 </a:t>
            </a:r>
            <a:r>
              <a:rPr lang="en-US" sz="5400" dirty="0" err="1"/>
              <a:t>đĩa</a:t>
            </a:r>
            <a:r>
              <a:rPr lang="en-US" sz="5400" dirty="0"/>
              <a:t> </a:t>
            </a:r>
            <a:r>
              <a:rPr lang="en-US" sz="5400" dirty="0" err="1"/>
              <a:t>giấy</a:t>
            </a:r>
            <a:endParaRPr lang="vi-VN" sz="5400" dirty="0"/>
          </a:p>
        </p:txBody>
      </p:sp>
      <p:sp>
        <p:nvSpPr>
          <p:cNvPr id="11" name="TextBox 10"/>
          <p:cNvSpPr txBox="1"/>
          <p:nvPr/>
        </p:nvSpPr>
        <p:spPr>
          <a:xfrm>
            <a:off x="12039600" y="4762594"/>
            <a:ext cx="4724400" cy="923330"/>
          </a:xfrm>
          <a:prstGeom prst="rect">
            <a:avLst/>
          </a:prstGeom>
          <a:solidFill>
            <a:schemeClr val="accent3">
              <a:lumMod val="60000"/>
              <a:lumOff val="40000"/>
            </a:schemeClr>
          </a:solidFill>
        </p:spPr>
        <p:txBody>
          <a:bodyPr wrap="square" rtlCol="0">
            <a:spAutoFit/>
          </a:bodyPr>
          <a:lstStyle/>
          <a:p>
            <a:pPr algn="ctr"/>
            <a:r>
              <a:rPr lang="en-US" sz="5400" dirty="0"/>
              <a:t>6 </a:t>
            </a:r>
            <a:r>
              <a:rPr lang="en-US" sz="5400" dirty="0" err="1"/>
              <a:t>cốc</a:t>
            </a:r>
            <a:r>
              <a:rPr lang="en-US" sz="5400" dirty="0"/>
              <a:t>  </a:t>
            </a:r>
            <a:r>
              <a:rPr lang="en-US" sz="5400" dirty="0" err="1"/>
              <a:t>giấy</a:t>
            </a:r>
            <a:endParaRPr lang="vi-VN" sz="5400" dirty="0"/>
          </a:p>
        </p:txBody>
      </p:sp>
      <p:sp>
        <p:nvSpPr>
          <p:cNvPr id="5" name="Cloud Callout 4"/>
          <p:cNvSpPr/>
          <p:nvPr/>
        </p:nvSpPr>
        <p:spPr>
          <a:xfrm>
            <a:off x="8937458" y="6349948"/>
            <a:ext cx="9350542" cy="3724776"/>
          </a:xfrm>
          <a:prstGeom prst="cloudCallout">
            <a:avLst>
              <a:gd name="adj1" fmla="val -76187"/>
              <a:gd name="adj2" fmla="val 4555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4000" dirty="0">
                <a:solidFill>
                  <a:srgbClr val="002060"/>
                </a:solidFill>
              </a:rPr>
              <a:t>Mai muốn mua số đĩa vá số cốc bằng nhau thì phải mua ít nhất bao nhiêu gói mỗi loại?</a:t>
            </a:r>
            <a:endParaRPr lang="en-US" sz="7200" i="1" dirty="0">
              <a:solidFill>
                <a:srgbClr val="002060"/>
              </a:solidFill>
            </a:endParaRPr>
          </a:p>
        </p:txBody>
      </p:sp>
      <p:pic>
        <p:nvPicPr>
          <p:cNvPr id="1040" name="Picture 16" descr="Chuẩn bị vào 6: Phụ huynh cần làm gì để “chống sốc” cho con? - Học Tố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7126705"/>
            <a:ext cx="4740442" cy="3160295"/>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569242" y="309812"/>
            <a:ext cx="5101390" cy="3972568"/>
            <a:chOff x="6569242" y="309812"/>
            <a:chExt cx="5101390" cy="3972568"/>
          </a:xfrm>
        </p:grpSpPr>
        <p:sp>
          <p:nvSpPr>
            <p:cNvPr id="7" name="Rounded Rectangle 6"/>
            <p:cNvSpPr/>
            <p:nvPr/>
          </p:nvSpPr>
          <p:spPr>
            <a:xfrm>
              <a:off x="6569242" y="2377380"/>
              <a:ext cx="5101390" cy="1905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dirty="0"/>
                <a:t>THẢO LUẬN NHÓM</a:t>
              </a:r>
              <a:endParaRPr lang="vi-VN" sz="4000" b="1"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041733" y="309812"/>
              <a:ext cx="4276725" cy="2152650"/>
            </a:xfrm>
            <a:prstGeom prst="rect">
              <a:avLst/>
            </a:prstGeom>
          </p:spPr>
        </p:pic>
      </p:grpSp>
      <p:pic>
        <p:nvPicPr>
          <p:cNvPr id="1026" name="Picture 2" descr="Đĩa Giấy Trắng 16cm -10 cái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506" y="665542"/>
            <a:ext cx="3713451" cy="3713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Á MÁY LÀM LY GIẤY - CỐC GIẤ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6153" y="367761"/>
            <a:ext cx="412432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ector illustration of kids birthday ... | Stock vector | Colourbox"/>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7240" y="367761"/>
            <a:ext cx="6046871" cy="604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0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randombar(horizontal)">
                                      <p:cBhvr>
                                        <p:cTn id="15" dur="500"/>
                                        <p:tgtEl>
                                          <p:spTgt spid="103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40"/>
                                        </p:tgtEl>
                                        <p:attrNameLst>
                                          <p:attrName>style.visibility</p:attrName>
                                        </p:attrNameLst>
                                      </p:cBhvr>
                                      <p:to>
                                        <p:strVal val="visible"/>
                                      </p:to>
                                    </p:set>
                                    <p:animEffect transition="in" filter="randombar(horizontal)">
                                      <p:cBhvr>
                                        <p:cTn id="39" dur="500"/>
                                        <p:tgtEl>
                                          <p:spTgt spid="104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1034"/>
                                        </p:tgtEl>
                                      </p:cBhvr>
                                    </p:animEffect>
                                    <p:set>
                                      <p:cBhvr>
                                        <p:cTn id="47" dur="1" fill="hold">
                                          <p:stCondLst>
                                            <p:cond delay="499"/>
                                          </p:stCondLst>
                                        </p:cTn>
                                        <p:tgtEl>
                                          <p:spTgt spid="1034"/>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11"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1682" y="1591949"/>
            <a:ext cx="15239999" cy="7828067"/>
          </a:xfrm>
          <a:prstGeom prst="rect">
            <a:avLst/>
          </a:prstGeom>
        </p:spPr>
      </p:pic>
      <p:sp>
        <p:nvSpPr>
          <p:cNvPr id="4" name="TextBox 4"/>
          <p:cNvSpPr txBox="1"/>
          <p:nvPr/>
        </p:nvSpPr>
        <p:spPr>
          <a:xfrm>
            <a:off x="4406864" y="1779926"/>
            <a:ext cx="12185390" cy="1477328"/>
          </a:xfrm>
          <a:prstGeom prst="rect">
            <a:avLst/>
          </a:prstGeom>
          <a:solidFill>
            <a:schemeClr val="accent6">
              <a:lumMod val="60000"/>
              <a:lumOff val="40000"/>
            </a:schemeClr>
          </a:solidFill>
        </p:spPr>
        <p:txBody>
          <a:bodyPr wrap="square" lIns="0" tIns="0" rIns="0" bIns="0" rtlCol="0" anchor="t">
            <a:spAutoFit/>
          </a:bodyPr>
          <a:lstStyle/>
          <a:p>
            <a:pPr algn="just"/>
            <a:r>
              <a:rPr lang="vi-VN" sz="4800" i="1" dirty="0"/>
              <a:t>Các bước thực hiện cộng, trừ các phân số không cùng mẫu:</a:t>
            </a:r>
            <a:endParaRPr lang="en-US" sz="4800" dirty="0"/>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73422" y="137708"/>
            <a:ext cx="2122534" cy="208964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4314">
            <a:off x="-223075" y="8042023"/>
            <a:ext cx="3137285" cy="274824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592254" y="7526906"/>
            <a:ext cx="2195826" cy="313579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16706">
            <a:off x="2597089" y="631401"/>
            <a:ext cx="673623" cy="183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8903">
            <a:off x="-341012" y="-739391"/>
            <a:ext cx="2482113" cy="2635449"/>
          </a:xfrm>
          <a:prstGeom prst="rect">
            <a:avLst/>
          </a:prstGeom>
        </p:spPr>
      </p:pic>
      <p:sp>
        <p:nvSpPr>
          <p:cNvPr id="10" name="TextBox 4"/>
          <p:cNvSpPr txBox="1"/>
          <p:nvPr/>
        </p:nvSpPr>
        <p:spPr>
          <a:xfrm>
            <a:off x="4372705" y="3669475"/>
            <a:ext cx="12185390" cy="716928"/>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Chọn mẫu chung là BCNN của các mẫu. </a:t>
            </a:r>
            <a:endParaRPr lang="en-US" sz="4000" b="1" dirty="0">
              <a:solidFill>
                <a:srgbClr val="002060"/>
              </a:solidFill>
            </a:endParaRPr>
          </a:p>
        </p:txBody>
      </p:sp>
      <p:sp>
        <p:nvSpPr>
          <p:cNvPr id="11" name="TextBox 4"/>
          <p:cNvSpPr txBox="1"/>
          <p:nvPr/>
        </p:nvSpPr>
        <p:spPr>
          <a:xfrm>
            <a:off x="4355511" y="4733813"/>
            <a:ext cx="12185390" cy="1517147"/>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Tìm thừa số phụ của mỗi mẫu ( bằng cách chia mẫu chung cho từng mẫu).</a:t>
            </a:r>
            <a:endParaRPr lang="en-US" sz="4000" b="1" dirty="0">
              <a:solidFill>
                <a:srgbClr val="002060"/>
              </a:solidFill>
            </a:endParaRPr>
          </a:p>
        </p:txBody>
      </p:sp>
      <p:sp>
        <p:nvSpPr>
          <p:cNvPr id="12" name="TextBox 4"/>
          <p:cNvSpPr txBox="1"/>
          <p:nvPr/>
        </p:nvSpPr>
        <p:spPr>
          <a:xfrm>
            <a:off x="4277522" y="6626659"/>
            <a:ext cx="12185390" cy="2317366"/>
          </a:xfrm>
          <a:prstGeom prst="rect">
            <a:avLst/>
          </a:prstGeom>
          <a:noFill/>
        </p:spPr>
        <p:txBody>
          <a:bodyPr wrap="square" lIns="0" tIns="0" rIns="0" bIns="0" rtlCol="0" anchor="t">
            <a:spAutoFit/>
          </a:bodyPr>
          <a:lstStyle/>
          <a:p>
            <a:pPr algn="just">
              <a:lnSpc>
                <a:spcPct val="130000"/>
              </a:lnSpc>
            </a:pPr>
            <a:r>
              <a:rPr lang="vi-VN" sz="4000" b="1" dirty="0">
                <a:solidFill>
                  <a:srgbClr val="002060"/>
                </a:solidFill>
              </a:rPr>
              <a:t>- Sau khi nhân tử và mẫu của mỗi phân số với thừa số phụ tương ứng, ta cộng, trừ hai phân số có cùng mẫu.</a:t>
            </a:r>
            <a:endParaRPr lang="en-US" sz="4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3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50739" y="-104690"/>
            <a:ext cx="7760461" cy="1738610"/>
          </a:xfrm>
          <a:prstGeom prst="rect">
            <a:avLst/>
          </a:prstGeom>
        </p:spPr>
      </p:pic>
      <p:pic>
        <p:nvPicPr>
          <p:cNvPr id="2" name="Picture 2"/>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786"/>
          <a:stretch>
            <a:fillRect/>
          </a:stretch>
        </p:blipFill>
        <p:spPr>
          <a:xfrm>
            <a:off x="0" y="6607"/>
            <a:ext cx="18288000" cy="10280393"/>
          </a:xfrm>
          <a:prstGeom prst="rect">
            <a:avLst/>
          </a:prstGeom>
        </p:spPr>
      </p:pic>
      <p:sp>
        <p:nvSpPr>
          <p:cNvPr id="4" name="TextBox 4"/>
          <p:cNvSpPr txBox="1"/>
          <p:nvPr/>
        </p:nvSpPr>
        <p:spPr>
          <a:xfrm>
            <a:off x="5822132" y="189326"/>
            <a:ext cx="7589068" cy="1102866"/>
          </a:xfrm>
          <a:prstGeom prst="rect">
            <a:avLst/>
          </a:prstGeom>
          <a:ln>
            <a:noFill/>
          </a:ln>
          <a:effectLst/>
          <a:scene3d>
            <a:camera prst="orthographicFront">
              <a:rot lat="0" lon="0" rev="0"/>
            </a:camera>
            <a:lightRig rig="chilly" dir="t">
              <a:rot lat="0" lon="0" rev="18480000"/>
            </a:lightRig>
          </a:scene3d>
          <a:sp3d prstMaterial="clear">
            <a:bevelT h="63500"/>
          </a:sp3d>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8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8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tập</a:t>
            </a:r>
            <a:endParaRPr kumimoji="0" lang="en-US" sz="8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5" name="Group 5"/>
          <p:cNvGrpSpPr/>
          <p:nvPr/>
        </p:nvGrpSpPr>
        <p:grpSpPr>
          <a:xfrm>
            <a:off x="3397280" y="1784505"/>
            <a:ext cx="11121218" cy="1092793"/>
            <a:chOff x="-3195" y="242459"/>
            <a:chExt cx="5775191" cy="3270200"/>
          </a:xfrm>
        </p:grpSpPr>
        <p:sp>
          <p:nvSpPr>
            <p:cNvPr id="6" name="Freeform 6"/>
            <p:cNvSpPr/>
            <p:nvPr/>
          </p:nvSpPr>
          <p:spPr>
            <a:xfrm>
              <a:off x="-3195" y="242459"/>
              <a:ext cx="5775191" cy="3270200"/>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1542423" y="3204385"/>
            <a:ext cx="15090760" cy="1222869"/>
            <a:chOff x="-6956880" y="-5291720"/>
            <a:chExt cx="23413108" cy="5650551"/>
          </a:xfrm>
          <a:solidFill>
            <a:schemeClr val="bg1"/>
          </a:solidFill>
        </p:grpSpPr>
        <p:sp>
          <p:nvSpPr>
            <p:cNvPr id="8" name="Freeform 8"/>
            <p:cNvSpPr/>
            <p:nvPr/>
          </p:nvSpPr>
          <p:spPr>
            <a:xfrm>
              <a:off x="-6956880" y="-4896056"/>
              <a:ext cx="7532508" cy="525488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lvl="0" algn="ct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30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mn-cs"/>
                </a:rPr>
                <a:t> 45</a:t>
              </a:r>
              <a:endParaRPr kumimoji="0" lang="en-US" sz="9600" b="1" i="0" u="none" strike="noStrike" kern="1200" cap="none" spc="0" normalizeH="0" baseline="0" noProof="0" dirty="0">
                <a:ln>
                  <a:noFill/>
                </a:ln>
                <a:solidFill>
                  <a:prstClr val="black"/>
                </a:solidFill>
                <a:effectLst/>
                <a:uLnTx/>
                <a:uFillTx/>
                <a:latin typeface="Arial" panose="020B0604020202020204"/>
              </a:endParaRPr>
            </a:p>
          </p:txBody>
        </p:sp>
        <p:sp>
          <p:nvSpPr>
            <p:cNvPr id="24" name="Freeform 8"/>
            <p:cNvSpPr/>
            <p:nvPr/>
          </p:nvSpPr>
          <p:spPr>
            <a:xfrm>
              <a:off x="8923720" y="-5291720"/>
              <a:ext cx="7532508" cy="525488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lvl="0" algn="ct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18, 27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mn-cs"/>
                </a:rPr>
                <a:t> 45.</a:t>
              </a:r>
              <a:endParaRPr kumimoji="0" lang="en-US" sz="9600" b="1" i="0" u="none" strike="noStrike" kern="1200" cap="none" spc="0" normalizeH="0" baseline="0" noProof="0" dirty="0">
                <a:ln>
                  <a:noFill/>
                </a:ln>
                <a:solidFill>
                  <a:prstClr val="black"/>
                </a:solidFill>
                <a:effectLst/>
                <a:uLnTx/>
                <a:uFillTx/>
                <a:latin typeface="Arial" panose="020B0604020202020204"/>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54177" y="1809865"/>
            <a:ext cx="1061203"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3357" y="-371267"/>
            <a:ext cx="2106146" cy="1936296"/>
          </a:xfrm>
          <a:prstGeom prst="rect">
            <a:avLst/>
          </a:prstGeom>
        </p:spPr>
      </p:pic>
      <p:sp>
        <p:nvSpPr>
          <p:cNvPr id="20" name="TextBox 19"/>
          <p:cNvSpPr txBox="1"/>
          <p:nvPr/>
        </p:nvSpPr>
        <p:spPr>
          <a:xfrm>
            <a:off x="4972276" y="1961977"/>
            <a:ext cx="9233394" cy="997902"/>
          </a:xfrm>
          <a:prstGeom prst="rect">
            <a:avLst/>
          </a:prstGeom>
          <a:noFill/>
        </p:spPr>
        <p:txBody>
          <a:bodyPr wrap="square" rtlCol="0">
            <a:spAutoFit/>
          </a:bodyPr>
          <a:lstStyle/>
          <a:p>
            <a:pPr algn="just">
              <a:lnSpc>
                <a:spcPct val="120000"/>
              </a:lnSpc>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2.38.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BCNN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các</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endParaRPr lang="en-US" sz="4800" dirty="0"/>
          </a:p>
        </p:txBody>
      </p:sp>
      <p:sp>
        <p:nvSpPr>
          <p:cNvPr id="9" name="TextBox 8"/>
          <p:cNvSpPr txBox="1"/>
          <p:nvPr/>
        </p:nvSpPr>
        <p:spPr>
          <a:xfrm>
            <a:off x="7155688" y="4236537"/>
            <a:ext cx="3091356" cy="1052596"/>
          </a:xfrm>
          <a:prstGeom prst="rect">
            <a:avLst/>
          </a:prstGeom>
          <a:noFill/>
        </p:spPr>
        <p:txBody>
          <a:bodyPr wrap="square" rtlCol="0">
            <a:spAutoFit/>
          </a:bodyPr>
          <a:lstStyle/>
          <a:p>
            <a:pPr algn="ctr">
              <a:lnSpc>
                <a:spcPct val="130000"/>
              </a:lnSpc>
            </a:pPr>
            <a:r>
              <a:rPr lang="en-US" sz="4800" b="1" u="sng" dirty="0" err="1">
                <a:solidFill>
                  <a:srgbClr val="002060"/>
                </a:solidFill>
                <a:latin typeface="Arial" panose="020B0604020202020204" pitchFamily="34" charset="0"/>
                <a:cs typeface="Arial" panose="020B0604020202020204" pitchFamily="34" charset="0"/>
              </a:rPr>
              <a:t>Giải</a:t>
            </a:r>
            <a:r>
              <a:rPr lang="en-US" sz="4800" b="1" u="sng" dirty="0">
                <a:solidFill>
                  <a:srgbClr val="002060"/>
                </a:solidFill>
                <a:latin typeface="Arial" panose="020B0604020202020204" pitchFamily="34" charset="0"/>
                <a:cs typeface="Arial" panose="020B0604020202020204" pitchFamily="34" charset="0"/>
              </a:rPr>
              <a:t>:</a:t>
            </a:r>
            <a:endParaRPr lang="vi-VN" sz="4800" b="1" u="sng" dirty="0">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305924" y="5747787"/>
            <a:ext cx="6091526"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a)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30 = 2. 3. 5</a:t>
            </a:r>
            <a:endParaRPr lang="vi-VN" sz="4800" dirty="0">
              <a:latin typeface="Arial" panose="020B0604020202020204" pitchFamily="34" charset="0"/>
              <a:cs typeface="Arial" panose="020B0604020202020204" pitchFamily="34" charset="0"/>
            </a:endParaRPr>
          </a:p>
        </p:txBody>
      </p:sp>
      <p:sp>
        <p:nvSpPr>
          <p:cNvPr id="29" name="TextBox 28"/>
          <p:cNvSpPr txBox="1"/>
          <p:nvPr/>
        </p:nvSpPr>
        <p:spPr>
          <a:xfrm>
            <a:off x="1851602" y="7174640"/>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45 =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 . 5</a:t>
            </a:r>
            <a:endParaRPr lang="vi-VN" sz="4800" dirty="0">
              <a:latin typeface="Arial" panose="020B0604020202020204" pitchFamily="34" charset="0"/>
              <a:cs typeface="Arial" panose="020B0604020202020204" pitchFamily="34" charset="0"/>
            </a:endParaRPr>
          </a:p>
        </p:txBody>
      </p:sp>
      <p:sp>
        <p:nvSpPr>
          <p:cNvPr id="31" name="TextBox 30"/>
          <p:cNvSpPr txBox="1"/>
          <p:nvPr/>
        </p:nvSpPr>
        <p:spPr>
          <a:xfrm>
            <a:off x="-273368" y="8733062"/>
            <a:ext cx="8807768" cy="952633"/>
          </a:xfrm>
          <a:prstGeom prst="rect">
            <a:avLst/>
          </a:prstGeom>
          <a:solidFill>
            <a:schemeClr val="accent6">
              <a:lumMod val="60000"/>
              <a:lumOff val="40000"/>
            </a:schemeClr>
          </a:solidFill>
        </p:spPr>
        <p:txBody>
          <a:bodyPr wrap="square" rtlCol="0">
            <a:spAutoFit/>
          </a:bodyPr>
          <a:lstStyle/>
          <a:p>
            <a:pPr algn="ctr">
              <a:lnSpc>
                <a:spcPct val="130000"/>
              </a:lnSpc>
            </a:pPr>
            <a:r>
              <a:rPr lang="en-US" sz="4800" b="1" dirty="0">
                <a:latin typeface="Arial" panose="020B0604020202020204" pitchFamily="34" charset="0"/>
                <a:cs typeface="Arial" panose="020B0604020202020204" pitchFamily="34" charset="0"/>
              </a:rPr>
              <a:t>=&gt; BCNN(30,45)  = 2. 3</a:t>
            </a:r>
            <a:r>
              <a:rPr lang="en-US" sz="4800" b="1" baseline="30000" dirty="0">
                <a:latin typeface="Arial" panose="020B0604020202020204" pitchFamily="34" charset="0"/>
                <a:cs typeface="Arial" panose="020B0604020202020204" pitchFamily="34" charset="0"/>
              </a:rPr>
              <a:t>2 </a:t>
            </a:r>
            <a:r>
              <a:rPr lang="en-US" sz="4800" b="1" dirty="0">
                <a:latin typeface="Arial" panose="020B0604020202020204" pitchFamily="34" charset="0"/>
                <a:cs typeface="Arial" panose="020B0604020202020204" pitchFamily="34" charset="0"/>
              </a:rPr>
              <a:t>. 5</a:t>
            </a:r>
            <a:endParaRPr lang="vi-VN" sz="4800" b="1" dirty="0">
              <a:latin typeface="Arial" panose="020B0604020202020204" pitchFamily="34" charset="0"/>
              <a:cs typeface="Arial" panose="020B0604020202020204" pitchFamily="34" charset="0"/>
            </a:endParaRPr>
          </a:p>
        </p:txBody>
      </p:sp>
      <p:sp>
        <p:nvSpPr>
          <p:cNvPr id="32" name="TextBox 31"/>
          <p:cNvSpPr txBox="1"/>
          <p:nvPr/>
        </p:nvSpPr>
        <p:spPr>
          <a:xfrm>
            <a:off x="10355870" y="4947454"/>
            <a:ext cx="6091526"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b)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18 = 2.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
        <p:nvSpPr>
          <p:cNvPr id="33" name="TextBox 32"/>
          <p:cNvSpPr txBox="1"/>
          <p:nvPr/>
        </p:nvSpPr>
        <p:spPr>
          <a:xfrm>
            <a:off x="11781044" y="6909025"/>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45 = 3</a:t>
            </a:r>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 . 5</a:t>
            </a:r>
            <a:endParaRPr lang="vi-VN" sz="4800" dirty="0">
              <a:latin typeface="Arial" panose="020B0604020202020204" pitchFamily="34" charset="0"/>
              <a:cs typeface="Arial" panose="020B0604020202020204" pitchFamily="34" charset="0"/>
            </a:endParaRPr>
          </a:p>
        </p:txBody>
      </p:sp>
      <p:sp>
        <p:nvSpPr>
          <p:cNvPr id="34" name="TextBox 33"/>
          <p:cNvSpPr txBox="1"/>
          <p:nvPr/>
        </p:nvSpPr>
        <p:spPr>
          <a:xfrm>
            <a:off x="10316357" y="8176376"/>
            <a:ext cx="7912927" cy="2012859"/>
          </a:xfrm>
          <a:prstGeom prst="rect">
            <a:avLst/>
          </a:prstGeom>
          <a:solidFill>
            <a:schemeClr val="accent6">
              <a:lumMod val="60000"/>
              <a:lumOff val="40000"/>
            </a:schemeClr>
          </a:solidFill>
        </p:spPr>
        <p:txBody>
          <a:bodyPr wrap="square" rtlCol="0">
            <a:spAutoFit/>
          </a:bodyPr>
          <a:lstStyle/>
          <a:p>
            <a:pPr algn="ctr">
              <a:lnSpc>
                <a:spcPct val="130000"/>
              </a:lnSpc>
            </a:pPr>
            <a:r>
              <a:rPr lang="en-US" sz="4800" b="1" dirty="0">
                <a:latin typeface="Arial" panose="020B0604020202020204" pitchFamily="34" charset="0"/>
                <a:cs typeface="Arial" panose="020B0604020202020204" pitchFamily="34" charset="0"/>
              </a:rPr>
              <a:t>=&gt; BCNN(18, 27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45)  = 2. 3</a:t>
            </a:r>
            <a:r>
              <a:rPr lang="en-US" sz="4800" b="1" baseline="30000" dirty="0">
                <a:latin typeface="Arial" panose="020B0604020202020204" pitchFamily="34" charset="0"/>
                <a:cs typeface="Arial" panose="020B0604020202020204" pitchFamily="34" charset="0"/>
              </a:rPr>
              <a:t>2 </a:t>
            </a:r>
            <a:r>
              <a:rPr lang="en-US" sz="4800" b="1" dirty="0">
                <a:latin typeface="Arial" panose="020B0604020202020204" pitchFamily="34" charset="0"/>
                <a:cs typeface="Arial" panose="020B0604020202020204" pitchFamily="34" charset="0"/>
              </a:rPr>
              <a:t>. 5= 90</a:t>
            </a:r>
            <a:endParaRPr lang="vi-VN" sz="4800" b="1" dirty="0">
              <a:latin typeface="Arial" panose="020B0604020202020204" pitchFamily="34" charset="0"/>
              <a:cs typeface="Arial" panose="020B0604020202020204" pitchFamily="34" charset="0"/>
            </a:endParaRPr>
          </a:p>
        </p:txBody>
      </p:sp>
      <p:cxnSp>
        <p:nvCxnSpPr>
          <p:cNvPr id="14" name="Straight Connector 13"/>
          <p:cNvCxnSpPr/>
          <p:nvPr/>
        </p:nvCxnSpPr>
        <p:spPr>
          <a:xfrm>
            <a:off x="8807768" y="5555868"/>
            <a:ext cx="0" cy="466344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706241" y="5916120"/>
            <a:ext cx="4666352" cy="1052596"/>
          </a:xfrm>
          <a:prstGeom prst="rect">
            <a:avLst/>
          </a:prstGeom>
          <a:solidFill>
            <a:schemeClr val="accent6">
              <a:lumMod val="60000"/>
              <a:lumOff val="40000"/>
            </a:schemeClr>
          </a:solidFill>
        </p:spPr>
        <p:txBody>
          <a:bodyPr wrap="square" rtlCol="0">
            <a:spAutoFit/>
          </a:bodyPr>
          <a:lstStyle/>
          <a:p>
            <a:pPr algn="ctr">
              <a:lnSpc>
                <a:spcPct val="130000"/>
              </a:lnSpc>
            </a:pPr>
            <a:r>
              <a:rPr lang="en-US" sz="4800" dirty="0">
                <a:latin typeface="Arial" panose="020B0604020202020204" pitchFamily="34" charset="0"/>
                <a:cs typeface="Arial" panose="020B0604020202020204" pitchFamily="34" charset="0"/>
              </a:rPr>
              <a:t>27 = 3</a:t>
            </a:r>
            <a:r>
              <a:rPr lang="en-US" sz="4800" baseline="30000" dirty="0">
                <a:latin typeface="Arial" panose="020B0604020202020204" pitchFamily="34" charset="0"/>
                <a:cs typeface="Arial" panose="020B0604020202020204" pitchFamily="34" charset="0"/>
              </a:rPr>
              <a:t>3</a:t>
            </a:r>
            <a:r>
              <a:rPr lang="en-US" sz="4800" dirty="0">
                <a:latin typeface="Arial" panose="020B0604020202020204" pitchFamily="34" charset="0"/>
                <a:cs typeface="Arial" panose="020B0604020202020204" pitchFamily="34" charset="0"/>
              </a:rPr>
              <a:t> </a:t>
            </a:r>
            <a:endParaRPr lang="vi-VN"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3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par>
                          <p:cTn id="52" fill="hold">
                            <p:stCondLst>
                              <p:cond delay="1000"/>
                            </p:stCondLst>
                            <p:childTnLst>
                              <p:par>
                                <p:cTn id="53" presetID="14" presetClass="entr" presetSubtype="1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randombar(horizontal)">
                                      <p:cBhvr>
                                        <p:cTn id="55" dur="500"/>
                                        <p:tgtEl>
                                          <p:spTgt spid="36"/>
                                        </p:tgtEl>
                                      </p:cBhvr>
                                    </p:animEffect>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9" grpId="0"/>
      <p:bldP spid="25" grpId="0" animBg="1"/>
      <p:bldP spid="29" grpId="0" animBg="1"/>
      <p:bldP spid="31" grpId="0" animBg="1"/>
      <p:bldP spid="32" grpId="0" animBg="1"/>
      <p:bldP spid="33" grpId="0" animBg="1"/>
      <p:bldP spid="34"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35119" y="9043973"/>
            <a:ext cx="1961579" cy="180338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2345">
            <a:off x="-423180" y="7354456"/>
            <a:ext cx="1499829" cy="3158683"/>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299025" y="266700"/>
                <a:ext cx="18158498" cy="978729"/>
              </a:xfrm>
              <a:prstGeom prst="rect">
                <a:avLst/>
              </a:prstGeom>
              <a:noFill/>
            </p:spPr>
            <p:txBody>
              <a:bodyPr wrap="square" rtlCol="0">
                <a:spAutoFit/>
              </a:bodyPr>
              <a:lstStyle/>
              <a:p>
                <a:pPr algn="just">
                  <a:lnSpc>
                    <a:spcPct val="120000"/>
                  </a:lnSpc>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2.39. </a:t>
                </a:r>
                <a:r>
                  <a:rPr kumimoji="0" lang="en-US" sz="4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tự</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nhiên</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khác</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0,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rằng</a:t>
                </a:r>
                <a:r>
                  <a:rPr kumimoji="0" lang="en-US" sz="4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 </a:t>
                </a:r>
                <a14:m>
                  <m:oMath xmlns:m="http://schemas.openxmlformats.org/officeDocument/2006/math">
                    <m:r>
                      <a:rPr kumimoji="0" lang="en-US" sz="4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lang="en-US" sz="4800" dirty="0"/>
                  <a:t> 28 </a:t>
                </a:r>
                <a:r>
                  <a:rPr lang="en-US" sz="4800" dirty="0" err="1"/>
                  <a:t>và</a:t>
                </a:r>
                <a:r>
                  <a:rPr lang="en-US" sz="4800" dirty="0"/>
                  <a:t> </a:t>
                </a:r>
                <a:r>
                  <a:rPr lang="en-US" sz="4800" dirty="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4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800" dirty="0"/>
                  <a:t> 32 </a:t>
                </a:r>
              </a:p>
            </p:txBody>
          </p:sp>
        </mc:Choice>
        <mc:Fallback xmlns="">
          <p:sp>
            <p:nvSpPr>
              <p:cNvPr id="29" name="TextBox 28"/>
              <p:cNvSpPr txBox="1">
                <a:spLocks noRot="1" noChangeAspect="1" noMove="1" noResize="1" noEditPoints="1" noAdjustHandles="1" noChangeArrowheads="1" noChangeShapeType="1" noTextEdit="1"/>
              </p:cNvSpPr>
              <p:nvPr/>
            </p:nvSpPr>
            <p:spPr>
              <a:xfrm>
                <a:off x="299025" y="266700"/>
                <a:ext cx="18158498" cy="978729"/>
              </a:xfrm>
              <a:prstGeom prst="rect">
                <a:avLst/>
              </a:prstGeom>
              <a:blipFill>
                <a:blip r:embed="rId14"/>
                <a:stretch>
                  <a:fillRect l="-1511" t="-8125" r="-571" b="-23750"/>
                </a:stretch>
              </a:blipFill>
            </p:spPr>
            <p:txBody>
              <a:bodyPr/>
              <a:lstStyle/>
              <a:p>
                <a:r>
                  <a:rPr lang="vi-VN">
                    <a:noFill/>
                  </a:rPr>
                  <a:t> </a:t>
                </a:r>
              </a:p>
            </p:txBody>
          </p:sp>
        </mc:Fallback>
      </mc:AlternateContent>
      <p:sp>
        <p:nvSpPr>
          <p:cNvPr id="30" name="TextBox 29"/>
          <p:cNvSpPr txBox="1"/>
          <p:nvPr/>
        </p:nvSpPr>
        <p:spPr>
          <a:xfrm>
            <a:off x="7832596" y="1743452"/>
            <a:ext cx="3091356" cy="1052596"/>
          </a:xfrm>
          <a:prstGeom prst="rect">
            <a:avLst/>
          </a:prstGeom>
          <a:noFill/>
        </p:spPr>
        <p:txBody>
          <a:bodyPr wrap="square" rtlCol="0">
            <a:spAutoFit/>
          </a:bodyPr>
          <a:lstStyle/>
          <a:p>
            <a:pPr algn="ctr">
              <a:lnSpc>
                <a:spcPct val="130000"/>
              </a:lnSpc>
            </a:pPr>
            <a:r>
              <a:rPr lang="en-US" sz="4800" b="1" u="sng" dirty="0" err="1">
                <a:solidFill>
                  <a:srgbClr val="002060"/>
                </a:solidFill>
                <a:latin typeface="Arial" panose="020B0604020202020204" pitchFamily="34" charset="0"/>
                <a:cs typeface="Arial" panose="020B0604020202020204" pitchFamily="34" charset="0"/>
              </a:rPr>
              <a:t>Giải</a:t>
            </a:r>
            <a:r>
              <a:rPr lang="en-US" sz="4800" b="1" u="sng" dirty="0">
                <a:solidFill>
                  <a:srgbClr val="002060"/>
                </a:solidFill>
                <a:latin typeface="Arial" panose="020B0604020202020204" pitchFamily="34" charset="0"/>
                <a:cs typeface="Arial" panose="020B0604020202020204" pitchFamily="34" charset="0"/>
              </a:rPr>
              <a:t>:</a:t>
            </a:r>
            <a:endParaRPr lang="vi-VN" sz="4800" b="1" u="sng" dirty="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2895600" y="3294072"/>
            <a:ext cx="11734800" cy="5309082"/>
          </a:xfrm>
          <a:prstGeom prst="rect">
            <a:avLst/>
          </a:prstGeom>
        </p:spPr>
        <p:txBody>
          <a:bodyPr wrap="square">
            <a:spAutoFit/>
          </a:bodyPr>
          <a:lstStyle/>
          <a:p>
            <a:pPr algn="ctr">
              <a:lnSpc>
                <a:spcPct val="150000"/>
              </a:lnSpc>
              <a:spcAft>
                <a:spcPts val="1000"/>
              </a:spcAft>
            </a:pPr>
            <a:r>
              <a:rPr lang="fr-FR" sz="5400" dirty="0">
                <a:solidFill>
                  <a:srgbClr val="000000"/>
                </a:solidFill>
                <a:ea typeface="Calibri" panose="020F0502020204030204" pitchFamily="34" charset="0"/>
              </a:rPr>
              <a:t>Theo </a:t>
            </a:r>
            <a:r>
              <a:rPr lang="fr-FR" sz="5400" dirty="0" err="1">
                <a:solidFill>
                  <a:srgbClr val="000000"/>
                </a:solidFill>
                <a:ea typeface="Calibri" panose="020F0502020204030204" pitchFamily="34" charset="0"/>
              </a:rPr>
              <a:t>đề</a:t>
            </a:r>
            <a:r>
              <a:rPr lang="fr-FR" sz="5400" dirty="0">
                <a:solidFill>
                  <a:srgbClr val="000000"/>
                </a:solidFill>
                <a:ea typeface="Calibri" panose="020F0502020204030204" pitchFamily="34" charset="0"/>
              </a:rPr>
              <a:t> </a:t>
            </a:r>
            <a:r>
              <a:rPr lang="fr-FR" sz="5400" dirty="0" err="1">
                <a:solidFill>
                  <a:srgbClr val="000000"/>
                </a:solidFill>
                <a:ea typeface="Calibri" panose="020F0502020204030204" pitchFamily="34" charset="0"/>
              </a:rPr>
              <a:t>bài</a:t>
            </a:r>
            <a:r>
              <a:rPr lang="fr-FR" sz="5400" dirty="0">
                <a:solidFill>
                  <a:srgbClr val="000000"/>
                </a:solidFill>
                <a:ea typeface="Calibri" panose="020F0502020204030204" pitchFamily="34" charset="0"/>
              </a:rPr>
              <a:t> =&gt; a = BCNN (28 , 32) </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28  = 2</a:t>
            </a:r>
            <a:r>
              <a:rPr lang="fr-FR" sz="5400" baseline="30000" dirty="0">
                <a:solidFill>
                  <a:srgbClr val="000000"/>
                </a:solidFill>
                <a:ea typeface="Calibri" panose="020F0502020204030204" pitchFamily="34" charset="0"/>
              </a:rPr>
              <a:t>2</a:t>
            </a:r>
            <a:r>
              <a:rPr lang="fr-FR" sz="5400" dirty="0">
                <a:solidFill>
                  <a:srgbClr val="000000"/>
                </a:solidFill>
                <a:ea typeface="Calibri" panose="020F0502020204030204" pitchFamily="34" charset="0"/>
              </a:rPr>
              <a:t>.7 </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32 = </a:t>
            </a:r>
            <a:r>
              <a:rPr lang="en-US" sz="5400" dirty="0">
                <a:solidFill>
                  <a:srgbClr val="000000"/>
                </a:solidFill>
                <a:ea typeface="Calibri" panose="020F0502020204030204" pitchFamily="34" charset="0"/>
              </a:rPr>
              <a:t>2</a:t>
            </a:r>
            <a:r>
              <a:rPr lang="en-US" sz="5400" baseline="30000" dirty="0">
                <a:solidFill>
                  <a:srgbClr val="000000"/>
                </a:solidFill>
                <a:ea typeface="Calibri" panose="020F0502020204030204" pitchFamily="34" charset="0"/>
              </a:rPr>
              <a:t>5</a:t>
            </a:r>
            <a:endParaRPr lang="en-US" sz="5400" dirty="0">
              <a:ea typeface="Calibri" panose="020F0502020204030204" pitchFamily="34" charset="0"/>
            </a:endParaRPr>
          </a:p>
          <a:p>
            <a:pPr algn="ctr">
              <a:lnSpc>
                <a:spcPct val="150000"/>
              </a:lnSpc>
              <a:spcAft>
                <a:spcPts val="1000"/>
              </a:spcAft>
            </a:pPr>
            <a:r>
              <a:rPr lang="fr-FR" sz="5400" dirty="0">
                <a:solidFill>
                  <a:srgbClr val="000000"/>
                </a:solidFill>
                <a:ea typeface="Calibri" panose="020F0502020204030204" pitchFamily="34" charset="0"/>
              </a:rPr>
              <a:t>=&gt; </a:t>
            </a:r>
            <a:r>
              <a:rPr lang="fr-FR" sz="5400" b="1" dirty="0">
                <a:solidFill>
                  <a:srgbClr val="000000"/>
                </a:solidFill>
                <a:ea typeface="Calibri" panose="020F0502020204030204" pitchFamily="34" charset="0"/>
              </a:rPr>
              <a:t>a </a:t>
            </a:r>
            <a:r>
              <a:rPr lang="fr-FR" sz="5400" dirty="0">
                <a:solidFill>
                  <a:srgbClr val="000000"/>
                </a:solidFill>
                <a:ea typeface="Calibri" panose="020F0502020204030204" pitchFamily="34" charset="0"/>
              </a:rPr>
              <a:t>= BCNN (28 , 32) = 2</a:t>
            </a:r>
            <a:r>
              <a:rPr lang="fr-FR" sz="5400" baseline="30000" dirty="0">
                <a:solidFill>
                  <a:srgbClr val="000000"/>
                </a:solidFill>
                <a:ea typeface="Calibri" panose="020F0502020204030204" pitchFamily="34" charset="0"/>
              </a:rPr>
              <a:t>5</a:t>
            </a:r>
            <a:r>
              <a:rPr lang="fr-FR" sz="5400" dirty="0">
                <a:solidFill>
                  <a:srgbClr val="000000"/>
                </a:solidFill>
                <a:ea typeface="Calibri" panose="020F0502020204030204" pitchFamily="34" charset="0"/>
              </a:rPr>
              <a:t>.7 = </a:t>
            </a:r>
            <a:r>
              <a:rPr lang="fr-FR" sz="5400" b="1" dirty="0">
                <a:solidFill>
                  <a:srgbClr val="000000"/>
                </a:solidFill>
                <a:ea typeface="Calibri" panose="020F0502020204030204" pitchFamily="34" charset="0"/>
              </a:rPr>
              <a:t>224</a:t>
            </a:r>
            <a:endParaRPr lang="en-US" sz="5400" b="1" dirty="0">
              <a:ea typeface="Calibri" panose="020F0502020204030204" pitchFamily="34" charset="0"/>
            </a:endParaRPr>
          </a:p>
        </p:txBody>
      </p:sp>
    </p:spTree>
    <p:extLst>
      <p:ext uri="{BB962C8B-B14F-4D97-AF65-F5344CB8AC3E}">
        <p14:creationId xmlns:p14="http://schemas.microsoft.com/office/powerpoint/2010/main" val="3934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581401" y="2633189"/>
            <a:ext cx="14052612" cy="5405911"/>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12074" y="-451175"/>
            <a:ext cx="6090210" cy="5751865"/>
          </a:xfrm>
          <a:prstGeom prst="rect">
            <a:avLst/>
          </a:prstGeom>
        </p:spPr>
      </p:pic>
      <p:sp>
        <p:nvSpPr>
          <p:cNvPr id="9" name="TextBox 9"/>
          <p:cNvSpPr txBox="1"/>
          <p:nvPr/>
        </p:nvSpPr>
        <p:spPr>
          <a:xfrm>
            <a:off x="-56086" y="1470370"/>
            <a:ext cx="5198981" cy="1162819"/>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a:t>
            </a:r>
            <a:r>
              <a:rPr kumimoji="0" lang="en-US" sz="1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a:t>
            </a:r>
          </a:p>
        </p:txBody>
      </p:sp>
      <p:sp>
        <p:nvSpPr>
          <p:cNvPr id="10" name="TextBox 10"/>
          <p:cNvSpPr txBox="1"/>
          <p:nvPr/>
        </p:nvSpPr>
        <p:spPr>
          <a:xfrm>
            <a:off x="5213476" y="3223052"/>
            <a:ext cx="11534306" cy="3823611"/>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Bội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chung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nhỏ</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nhất</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hai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số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nguyên</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cùng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nhau</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bằng</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tích</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hai</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số</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6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đó</a:t>
            </a:r>
            <a:r>
              <a:rPr kumimoji="0" lang="en-US" sz="66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en-US" sz="6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5544718" y="6670181"/>
            <a:ext cx="2406129" cy="319820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716596" y="5028817"/>
            <a:ext cx="1794567" cy="3087917"/>
          </a:xfrm>
          <a:prstGeom prst="rect">
            <a:avLst/>
          </a:prstGeom>
        </p:spPr>
      </p:pic>
    </p:spTree>
    <p:extLst>
      <p:ext uri="{BB962C8B-B14F-4D97-AF65-F5344CB8AC3E}">
        <p14:creationId xmlns:p14="http://schemas.microsoft.com/office/powerpoint/2010/main" val="202561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75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7294">
            <a:off x="-419073" y="2297726"/>
            <a:ext cx="2348424" cy="76857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89611" y="371379"/>
            <a:ext cx="1061203" cy="106120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22827" y="8933797"/>
            <a:ext cx="2004775" cy="184310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2345">
            <a:off x="-423180" y="7354456"/>
            <a:ext cx="1499829" cy="3158683"/>
          </a:xfrm>
          <a:prstGeom prst="rect">
            <a:avLst/>
          </a:prstGeom>
        </p:spPr>
      </p:pic>
      <p:sp>
        <p:nvSpPr>
          <p:cNvPr id="19" name="TextBox 18"/>
          <p:cNvSpPr txBox="1"/>
          <p:nvPr/>
        </p:nvSpPr>
        <p:spPr>
          <a:xfrm>
            <a:off x="755139" y="371379"/>
            <a:ext cx="16688799" cy="941796"/>
          </a:xfrm>
          <a:prstGeom prst="rect">
            <a:avLst/>
          </a:prstGeom>
          <a:noFill/>
        </p:spPr>
        <p:txBody>
          <a:bodyPr wrap="square" rtlCol="0">
            <a:spAutoFit/>
          </a:bodyPr>
          <a:lstStyle/>
          <a:p>
            <a:pPr marL="127000" marR="0" lvl="0" indent="0" algn="l" defTabSz="9144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2.44. </a:t>
            </a:r>
            <a:r>
              <a:rPr kumimoji="0" lang="en-US" sz="4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Thực</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hiện</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các</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phép</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tính</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Arial" panose="020B0604020202020204"/>
                <a:ea typeface="+mn-ea"/>
                <a:cs typeface="Times New Roman" panose="02020603050405020304" pitchFamily="18" charset="0"/>
              </a:rPr>
              <a:t>sau</a:t>
            </a:r>
            <a:r>
              <a:rPr kumimoji="0" lang="en-US" sz="4800" b="0" i="0" u="none" strike="noStrike" kern="1200" cap="none" spc="0" normalizeH="0" noProof="0" dirty="0">
                <a:ln>
                  <a:noFill/>
                </a:ln>
                <a:solidFill>
                  <a:srgbClr val="000000"/>
                </a:solidFill>
                <a:effectLst/>
                <a:uLnTx/>
                <a:uFillTx/>
                <a:latin typeface="Arial" panose="020B0604020202020204"/>
                <a:ea typeface="+mn-ea"/>
                <a:cs typeface="Times New Roman" panose="02020603050405020304" pitchFamily="18" charset="0"/>
              </a:rPr>
              <a:t>:</a:t>
            </a:r>
          </a:p>
        </p:txBody>
      </p:sp>
      <p:sp>
        <p:nvSpPr>
          <p:cNvPr id="21" name="TextBox 20"/>
          <p:cNvSpPr txBox="1"/>
          <p:nvPr/>
        </p:nvSpPr>
        <p:spPr>
          <a:xfrm>
            <a:off x="7469672" y="2682013"/>
            <a:ext cx="25566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8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55139" y="1316094"/>
                <a:ext cx="3893061" cy="1642950"/>
              </a:xfrm>
              <a:prstGeom prst="rect">
                <a:avLst/>
              </a:prstGeom>
              <a:noFill/>
            </p:spPr>
            <p:txBody>
              <a:bodyPr wrap="square" rtlCol="0">
                <a:spAutoFit/>
              </a:bodyPr>
              <a:lstStyle/>
              <a:p>
                <a:pPr marL="127000" lvl="0">
                  <a:lnSpc>
                    <a:spcPct val="115000"/>
                  </a:lnSpc>
                </a:pPr>
                <a:r>
                  <a:rPr kumimoji="0" lang="en-US" sz="4800" i="0" u="none" strike="noStrike" kern="1200" cap="none" spc="0" normalizeH="0" baseline="0" noProof="0" dirty="0">
                    <a:ln>
                      <a:noFill/>
                    </a:ln>
                    <a:effectLst/>
                    <a:uLnTx/>
                    <a:uFillTx/>
                    <a:latin typeface="Arial" panose="020B0604020202020204" pitchFamily="34" charset="0"/>
                    <a:cs typeface="Arial" panose="020B0604020202020204" pitchFamily="34" charset="0"/>
                  </a:rPr>
                  <a:t>a)</a:t>
                </a:r>
                <a:r>
                  <a:rPr kumimoji="0" lang="en-US" sz="60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11</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7</m:t>
                        </m:r>
                      </m:den>
                    </m:f>
                  </m:oMath>
                </a14:m>
                <a:r>
                  <a:rPr lang="vi-VN" sz="6000" dirty="0">
                    <a:latin typeface="Arial" panose="020B0604020202020204" pitchFamily="34" charset="0"/>
                    <a:cs typeface="Arial" panose="020B0604020202020204" pitchFamily="34" charset="0"/>
                  </a:rPr>
                  <a:t> </a:t>
                </a:r>
                <a:endPar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5139" y="1316094"/>
                <a:ext cx="3893061" cy="1642950"/>
              </a:xfrm>
              <a:prstGeom prst="rect">
                <a:avLst/>
              </a:prstGeom>
              <a:blipFill>
                <a:blip r:embed="rId14"/>
                <a:stretch>
                  <a:fillRect l="-3912" b="-966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1483790" y="1252424"/>
                <a:ext cx="4799435" cy="1642309"/>
              </a:xfrm>
              <a:prstGeom prst="rect">
                <a:avLst/>
              </a:prstGeom>
              <a:noFill/>
            </p:spPr>
            <p:txBody>
              <a:bodyPr wrap="square" rtlCol="0">
                <a:spAutoFit/>
              </a:bodyPr>
              <a:lstStyle/>
              <a:p>
                <a:pPr marL="127000" lvl="0">
                  <a:lnSpc>
                    <a:spcPct val="115000"/>
                  </a:lnSpc>
                </a:pPr>
                <a:r>
                  <a:rPr kumimoji="0" lang="en-US" sz="4800" i="0" u="none" strike="noStrike" kern="1200" cap="none" spc="0" normalizeH="0" baseline="0" noProof="0" dirty="0">
                    <a:ln>
                      <a:noFill/>
                    </a:ln>
                    <a:effectLst/>
                    <a:uLnTx/>
                    <a:uFillTx/>
                    <a:latin typeface="Arial" panose="020B0604020202020204" pitchFamily="34" charset="0"/>
                    <a:cs typeface="Arial" panose="020B0604020202020204" pitchFamily="34" charset="0"/>
                  </a:rPr>
                  <a:t>b)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20</m:t>
                        </m:r>
                      </m:den>
                    </m:f>
                  </m:oMath>
                </a14:m>
                <a:r>
                  <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2</m:t>
                        </m:r>
                      </m:num>
                      <m:den>
                        <m:r>
                          <a:rPr lang="en-US" sz="6000" i="1">
                            <a:latin typeface="Cambria Math" panose="02040503050406030204" pitchFamily="18" charset="0"/>
                          </a:rPr>
                          <m:t>1</m:t>
                        </m:r>
                        <m:r>
                          <a:rPr lang="en-US" sz="6000" b="0" i="1" smtClean="0">
                            <a:latin typeface="Cambria Math" panose="02040503050406030204" pitchFamily="18" charset="0"/>
                          </a:rPr>
                          <m:t>5</m:t>
                        </m:r>
                      </m:den>
                    </m:f>
                  </m:oMath>
                </a14:m>
                <a:endParaRPr kumimoji="0" lang="en-US" sz="6000" i="0" u="none" strike="noStrike" kern="1200" cap="none" spc="0" normalizeH="0" noProof="0" dirty="0">
                  <a:ln>
                    <a:noFill/>
                  </a:ln>
                  <a:effectLst/>
                  <a:uLnTx/>
                  <a:uFillTx/>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483790" y="1252424"/>
                <a:ext cx="4799435" cy="1642309"/>
              </a:xfrm>
              <a:prstGeom prst="rect">
                <a:avLst/>
              </a:prstGeom>
              <a:blipFill>
                <a:blip r:embed="rId15"/>
                <a:stretch>
                  <a:fillRect l="-3177" b="-8148"/>
                </a:stretch>
              </a:blipFill>
            </p:spPr>
            <p:txBody>
              <a:bodyPr/>
              <a:lstStyle/>
              <a:p>
                <a:r>
                  <a:rPr lang="vi-VN">
                    <a:noFill/>
                  </a:rPr>
                  <a:t> </a:t>
                </a:r>
              </a:p>
            </p:txBody>
          </p:sp>
        </mc:Fallback>
      </mc:AlternateContent>
      <p:sp>
        <p:nvSpPr>
          <p:cNvPr id="20" name="TextBox 19"/>
          <p:cNvSpPr txBox="1"/>
          <p:nvPr/>
        </p:nvSpPr>
        <p:spPr>
          <a:xfrm>
            <a:off x="326734" y="3637806"/>
            <a:ext cx="9045866" cy="830997"/>
          </a:xfrm>
          <a:prstGeom prst="rect">
            <a:avLst/>
          </a:prstGeom>
          <a:noFill/>
        </p:spPr>
        <p:txBody>
          <a:bodyPr wrap="square" rtlCol="0">
            <a:spAutoFit/>
          </a:bodyPr>
          <a:lstStyle/>
          <a:p>
            <a:pPr algn="just"/>
            <a:r>
              <a:rPr lang="en-US" sz="4800" dirty="0">
                <a:latin typeface="Arial" panose="020B0604020202020204" pitchFamily="34" charset="0"/>
                <a:cs typeface="Arial" panose="020B0604020202020204" pitchFamily="34" charset="0"/>
              </a:rPr>
              <a:t>a)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vi-VN" sz="4400" dirty="0"/>
              <a:t>BCNN (</a:t>
            </a:r>
            <a:r>
              <a:rPr lang="en-US" sz="4400" dirty="0"/>
              <a:t>11</a:t>
            </a:r>
            <a:r>
              <a:rPr lang="vi-VN" sz="4400" dirty="0"/>
              <a:t>, </a:t>
            </a:r>
            <a:r>
              <a:rPr lang="en-US" sz="4400" dirty="0"/>
              <a:t>7)</a:t>
            </a:r>
            <a:r>
              <a:rPr lang="vi-VN" sz="4400" dirty="0"/>
              <a:t> = </a:t>
            </a:r>
            <a:r>
              <a:rPr lang="en-US" sz="4400" dirty="0"/>
              <a:t>77</a:t>
            </a:r>
          </a:p>
        </p:txBody>
      </p:sp>
      <mc:AlternateContent xmlns:mc="http://schemas.openxmlformats.org/markup-compatibility/2006" xmlns:a14="http://schemas.microsoft.com/office/drawing/2010/main">
        <mc:Choice Requires="a14">
          <p:sp>
            <p:nvSpPr>
              <p:cNvPr id="23" name="TextBox 22"/>
              <p:cNvSpPr txBox="1"/>
              <p:nvPr/>
            </p:nvSpPr>
            <p:spPr>
              <a:xfrm>
                <a:off x="36786" y="4672370"/>
                <a:ext cx="10341267" cy="3425810"/>
              </a:xfrm>
              <a:prstGeom prst="rect">
                <a:avLst/>
              </a:prstGeom>
              <a:noFill/>
            </p:spPr>
            <p:txBody>
              <a:bodyPr wrap="square" rtlCol="0">
                <a:spAutoFit/>
              </a:bodyPr>
              <a:lstStyle/>
              <a:p>
                <a:pPr marL="857250" lvl="0" indent="-857250" algn="just">
                  <a:lnSpc>
                    <a:spcPct val="130000"/>
                  </a:lnSpc>
                  <a:buFont typeface="Symbol" panose="05050102010706020507" pitchFamily="18" charset="2"/>
                  <a:buChar char="Þ"/>
                </a:pP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11</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num>
                      <m:den>
                        <m:r>
                          <a:rPr lang="en-US" sz="6000" b="0" i="1" smtClean="0">
                            <a:latin typeface="Cambria Math" panose="02040503050406030204" pitchFamily="18" charset="0"/>
                          </a:rPr>
                          <m:t>7</m:t>
                        </m:r>
                      </m:den>
                    </m:f>
                  </m:oMath>
                </a14:m>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7.7</m:t>
                        </m:r>
                      </m:num>
                      <m:den>
                        <m:r>
                          <a:rPr lang="en-US" sz="6000" b="0" i="1" smtClean="0">
                            <a:latin typeface="Cambria Math" panose="02040503050406030204" pitchFamily="18" charset="0"/>
                          </a:rPr>
                          <m:t>11</m:t>
                        </m:r>
                        <m:r>
                          <a:rPr lang="vi-VN" sz="6000" i="1">
                            <a:latin typeface="Cambria Math" panose="02040503050406030204" pitchFamily="18" charset="0"/>
                          </a:rPr>
                          <m:t>.</m:t>
                        </m:r>
                        <m:r>
                          <a:rPr lang="en-US" sz="6000" b="0" i="1" smtClean="0">
                            <a:latin typeface="Cambria Math" panose="02040503050406030204" pitchFamily="18" charset="0"/>
                          </a:rPr>
                          <m:t>7</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m:t>
                        </m:r>
                        <m:r>
                          <a:rPr lang="vi-VN" sz="6000" i="1">
                            <a:latin typeface="Cambria Math" panose="02040503050406030204" pitchFamily="18" charset="0"/>
                          </a:rPr>
                          <m:t>.</m:t>
                        </m:r>
                        <m:r>
                          <a:rPr lang="en-US" sz="6000" b="0" i="1" smtClean="0">
                            <a:latin typeface="Cambria Math" panose="02040503050406030204" pitchFamily="18" charset="0"/>
                          </a:rPr>
                          <m:t>11</m:t>
                        </m:r>
                      </m:num>
                      <m:den>
                        <m:r>
                          <a:rPr lang="en-US" sz="6000" b="0" i="1" smtClean="0">
                            <a:latin typeface="Cambria Math" panose="02040503050406030204" pitchFamily="18" charset="0"/>
                          </a:rPr>
                          <m:t>7.11</m:t>
                        </m:r>
                      </m:den>
                    </m:f>
                  </m:oMath>
                </a14:m>
                <a:endParaRPr lang="en-US" sz="6000" dirty="0">
                  <a:latin typeface="Arial" panose="020B0604020202020204" pitchFamily="34" charset="0"/>
                  <a:cs typeface="Arial" panose="020B0604020202020204" pitchFamily="34" charset="0"/>
                </a:endParaRPr>
              </a:p>
              <a:p>
                <a:pPr lvl="0" algn="just">
                  <a:lnSpc>
                    <a:spcPct val="130000"/>
                  </a:lnSpc>
                </a:pPr>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49</m:t>
                        </m:r>
                      </m:num>
                      <m:den>
                        <m:r>
                          <a:rPr lang="en-US" sz="6000" b="0" i="1" smtClean="0">
                            <a:latin typeface="Cambria Math" panose="02040503050406030204" pitchFamily="18" charset="0"/>
                          </a:rPr>
                          <m:t>77</m:t>
                        </m:r>
                      </m:den>
                    </m:f>
                  </m:oMath>
                </a14:m>
                <a:r>
                  <a:rPr lang="en-US" sz="6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55</m:t>
                        </m:r>
                      </m:num>
                      <m:den>
                        <m:r>
                          <a:rPr lang="en-US" sz="6000" i="1">
                            <a:latin typeface="Cambria Math" panose="02040503050406030204" pitchFamily="18" charset="0"/>
                          </a:rPr>
                          <m:t>77</m:t>
                        </m:r>
                      </m:den>
                    </m:f>
                  </m:oMath>
                </a14:m>
                <a:r>
                  <a:rPr lang="en-US" sz="6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104</m:t>
                        </m:r>
                      </m:num>
                      <m:den>
                        <m:r>
                          <a:rPr lang="en-US" sz="6000" i="1">
                            <a:latin typeface="Cambria Math" panose="02040503050406030204" pitchFamily="18" charset="0"/>
                          </a:rPr>
                          <m:t>77</m:t>
                        </m:r>
                      </m:den>
                    </m:f>
                  </m:oMath>
                </a14:m>
                <a:endParaRPr lang="en-US" sz="6000" dirty="0">
                  <a:solidFill>
                    <a:prstClr val="black"/>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6786" y="4672370"/>
                <a:ext cx="10341267" cy="3425810"/>
              </a:xfrm>
              <a:prstGeom prst="rect">
                <a:avLst/>
              </a:prstGeom>
              <a:blipFill>
                <a:blip r:embed="rId16"/>
                <a:stretch>
                  <a:fillRect b="-480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409650" y="8222716"/>
                <a:ext cx="7965373" cy="1738489"/>
              </a:xfrm>
              <a:prstGeom prst="rect">
                <a:avLst/>
              </a:prstGeom>
              <a:noFill/>
            </p:spPr>
            <p:txBody>
              <a:bodyPr wrap="square" rtlCol="0">
                <a:spAutoFit/>
              </a:bodyPr>
              <a:lstStyle/>
              <a:p>
                <a:pPr lvl="0" algn="just">
                  <a:lnSpc>
                    <a:spcPct val="130000"/>
                  </a:lnSpc>
                </a:pPr>
                <a:r>
                  <a:rPr lang="en-US" sz="6000" dirty="0"/>
                  <a:t> </a:t>
                </a:r>
                <a:r>
                  <a:rPr lang="en-US" sz="6000" dirty="0" err="1"/>
                  <a:t>Vậy</a:t>
                </a:r>
                <a:r>
                  <a:rPr lang="en-US" sz="6000" dirty="0"/>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𝟕</m:t>
                        </m:r>
                      </m:num>
                      <m:den>
                        <m:r>
                          <a:rPr lang="en-US" sz="6000" b="1" i="1">
                            <a:latin typeface="Cambria Math" panose="02040503050406030204" pitchFamily="18" charset="0"/>
                          </a:rPr>
                          <m:t>𝟏𝟏</m:t>
                        </m:r>
                      </m:den>
                    </m:f>
                  </m:oMath>
                </a14:m>
                <a:r>
                  <a:rPr lang="vi-VN" sz="6000" b="1" dirty="0">
                    <a:cs typeface="Arial" panose="020B0604020202020204" pitchFamily="34" charset="0"/>
                  </a:rPr>
                  <a:t> </a:t>
                </a:r>
                <a:r>
                  <a:rPr lang="en-US" sz="6000" b="1" dirty="0">
                    <a:latin typeface="Arial" panose="020B0604020202020204" pitchFamily="34" charset="0"/>
                    <a:cs typeface="Arial" panose="020B0604020202020204" pitchFamily="34" charset="0"/>
                  </a:rPr>
                  <a:t>+</a:t>
                </a:r>
                <a:r>
                  <a:rPr lang="vi-VN" sz="6000" b="1" dirty="0">
                    <a:cs typeface="Arial" panose="020B0604020202020204" pitchFamily="34" charset="0"/>
                  </a:rPr>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𝟓</m:t>
                        </m:r>
                      </m:num>
                      <m:den>
                        <m:r>
                          <a:rPr lang="en-US" sz="6000" b="1" i="1">
                            <a:latin typeface="Cambria Math" panose="02040503050406030204" pitchFamily="18" charset="0"/>
                          </a:rPr>
                          <m:t>𝟕</m:t>
                        </m:r>
                      </m:den>
                    </m:f>
                  </m:oMath>
                </a14:m>
                <a:r>
                  <a:rPr lang="vi-VN" sz="6000" b="1" dirty="0">
                    <a:cs typeface="Arial" panose="020B0604020202020204" pitchFamily="34" charset="0"/>
                  </a:rPr>
                  <a:t> </a:t>
                </a:r>
                <a:r>
                  <a:rPr lang="en-US" sz="6000" b="1" dirty="0"/>
                  <a:t> =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𝟏𝟎𝟒</m:t>
                        </m:r>
                      </m:num>
                      <m:den>
                        <m:r>
                          <a:rPr lang="en-US" sz="6000" b="1" i="1">
                            <a:latin typeface="Cambria Math" panose="02040503050406030204" pitchFamily="18" charset="0"/>
                          </a:rPr>
                          <m:t>𝟕𝟕</m:t>
                        </m:r>
                      </m:den>
                    </m:f>
                  </m:oMath>
                </a14:m>
                <a:endParaRPr lang="en-US" sz="6000" b="1" dirty="0">
                  <a:solidFill>
                    <a:prstClr val="black"/>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409650" y="8222716"/>
                <a:ext cx="7965373" cy="1738489"/>
              </a:xfrm>
              <a:prstGeom prst="rect">
                <a:avLst/>
              </a:prstGeom>
              <a:blipFill>
                <a:blip r:embed="rId17"/>
                <a:stretch>
                  <a:fillRect l="-1913" b="-10526"/>
                </a:stretch>
              </a:blipFill>
            </p:spPr>
            <p:txBody>
              <a:bodyPr/>
              <a:lstStyle/>
              <a:p>
                <a:r>
                  <a:rPr lang="vi-VN">
                    <a:noFill/>
                  </a:rPr>
                  <a:t> </a:t>
                </a:r>
              </a:p>
            </p:txBody>
          </p:sp>
        </mc:Fallback>
      </mc:AlternateContent>
      <p:sp>
        <p:nvSpPr>
          <p:cNvPr id="26" name="TextBox 25"/>
          <p:cNvSpPr txBox="1"/>
          <p:nvPr/>
        </p:nvSpPr>
        <p:spPr>
          <a:xfrm>
            <a:off x="10228699" y="3644142"/>
            <a:ext cx="9045866" cy="769441"/>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BCNN (</a:t>
            </a:r>
            <a:r>
              <a:rPr lang="en-US" sz="4400" dirty="0">
                <a:latin typeface="Arial" panose="020B0604020202020204" pitchFamily="34" charset="0"/>
                <a:cs typeface="Arial" panose="020B0604020202020204" pitchFamily="34" charset="0"/>
              </a:rPr>
              <a:t>20</a:t>
            </a:r>
            <a:r>
              <a:rPr lang="vi-VN" sz="4400" dirty="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5</a:t>
            </a:r>
            <a:r>
              <a:rPr lang="vi-VN" sz="4400" dirty="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60</a:t>
            </a:r>
          </a:p>
        </p:txBody>
      </p:sp>
      <mc:AlternateContent xmlns:mc="http://schemas.openxmlformats.org/markup-compatibility/2006" xmlns:a14="http://schemas.microsoft.com/office/drawing/2010/main">
        <mc:Choice Requires="a14">
          <p:sp>
            <p:nvSpPr>
              <p:cNvPr id="27" name="TextBox 26"/>
              <p:cNvSpPr txBox="1"/>
              <p:nvPr/>
            </p:nvSpPr>
            <p:spPr>
              <a:xfrm>
                <a:off x="9841252" y="4253220"/>
                <a:ext cx="10341267" cy="3256276"/>
              </a:xfrm>
              <a:prstGeom prst="rect">
                <a:avLst/>
              </a:prstGeom>
              <a:noFill/>
            </p:spPr>
            <p:txBody>
              <a:bodyPr wrap="square" rtlCol="0">
                <a:spAutoFit/>
              </a:bodyPr>
              <a:lstStyle/>
              <a:p>
                <a:pPr marL="857250" lvl="0" indent="-857250" algn="just">
                  <a:lnSpc>
                    <a:spcPct val="120000"/>
                  </a:lnSpc>
                  <a:buFont typeface="Symbol" panose="05050102010706020507" pitchFamily="18" charset="2"/>
                  <a:buChar char="Þ"/>
                </a:pP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7</m:t>
                        </m:r>
                      </m:num>
                      <m:den>
                        <m:r>
                          <a:rPr lang="en-US" sz="6000" b="0" i="1" smtClean="0">
                            <a:latin typeface="Cambria Math" panose="02040503050406030204" pitchFamily="18" charset="0"/>
                          </a:rPr>
                          <m:t>20</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15</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i="1">
                            <a:latin typeface="Cambria Math" panose="02040503050406030204" pitchFamily="18" charset="0"/>
                          </a:rPr>
                          <m:t>7</m:t>
                        </m:r>
                        <m:r>
                          <a:rPr lang="en-US" sz="6000" b="0" i="1" smtClean="0">
                            <a:latin typeface="Cambria Math" panose="02040503050406030204" pitchFamily="18" charset="0"/>
                          </a:rPr>
                          <m:t>.3</m:t>
                        </m:r>
                      </m:num>
                      <m:den>
                        <m:r>
                          <a:rPr lang="en-US" sz="6000" i="1">
                            <a:latin typeface="Cambria Math" panose="02040503050406030204" pitchFamily="18" charset="0"/>
                          </a:rPr>
                          <m:t>20</m:t>
                        </m:r>
                        <m:r>
                          <a:rPr lang="en-US" sz="6000" b="0" i="1" smtClean="0">
                            <a:latin typeface="Cambria Math" panose="02040503050406030204" pitchFamily="18" charset="0"/>
                          </a:rPr>
                          <m:t>.3</m:t>
                        </m:r>
                      </m:den>
                    </m:f>
                  </m:oMath>
                </a14:m>
                <a:r>
                  <a:rPr lang="vi-VN" sz="6000" dirty="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i="1">
                            <a:latin typeface="Cambria Math" panose="02040503050406030204" pitchFamily="18" charset="0"/>
                          </a:rPr>
                          <m:t>2</m:t>
                        </m:r>
                        <m:r>
                          <a:rPr lang="en-US" sz="6000" b="0" i="1" smtClean="0">
                            <a:latin typeface="Cambria Math" panose="02040503050406030204" pitchFamily="18" charset="0"/>
                          </a:rPr>
                          <m:t>.4</m:t>
                        </m:r>
                      </m:num>
                      <m:den>
                        <m:r>
                          <a:rPr lang="en-US" sz="6000" i="1">
                            <a:latin typeface="Cambria Math" panose="02040503050406030204" pitchFamily="18" charset="0"/>
                          </a:rPr>
                          <m:t>15</m:t>
                        </m:r>
                        <m:r>
                          <a:rPr lang="en-US" sz="6000" b="0" i="1" smtClean="0">
                            <a:latin typeface="Cambria Math" panose="02040503050406030204" pitchFamily="18" charset="0"/>
                          </a:rPr>
                          <m:t>.4</m:t>
                        </m:r>
                      </m:den>
                    </m:f>
                  </m:oMath>
                </a14:m>
                <a:endParaRPr lang="en-US" sz="6000" dirty="0">
                  <a:latin typeface="Arial" panose="020B0604020202020204" pitchFamily="34" charset="0"/>
                  <a:cs typeface="Arial" panose="020B0604020202020204" pitchFamily="34" charset="0"/>
                </a:endParaRPr>
              </a:p>
              <a:p>
                <a:pPr lvl="0" algn="just">
                  <a:lnSpc>
                    <a:spcPct val="120000"/>
                  </a:lnSpc>
                </a:pPr>
                <a:r>
                  <a:rPr lang="en-US" sz="6000" dirty="0">
                    <a:latin typeface="Arial" panose="020B0604020202020204" pitchFamily="34" charset="0"/>
                    <a:cs typeface="Arial" panose="020B0604020202020204" pitchFamily="34" charset="0"/>
                  </a:rPr>
                  <a:t>			 </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21</m:t>
                        </m:r>
                      </m:num>
                      <m:den>
                        <m:r>
                          <a:rPr lang="vi-VN" sz="6000" i="1">
                            <a:latin typeface="Cambria Math" panose="02040503050406030204" pitchFamily="18" charset="0"/>
                          </a:rPr>
                          <m:t>6</m:t>
                        </m:r>
                        <m:r>
                          <a:rPr lang="en-US" sz="6000" b="0" i="1" smtClean="0">
                            <a:latin typeface="Cambria Math" panose="02040503050406030204" pitchFamily="18" charset="0"/>
                          </a:rPr>
                          <m:t>0</m:t>
                        </m:r>
                      </m:den>
                    </m:f>
                  </m:oMath>
                </a14:m>
                <a:r>
                  <a:rPr lang="vi-VN"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a:t>
                </a:r>
                <a:r>
                  <a:rPr lang="vi-VN" sz="6000" dirty="0">
                    <a:latin typeface="Arial" panose="020B0604020202020204" pitchFamily="34" charset="0"/>
                    <a:cs typeface="Arial" panose="020B0604020202020204" pitchFamily="34" charset="0"/>
                  </a:rPr>
                  <a:t>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8</m:t>
                        </m:r>
                      </m:num>
                      <m:den>
                        <m:r>
                          <a:rPr lang="en-US" sz="6000" b="0" i="1" smtClean="0">
                            <a:latin typeface="Cambria Math" panose="02040503050406030204" pitchFamily="18" charset="0"/>
                          </a:rPr>
                          <m:t>60</m:t>
                        </m:r>
                      </m:den>
                    </m:f>
                  </m:oMath>
                </a14:m>
                <a:r>
                  <a:rPr lang="vi-VN" sz="6000" dirty="0">
                    <a:latin typeface="Arial" panose="020B0604020202020204" pitchFamily="34" charset="0"/>
                    <a:cs typeface="Arial" panose="020B0604020202020204" pitchFamily="34" charset="0"/>
                  </a:rPr>
                  <a:t> = </a:t>
                </a:r>
                <a14:m>
                  <m:oMath xmlns:m="http://schemas.openxmlformats.org/officeDocument/2006/math">
                    <m:f>
                      <m:fPr>
                        <m:ctrlPr>
                          <a:rPr lang="en-US" sz="6000" i="1">
                            <a:latin typeface="Cambria Math" panose="02040503050406030204" pitchFamily="18" charset="0"/>
                          </a:rPr>
                        </m:ctrlPr>
                      </m:fPr>
                      <m:num>
                        <m:r>
                          <a:rPr lang="en-US" sz="6000" b="0" i="1" smtClean="0">
                            <a:latin typeface="Cambria Math" panose="02040503050406030204" pitchFamily="18" charset="0"/>
                          </a:rPr>
                          <m:t>13</m:t>
                        </m:r>
                      </m:num>
                      <m:den>
                        <m:r>
                          <a:rPr lang="en-US" sz="6000" b="0" i="1" smtClean="0">
                            <a:latin typeface="Cambria Math" panose="02040503050406030204" pitchFamily="18" charset="0"/>
                          </a:rPr>
                          <m:t>60</m:t>
                        </m:r>
                      </m:den>
                    </m:f>
                  </m:oMath>
                </a14:m>
                <a:endParaRPr lang="en-US" sz="6000" dirty="0">
                  <a:solidFill>
                    <a:prstClr val="black"/>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841252" y="4253220"/>
                <a:ext cx="10341267" cy="3256276"/>
              </a:xfrm>
              <a:prstGeom prst="rect">
                <a:avLst/>
              </a:prstGeom>
              <a:blipFill>
                <a:blip r:embed="rId18"/>
                <a:stretch>
                  <a:fillRect b="-262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504841" y="7849430"/>
                <a:ext cx="7965373" cy="1435329"/>
              </a:xfrm>
              <a:prstGeom prst="rect">
                <a:avLst/>
              </a:prstGeom>
              <a:noFill/>
            </p:spPr>
            <p:txBody>
              <a:bodyPr wrap="square" rtlCol="0">
                <a:spAutoFit/>
              </a:bodyPr>
              <a:lstStyle/>
              <a:p>
                <a:pPr algn="just"/>
                <a:r>
                  <a:rPr lang="en-US" sz="6000" dirty="0"/>
                  <a:t> </a:t>
                </a:r>
                <a:r>
                  <a:rPr lang="en-US" sz="4800" dirty="0" err="1"/>
                  <a:t>Vậy</a:t>
                </a:r>
                <a:r>
                  <a:rPr lang="en-US" sz="6000" dirty="0"/>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𝟕</m:t>
                        </m:r>
                      </m:num>
                      <m:den>
                        <m:r>
                          <a:rPr lang="en-US" sz="6000" b="1" i="1">
                            <a:latin typeface="Cambria Math" panose="02040503050406030204" pitchFamily="18" charset="0"/>
                          </a:rPr>
                          <m:t>𝟐𝟎</m:t>
                        </m:r>
                      </m:den>
                    </m:f>
                  </m:oMath>
                </a14:m>
                <a:r>
                  <a:rPr lang="vi-VN" sz="6000" b="1" dirty="0">
                    <a:cs typeface="Arial" panose="020B0604020202020204" pitchFamily="34" charset="0"/>
                  </a:rPr>
                  <a:t> </a:t>
                </a:r>
                <a:r>
                  <a:rPr lang="en-US" sz="6000" b="1" dirty="0">
                    <a:cs typeface="Arial" panose="020B0604020202020204" pitchFamily="34" charset="0"/>
                  </a:rPr>
                  <a:t>-</a:t>
                </a:r>
                <a:r>
                  <a:rPr lang="vi-VN" sz="6000" b="1" dirty="0">
                    <a:cs typeface="Arial" panose="020B0604020202020204" pitchFamily="34" charset="0"/>
                  </a:rPr>
                  <a:t> </a:t>
                </a:r>
                <a14:m>
                  <m:oMath xmlns:m="http://schemas.openxmlformats.org/officeDocument/2006/math">
                    <m:f>
                      <m:fPr>
                        <m:ctrlPr>
                          <a:rPr lang="en-US" sz="6000" b="1" i="1">
                            <a:latin typeface="Cambria Math" panose="02040503050406030204" pitchFamily="18" charset="0"/>
                          </a:rPr>
                        </m:ctrlPr>
                      </m:fPr>
                      <m:num>
                        <m:r>
                          <a:rPr lang="en-US" sz="6000" b="1" i="1">
                            <a:latin typeface="Cambria Math" panose="02040503050406030204" pitchFamily="18" charset="0"/>
                          </a:rPr>
                          <m:t>𝟐</m:t>
                        </m:r>
                      </m:num>
                      <m:den>
                        <m:r>
                          <a:rPr lang="en-US" sz="6000" b="1" i="1">
                            <a:latin typeface="Cambria Math" panose="02040503050406030204" pitchFamily="18" charset="0"/>
                          </a:rPr>
                          <m:t>𝟏𝟓</m:t>
                        </m:r>
                      </m:den>
                    </m:f>
                  </m:oMath>
                </a14:m>
                <a:r>
                  <a:rPr lang="en-US" sz="6000" b="1" i="1" dirty="0">
                    <a:cs typeface="Arial" panose="020B0604020202020204" pitchFamily="34" charset="0"/>
                  </a:rPr>
                  <a:t> </a:t>
                </a:r>
                <a:r>
                  <a:rPr lang="vi-VN" sz="6000" b="1" i="1" dirty="0">
                    <a:cs typeface="Arial" panose="020B0604020202020204" pitchFamily="34" charset="0"/>
                  </a:rPr>
                  <a:t>=</a:t>
                </a:r>
                <a14:m>
                  <m:oMath xmlns:m="http://schemas.openxmlformats.org/officeDocument/2006/math">
                    <m:r>
                      <a:rPr lang="en-US" sz="6000" b="1" i="1" smtClean="0">
                        <a:latin typeface="Cambria Math" panose="02040503050406030204" pitchFamily="18" charset="0"/>
                      </a:rPr>
                      <m:t> </m:t>
                    </m:r>
                    <m:f>
                      <m:fPr>
                        <m:ctrlPr>
                          <a:rPr lang="en-US" sz="6000" b="1" i="1">
                            <a:latin typeface="Cambria Math" panose="02040503050406030204" pitchFamily="18" charset="0"/>
                          </a:rPr>
                        </m:ctrlPr>
                      </m:fPr>
                      <m:num>
                        <m:r>
                          <a:rPr lang="en-US" sz="6000" b="1" i="1">
                            <a:latin typeface="Cambria Math" panose="02040503050406030204" pitchFamily="18" charset="0"/>
                          </a:rPr>
                          <m:t>𝟏𝟑</m:t>
                        </m:r>
                      </m:num>
                      <m:den>
                        <m:r>
                          <a:rPr lang="en-US" sz="6000" b="1" i="1">
                            <a:latin typeface="Cambria Math" panose="02040503050406030204" pitchFamily="18" charset="0"/>
                          </a:rPr>
                          <m:t>𝟔𝟎</m:t>
                        </m:r>
                      </m:den>
                    </m:f>
                  </m:oMath>
                </a14:m>
                <a:endParaRPr lang="en-US" sz="6000" b="1" i="1" dirty="0"/>
              </a:p>
            </p:txBody>
          </p:sp>
        </mc:Choice>
        <mc:Fallback xmlns="">
          <p:sp>
            <p:nvSpPr>
              <p:cNvPr id="28" name="TextBox 27"/>
              <p:cNvSpPr txBox="1">
                <a:spLocks noRot="1" noChangeAspect="1" noMove="1" noResize="1" noEditPoints="1" noAdjustHandles="1" noChangeArrowheads="1" noChangeShapeType="1" noTextEdit="1"/>
              </p:cNvSpPr>
              <p:nvPr/>
            </p:nvSpPr>
            <p:spPr>
              <a:xfrm>
                <a:off x="9504841" y="7849430"/>
                <a:ext cx="7965373" cy="1435329"/>
              </a:xfrm>
              <a:prstGeom prst="rect">
                <a:avLst/>
              </a:prstGeom>
              <a:blipFill>
                <a:blip r:embed="rId19"/>
                <a:stretch>
                  <a:fillRect l="-765" b="-12340"/>
                </a:stretch>
              </a:blipFill>
            </p:spPr>
            <p:txBody>
              <a:bodyPr/>
              <a:lstStyle/>
              <a:p>
                <a:r>
                  <a:rPr lang="vi-VN">
                    <a:noFill/>
                  </a:rPr>
                  <a:t> </a:t>
                </a:r>
              </a:p>
            </p:txBody>
          </p:sp>
        </mc:Fallback>
      </mc:AlternateContent>
      <p:cxnSp>
        <p:nvCxnSpPr>
          <p:cNvPr id="3" name="Straight Connector 2"/>
          <p:cNvCxnSpPr/>
          <p:nvPr/>
        </p:nvCxnSpPr>
        <p:spPr>
          <a:xfrm>
            <a:off x="9099538" y="3513010"/>
            <a:ext cx="0" cy="650729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485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wipe(left)">
                                      <p:cBhvr>
                                        <p:cTn id="34" dur="500"/>
                                        <p:tgtEl>
                                          <p:spTgt spid="23">
                                            <p:txEl>
                                              <p:pRg st="0" end="0"/>
                                            </p:tx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left)">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up)">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27">
                                            <p:txEl>
                                              <p:pRg st="1" end="1"/>
                                            </p:txEl>
                                          </p:spTgt>
                                        </p:tgtEl>
                                        <p:attrNameLst>
                                          <p:attrName>style.visibility</p:attrName>
                                        </p:attrNameLst>
                                      </p:cBhvr>
                                      <p:to>
                                        <p:strVal val="visible"/>
                                      </p:to>
                                    </p:set>
                                    <p:anim calcmode="lin" valueType="num">
                                      <p:cBhvr additive="base">
                                        <p:cTn id="6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1" grpId="0"/>
      <p:bldP spid="12" grpId="0"/>
      <p:bldP spid="20" grpId="0"/>
      <p:bldP spid="23" grpId="0" uiExpand="1" build="allAtOnce"/>
      <p:bldP spid="25" grpId="0"/>
      <p:bldP spid="26" grpId="0"/>
      <p:bldP spid="27" grpId="0" uiExpand="1" build="allAtOnce"/>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sp>
        <p:nvSpPr>
          <p:cNvPr id="17" name="Rounded Rectangular Callout 16"/>
          <p:cNvSpPr/>
          <p:nvPr/>
        </p:nvSpPr>
        <p:spPr>
          <a:xfrm>
            <a:off x="1302008" y="5208490"/>
            <a:ext cx="13275696" cy="2359214"/>
          </a:xfrm>
          <a:prstGeom prst="wedgeRoundRectCallout">
            <a:avLst>
              <a:gd name="adj1" fmla="val 46936"/>
              <a:gd name="adj2" fmla="val 1069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Nếu</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gọi</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số</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HS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của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6A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mà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số</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HS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của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từ</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30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đến</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40</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Thì</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cần</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điều</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kiện</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gì</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a:t>
            </a: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9" name="Rounded Rectangular Callout 18"/>
          <p:cNvSpPr/>
          <p:nvPr/>
        </p:nvSpPr>
        <p:spPr>
          <a:xfrm>
            <a:off x="904018" y="5305468"/>
            <a:ext cx="13986581" cy="2359214"/>
          </a:xfrm>
          <a:prstGeom prst="wedgeRoundRectCallout">
            <a:avLst>
              <a:gd name="adj1" fmla="val 46936"/>
              <a:gd name="adj2" fmla="val 1069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Khi</a:t>
            </a:r>
            <a:r>
              <a:rPr kumimoji="0" lang="en-US" sz="4400" b="0"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panose="020B0604020202020204"/>
                <a:ea typeface="+mn-ea"/>
                <a:cs typeface="+mn-cs"/>
              </a:rPr>
              <a:t>xếp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học</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sinh</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lớp</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6A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thành</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3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4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hay 9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hàng</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đều</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vừa</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đủ</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Vậy</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x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có</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quan</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hệ</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gì</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với</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5 </a:t>
            </a:r>
            <a:r>
              <a:rPr kumimoji="0" lang="en-US" sz="4400" b="0" i="0" u="none" strike="noStrike" kern="1200" cap="none" spc="0" normalizeH="0" noProof="0" dirty="0" err="1">
                <a:ln>
                  <a:noFill/>
                </a:ln>
                <a:solidFill>
                  <a:srgbClr val="002060"/>
                </a:solidFill>
                <a:effectLst/>
                <a:uLnTx/>
                <a:uFillTx/>
                <a:latin typeface="Arial" panose="020B0604020202020204"/>
                <a:ea typeface="+mn-ea"/>
                <a:cs typeface="+mn-cs"/>
              </a:rPr>
              <a:t>và</a:t>
            </a:r>
            <a:r>
              <a:rPr kumimoji="0" lang="en-US" sz="4400" b="0" i="0" u="none" strike="noStrike" kern="1200" cap="none" spc="0" normalizeH="0" noProof="0" dirty="0">
                <a:ln>
                  <a:noFill/>
                </a:ln>
                <a:solidFill>
                  <a:srgbClr val="002060"/>
                </a:solidFill>
                <a:effectLst/>
                <a:uLnTx/>
                <a:uFillTx/>
                <a:latin typeface="Arial" panose="020B0604020202020204"/>
                <a:ea typeface="+mn-ea"/>
                <a:cs typeface="+mn-cs"/>
              </a:rPr>
              <a:t> 8.</a:t>
            </a: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8" name="Group 4"/>
          <p:cNvGrpSpPr/>
          <p:nvPr/>
        </p:nvGrpSpPr>
        <p:grpSpPr>
          <a:xfrm>
            <a:off x="5874703" y="3374561"/>
            <a:ext cx="6415436" cy="2346412"/>
            <a:chOff x="873248" y="-2097678"/>
            <a:chExt cx="2302817" cy="842243"/>
          </a:xfrm>
        </p:grpSpPr>
        <p:sp>
          <p:nvSpPr>
            <p:cNvPr id="29" name="Freeform 5"/>
            <p:cNvSpPr/>
            <p:nvPr/>
          </p:nvSpPr>
          <p:spPr>
            <a:xfrm>
              <a:off x="873248" y="-2097678"/>
              <a:ext cx="2302817" cy="842243"/>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uLnTx/>
                  <a:uFillTx/>
                  <a:latin typeface="Arial" panose="020B0604020202020204"/>
                  <a:ea typeface="+mn-ea"/>
                  <a:cs typeface="+mn-cs"/>
                </a:rPr>
                <a:t>THẢO LUẬN NHÓM</a:t>
              </a:r>
              <a:endParaRPr kumimoji="0" lang="vi-VN" sz="5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2" name="TextBox 21"/>
              <p:cNvSpPr txBox="1"/>
              <p:nvPr/>
            </p:nvSpPr>
            <p:spPr>
              <a:xfrm>
                <a:off x="482641" y="5300096"/>
                <a:ext cx="17199559" cy="23083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xếp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9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đều</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vừa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đủ</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p>
              <a:p>
                <a:pPr marL="571500" marR="0" lvl="0" indent="-571500" algn="ctr" defTabSz="914400" rtl="0" eaLnBrk="1" fontAlgn="auto" latinLnBrk="0" hangingPunct="1">
                  <a:lnSpc>
                    <a:spcPct val="12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BC(3, 4, 9)</a:t>
                </a:r>
              </a:p>
              <a:p>
                <a:pPr marR="0" lvl="0" algn="ctr" defTabSz="914400" rtl="0" eaLnBrk="1" fontAlgn="auto" latinLnBrk="0" hangingPunct="1">
                  <a:lnSpc>
                    <a:spcPct val="120000"/>
                  </a:lnSpc>
                  <a:spcBef>
                    <a:spcPts val="0"/>
                  </a:spcBef>
                  <a:spcAft>
                    <a:spcPts val="0"/>
                  </a:spcAft>
                  <a:buClrTx/>
                  <a:buSzTx/>
                  <a:tabLst/>
                  <a:defRPr/>
                </a:pPr>
                <a:r>
                  <a:rPr lang="en-US" sz="4000" dirty="0">
                    <a:solidFill>
                      <a:prstClr val="black"/>
                    </a:solidFill>
                    <a:latin typeface="Arial" panose="020B0604020202020204" pitchFamily="34" charset="0"/>
                    <a:cs typeface="Arial" panose="020B0604020202020204" pitchFamily="34" charset="0"/>
                  </a:rPr>
                  <a:t>3 = 3	;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2</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9 = 3</a:t>
                </a:r>
                <a:r>
                  <a:rPr lang="en-US" sz="4000" baseline="30000" dirty="0">
                    <a:solidFill>
                      <a:prstClr val="black"/>
                    </a:solidFill>
                    <a:latin typeface="Arial" panose="020B060402020202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82641" y="5300096"/>
                <a:ext cx="17199559" cy="2308324"/>
              </a:xfrm>
              <a:prstGeom prst="rect">
                <a:avLst/>
              </a:prstGeom>
              <a:blipFill>
                <a:blip r:embed="rId2"/>
                <a:stretch>
                  <a:fillRect t="-2375" b="-73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54941" y="4646923"/>
                <a:ext cx="18486343" cy="707886"/>
              </a:xfrm>
              <a:prstGeom prst="rect">
                <a:avLst/>
              </a:prstGeom>
              <a:noFill/>
            </p:spPr>
            <p:txBody>
              <a:bodyPr wrap="square" rtlCol="0">
                <a:spAutoFit/>
              </a:bodyPr>
              <a:lstStyle/>
              <a:p>
                <a:pPr lvl="0">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Gọi: Số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mn-cs"/>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6A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là : </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x</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mn-cs"/>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mn-cs"/>
                  </a:rPr>
                  <a:t>sinh</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 x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a:cs typeface="+mn-cs"/>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ℕ</m:t>
                    </m:r>
                  </m:oMath>
                </a14:m>
                <a:r>
                  <a:rPr kumimoji="0" lang="en-US" sz="4000" b="0" i="0" u="none" strike="noStrike" kern="1200" cap="none" spc="0" normalizeH="0" baseline="30000" noProof="0" dirty="0">
                    <a:ln>
                      <a:noFill/>
                    </a:ln>
                    <a:solidFill>
                      <a:prstClr val="black"/>
                    </a:solidFill>
                    <a:effectLst/>
                    <a:uLnTx/>
                    <a:uFillTx/>
                    <a:latin typeface="Arial" panose="020B0604020202020204"/>
                    <a:cs typeface="+mn-cs"/>
                  </a:rPr>
                  <a:t>*</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 30 </a:t>
                </a:r>
                <a14:m>
                  <m:oMath xmlns:m="http://schemas.openxmlformats.org/officeDocument/2006/math">
                    <m:r>
                      <a:rPr lang="vi-VN" sz="4000" i="1">
                        <a:latin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a:cs typeface="+mn-cs"/>
                  </a:rPr>
                  <a:t> x </a:t>
                </a:r>
                <a14:m>
                  <m:oMath xmlns:m="http://schemas.openxmlformats.org/officeDocument/2006/math">
                    <m:r>
                      <a:rPr lang="vi-VN" sz="4000" i="1">
                        <a:latin typeface="Cambria Math" panose="020405030504060302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a:rPr>
                  <a:t> </a:t>
                </a:r>
                <a:r>
                  <a:rPr lang="en-US" sz="4000" dirty="0">
                    <a:solidFill>
                      <a:prstClr val="black"/>
                    </a:solidFill>
                    <a:latin typeface="Arial" panose="020B0604020202020204"/>
                  </a:rPr>
                  <a:t>4</a:t>
                </a:r>
                <a:r>
                  <a:rPr kumimoji="0" lang="en-US" sz="4000" b="0" i="0" u="none" strike="noStrike" kern="1200" cap="none" spc="0" normalizeH="0" baseline="0" noProof="0" dirty="0">
                    <a:ln>
                      <a:noFill/>
                    </a:ln>
                    <a:solidFill>
                      <a:prstClr val="black"/>
                    </a:solidFill>
                    <a:effectLst/>
                    <a:uLnTx/>
                    <a:uFillTx/>
                    <a:latin typeface="Arial" panose="020B0604020202020204"/>
                    <a:cs typeface="+mn-cs"/>
                  </a:rPr>
                  <a:t>0)</a:t>
                </a:r>
              </a:p>
            </p:txBody>
          </p:sp>
        </mc:Choice>
        <mc:Fallback xmlns="">
          <p:sp>
            <p:nvSpPr>
              <p:cNvPr id="21" name="TextBox 20"/>
              <p:cNvSpPr txBox="1">
                <a:spLocks noRot="1" noChangeAspect="1" noMove="1" noResize="1" noEditPoints="1" noAdjustHandles="1" noChangeArrowheads="1" noChangeShapeType="1" noTextEdit="1"/>
              </p:cNvSpPr>
              <p:nvPr/>
            </p:nvSpPr>
            <p:spPr>
              <a:xfrm>
                <a:off x="854941" y="4646923"/>
                <a:ext cx="18486343" cy="707886"/>
              </a:xfrm>
              <a:prstGeom prst="rect">
                <a:avLst/>
              </a:prstGeom>
              <a:blipFill>
                <a:blip r:embed="rId3"/>
                <a:stretch>
                  <a:fillRect l="-1154" t="-15517" b="-36207"/>
                </a:stretch>
              </a:blipFill>
            </p:spPr>
            <p:txBody>
              <a:bodyPr/>
              <a:lstStyle/>
              <a:p>
                <a:r>
                  <a:rPr lang="vi-VN">
                    <a:noFill/>
                  </a:rPr>
                  <a:t> </a:t>
                </a:r>
              </a:p>
            </p:txBody>
          </p:sp>
        </mc:Fallback>
      </mc:AlternateContent>
      <p:pic>
        <p:nvPicPr>
          <p:cNvPr id="2" name="Picture 2"/>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786"/>
          <a:stretch>
            <a:fillRect/>
          </a:stretch>
        </p:blipFill>
        <p:spPr>
          <a:xfrm>
            <a:off x="0" y="-13617"/>
            <a:ext cx="18288000" cy="10280393"/>
          </a:xfrm>
          <a:prstGeom prst="rect">
            <a:avLst/>
          </a:prstGeom>
        </p:spPr>
      </p:pic>
      <p:grpSp>
        <p:nvGrpSpPr>
          <p:cNvPr id="3" name="Group 3"/>
          <p:cNvGrpSpPr/>
          <p:nvPr/>
        </p:nvGrpSpPr>
        <p:grpSpPr>
          <a:xfrm>
            <a:off x="5715001" y="69902"/>
            <a:ext cx="7467600" cy="1281815"/>
            <a:chOff x="0" y="-1270"/>
            <a:chExt cx="1745507" cy="1296036"/>
          </a:xfrm>
        </p:grpSpPr>
        <p:sp>
          <p:nvSpPr>
            <p:cNvPr id="4" name="Freeform 4"/>
            <p:cNvSpPr/>
            <p:nvPr/>
          </p:nvSpPr>
          <p:spPr>
            <a:xfrm>
              <a:off x="0" y="-1270"/>
              <a:ext cx="1745507" cy="1296036"/>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5"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Arial" panose="020B0604020202020204"/>
                  <a:ea typeface="+mn-ea"/>
                  <a:cs typeface="+mn-cs"/>
                </a:rPr>
                <a:t>Vận</a:t>
              </a:r>
              <a:r>
                <a:rPr kumimoji="0" lang="en-US" sz="72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7200" b="1" i="0" u="none" strike="noStrike" kern="1200" cap="none" spc="0" normalizeH="0" baseline="0" noProof="0" dirty="0" err="1">
                  <a:ln>
                    <a:noFill/>
                  </a:ln>
                  <a:solidFill>
                    <a:srgbClr val="C00000"/>
                  </a:solidFill>
                  <a:effectLst/>
                  <a:uLnTx/>
                  <a:uFillTx/>
                  <a:latin typeface="Arial" panose="020B0604020202020204"/>
                  <a:ea typeface="+mn-ea"/>
                  <a:cs typeface="+mn-cs"/>
                </a:rPr>
                <a:t>dụng</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gr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0534">
            <a:off x="11756218" y="278380"/>
            <a:ext cx="2348424" cy="76857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80424">
            <a:off x="16791465" y="-1327723"/>
            <a:ext cx="1166687" cy="343143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8057">
            <a:off x="4610156" y="-16193"/>
            <a:ext cx="2625654" cy="67250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2723">
            <a:off x="-171549" y="8088512"/>
            <a:ext cx="1617528" cy="2125259"/>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25915">
            <a:off x="17237801" y="9541374"/>
            <a:ext cx="2053504" cy="1597827"/>
          </a:xfrm>
          <a:prstGeom prst="rect">
            <a:avLst/>
          </a:prstGeom>
        </p:spPr>
      </p:pic>
      <p:sp>
        <p:nvSpPr>
          <p:cNvPr id="15" name="TextBox 14"/>
          <p:cNvSpPr txBox="1"/>
          <p:nvPr/>
        </p:nvSpPr>
        <p:spPr>
          <a:xfrm>
            <a:off x="616433" y="1787606"/>
            <a:ext cx="17511347" cy="1692771"/>
          </a:xfrm>
          <a:prstGeom prst="rect">
            <a:avLst/>
          </a:prstGeom>
          <a:solidFill>
            <a:schemeClr val="accent3">
              <a:lumMod val="40000"/>
              <a:lumOff val="60000"/>
            </a:schemeClr>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xếp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hay 9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đều</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vừa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đủ</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30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40.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sinh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lớp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6A.</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7804106" y="3598590"/>
            <a:ext cx="25566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4400" b="1" i="1"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44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16">
            <a:clrChange>
              <a:clrFrom>
                <a:srgbClr val="FFFFFF"/>
              </a:clrFrom>
              <a:clrTo>
                <a:srgbClr val="FFFFFF">
                  <a:alpha val="0"/>
                </a:srgbClr>
              </a:clrTo>
            </a:clrChange>
          </a:blip>
          <a:stretch>
            <a:fillRect/>
          </a:stretch>
        </p:blipFill>
        <p:spPr>
          <a:xfrm>
            <a:off x="14950302" y="5756190"/>
            <a:ext cx="2211146" cy="4610474"/>
          </a:xfrm>
          <a:prstGeom prst="rect">
            <a:avLst/>
          </a:prstGeom>
        </p:spPr>
      </p:pic>
      <p:pic>
        <p:nvPicPr>
          <p:cNvPr id="20" name="Picture 19"/>
          <p:cNvPicPr>
            <a:picLocks noChangeAspect="1"/>
          </p:cNvPicPr>
          <p:nvPr/>
        </p:nvPicPr>
        <p:blipFill>
          <a:blip r:embed="rId16">
            <a:clrChange>
              <a:clrFrom>
                <a:srgbClr val="FFFFFF"/>
              </a:clrFrom>
              <a:clrTo>
                <a:srgbClr val="FFFFFF">
                  <a:alpha val="0"/>
                </a:srgbClr>
              </a:clrTo>
            </a:clrChange>
          </a:blip>
          <a:stretch>
            <a:fillRect/>
          </a:stretch>
        </p:blipFill>
        <p:spPr>
          <a:xfrm>
            <a:off x="14788392" y="5901399"/>
            <a:ext cx="2211146" cy="4610474"/>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3670487" y="7416299"/>
                <a:ext cx="15019923" cy="1692771"/>
              </a:xfrm>
              <a:prstGeom prst="rect">
                <a:avLst/>
              </a:prstGeom>
              <a:noFill/>
            </p:spPr>
            <p:txBody>
              <a:bodyPr wrap="square" rtlCol="0">
                <a:spAutoFit/>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BCNN(3, 4, 9) = 2</a:t>
                </a:r>
                <a:r>
                  <a:rPr kumimoji="0" lang="en-US" sz="4000" b="0" i="0" u="none" strike="noStrike" kern="1200" cap="none" spc="0" normalizeH="0" baseline="30000" noProof="0" dirty="0">
                    <a:ln>
                      <a:noFill/>
                    </a:ln>
                    <a:solidFill>
                      <a:prstClr val="black"/>
                    </a:solidFill>
                    <a:effectLst/>
                    <a:uLnTx/>
                    <a:uFillTx/>
                    <a:latin typeface="Arial" panose="020B0604020202020204"/>
                    <a:ea typeface="+mn-ea"/>
                    <a:cs typeface="+mn-cs"/>
                  </a:rPr>
                  <a:t>2</a:t>
                </a: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.3</a:t>
                </a:r>
                <a:r>
                  <a:rPr kumimoji="0" lang="en-US" sz="4000" b="0" i="0" u="none" strike="noStrike" kern="1200" cap="none" spc="0" normalizeH="0" baseline="30000" noProof="0" dirty="0">
                    <a:ln>
                      <a:noFill/>
                    </a:ln>
                    <a:solidFill>
                      <a:prstClr val="black"/>
                    </a:solidFill>
                    <a:effectLst/>
                    <a:uLnTx/>
                    <a:uFillTx/>
                    <a:latin typeface="Arial" panose="020B0604020202020204"/>
                    <a:ea typeface="+mn-ea"/>
                    <a:cs typeface="+mn-cs"/>
                  </a:rPr>
                  <a:t>2 </a:t>
                </a: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 36</a:t>
                </a:r>
              </a:p>
              <a:p>
                <a:pPr marL="571500" lvl="0" indent="-571500">
                  <a:lnSpc>
                    <a:spcPct val="130000"/>
                  </a:lnSpc>
                  <a:buFont typeface="Symbol" panose="05050102010706020507" pitchFamily="18" charset="2"/>
                  <a:buChar char="Þ"/>
                  <a:defRPr/>
                </a:pPr>
                <a:r>
                  <a:rPr kumimoji="0" lang="en-US" sz="4000" b="0" i="0" u="none" strike="noStrike" kern="1200" cap="none" spc="0" normalizeH="0" noProof="0" dirty="0">
                    <a:ln>
                      <a:noFill/>
                    </a:ln>
                    <a:solidFill>
                      <a:prstClr val="black"/>
                    </a:solidFill>
                    <a:effectLst/>
                    <a:uLnTx/>
                    <a:uFillTx/>
                    <a:latin typeface="Arial" panose="020B0604020202020204"/>
                    <a:ea typeface="+mn-ea"/>
                    <a:cs typeface="+mn-cs"/>
                  </a:rPr>
                  <a:t> x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rPr>
                      <m:t>∈</m:t>
                    </m:r>
                  </m:oMath>
                </a14:m>
                <a:r>
                  <a:rPr lang="en-US" sz="4000" dirty="0">
                    <a:solidFill>
                      <a:prstClr val="black"/>
                    </a:solidFill>
                    <a:latin typeface="Arial" panose="020B0604020202020204" pitchFamily="34" charset="0"/>
                    <a:cs typeface="Arial" panose="020B0604020202020204" pitchFamily="34" charset="0"/>
                  </a:rPr>
                  <a:t> BC(3, 4, 9) = B(36) =  {0; 36; 72;…}</a:t>
                </a:r>
              </a:p>
            </p:txBody>
          </p:sp>
        </mc:Choice>
        <mc:Fallback xmlns="">
          <p:sp>
            <p:nvSpPr>
              <p:cNvPr id="23" name="TextBox 22"/>
              <p:cNvSpPr txBox="1">
                <a:spLocks noRot="1" noChangeAspect="1" noMove="1" noResize="1" noEditPoints="1" noAdjustHandles="1" noChangeArrowheads="1" noChangeShapeType="1" noTextEdit="1"/>
              </p:cNvSpPr>
              <p:nvPr/>
            </p:nvSpPr>
            <p:spPr>
              <a:xfrm>
                <a:off x="3670487" y="7416299"/>
                <a:ext cx="15019923" cy="1692771"/>
              </a:xfrm>
              <a:prstGeom prst="rect">
                <a:avLst/>
              </a:prstGeom>
              <a:blipFill>
                <a:blip r:embed="rId17"/>
                <a:stretch>
                  <a:fillRect l="-1461" t="-1444" b="-1010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240404" y="8970848"/>
                <a:ext cx="5066296" cy="707886"/>
              </a:xfrm>
              <a:prstGeom prst="rect">
                <a:avLst/>
              </a:prstGeom>
              <a:noFill/>
            </p:spPr>
            <p:txBody>
              <a:bodyPr wrap="square" rtlCol="0">
                <a:spAutoFit/>
              </a:bodyPr>
              <a:lstStyle/>
              <a:p>
                <a:pPr lvl="0" algn="ju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30 </a:t>
                </a:r>
                <a14:m>
                  <m:oMath xmlns:m="http://schemas.openxmlformats.org/officeDocument/2006/math">
                    <m:r>
                      <a:rPr lang="vi-VN" sz="4000" b="1">
                        <a:latin typeface="Cambria Math" panose="02040503050406030204" pitchFamily="18" charset="0"/>
                      </a:rPr>
                      <m:t>≤</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x </a:t>
                </a:r>
                <a14:m>
                  <m:oMath xmlns:m="http://schemas.openxmlformats.org/officeDocument/2006/math">
                    <m:r>
                      <a:rPr lang="vi-VN" sz="4000" b="1" i="0">
                        <a:latin typeface="Cambria Math" panose="02040503050406030204" pitchFamily="18" charset="0"/>
                      </a:rPr>
                      <m:t>≤</m:t>
                    </m:r>
                  </m:oMath>
                </a14:m>
                <a:r>
                  <a:rPr lang="vi-VN" sz="4000" dirty="0"/>
                  <a:t> </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40</a:t>
                </a: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240404" y="8970848"/>
                <a:ext cx="5066296" cy="707886"/>
              </a:xfrm>
              <a:prstGeom prst="rect">
                <a:avLst/>
              </a:prstGeom>
              <a:blipFill>
                <a:blip r:embed="rId18"/>
                <a:stretch>
                  <a:fillRect l="-4332" t="-15517" b="-36207"/>
                </a:stretch>
              </a:blipFill>
            </p:spPr>
            <p:txBody>
              <a:bodyPr/>
              <a:lstStyle/>
              <a:p>
                <a:r>
                  <a:rPr lang="vi-VN">
                    <a:noFill/>
                  </a:rPr>
                  <a:t> </a:t>
                </a:r>
              </a:p>
            </p:txBody>
          </p:sp>
        </mc:Fallback>
      </mc:AlternateContent>
      <p:sp>
        <p:nvSpPr>
          <p:cNvPr id="27" name="TextBox 26"/>
          <p:cNvSpPr txBox="1"/>
          <p:nvPr/>
        </p:nvSpPr>
        <p:spPr>
          <a:xfrm>
            <a:off x="2550612" y="9497335"/>
            <a:ext cx="135526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Vậy</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học</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sinh</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của</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0" i="0" u="none" strike="noStrike" kern="1200" cap="none" spc="0" normalizeH="0" noProof="0" dirty="0" err="1">
                <a:ln>
                  <a:noFill/>
                </a:ln>
                <a:solidFill>
                  <a:prstClr val="black"/>
                </a:solidFill>
                <a:effectLst/>
                <a:uLnTx/>
                <a:uFillTx/>
                <a:latin typeface="Arial" panose="020B0604020202020204"/>
                <a:ea typeface="+mn-ea"/>
                <a:cs typeface="+mn-cs"/>
              </a:rPr>
              <a:t>lớp</a:t>
            </a:r>
            <a:r>
              <a:rPr kumimoji="0" lang="en-US" sz="4400" b="0" i="0" u="none" strike="noStrike" kern="1200" cap="none" spc="0" normalizeH="0" noProof="0" dirty="0">
                <a:ln>
                  <a:noFill/>
                </a:ln>
                <a:solidFill>
                  <a:prstClr val="black"/>
                </a:solidFill>
                <a:effectLst/>
                <a:uLnTx/>
                <a:uFillTx/>
                <a:latin typeface="Arial" panose="020B0604020202020204"/>
                <a:ea typeface="+mn-ea"/>
                <a:cs typeface="+mn-cs"/>
              </a:rPr>
              <a:t> 6A </a:t>
            </a:r>
            <a:r>
              <a:rPr kumimoji="0" lang="en-US" sz="44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400" b="1" i="0" u="none" strike="noStrike" kern="1200" cap="none" spc="0" normalizeH="0" baseline="0" noProof="0" dirty="0">
                <a:ln>
                  <a:noFill/>
                </a:ln>
                <a:solidFill>
                  <a:prstClr val="black"/>
                </a:solidFill>
                <a:effectLst/>
                <a:uLnTx/>
                <a:uFillTx/>
                <a:latin typeface="Arial" panose="020B0604020202020204"/>
                <a:ea typeface="+mn-ea"/>
                <a:cs typeface="+mn-cs"/>
              </a:rPr>
              <a:t>36 </a:t>
            </a:r>
            <a:r>
              <a:rPr kumimoji="0" lang="en-US" sz="4400" b="1" i="0" u="none" strike="noStrike" kern="1200" cap="none" spc="0" normalizeH="0" baseline="0" noProof="0" dirty="0" err="1">
                <a:ln>
                  <a:noFill/>
                </a:ln>
                <a:solidFill>
                  <a:prstClr val="black"/>
                </a:solidFill>
                <a:effectLst/>
                <a:uLnTx/>
                <a:uFillTx/>
                <a:latin typeface="Arial" panose="020B0604020202020204"/>
                <a:ea typeface="+mn-ea"/>
                <a:cs typeface="+mn-cs"/>
              </a:rPr>
              <a:t>học</a:t>
            </a:r>
            <a:r>
              <a:rPr kumimoji="0" lang="en-US" sz="4400" b="1" i="0" u="none" strike="noStrike" kern="1200" cap="none" spc="0" normalizeH="0" noProof="0" dirty="0">
                <a:ln>
                  <a:noFill/>
                </a:ln>
                <a:solidFill>
                  <a:prstClr val="black"/>
                </a:solidFill>
                <a:effectLst/>
                <a:uLnTx/>
                <a:uFillTx/>
                <a:latin typeface="Arial" panose="020B0604020202020204"/>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a:ea typeface="+mn-ea"/>
                <a:cs typeface="+mn-cs"/>
              </a:rPr>
              <a:t>sinh</a:t>
            </a:r>
            <a:r>
              <a:rPr kumimoji="0" lang="en-US" sz="4400" b="1" i="0" u="none" strike="noStrike" kern="1200" cap="none" spc="0" normalizeH="0" noProof="0" dirty="0">
                <a:ln>
                  <a:noFill/>
                </a:ln>
                <a:solidFill>
                  <a:prstClr val="black"/>
                </a:solidFill>
                <a:effectLst/>
                <a:uLnTx/>
                <a:uFillTx/>
                <a:latin typeface="Arial" panose="020B0604020202020204"/>
                <a:ea typeface="+mn-ea"/>
                <a:cs typeface="+mn-cs"/>
              </a:rPr>
              <a:t>.</a:t>
            </a:r>
            <a:endPar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29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wipe(left)">
                                      <p:cBhvr>
                                        <p:cTn id="61" dur="500"/>
                                        <p:tgtEl>
                                          <p:spTgt spid="22">
                                            <p:txEl>
                                              <p:pRg st="0" end="0"/>
                                            </p:tx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2">
                                            <p:txEl>
                                              <p:pRg st="1" end="1"/>
                                            </p:txEl>
                                          </p:spTgt>
                                        </p:tgtEl>
                                        <p:attrNameLst>
                                          <p:attrName>style.visibility</p:attrName>
                                        </p:attrNameLst>
                                      </p:cBhvr>
                                      <p:to>
                                        <p:strVal val="visible"/>
                                      </p:to>
                                    </p:set>
                                    <p:animEffect transition="in" filter="wipe(left)">
                                      <p:cBhvr>
                                        <p:cTn id="65" dur="500"/>
                                        <p:tgtEl>
                                          <p:spTgt spid="22">
                                            <p:txEl>
                                              <p:pRg st="1" end="1"/>
                                            </p:txEl>
                                          </p:spTgt>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2">
                                            <p:txEl>
                                              <p:pRg st="2" end="2"/>
                                            </p:txEl>
                                          </p:spTgt>
                                        </p:tgtEl>
                                        <p:attrNameLst>
                                          <p:attrName>style.visibility</p:attrName>
                                        </p:attrNameLst>
                                      </p:cBhvr>
                                      <p:to>
                                        <p:strVal val="visible"/>
                                      </p:to>
                                    </p:set>
                                    <p:animEffect transition="in" filter="wipe(left)">
                                      <p:cBhvr>
                                        <p:cTn id="69" dur="500"/>
                                        <p:tgtEl>
                                          <p:spTgt spid="2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3">
                                            <p:txEl>
                                              <p:pRg st="0" end="0"/>
                                            </p:txEl>
                                          </p:spTgt>
                                        </p:tgtEl>
                                        <p:attrNameLst>
                                          <p:attrName>style.visibility</p:attrName>
                                        </p:attrNameLst>
                                      </p:cBhvr>
                                      <p:to>
                                        <p:strVal val="visible"/>
                                      </p:to>
                                    </p:set>
                                    <p:animEffect transition="in" filter="wipe(left)">
                                      <p:cBhvr>
                                        <p:cTn id="74" dur="500"/>
                                        <p:tgtEl>
                                          <p:spTgt spid="23">
                                            <p:txEl>
                                              <p:pRg st="0" end="0"/>
                                            </p:tx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3">
                                            <p:txEl>
                                              <p:pRg st="1" end="1"/>
                                            </p:txEl>
                                          </p:spTgt>
                                        </p:tgtEl>
                                        <p:attrNameLst>
                                          <p:attrName>style.visibility</p:attrName>
                                        </p:attrNameLst>
                                      </p:cBhvr>
                                      <p:to>
                                        <p:strVal val="visible"/>
                                      </p:to>
                                    </p:set>
                                    <p:animEffect transition="in" filter="wipe(left)">
                                      <p:cBhvr>
                                        <p:cTn id="78" dur="500"/>
                                        <p:tgtEl>
                                          <p:spTgt spid="23">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2" grpId="0" uiExpand="1" build="allAtOnce"/>
      <p:bldP spid="21" grpId="0"/>
      <p:bldP spid="15" grpId="0" animBg="1"/>
      <p:bldP spid="16" grpId="0"/>
      <p:bldP spid="23" grpId="0" uiExpand="1" build="allAtOnce"/>
      <p:bldP spid="25"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3695916" y="612609"/>
            <a:ext cx="1368208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4594" y="-50425"/>
            <a:ext cx="4798152" cy="4600951"/>
          </a:xfrm>
          <a:prstGeom prst="rect">
            <a:avLst/>
          </a:prstGeom>
        </p:spPr>
      </p:pic>
      <p:sp>
        <p:nvSpPr>
          <p:cNvPr id="9" name="TextBox 9"/>
          <p:cNvSpPr txBox="1"/>
          <p:nvPr/>
        </p:nvSpPr>
        <p:spPr>
          <a:xfrm>
            <a:off x="-57512" y="1476445"/>
            <a:ext cx="5198981" cy="1107419"/>
          </a:xfrm>
          <a:prstGeom prst="rect">
            <a:avLst/>
          </a:prstGeom>
        </p:spPr>
        <p:txBody>
          <a:bodyPr lIns="0" tIns="0" rIns="0" bIns="0" rtlCol="0" anchor="t">
            <a:spAutoFit/>
          </a:bodyPr>
          <a:lstStyle/>
          <a:p>
            <a:pPr algn="ctr">
              <a:lnSpc>
                <a:spcPts val="8640"/>
              </a:lnSpc>
            </a:pPr>
            <a:r>
              <a:rPr lang="en-US" sz="8000" b="1" dirty="0" err="1">
                <a:solidFill>
                  <a:schemeClr val="accent2">
                    <a:lumMod val="75000"/>
                  </a:schemeClr>
                </a:solidFill>
              </a:rPr>
              <a:t>Mở</a:t>
            </a:r>
            <a:r>
              <a:rPr lang="en-US" sz="8000" b="1" dirty="0">
                <a:solidFill>
                  <a:schemeClr val="accent2">
                    <a:lumMod val="75000"/>
                  </a:schemeClr>
                </a:solidFill>
              </a:rPr>
              <a:t> </a:t>
            </a:r>
            <a:r>
              <a:rPr lang="en-US" sz="8000" b="1" dirty="0" err="1">
                <a:solidFill>
                  <a:schemeClr val="accent2">
                    <a:lumMod val="75000"/>
                  </a:schemeClr>
                </a:solidFill>
              </a:rPr>
              <a:t>rộng</a:t>
            </a:r>
            <a:endParaRPr lang="en-US" sz="8000" b="1" dirty="0">
              <a:solidFill>
                <a:schemeClr val="accent2">
                  <a:lumMod val="75000"/>
                </a:schemeClr>
              </a:solidFill>
            </a:endParaRPr>
          </a:p>
        </p:txBody>
      </p:sp>
      <p:sp>
        <p:nvSpPr>
          <p:cNvPr id="10" name="TextBox 10"/>
          <p:cNvSpPr txBox="1"/>
          <p:nvPr/>
        </p:nvSpPr>
        <p:spPr>
          <a:xfrm>
            <a:off x="5316063" y="611639"/>
            <a:ext cx="11115682" cy="2880789"/>
          </a:xfrm>
          <a:prstGeom prst="rect">
            <a:avLst/>
          </a:prstGeom>
        </p:spPr>
        <p:txBody>
          <a:bodyPr wrap="square" lIns="0" tIns="0" rIns="0" bIns="0" rtlCol="0" anchor="t">
            <a:spAutoFit/>
          </a:bodyPr>
          <a:lstStyle/>
          <a:p>
            <a:pPr algn="just">
              <a:lnSpc>
                <a:spcPct val="130000"/>
              </a:lnSpc>
            </a:pPr>
            <a:r>
              <a:rPr lang="en-US" sz="4800" dirty="0" err="1">
                <a:solidFill>
                  <a:srgbClr val="000000"/>
                </a:solidFill>
              </a:rPr>
              <a:t>Đọc</a:t>
            </a:r>
            <a:r>
              <a:rPr lang="en-US" sz="4800" dirty="0">
                <a:solidFill>
                  <a:srgbClr val="000000"/>
                </a:solidFill>
              </a:rPr>
              <a:t> </a:t>
            </a:r>
            <a:r>
              <a:rPr lang="en-US" sz="4800" dirty="0" err="1">
                <a:solidFill>
                  <a:srgbClr val="000000"/>
                </a:solidFill>
              </a:rPr>
              <a:t>phần</a:t>
            </a:r>
            <a:r>
              <a:rPr lang="en-US" sz="4800" dirty="0">
                <a:solidFill>
                  <a:srgbClr val="000000"/>
                </a:solidFill>
              </a:rPr>
              <a:t> </a:t>
            </a:r>
            <a:r>
              <a:rPr lang="en-US" sz="4800" b="1" dirty="0" err="1">
                <a:solidFill>
                  <a:srgbClr val="7030A0"/>
                </a:solidFill>
              </a:rPr>
              <a:t>Có</a:t>
            </a:r>
            <a:r>
              <a:rPr lang="en-US" sz="4800" b="1" dirty="0">
                <a:solidFill>
                  <a:srgbClr val="7030A0"/>
                </a:solidFill>
              </a:rPr>
              <a:t> </a:t>
            </a:r>
            <a:r>
              <a:rPr lang="en-US" sz="4800" b="1" dirty="0" err="1">
                <a:solidFill>
                  <a:srgbClr val="7030A0"/>
                </a:solidFill>
              </a:rPr>
              <a:t>thể</a:t>
            </a:r>
            <a:r>
              <a:rPr lang="en-US" sz="4800" b="1" dirty="0">
                <a:solidFill>
                  <a:srgbClr val="7030A0"/>
                </a:solidFill>
              </a:rPr>
              <a:t> </a:t>
            </a:r>
            <a:r>
              <a:rPr lang="en-US" sz="4800" b="1" dirty="0" err="1">
                <a:solidFill>
                  <a:srgbClr val="7030A0"/>
                </a:solidFill>
              </a:rPr>
              <a:t>em</a:t>
            </a:r>
            <a:r>
              <a:rPr lang="en-US" sz="4800" b="1" dirty="0">
                <a:solidFill>
                  <a:srgbClr val="7030A0"/>
                </a:solidFill>
              </a:rPr>
              <a:t> </a:t>
            </a:r>
            <a:r>
              <a:rPr lang="en-US" sz="4800" b="1" dirty="0" err="1">
                <a:solidFill>
                  <a:srgbClr val="7030A0"/>
                </a:solidFill>
              </a:rPr>
              <a:t>chưa</a:t>
            </a:r>
            <a:r>
              <a:rPr lang="en-US" sz="4800" b="1" dirty="0">
                <a:solidFill>
                  <a:srgbClr val="7030A0"/>
                </a:solidFill>
              </a:rPr>
              <a:t> </a:t>
            </a:r>
            <a:r>
              <a:rPr lang="en-US" sz="4800" b="1" dirty="0" err="1">
                <a:solidFill>
                  <a:srgbClr val="7030A0"/>
                </a:solidFill>
              </a:rPr>
              <a:t>biết</a:t>
            </a:r>
            <a:r>
              <a:rPr lang="en-US" sz="4800" dirty="0"/>
              <a:t>, </a:t>
            </a:r>
            <a:r>
              <a:rPr lang="en-US" sz="4800" dirty="0" err="1"/>
              <a:t>em</a:t>
            </a:r>
            <a:r>
              <a:rPr lang="en-US" sz="4800" dirty="0"/>
              <a:t> </a:t>
            </a:r>
            <a:r>
              <a:rPr lang="en-US" sz="4800" dirty="0" err="1"/>
              <a:t>hãy</a:t>
            </a:r>
            <a:r>
              <a:rPr lang="en-US" sz="4800" dirty="0"/>
              <a:t> </a:t>
            </a:r>
            <a:r>
              <a:rPr lang="en-US" sz="4800" dirty="0" err="1"/>
              <a:t>giải</a:t>
            </a:r>
            <a:r>
              <a:rPr lang="en-US" sz="4800" dirty="0"/>
              <a:t> </a:t>
            </a:r>
            <a:r>
              <a:rPr lang="en-US" sz="4800" dirty="0" err="1"/>
              <a:t>thích</a:t>
            </a:r>
            <a:r>
              <a:rPr lang="en-US" sz="4800" dirty="0"/>
              <a:t> </a:t>
            </a:r>
            <a:r>
              <a:rPr lang="en-US" sz="4800" dirty="0" err="1"/>
              <a:t>tại</a:t>
            </a:r>
            <a:r>
              <a:rPr lang="en-US" sz="4800" dirty="0"/>
              <a:t> </a:t>
            </a:r>
            <a:r>
              <a:rPr lang="en-US" sz="4800" dirty="0" err="1"/>
              <a:t>sao</a:t>
            </a:r>
            <a:r>
              <a:rPr lang="en-US" sz="4800" dirty="0"/>
              <a:t> </a:t>
            </a:r>
            <a:r>
              <a:rPr lang="en-US" sz="4800" dirty="0" err="1"/>
              <a:t>cứ</a:t>
            </a:r>
            <a:r>
              <a:rPr lang="en-US" sz="4800" dirty="0"/>
              <a:t> </a:t>
            </a:r>
            <a:r>
              <a:rPr lang="en-US" sz="4800" dirty="0" err="1"/>
              <a:t>sau</a:t>
            </a:r>
            <a:r>
              <a:rPr lang="en-US" sz="4800" dirty="0"/>
              <a:t> 60 </a:t>
            </a:r>
            <a:r>
              <a:rPr lang="en-US" sz="4800" dirty="0" err="1"/>
              <a:t>năm</a:t>
            </a:r>
            <a:r>
              <a:rPr lang="en-US" sz="4800" dirty="0"/>
              <a:t> </a:t>
            </a:r>
            <a:r>
              <a:rPr lang="en-US" sz="4800" dirty="0" err="1"/>
              <a:t>thì</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a:t>
            </a:r>
            <a:endParaRPr lang="en-US" sz="4800" b="1" dirty="0">
              <a:solidFill>
                <a:srgbClr val="7030A0"/>
              </a:solidFill>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6722657" y="8210402"/>
            <a:ext cx="1113611" cy="148020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369179" y="8435125"/>
            <a:ext cx="2348424" cy="76857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738584" y="5412747"/>
            <a:ext cx="1794567" cy="3087917"/>
          </a:xfrm>
          <a:prstGeom prst="rect">
            <a:avLst/>
          </a:prstGeom>
        </p:spPr>
      </p:pic>
      <p:sp>
        <p:nvSpPr>
          <p:cNvPr id="14" name="TextBox 10"/>
          <p:cNvSpPr txBox="1"/>
          <p:nvPr/>
        </p:nvSpPr>
        <p:spPr>
          <a:xfrm>
            <a:off x="4625095" y="3274210"/>
            <a:ext cx="2253869" cy="960263"/>
          </a:xfrm>
          <a:prstGeom prst="rect">
            <a:avLst/>
          </a:prstGeom>
        </p:spPr>
        <p:txBody>
          <a:bodyPr wrap="square" lIns="0" tIns="0" rIns="0" bIns="0" rtlCol="0" anchor="t">
            <a:spAutoFit/>
          </a:bodyPr>
          <a:lstStyle/>
          <a:p>
            <a:pPr algn="just">
              <a:lnSpc>
                <a:spcPct val="130000"/>
              </a:lnSpc>
            </a:pPr>
            <a:r>
              <a:rPr lang="en-US" sz="4800" b="1" u="sng" dirty="0" err="1">
                <a:solidFill>
                  <a:srgbClr val="002060"/>
                </a:solidFill>
              </a:rPr>
              <a:t>Trả</a:t>
            </a:r>
            <a:r>
              <a:rPr lang="en-US" sz="4800" b="1" u="sng" dirty="0">
                <a:solidFill>
                  <a:srgbClr val="002060"/>
                </a:solidFill>
              </a:rPr>
              <a:t> </a:t>
            </a:r>
            <a:r>
              <a:rPr lang="en-US" sz="4800" b="1" u="sng" dirty="0" err="1">
                <a:solidFill>
                  <a:srgbClr val="002060"/>
                </a:solidFill>
              </a:rPr>
              <a:t>lời</a:t>
            </a:r>
            <a:r>
              <a:rPr lang="en-US" sz="4800" b="1" u="sng" dirty="0">
                <a:solidFill>
                  <a:srgbClr val="002060"/>
                </a:solidFill>
              </a:rPr>
              <a:t>:</a:t>
            </a:r>
          </a:p>
        </p:txBody>
      </p:sp>
      <p:sp>
        <p:nvSpPr>
          <p:cNvPr id="15" name="TextBox 10"/>
          <p:cNvSpPr txBox="1"/>
          <p:nvPr/>
        </p:nvSpPr>
        <p:spPr>
          <a:xfrm>
            <a:off x="5271735" y="6040839"/>
            <a:ext cx="2253869" cy="860300"/>
          </a:xfrm>
          <a:prstGeom prst="rect">
            <a:avLst/>
          </a:prstGeom>
        </p:spPr>
        <p:txBody>
          <a:bodyPr wrap="square" lIns="0" tIns="0" rIns="0" bIns="0" rtlCol="0" anchor="t">
            <a:spAutoFit/>
          </a:bodyPr>
          <a:lstStyle/>
          <a:p>
            <a:pPr algn="just">
              <a:lnSpc>
                <a:spcPct val="130000"/>
              </a:lnSpc>
            </a:pPr>
            <a:endParaRPr lang="en-US" sz="4800" dirty="0">
              <a:solidFill>
                <a:srgbClr val="002060"/>
              </a:solidFill>
            </a:endParaRPr>
          </a:p>
        </p:txBody>
      </p:sp>
      <p:sp>
        <p:nvSpPr>
          <p:cNvPr id="16" name="TextBox 15"/>
          <p:cNvSpPr txBox="1"/>
          <p:nvPr/>
        </p:nvSpPr>
        <p:spPr>
          <a:xfrm>
            <a:off x="4480122" y="4231674"/>
            <a:ext cx="12598088" cy="4893647"/>
          </a:xfrm>
          <a:prstGeom prst="rect">
            <a:avLst/>
          </a:prstGeom>
          <a:noFill/>
        </p:spPr>
        <p:txBody>
          <a:bodyPr wrap="square" rtlCol="0">
            <a:spAutoFit/>
          </a:bodyPr>
          <a:lstStyle/>
          <a:p>
            <a:pPr algn="just">
              <a:lnSpc>
                <a:spcPct val="130000"/>
              </a:lnSpc>
            </a:pPr>
            <a:r>
              <a:rPr lang="en-US" sz="4800" dirty="0" err="1"/>
              <a:t>Vì</a:t>
            </a:r>
            <a:r>
              <a:rPr lang="en-US" sz="4800" dirty="0"/>
              <a:t> </a:t>
            </a:r>
            <a:r>
              <a:rPr lang="en-US" sz="4800" dirty="0" err="1"/>
              <a:t>cứ</a:t>
            </a:r>
            <a:r>
              <a:rPr lang="en-US" sz="4800" dirty="0"/>
              <a:t> 10 </a:t>
            </a:r>
            <a:r>
              <a:rPr lang="en-US" sz="4800" dirty="0" err="1"/>
              <a:t>năm</a:t>
            </a:r>
            <a:r>
              <a:rPr lang="en-US" sz="4800" dirty="0"/>
              <a:t>, can </a:t>
            </a:r>
            <a:r>
              <a:rPr lang="en-US" sz="4800" dirty="0" err="1"/>
              <a:t>Giáp</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Cứ</a:t>
            </a:r>
            <a:r>
              <a:rPr lang="en-US" sz="4800" dirty="0"/>
              <a:t> 12 </a:t>
            </a:r>
            <a:r>
              <a:rPr lang="en-US" sz="4800" dirty="0" err="1"/>
              <a:t>năm</a:t>
            </a:r>
            <a:r>
              <a:rPr lang="en-US" sz="4800" dirty="0"/>
              <a:t>, chi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nên</a:t>
            </a:r>
            <a:r>
              <a:rPr lang="en-US" sz="4800" dirty="0"/>
              <a:t> </a:t>
            </a:r>
            <a:r>
              <a:rPr lang="en-US" sz="4800" dirty="0" err="1"/>
              <a:t>số</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được</a:t>
            </a:r>
            <a:r>
              <a:rPr lang="en-US" sz="4800" dirty="0"/>
              <a:t> </a:t>
            </a:r>
            <a:r>
              <a:rPr lang="en-US" sz="4800" dirty="0" err="1"/>
              <a:t>lặp</a:t>
            </a:r>
            <a:r>
              <a:rPr lang="en-US" sz="4800" dirty="0"/>
              <a:t> </a:t>
            </a:r>
            <a:r>
              <a:rPr lang="en-US" sz="4800" dirty="0" err="1"/>
              <a:t>lại</a:t>
            </a:r>
            <a:r>
              <a:rPr lang="en-US" sz="4800" dirty="0"/>
              <a:t> </a:t>
            </a:r>
            <a:r>
              <a:rPr lang="en-US" sz="4800" dirty="0" err="1"/>
              <a:t>là</a:t>
            </a:r>
            <a:r>
              <a:rPr lang="en-US" sz="4800" dirty="0"/>
              <a:t> </a:t>
            </a:r>
            <a:r>
              <a:rPr lang="en-US" sz="4800" dirty="0" err="1"/>
              <a:t>bội</a:t>
            </a:r>
            <a:r>
              <a:rPr lang="en-US" sz="4800" dirty="0"/>
              <a:t> </a:t>
            </a:r>
            <a:r>
              <a:rPr lang="en-US" sz="4800" dirty="0" err="1"/>
              <a:t>chung</a:t>
            </a:r>
            <a:r>
              <a:rPr lang="en-US" sz="4800" dirty="0"/>
              <a:t> </a:t>
            </a:r>
            <a:r>
              <a:rPr lang="en-US" sz="4800" dirty="0" err="1"/>
              <a:t>của</a:t>
            </a:r>
            <a:r>
              <a:rPr lang="en-US" sz="4800" dirty="0"/>
              <a:t> 10 </a:t>
            </a:r>
            <a:r>
              <a:rPr lang="en-US" sz="4800" dirty="0" err="1"/>
              <a:t>và</a:t>
            </a:r>
            <a:r>
              <a:rPr lang="en-US" sz="4800" dirty="0"/>
              <a:t> 12. </a:t>
            </a:r>
            <a:r>
              <a:rPr lang="en-US" sz="4800" dirty="0" err="1"/>
              <a:t>Và</a:t>
            </a:r>
            <a:r>
              <a:rPr lang="en-US" sz="4800" dirty="0"/>
              <a:t> </a:t>
            </a:r>
            <a:r>
              <a:rPr lang="en-US" sz="4800" dirty="0" err="1"/>
              <a:t>số</a:t>
            </a:r>
            <a:r>
              <a:rPr lang="en-US" sz="4800" dirty="0"/>
              <a:t> </a:t>
            </a:r>
            <a:r>
              <a:rPr lang="en-US" sz="4800" dirty="0" err="1"/>
              <a:t>năm</a:t>
            </a:r>
            <a:r>
              <a:rPr lang="en-US" sz="4800" dirty="0"/>
              <a:t> </a:t>
            </a:r>
            <a:r>
              <a:rPr lang="en-US" sz="4800" dirty="0" err="1"/>
              <a:t>ít</a:t>
            </a:r>
            <a:r>
              <a:rPr lang="en-US" sz="4800" dirty="0"/>
              <a:t> </a:t>
            </a:r>
            <a:r>
              <a:rPr lang="en-US" sz="4800" dirty="0" err="1"/>
              <a:t>nhất</a:t>
            </a:r>
            <a:r>
              <a:rPr lang="en-US" sz="4800" dirty="0"/>
              <a:t> </a:t>
            </a:r>
            <a:r>
              <a:rPr lang="en-US" sz="4800" dirty="0" err="1"/>
              <a:t>năm</a:t>
            </a:r>
            <a:r>
              <a:rPr lang="en-US" sz="4800" dirty="0"/>
              <a:t> </a:t>
            </a:r>
            <a:r>
              <a:rPr lang="en-US" sz="4800" dirty="0" err="1"/>
              <a:t>Giáp</a:t>
            </a:r>
            <a:r>
              <a:rPr lang="en-US" sz="4800" dirty="0"/>
              <a:t> </a:t>
            </a:r>
            <a:r>
              <a:rPr lang="en-US" sz="4800" dirty="0" err="1"/>
              <a:t>Tý</a:t>
            </a:r>
            <a:r>
              <a:rPr lang="en-US" sz="4800" dirty="0"/>
              <a:t> </a:t>
            </a:r>
            <a:r>
              <a:rPr lang="en-US" sz="4800" dirty="0" err="1"/>
              <a:t>lặp</a:t>
            </a:r>
            <a:r>
              <a:rPr lang="en-US" sz="4800" dirty="0"/>
              <a:t> </a:t>
            </a:r>
            <a:r>
              <a:rPr lang="en-US" sz="4800" dirty="0" err="1"/>
              <a:t>lại</a:t>
            </a:r>
            <a:r>
              <a:rPr lang="en-US" sz="4800" dirty="0"/>
              <a:t> </a:t>
            </a:r>
            <a:r>
              <a:rPr lang="en-US" sz="4800" dirty="0" err="1"/>
              <a:t>là</a:t>
            </a:r>
            <a:r>
              <a:rPr lang="en-US" sz="4800" dirty="0"/>
              <a:t> </a:t>
            </a:r>
            <a:r>
              <a:rPr lang="en-US" sz="4800" dirty="0" err="1"/>
              <a:t>bội</a:t>
            </a:r>
            <a:r>
              <a:rPr lang="en-US" sz="4800" dirty="0"/>
              <a:t> </a:t>
            </a:r>
            <a:r>
              <a:rPr lang="en-US" sz="4800" dirty="0" err="1"/>
              <a:t>chung</a:t>
            </a:r>
            <a:r>
              <a:rPr lang="en-US" sz="4800" dirty="0"/>
              <a:t> </a:t>
            </a:r>
            <a:r>
              <a:rPr lang="en-US" sz="4800" dirty="0" err="1"/>
              <a:t>nhỏ</a:t>
            </a:r>
            <a:r>
              <a:rPr lang="en-US" sz="4800" dirty="0"/>
              <a:t> </a:t>
            </a:r>
            <a:r>
              <a:rPr lang="en-US" sz="4800" dirty="0" err="1"/>
              <a:t>nhất</a:t>
            </a:r>
            <a:r>
              <a:rPr lang="en-US" sz="4800" dirty="0"/>
              <a:t> </a:t>
            </a:r>
            <a:r>
              <a:rPr lang="en-US" sz="4800" dirty="0" err="1"/>
              <a:t>của</a:t>
            </a:r>
            <a:r>
              <a:rPr lang="en-US" sz="4800" dirty="0"/>
              <a:t> 10 </a:t>
            </a:r>
            <a:r>
              <a:rPr lang="en-US" sz="4800" dirty="0" err="1"/>
              <a:t>và</a:t>
            </a:r>
            <a:r>
              <a:rPr lang="en-US" sz="4800" dirty="0"/>
              <a:t> 12.</a:t>
            </a:r>
            <a:endParaRPr lang="vi-VN"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nodePh="1">
                                  <p:stCondLst>
                                    <p:cond delay="0"/>
                                  </p:stCondLst>
                                  <p:endCondLst>
                                    <p:cond evt="begin" delay="0">
                                      <p:tn val="19"/>
                                    </p:cond>
                                  </p:end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1009608" y="830773"/>
            <a:ext cx="14154192"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sp>
        <p:nvSpPr>
          <p:cNvPr id="12" name="TextBox 12"/>
          <p:cNvSpPr txBox="1"/>
          <p:nvPr/>
        </p:nvSpPr>
        <p:spPr>
          <a:xfrm>
            <a:off x="1827329" y="2836201"/>
            <a:ext cx="11318832" cy="677108"/>
          </a:xfrm>
          <a:prstGeom prst="rect">
            <a:avLst/>
          </a:prstGeom>
        </p:spPr>
        <p:txBody>
          <a:bodyPr wrap="square" lIns="0" tIns="0" rIns="0" bIns="0" rtlCol="0" anchor="t">
            <a:spAutoFit/>
          </a:bodyPr>
          <a:lstStyle/>
          <a:p>
            <a:pPr marL="571500" indent="-571500">
              <a:buFont typeface="Wingdings" panose="05000000000000000000" pitchFamily="2" charset="2"/>
              <a:buChar char="v"/>
            </a:pPr>
            <a:r>
              <a:rPr lang="en-US" sz="4400" dirty="0" err="1"/>
              <a:t>Đọc</a:t>
            </a:r>
            <a:r>
              <a:rPr lang="en-US" sz="4400" dirty="0"/>
              <a:t> </a:t>
            </a:r>
            <a:r>
              <a:rPr lang="en-US" sz="4400" dirty="0" err="1"/>
              <a:t>và</a:t>
            </a:r>
            <a:r>
              <a:rPr lang="en-US" sz="4400" dirty="0"/>
              <a:t> </a:t>
            </a:r>
            <a:r>
              <a:rPr lang="en-US" sz="4400" dirty="0" err="1"/>
              <a:t>ghi</a:t>
            </a:r>
            <a:r>
              <a:rPr lang="en-US" sz="4400" dirty="0"/>
              <a:t> </a:t>
            </a:r>
            <a:r>
              <a:rPr lang="en-US" sz="4400" dirty="0" err="1"/>
              <a:t>nhớ</a:t>
            </a:r>
            <a:r>
              <a:rPr lang="en-US" sz="4400" dirty="0"/>
              <a:t> </a:t>
            </a:r>
            <a:r>
              <a:rPr lang="en-US" sz="4400" dirty="0" err="1"/>
              <a:t>nội</a:t>
            </a:r>
            <a:r>
              <a:rPr lang="en-US" sz="4400" dirty="0"/>
              <a:t> dung </a:t>
            </a:r>
            <a:r>
              <a:rPr lang="en-US" sz="4400" dirty="0" err="1"/>
              <a:t>chính</a:t>
            </a:r>
            <a:r>
              <a:rPr lang="en-US" sz="4400" dirty="0"/>
              <a:t> </a:t>
            </a:r>
            <a:r>
              <a:rPr lang="en-US" sz="4400" dirty="0" err="1"/>
              <a:t>của</a:t>
            </a:r>
            <a:r>
              <a:rPr lang="en-US" sz="4400" dirty="0"/>
              <a:t> </a:t>
            </a:r>
            <a:r>
              <a:rPr lang="en-US" sz="4400" dirty="0" err="1"/>
              <a:t>bài</a:t>
            </a:r>
            <a:r>
              <a:rPr lang="en-US" sz="4400" dirty="0"/>
              <a:t>.</a:t>
            </a:r>
          </a:p>
        </p:txBody>
      </p:sp>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7991">
            <a:off x="14215721" y="8249705"/>
            <a:ext cx="1353320" cy="2071683"/>
          </a:xfrm>
          <a:prstGeom prst="rect">
            <a:avLst/>
          </a:prstGeom>
        </p:spPr>
      </p:pic>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0692" y="5822002"/>
            <a:ext cx="2146240" cy="2655436"/>
          </a:xfrm>
          <a:prstGeom prst="rect">
            <a:avLst/>
          </a:prstGeom>
        </p:spPr>
      </p:pic>
      <p:grpSp>
        <p:nvGrpSpPr>
          <p:cNvPr id="39" name="Group 4"/>
          <p:cNvGrpSpPr/>
          <p:nvPr/>
        </p:nvGrpSpPr>
        <p:grpSpPr>
          <a:xfrm>
            <a:off x="4114800" y="442933"/>
            <a:ext cx="8671317" cy="1092622"/>
            <a:chOff x="-3873" y="-104471"/>
            <a:chExt cx="4726894" cy="1144961"/>
          </a:xfrm>
        </p:grpSpPr>
        <p:sp>
          <p:nvSpPr>
            <p:cNvPr id="40" name="Freeform 5"/>
            <p:cNvSpPr/>
            <p:nvPr/>
          </p:nvSpPr>
          <p:spPr>
            <a:xfrm>
              <a:off x="-3873" y="-104471"/>
              <a:ext cx="4726894"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6">
                <a:lumMod val="60000"/>
                <a:lumOff val="40000"/>
              </a:schemeClr>
            </a:solidFill>
          </p:spPr>
          <p:txBody>
            <a:bodyPr/>
            <a:lstStyle/>
            <a:p>
              <a:pPr algn="ctr"/>
              <a:r>
                <a:rPr lang="en-US" sz="4800" b="1" dirty="0">
                  <a:solidFill>
                    <a:srgbClr val="C00000"/>
                  </a:solidFill>
                </a:rPr>
                <a:t>HƯỚNG DẪN VỀ NHÀ</a:t>
              </a:r>
              <a:endParaRPr lang="vi-VN" sz="4800" b="1" dirty="0">
                <a:solidFill>
                  <a:srgbClr val="C00000"/>
                </a:solidFill>
              </a:endParaRPr>
            </a:p>
          </p:txBody>
        </p:sp>
      </p:grpSp>
      <p:sp>
        <p:nvSpPr>
          <p:cNvPr id="41" name="TextBox 12"/>
          <p:cNvSpPr txBox="1"/>
          <p:nvPr/>
        </p:nvSpPr>
        <p:spPr>
          <a:xfrm>
            <a:off x="1866610" y="4664480"/>
            <a:ext cx="13167695" cy="737831"/>
          </a:xfrm>
          <a:prstGeom prst="rect">
            <a:avLst/>
          </a:prstGeom>
        </p:spPr>
        <p:txBody>
          <a:bodyPr wrap="square" lIns="0" tIns="0" rIns="0" bIns="0" rtlCol="0" anchor="t">
            <a:spAutoFit/>
          </a:bodyPr>
          <a:lstStyle/>
          <a:p>
            <a:pPr marL="571500" indent="-571500">
              <a:lnSpc>
                <a:spcPct val="120000"/>
              </a:lnSpc>
              <a:buFont typeface="Wingdings" panose="05000000000000000000" pitchFamily="2" charset="2"/>
              <a:buChar char="v"/>
            </a:pPr>
            <a:r>
              <a:rPr lang="en-US" sz="4400" dirty="0" err="1"/>
              <a:t>Xem</a:t>
            </a:r>
            <a:r>
              <a:rPr lang="en-US" sz="4400" dirty="0"/>
              <a:t> </a:t>
            </a:r>
            <a:r>
              <a:rPr lang="en-US" sz="4400" dirty="0" err="1"/>
              <a:t>trước</a:t>
            </a:r>
            <a:r>
              <a:rPr lang="en-US" sz="4400" dirty="0"/>
              <a:t> </a:t>
            </a:r>
            <a:r>
              <a:rPr lang="en-US" sz="4400" dirty="0" err="1"/>
              <a:t>bài</a:t>
            </a:r>
            <a:r>
              <a:rPr lang="en-US" sz="4400" dirty="0"/>
              <a:t> </a:t>
            </a:r>
            <a:r>
              <a:rPr lang="en-US" sz="4400" dirty="0" err="1"/>
              <a:t>tập</a:t>
            </a:r>
            <a:r>
              <a:rPr lang="en-US" sz="4400" dirty="0"/>
              <a:t> </a:t>
            </a:r>
            <a:r>
              <a:rPr lang="en-US" sz="4400" dirty="0" err="1"/>
              <a:t>phần</a:t>
            </a:r>
            <a:r>
              <a:rPr lang="en-US" sz="4400" dirty="0"/>
              <a:t> “</a:t>
            </a:r>
            <a:r>
              <a:rPr lang="en-US" sz="4400" dirty="0" err="1"/>
              <a:t>Luyện</a:t>
            </a:r>
            <a:r>
              <a:rPr lang="en-US" sz="4400" dirty="0"/>
              <a:t> </a:t>
            </a:r>
            <a:r>
              <a:rPr lang="en-US" sz="4400" dirty="0" err="1"/>
              <a:t>tập</a:t>
            </a:r>
            <a:r>
              <a:rPr lang="en-US" sz="4400" dirty="0"/>
              <a:t> </a:t>
            </a:r>
            <a:r>
              <a:rPr lang="en-US" sz="4400" dirty="0" err="1"/>
              <a:t>chung</a:t>
            </a:r>
            <a:r>
              <a:rPr lang="en-US" sz="4400" dirty="0"/>
              <a:t>”</a:t>
            </a:r>
          </a:p>
        </p:txBody>
      </p:sp>
      <p:sp>
        <p:nvSpPr>
          <p:cNvPr id="42" name="TextBox 12"/>
          <p:cNvSpPr txBox="1"/>
          <p:nvPr/>
        </p:nvSpPr>
        <p:spPr>
          <a:xfrm>
            <a:off x="1827330" y="6544178"/>
            <a:ext cx="11318831" cy="1895904"/>
          </a:xfrm>
          <a:prstGeom prst="rect">
            <a:avLst/>
          </a:prstGeom>
        </p:spPr>
        <p:txBody>
          <a:bodyPr wrap="square" lIns="0" tIns="0" rIns="0" bIns="0" rtlCol="0" anchor="t">
            <a:spAutoFit/>
          </a:bodyPr>
          <a:lstStyle/>
          <a:p>
            <a:pPr marL="571500" indent="-571500" algn="just">
              <a:lnSpc>
                <a:spcPct val="140000"/>
              </a:lnSpc>
              <a:buFont typeface="Wingdings" panose="05000000000000000000" pitchFamily="2" charset="2"/>
              <a:buChar char="v"/>
            </a:pPr>
            <a:r>
              <a:rPr lang="pt-BR" sz="4400" dirty="0"/>
              <a:t>Vận dụng kiến thức làm bài tập </a:t>
            </a:r>
            <a:r>
              <a:rPr lang="pt-BR" sz="4400" b="1" dirty="0"/>
              <a:t>2,42</a:t>
            </a:r>
            <a:r>
              <a:rPr lang="pt-BR" sz="4400" dirty="0"/>
              <a:t>; </a:t>
            </a:r>
            <a:r>
              <a:rPr lang="pt-BR" sz="4400" b="1" dirty="0"/>
              <a:t>2.43 </a:t>
            </a:r>
            <a:r>
              <a:rPr lang="pt-BR" sz="4400" dirty="0"/>
              <a:t>(SGK- tr53)</a:t>
            </a:r>
            <a:r>
              <a:rPr lang="pt-BR" sz="4400" b="1" dirty="0"/>
              <a:t> + 2.46+ 2.49 </a:t>
            </a:r>
            <a:r>
              <a:rPr lang="pt-BR" sz="4400" dirty="0"/>
              <a:t>(SGK – tr 55).</a:t>
            </a:r>
            <a:endParaRPr lang="en-US" sz="8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1"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77" name="Group 3"/>
          <p:cNvGrpSpPr/>
          <p:nvPr/>
        </p:nvGrpSpPr>
        <p:grpSpPr>
          <a:xfrm>
            <a:off x="2155165" y="1485900"/>
            <a:ext cx="13550459" cy="7427880"/>
            <a:chOff x="0" y="0"/>
            <a:chExt cx="1744237" cy="1689603"/>
          </a:xfrm>
          <a:solidFill>
            <a:schemeClr val="accent5">
              <a:lumMod val="75000"/>
            </a:schemeClr>
          </a:solidFill>
        </p:grpSpPr>
        <p:sp>
          <p:nvSpPr>
            <p:cNvPr id="78"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5"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grpFill/>
          </p:spPr>
        </p:sp>
      </p:grpSp>
      <p:pic>
        <p:nvPicPr>
          <p:cNvPr id="79"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80534">
            <a:off x="13796235" y="1653830"/>
            <a:ext cx="2348424" cy="768575"/>
          </a:xfrm>
          <a:prstGeom prst="rect">
            <a:avLst/>
          </a:prstGeom>
        </p:spPr>
      </p:pic>
      <p:pic>
        <p:nvPicPr>
          <p:cNvPr id="8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80424">
            <a:off x="2236057" y="6736163"/>
            <a:ext cx="1166687" cy="3431433"/>
          </a:xfrm>
          <a:prstGeom prst="rect">
            <a:avLst/>
          </a:prstGeom>
        </p:spPr>
      </p:pic>
      <p:pic>
        <p:nvPicPr>
          <p:cNvPr id="8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2723">
            <a:off x="123574" y="8798531"/>
            <a:ext cx="1129079" cy="1483490"/>
          </a:xfrm>
          <a:prstGeom prst="rect">
            <a:avLst/>
          </a:prstGeom>
        </p:spPr>
      </p:pic>
      <p:sp>
        <p:nvSpPr>
          <p:cNvPr id="76" name="TextBox 76"/>
          <p:cNvSpPr txBox="1"/>
          <p:nvPr/>
        </p:nvSpPr>
        <p:spPr>
          <a:xfrm>
            <a:off x="3372727" y="3297899"/>
            <a:ext cx="11125200" cy="3200876"/>
          </a:xfrm>
          <a:prstGeom prst="rect">
            <a:avLst/>
          </a:prstGeom>
        </p:spPr>
        <p:txBody>
          <a:bodyPr wrap="square" lIns="0" tIns="0" rIns="0" bIns="0" rtlCol="0" anchor="t">
            <a:spAutoFit/>
          </a:bodyPr>
          <a:lstStyle/>
          <a:p>
            <a:pPr algn="ctr">
              <a:lnSpc>
                <a:spcPct val="130000"/>
              </a:lnSpc>
            </a:pPr>
            <a:r>
              <a:rPr lang="en-US" sz="8000" b="1" dirty="0">
                <a:solidFill>
                  <a:schemeClr val="bg1"/>
                </a:solidFill>
              </a:rPr>
              <a:t>CẢM ƠN CÁC BẠN ĐÃ CHÚ Ý BÀI GIẢNG!</a:t>
            </a:r>
          </a:p>
        </p:txBody>
      </p:sp>
      <p:pic>
        <p:nvPicPr>
          <p:cNvPr id="83" name="Picture 82"/>
          <p:cNvPicPr>
            <a:picLocks noChangeAspect="1"/>
          </p:cNvPicPr>
          <p:nvPr/>
        </p:nvPicPr>
        <p:blipFill>
          <a:blip r:embed="rId8">
            <a:clrChange>
              <a:clrFrom>
                <a:srgbClr val="FFFFFF"/>
              </a:clrFrom>
              <a:clrTo>
                <a:srgbClr val="FFFFFF">
                  <a:alpha val="0"/>
                </a:srgbClr>
              </a:clrTo>
            </a:clrChange>
          </a:blip>
          <a:stretch>
            <a:fillRect/>
          </a:stretch>
        </p:blipFill>
        <p:spPr>
          <a:xfrm>
            <a:off x="16286852" y="6753935"/>
            <a:ext cx="2001148" cy="3395887"/>
          </a:xfrm>
          <a:prstGeom prst="rect">
            <a:avLst/>
          </a:prstGeom>
        </p:spPr>
      </p:pic>
      <p:pic>
        <p:nvPicPr>
          <p:cNvPr id="84" name="Picture 83"/>
          <p:cNvPicPr>
            <a:picLocks noChangeAspect="1"/>
          </p:cNvPicPr>
          <p:nvPr/>
        </p:nvPicPr>
        <p:blipFill>
          <a:blip r:embed="rId9">
            <a:clrChange>
              <a:clrFrom>
                <a:srgbClr val="FFFFFF"/>
              </a:clrFrom>
              <a:clrTo>
                <a:srgbClr val="FFFFFF">
                  <a:alpha val="0"/>
                </a:srgbClr>
              </a:clrTo>
            </a:clrChange>
          </a:blip>
          <a:stretch>
            <a:fillRect/>
          </a:stretch>
        </p:blipFill>
        <p:spPr>
          <a:xfrm>
            <a:off x="-140360" y="82934"/>
            <a:ext cx="2295525" cy="2190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74">
            <a:off x="80239" y="7391163"/>
            <a:ext cx="1344592" cy="2757152"/>
          </a:xfrm>
          <a:prstGeom prst="rect">
            <a:avLst/>
          </a:prstGeom>
        </p:spPr>
      </p:pic>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3550" y="683631"/>
            <a:ext cx="15656841" cy="918354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9907" y="683631"/>
            <a:ext cx="1462949" cy="1436350"/>
          </a:xfrm>
          <a:prstGeom prst="rect">
            <a:avLst/>
          </a:prstGeom>
        </p:spPr>
      </p:pic>
      <p:sp>
        <p:nvSpPr>
          <p:cNvPr id="14" name="TextBox 13"/>
          <p:cNvSpPr txBox="1"/>
          <p:nvPr/>
        </p:nvSpPr>
        <p:spPr>
          <a:xfrm>
            <a:off x="2517823" y="1790700"/>
            <a:ext cx="14324721" cy="7478970"/>
          </a:xfrm>
          <a:prstGeom prst="rect">
            <a:avLst/>
          </a:prstGeom>
          <a:noFill/>
        </p:spPr>
        <p:txBody>
          <a:bodyPr wrap="square" rtlCol="0">
            <a:spAutoFit/>
          </a:bodyPr>
          <a:lstStyle/>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BÀI 12: </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BỘI CHUNG NHỎ NHẤT</a:t>
            </a:r>
          </a:p>
          <a:p>
            <a:pPr algn="ctr">
              <a:lnSpc>
                <a:spcPct val="120000"/>
              </a:lnSpc>
              <a:spcBef>
                <a:spcPct val="0"/>
              </a:spcBef>
              <a:buFontTx/>
              <a:buNone/>
            </a:pPr>
            <a:r>
              <a:rPr lang="en-US" altLang="en-US" sz="8000" b="1" dirty="0">
                <a:solidFill>
                  <a:srgbClr val="C00000"/>
                </a:solidFill>
                <a:latin typeface="Arial" panose="020B0604020202020204" pitchFamily="34" charset="0"/>
                <a:cs typeface="Arial" panose="020B0604020202020204" pitchFamily="34" charset="0"/>
              </a:rPr>
              <a:t>(2 </a:t>
            </a:r>
            <a:r>
              <a:rPr lang="en-US" altLang="en-US" sz="8000" b="1" dirty="0" err="1">
                <a:solidFill>
                  <a:srgbClr val="C00000"/>
                </a:solidFill>
                <a:latin typeface="Arial" panose="020B0604020202020204" pitchFamily="34" charset="0"/>
                <a:cs typeface="Arial" panose="020B0604020202020204" pitchFamily="34" charset="0"/>
              </a:rPr>
              <a:t>tiết</a:t>
            </a:r>
            <a:r>
              <a:rPr lang="en-US" altLang="en-US" sz="8000" b="1" dirty="0">
                <a:solidFill>
                  <a:srgbClr val="C00000"/>
                </a:solidFill>
                <a:latin typeface="Arial" panose="020B0604020202020204" pitchFamily="34" charset="0"/>
                <a:cs typeface="Arial" panose="020B0604020202020204" pitchFamily="34" charset="0"/>
              </a:rPr>
              <a:t>) </a:t>
            </a:r>
          </a:p>
          <a:p>
            <a:pPr algn="ctr">
              <a:lnSpc>
                <a:spcPct val="120000"/>
              </a:lnSpc>
            </a:pPr>
            <a:endParaRPr lang="vi-VN" sz="8000" dirty="0">
              <a:solidFill>
                <a:srgbClr val="C00000"/>
              </a:solidFill>
            </a:endParaRPr>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94071" y="8660834"/>
            <a:ext cx="2574510" cy="200322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4071" y="6681793"/>
            <a:ext cx="2797216" cy="197904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001359">
            <a:off x="14225435" y="8422175"/>
            <a:ext cx="2058223" cy="4773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up 8"/>
          <p:cNvGrpSpPr/>
          <p:nvPr/>
        </p:nvGrpSpPr>
        <p:grpSpPr>
          <a:xfrm>
            <a:off x="4057909" y="-689643"/>
            <a:ext cx="9689995" cy="5402868"/>
            <a:chOff x="-3156596" y="2077354"/>
            <a:chExt cx="15802564" cy="8056947"/>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3156596" y="2077354"/>
              <a:ext cx="15802564" cy="8056947"/>
            </a:xfrm>
            <a:prstGeom prst="rect">
              <a:avLst/>
            </a:prstGeom>
          </p:spPr>
        </p:pic>
        <p:sp>
          <p:nvSpPr>
            <p:cNvPr id="10" name="TextBox 10"/>
            <p:cNvSpPr txBox="1"/>
            <p:nvPr/>
          </p:nvSpPr>
          <p:spPr>
            <a:xfrm>
              <a:off x="1006992" y="2621239"/>
              <a:ext cx="8862834" cy="2138214"/>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NỘI DUNG</a:t>
              </a:r>
            </a:p>
          </p:txBody>
        </p:sp>
      </p:grpSp>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38262" y="7515275"/>
            <a:ext cx="2146240" cy="2655436"/>
          </a:xfrm>
          <a:prstGeom prst="rect">
            <a:avLst/>
          </a:prstGeom>
        </p:spPr>
      </p:pic>
      <p:grpSp>
        <p:nvGrpSpPr>
          <p:cNvPr id="3" name="Group 3"/>
          <p:cNvGrpSpPr/>
          <p:nvPr/>
        </p:nvGrpSpPr>
        <p:grpSpPr>
          <a:xfrm>
            <a:off x="1234129" y="1108932"/>
            <a:ext cx="1368208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sp>
        <p:nvSpPr>
          <p:cNvPr id="12" name="TextBox 12"/>
          <p:cNvSpPr txBox="1"/>
          <p:nvPr/>
        </p:nvSpPr>
        <p:spPr>
          <a:xfrm>
            <a:off x="3097316" y="2544921"/>
            <a:ext cx="11678062" cy="860300"/>
          </a:xfrm>
          <a:prstGeom prst="rect">
            <a:avLst/>
          </a:prstGeom>
          <a:solidFill>
            <a:schemeClr val="accent6"/>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nhất</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3116812" y="4888440"/>
            <a:ext cx="11639070" cy="860300"/>
          </a:xfrm>
          <a:prstGeom prst="rect">
            <a:avLst/>
          </a:prstGeom>
          <a:solidFill>
            <a:schemeClr val="accent4">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Cách</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tìm</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bội</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chung</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nhỏ</a:t>
            </a:r>
            <a:r>
              <a:rPr kumimoji="0" lang="en-US" sz="48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nhất</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 name="Group 17"/>
          <p:cNvGrpSpPr/>
          <p:nvPr/>
        </p:nvGrpSpPr>
        <p:grpSpPr>
          <a:xfrm>
            <a:off x="1565929" y="2544921"/>
            <a:ext cx="970642" cy="969366"/>
            <a:chOff x="0" y="0"/>
            <a:chExt cx="1294189" cy="1292488"/>
          </a:xfrm>
          <a:solidFill>
            <a:schemeClr val="accent6"/>
          </a:solidFill>
        </p:grpSpPr>
        <p:grpSp>
          <p:nvGrpSpPr>
            <p:cNvPr id="18" name="Group 18"/>
            <p:cNvGrpSpPr/>
            <p:nvPr/>
          </p:nvGrpSpPr>
          <p:grpSpPr>
            <a:xfrm>
              <a:off x="0" y="0"/>
              <a:ext cx="1294189" cy="1292488"/>
              <a:chOff x="0" y="0"/>
              <a:chExt cx="6350000" cy="6350000"/>
            </a:xfrm>
            <a:grp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361375" y="228627"/>
              <a:ext cx="634729" cy="952500"/>
            </a:xfrm>
            <a:prstGeom prst="rect">
              <a:avLst/>
            </a:prstGeom>
            <a:grpFill/>
          </p:spPr>
          <p:txBody>
            <a:bodyPr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grpSp>
      <p:grpSp>
        <p:nvGrpSpPr>
          <p:cNvPr id="21" name="Group 21"/>
          <p:cNvGrpSpPr/>
          <p:nvPr/>
        </p:nvGrpSpPr>
        <p:grpSpPr>
          <a:xfrm>
            <a:off x="1621690" y="4906751"/>
            <a:ext cx="970642" cy="969366"/>
            <a:chOff x="0" y="0"/>
            <a:chExt cx="1294189" cy="1292488"/>
          </a:xfrm>
          <a:solidFill>
            <a:schemeClr val="accent4">
              <a:lumMod val="40000"/>
              <a:lumOff val="60000"/>
            </a:schemeClr>
          </a:solidFill>
        </p:grpSpPr>
        <p:grpSp>
          <p:nvGrpSpPr>
            <p:cNvPr id="22" name="Group 22"/>
            <p:cNvGrpSpPr/>
            <p:nvPr/>
          </p:nvGrpSpPr>
          <p:grpSpPr>
            <a:xfrm>
              <a:off x="0" y="0"/>
              <a:ext cx="1294189" cy="1292488"/>
              <a:chOff x="0" y="0"/>
              <a:chExt cx="6350000" cy="6350000"/>
            </a:xfrm>
            <a:grpFill/>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4" name="TextBox 24"/>
            <p:cNvSpPr txBox="1"/>
            <p:nvPr/>
          </p:nvSpPr>
          <p:spPr>
            <a:xfrm>
              <a:off x="361375" y="228627"/>
              <a:ext cx="634729" cy="952500"/>
            </a:xfrm>
            <a:prstGeom prst="rect">
              <a:avLst/>
            </a:prstGeom>
            <a:grpFill/>
          </p:spPr>
          <p:txBody>
            <a:bodyPr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grpSp>
        <p:nvGrpSpPr>
          <p:cNvPr id="33" name="Group 33"/>
          <p:cNvGrpSpPr/>
          <p:nvPr/>
        </p:nvGrpSpPr>
        <p:grpSpPr>
          <a:xfrm>
            <a:off x="1645423" y="7199870"/>
            <a:ext cx="970642" cy="969366"/>
            <a:chOff x="0" y="0"/>
            <a:chExt cx="1294189" cy="1292488"/>
          </a:xfrm>
          <a:solidFill>
            <a:schemeClr val="accent5">
              <a:lumMod val="60000"/>
              <a:lumOff val="40000"/>
            </a:schemeClr>
          </a:solidFill>
        </p:grpSpPr>
        <p:grpSp>
          <p:nvGrpSpPr>
            <p:cNvPr id="34" name="Group 34"/>
            <p:cNvGrpSpPr/>
            <p:nvPr/>
          </p:nvGrpSpPr>
          <p:grpSpPr>
            <a:xfrm>
              <a:off x="0" y="0"/>
              <a:ext cx="1294189" cy="1292488"/>
              <a:chOff x="0" y="0"/>
              <a:chExt cx="6350000" cy="6350000"/>
            </a:xfrm>
            <a:grpFill/>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TextBox 36"/>
            <p:cNvSpPr txBox="1"/>
            <p:nvPr/>
          </p:nvSpPr>
          <p:spPr>
            <a:xfrm>
              <a:off x="212577" y="188577"/>
              <a:ext cx="915750" cy="957527"/>
            </a:xfrm>
            <a:prstGeom prst="rect">
              <a:avLst/>
            </a:prstGeom>
            <a:grpFill/>
          </p:spPr>
          <p:txBody>
            <a:bodyPr wrap="square" lIns="0" tIns="0" rIns="0" bIns="0" rtlCol="0" anchor="t">
              <a:spAutoFit/>
            </a:bodyPr>
            <a:lstStyle/>
            <a:p>
              <a:pPr marL="0" marR="0" lvl="0" indent="0" algn="ctr" defTabSz="914400" rtl="0" eaLnBrk="1" fontAlgn="auto" latinLnBrk="0" hangingPunct="1">
                <a:lnSpc>
                  <a:spcPts val="5635"/>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8" name="TextBox 12"/>
          <p:cNvSpPr txBox="1"/>
          <p:nvPr/>
        </p:nvSpPr>
        <p:spPr>
          <a:xfrm>
            <a:off x="3137906" y="7310056"/>
            <a:ext cx="11574000" cy="860300"/>
          </a:xfrm>
          <a:prstGeom prst="rect">
            <a:avLst/>
          </a:prstGeom>
          <a:solidFill>
            <a:schemeClr val="accent5">
              <a:lumMod val="60000"/>
              <a:lumOff val="40000"/>
            </a:schemeClr>
          </a:solid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4800" noProof="0" dirty="0" err="1">
                <a:solidFill>
                  <a:srgbClr val="000000"/>
                </a:solidFill>
                <a:latin typeface="Arial" panose="020B0604020202020204" pitchFamily="34" charset="0"/>
                <a:cs typeface="Arial" panose="020B0604020202020204" pitchFamily="34" charset="0"/>
              </a:rPr>
              <a:t>Quy</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đồng</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mẫu</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các</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phân</a:t>
            </a:r>
            <a:r>
              <a:rPr lang="en-US" sz="4800" noProof="0" dirty="0">
                <a:solidFill>
                  <a:srgbClr val="000000"/>
                </a:solidFill>
                <a:latin typeface="Arial" panose="020B0604020202020204" pitchFamily="34" charset="0"/>
                <a:cs typeface="Arial" panose="020B0604020202020204" pitchFamily="34" charset="0"/>
              </a:rPr>
              <a:t> </a:t>
            </a:r>
            <a:r>
              <a:rPr lang="en-US" sz="4800" noProof="0" dirty="0" err="1">
                <a:solidFill>
                  <a:srgbClr val="000000"/>
                </a:solidFill>
                <a:latin typeface="Arial" panose="020B0604020202020204" pitchFamily="34" charset="0"/>
                <a:cs typeface="Arial" panose="020B0604020202020204" pitchFamily="34" charset="0"/>
              </a:rPr>
              <a:t>số</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1822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26989" y="2372089"/>
            <a:ext cx="13429747" cy="7169185"/>
            <a:chOff x="0" y="0"/>
            <a:chExt cx="10821129" cy="5776630"/>
          </a:xfrm>
          <a:solidFill>
            <a:schemeClr val="accent2">
              <a:lumMod val="20000"/>
              <a:lumOff val="80000"/>
            </a:schemeClr>
          </a:solidFill>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grpFill/>
          </p:spPr>
        </p:sp>
      </p:grpSp>
      <p:grpSp>
        <p:nvGrpSpPr>
          <p:cNvPr id="4" name="Group 4"/>
          <p:cNvGrpSpPr/>
          <p:nvPr/>
        </p:nvGrpSpPr>
        <p:grpSpPr>
          <a:xfrm>
            <a:off x="6354754" y="1809942"/>
            <a:ext cx="5871292" cy="2126100"/>
            <a:chOff x="0" y="0"/>
            <a:chExt cx="3435356" cy="1138475"/>
          </a:xfrm>
          <a:solidFill>
            <a:schemeClr val="accent2">
              <a:lumMod val="60000"/>
              <a:lumOff val="40000"/>
            </a:schemeClr>
          </a:solidFill>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grp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29041" y="1235099"/>
            <a:ext cx="3020414" cy="720862"/>
          </a:xfrm>
          <a:prstGeom prst="rect">
            <a:avLst/>
          </a:prstGeom>
        </p:spPr>
      </p:pic>
      <p:sp>
        <p:nvSpPr>
          <p:cNvPr id="7" name="TextBox 7"/>
          <p:cNvSpPr txBox="1"/>
          <p:nvPr/>
        </p:nvSpPr>
        <p:spPr>
          <a:xfrm>
            <a:off x="6520641" y="2435023"/>
            <a:ext cx="5941248" cy="1107419"/>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8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Tiết</a:t>
            </a:r>
            <a:r>
              <a:rPr kumimoji="0" lang="en-US" sz="8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1</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3959">
            <a:off x="14313332" y="2145280"/>
            <a:ext cx="2122534" cy="196675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7376">
            <a:off x="3129658" y="1422052"/>
            <a:ext cx="947383" cy="2122534"/>
          </a:xfrm>
          <a:prstGeom prst="rect">
            <a:avLst/>
          </a:prstGeom>
        </p:spPr>
      </p:pic>
      <p:sp>
        <p:nvSpPr>
          <p:cNvPr id="17" name="TextBox 16"/>
          <p:cNvSpPr txBox="1"/>
          <p:nvPr/>
        </p:nvSpPr>
        <p:spPr>
          <a:xfrm>
            <a:off x="3524248" y="4600122"/>
            <a:ext cx="11430000" cy="1654364"/>
          </a:xfrm>
          <a:prstGeom prst="rect">
            <a:avLst/>
          </a:prstGeom>
          <a:noFill/>
        </p:spPr>
        <p:txBody>
          <a:bodyPr wrap="square" rtlCol="0">
            <a:spAutoFit/>
          </a:bodyPr>
          <a:lstStyle/>
          <a:p>
            <a:pPr marL="1143000" marR="0" lvl="0" indent="-1143000" algn="ctr" defTabSz="914400" rtl="0" eaLnBrk="1" fontAlgn="auto" latinLnBrk="0" hangingPunct="1">
              <a:lnSpc>
                <a:spcPct val="110000"/>
              </a:lnSpc>
              <a:spcBef>
                <a:spcPts val="0"/>
              </a:spcBef>
              <a:spcAft>
                <a:spcPts val="0"/>
              </a:spcAft>
              <a:buClrTx/>
              <a:buSzTx/>
              <a:buFontTx/>
              <a:buAutoNum type="arabicPeriod"/>
              <a:tabLst/>
              <a:defRPr/>
            </a:pPr>
            <a:r>
              <a:rPr lang="en-US" sz="4800" b="1" dirty="0">
                <a:solidFill>
                  <a:schemeClr val="accent6">
                    <a:lumMod val="75000"/>
                  </a:schemeClr>
                </a:solidFill>
                <a:latin typeface="Arial" panose="020B0604020202020204" pitchFamily="34" charset="0"/>
                <a:cs typeface="Arial" panose="020B0604020202020204" pitchFamily="34" charset="0"/>
              </a:rPr>
              <a:t>BỘI</a:t>
            </a:r>
            <a:r>
              <a:rPr kumimoji="0" lang="en-US"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 CHUNG </a:t>
            </a:r>
          </a:p>
          <a:p>
            <a:pPr marR="0" lvl="0" algn="ctr" defTabSz="914400" rtl="0" eaLnBrk="1" fontAlgn="auto" latinLnBrk="0" hangingPunct="1">
              <a:lnSpc>
                <a:spcPct val="110000"/>
              </a:lnSpc>
              <a:spcBef>
                <a:spcPts val="0"/>
              </a:spcBef>
              <a:spcAft>
                <a:spcPts val="0"/>
              </a:spcAft>
              <a:buClrTx/>
              <a:buSzTx/>
              <a:tabLst/>
              <a:defRPr/>
            </a:pPr>
            <a:r>
              <a:rPr kumimoji="0" lang="en-US"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VÀ BỘI CHUNG NHỎ NHẤT</a:t>
            </a:r>
            <a:endParaRPr kumimoji="0" lang="vi-VN" sz="4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038600" y="7107684"/>
            <a:ext cx="11553206" cy="841834"/>
          </a:xfrm>
          <a:prstGeom prst="rect">
            <a:avLst/>
          </a:prstGeom>
          <a:noFill/>
        </p:spPr>
        <p:txBody>
          <a:bodyPr wrap="square" rtlCol="0">
            <a:spAutoFit/>
          </a:bodyPr>
          <a:lstStyle/>
          <a:p>
            <a:pPr marR="0" lvl="0" algn="ctr" defTabSz="914400" rtl="0" eaLnBrk="1" fontAlgn="auto" latinLnBrk="0" hangingPunct="1">
              <a:lnSpc>
                <a:spcPct val="110000"/>
              </a:lnSpc>
              <a:spcBef>
                <a:spcPts val="0"/>
              </a:spcBef>
              <a:spcAft>
                <a:spcPts val="0"/>
              </a:spcAft>
              <a:buClrTx/>
              <a:buSzTx/>
              <a:tabLst/>
              <a:defRPr/>
            </a:pPr>
            <a:r>
              <a:rPr kumimoji="0" lang="en-US"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2.</a:t>
            </a:r>
            <a:r>
              <a:rPr kumimoji="0" lang="en-US" sz="4800" b="1" i="0"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lang="en-US" sz="4800" b="1" noProof="0" dirty="0">
                <a:solidFill>
                  <a:srgbClr val="7030A0"/>
                </a:solidFill>
                <a:latin typeface="Arial" panose="020B0604020202020204" pitchFamily="34" charset="0"/>
                <a:cs typeface="Arial" panose="020B0604020202020204" pitchFamily="34" charset="0"/>
              </a:rPr>
              <a:t>CÁCH TÌM </a:t>
            </a:r>
            <a:r>
              <a:rPr kumimoji="0" lang="en-US"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BỘI CHUNG NHỎ NHẤT</a:t>
            </a:r>
            <a:endParaRPr kumimoji="0" lang="vi-VN" sz="4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7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883" y="855"/>
            <a:ext cx="17860947" cy="939891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974">
            <a:off x="239374" y="6760829"/>
            <a:ext cx="1344592" cy="275715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9354" y="8679201"/>
            <a:ext cx="2797216" cy="197904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6838" y="855"/>
            <a:ext cx="1462949" cy="143635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01359">
            <a:off x="15938805" y="8667238"/>
            <a:ext cx="2058223" cy="477318"/>
          </a:xfrm>
          <a:prstGeom prst="rect">
            <a:avLst/>
          </a:prstGeom>
        </p:spPr>
      </p:pic>
      <p:sp>
        <p:nvSpPr>
          <p:cNvPr id="14" name="TextBox 13"/>
          <p:cNvSpPr txBox="1"/>
          <p:nvPr/>
        </p:nvSpPr>
        <p:spPr>
          <a:xfrm>
            <a:off x="1989787" y="82000"/>
            <a:ext cx="135712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 ƯỚC CHUNG VÀ ƯỚC CHUNG LỚN NHẤT</a:t>
            </a:r>
            <a:endParaRPr kumimoji="0" lang="vi-VN" sz="4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63685" y="1711139"/>
            <a:ext cx="147992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B(9)</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2302025" y="2669562"/>
            <a:ext cx="14538174" cy="707886"/>
          </a:xfrm>
          <a:prstGeom prst="rect">
            <a:avLst/>
          </a:prstGeom>
          <a:noFill/>
        </p:spPr>
        <p:txBody>
          <a:bodyPr wrap="square" rtlCol="0">
            <a:spAutoFit/>
          </a:bodyPr>
          <a:lstStyle/>
          <a:p>
            <a:r>
              <a:rPr lang="en-US" sz="4000" b="1" dirty="0"/>
              <a:t>B(6) </a:t>
            </a:r>
            <a:r>
              <a:rPr lang="en-US" sz="4000" dirty="0"/>
              <a:t>= {0; 6; 12; 18; 24; 30; 36; 42; 48; 54; 60; 66; 72;…}</a:t>
            </a:r>
          </a:p>
        </p:txBody>
      </p:sp>
      <p:sp>
        <p:nvSpPr>
          <p:cNvPr id="20" name="TextBox 19"/>
          <p:cNvSpPr txBox="1"/>
          <p:nvPr/>
        </p:nvSpPr>
        <p:spPr>
          <a:xfrm>
            <a:off x="2302025" y="3670483"/>
            <a:ext cx="11485213" cy="707886"/>
          </a:xfrm>
          <a:prstGeom prst="rect">
            <a:avLst/>
          </a:prstGeom>
          <a:noFill/>
        </p:spPr>
        <p:txBody>
          <a:bodyPr wrap="square" rtlCol="0">
            <a:spAutoFit/>
          </a:bodyPr>
          <a:lstStyle/>
          <a:p>
            <a:pPr lvl="0" algn="just"/>
            <a:r>
              <a:rPr kumimoji="0" lang="en-US" sz="4000" b="1" i="0" u="none" strike="noStrike" kern="1200" cap="none" spc="0" normalizeH="0" baseline="0" noProof="0" dirty="0">
                <a:ln>
                  <a:noFill/>
                </a:ln>
                <a:solidFill>
                  <a:prstClr val="black"/>
                </a:solidFill>
                <a:effectLst/>
                <a:uLnTx/>
                <a:uFillTx/>
                <a:cs typeface="Arial" panose="020B0604020202020204" pitchFamily="34" charset="0"/>
              </a:rPr>
              <a:t>B(9)</a:t>
            </a:r>
            <a:r>
              <a:rPr lang="en-US" sz="4000" dirty="0"/>
              <a:t> = {0; 9; 18; 27; 36; 45; 54; 63; 72;…. }</a:t>
            </a:r>
            <a:endParaRPr kumimoji="0" lang="vi-VN" sz="40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7" name="TextBox 36"/>
          <p:cNvSpPr txBox="1"/>
          <p:nvPr/>
        </p:nvSpPr>
        <p:spPr>
          <a:xfrm>
            <a:off x="3844279" y="4644473"/>
            <a:ext cx="1392606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BC(6, 9)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vừa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BC(24,28).</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2694358" y="7699718"/>
            <a:ext cx="110269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BC(6, 9).</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7762089" y="8532977"/>
            <a:ext cx="891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6" name="Picture 45"/>
          <p:cNvPicPr>
            <a:picLocks noChangeAspect="1"/>
          </p:cNvPicPr>
          <p:nvPr/>
        </p:nvPicPr>
        <p:blipFill>
          <a:blip r:embed="rId12">
            <a:clrChange>
              <a:clrFrom>
                <a:srgbClr val="FFFFFF"/>
              </a:clrFrom>
              <a:clrTo>
                <a:srgbClr val="FFFFFF">
                  <a:alpha val="0"/>
                </a:srgbClr>
              </a:clrTo>
            </a:clrChange>
          </a:blip>
          <a:stretch>
            <a:fillRect/>
          </a:stretch>
        </p:blipFill>
        <p:spPr>
          <a:xfrm rot="1225019">
            <a:off x="2324870" y="786933"/>
            <a:ext cx="1003865" cy="1104251"/>
          </a:xfrm>
          <a:prstGeom prst="rect">
            <a:avLst/>
          </a:prstGeom>
        </p:spPr>
      </p:pic>
      <p:sp>
        <p:nvSpPr>
          <p:cNvPr id="47" name="Title 2"/>
          <p:cNvSpPr txBox="1">
            <a:spLocks/>
          </p:cNvSpPr>
          <p:nvPr/>
        </p:nvSpPr>
        <p:spPr>
          <a:xfrm>
            <a:off x="3398802" y="964194"/>
            <a:ext cx="13944593" cy="8588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chung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chung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nhỏ</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nhất</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của</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hai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hay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endParaRPr kumimoji="0" lang="vi-V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0" name="Rounded Rectangle 49"/>
          <p:cNvSpPr/>
          <p:nvPr/>
        </p:nvSpPr>
        <p:spPr>
          <a:xfrm>
            <a:off x="2302025" y="1737978"/>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HĐ1</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Rounded Rectangle 50"/>
          <p:cNvSpPr/>
          <p:nvPr/>
        </p:nvSpPr>
        <p:spPr>
          <a:xfrm>
            <a:off x="2163793" y="4898452"/>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HĐ2</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Rounded Rectangle 51"/>
          <p:cNvSpPr/>
          <p:nvPr/>
        </p:nvSpPr>
        <p:spPr>
          <a:xfrm>
            <a:off x="2244112" y="7793056"/>
            <a:ext cx="1352528" cy="6145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HĐ3</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30"/>
          <p:cNvSpPr txBox="1"/>
          <p:nvPr/>
        </p:nvSpPr>
        <p:spPr>
          <a:xfrm>
            <a:off x="3844279" y="6440473"/>
            <a:ext cx="11485213"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prstClr val="black"/>
                </a:solidFill>
                <a:effectLst/>
                <a:uLnTx/>
                <a:uFillTx/>
                <a:cs typeface="Arial" panose="020B0604020202020204" pitchFamily="34" charset="0"/>
              </a:rPr>
              <a:t>BC(6, 9)</a:t>
            </a:r>
            <a:r>
              <a:rPr lang="en-US" sz="4000" dirty="0"/>
              <a:t> = {0; 18; 36; 54; 72;… }</a:t>
            </a:r>
          </a:p>
        </p:txBody>
      </p:sp>
    </p:spTree>
    <p:extLst>
      <p:ext uri="{BB962C8B-B14F-4D97-AF65-F5344CB8AC3E}">
        <p14:creationId xmlns:p14="http://schemas.microsoft.com/office/powerpoint/2010/main" val="271189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anim calcmode="lin" valueType="num">
                                      <p:cBhvr>
                                        <p:cTn id="31" dur="750" fill="hold"/>
                                        <p:tgtEl>
                                          <p:spTgt spid="22"/>
                                        </p:tgtEl>
                                        <p:attrNameLst>
                                          <p:attrName>ppt_x</p:attrName>
                                        </p:attrNameLst>
                                      </p:cBhvr>
                                      <p:tavLst>
                                        <p:tav tm="0">
                                          <p:val>
                                            <p:strVal val="#ppt_x"/>
                                          </p:val>
                                        </p:tav>
                                        <p:tav tm="100000">
                                          <p:val>
                                            <p:strVal val="#ppt_x"/>
                                          </p:val>
                                        </p:tav>
                                      </p:tavLst>
                                    </p:anim>
                                    <p:anim calcmode="lin" valueType="num">
                                      <p:cBhvr>
                                        <p:cTn id="32"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2" grpId="0"/>
      <p:bldP spid="20" grpId="0"/>
      <p:bldP spid="37" grpId="0"/>
      <p:bldP spid="43" grpId="0"/>
      <p:bldP spid="44" grpId="0"/>
      <p:bldP spid="47" grpId="0"/>
      <p:bldP spid="50" grpId="0" animBg="1"/>
      <p:bldP spid="51" grpId="0" animBg="1"/>
      <p:bldP spid="52"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6607"/>
            <a:ext cx="18288000" cy="10280393"/>
          </a:xfrm>
          <a:prstGeom prst="rect">
            <a:avLst/>
          </a:prstGeom>
          <a:noFill/>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3163">
            <a:off x="17022056" y="-342766"/>
            <a:ext cx="1561645" cy="207572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2934">
            <a:off x="540142" y="7931636"/>
            <a:ext cx="2348424" cy="76857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983">
            <a:off x="-84943" y="7925943"/>
            <a:ext cx="1324256" cy="2278652"/>
          </a:xfrm>
          <a:prstGeom prst="rect">
            <a:avLst/>
          </a:prstGeom>
        </p:spPr>
      </p:pic>
      <p:sp>
        <p:nvSpPr>
          <p:cNvPr id="18" name="TextBox 17"/>
          <p:cNvSpPr txBox="1"/>
          <p:nvPr/>
        </p:nvSpPr>
        <p:spPr>
          <a:xfrm>
            <a:off x="828461" y="5488581"/>
            <a:ext cx="160374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BC(a, b)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4491580" y="6932111"/>
            <a:ext cx="12043820" cy="8809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B</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CNN(a, b)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nhỏ</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4491580" y="8410966"/>
            <a:ext cx="10552111" cy="880947"/>
          </a:xfrm>
          <a:prstGeom prst="rect">
            <a:avLst/>
          </a:prstGeom>
          <a:solidFill>
            <a:schemeClr val="accent6">
              <a:lumMod val="20000"/>
              <a:lumOff val="80000"/>
            </a:schemeClr>
          </a:solidFill>
          <a:ln>
            <a:solidFill>
              <a:schemeClr val="tx1"/>
            </a:solidFill>
            <a:prstDash val="dash"/>
          </a:ln>
        </p:spPr>
        <p:txBody>
          <a:bodyPr wrap="square" rtlCol="0">
            <a:spAutoFit/>
          </a:bodyPr>
          <a:lstStyle/>
          <a:p>
            <a:pPr marL="571500" marR="0" lvl="0" indent="-571500"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a:t>
            </a:r>
          </a:p>
        </p:txBody>
      </p:sp>
      <p:sp>
        <p:nvSpPr>
          <p:cNvPr id="22" name="Rounded Rectangle 21"/>
          <p:cNvSpPr/>
          <p:nvPr/>
        </p:nvSpPr>
        <p:spPr>
          <a:xfrm>
            <a:off x="1982077" y="50132"/>
            <a:ext cx="14883784" cy="4857162"/>
          </a:xfrm>
          <a:prstGeom prst="roundRect">
            <a:avLst/>
          </a:prstGeom>
          <a:solidFill>
            <a:srgbClr val="FBF8CD"/>
          </a:solidFill>
          <a:ln w="25400" cap="flat" cmpd="sng" algn="ctr">
            <a:noFill/>
            <a:prstDash val="solid"/>
          </a:ln>
          <a:effectLst/>
        </p:spPr>
        <p:txBody>
          <a:bodyPr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hai</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nhiều</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ước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cả</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đó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just" defTabSz="1828800" rtl="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Bội</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chung</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nhỏ</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Arial"/>
                <a:sym typeface="Arial"/>
              </a:rPr>
              <a:t>nhất</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Arial"/>
                <a:sym typeface="Arial"/>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hai</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hay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nhiều</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là</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nhất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trong</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tập</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hợp</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tất</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cả</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các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ước</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chung</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của</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số</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800" b="0" i="0" u="none" strike="noStrike" kern="1200" cap="none" spc="0" normalizeH="0" baseline="0" noProof="0" dirty="0" err="1">
                <a:ln>
                  <a:noFill/>
                </a:ln>
                <a:solidFill>
                  <a:prstClr val="black"/>
                </a:solidFill>
                <a:effectLst/>
                <a:uLnTx/>
                <a:uFillTx/>
                <a:latin typeface="Arial" panose="020B0604020202020204"/>
                <a:ea typeface="+mn-ea"/>
                <a:cs typeface="+mn-cs"/>
              </a:rPr>
              <a:t>đó</a:t>
            </a: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just" defTabSz="1828800" rtl="0" eaLnBrk="1" fontAlgn="auto" latinLnBrk="0" hangingPunct="1">
              <a:lnSpc>
                <a:spcPct val="13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E3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18509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anim calcmode="lin" valueType="num">
                                      <p:cBhvr additive="base">
                                        <p:cTn id="31"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uiExpand="1" build="allAtOnce" animBg="1"/>
      <p:bldP spid="22"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0" y="6607"/>
            <a:ext cx="18288000" cy="10280393"/>
          </a:xfrm>
          <a:prstGeom prst="rect">
            <a:avLst/>
          </a:prstGeom>
        </p:spPr>
      </p:pic>
      <p:grpSp>
        <p:nvGrpSpPr>
          <p:cNvPr id="19" name="Group 18"/>
          <p:cNvGrpSpPr/>
          <p:nvPr/>
        </p:nvGrpSpPr>
        <p:grpSpPr>
          <a:xfrm>
            <a:off x="-521000" y="-20521"/>
            <a:ext cx="5855000" cy="1749479"/>
            <a:chOff x="-521000" y="-20521"/>
            <a:chExt cx="5855000" cy="1749479"/>
          </a:xfrm>
        </p:grpSpPr>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239" y="-20521"/>
              <a:ext cx="4771439" cy="1749479"/>
            </a:xfrm>
            <a:prstGeom prst="rect">
              <a:avLst/>
            </a:prstGeom>
          </p:spPr>
        </p:pic>
        <p:sp>
          <p:nvSpPr>
            <p:cNvPr id="4" name="TextBox 4"/>
            <p:cNvSpPr txBox="1"/>
            <p:nvPr/>
          </p:nvSpPr>
          <p:spPr>
            <a:xfrm>
              <a:off x="-521000" y="303933"/>
              <a:ext cx="5855000" cy="1002326"/>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Ví</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a:t>
              </a: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a:t>
              </a:r>
            </a:p>
          </p:txBody>
        </p:sp>
      </p:grpSp>
      <p:grpSp>
        <p:nvGrpSpPr>
          <p:cNvPr id="5" name="Group 5"/>
          <p:cNvGrpSpPr/>
          <p:nvPr/>
        </p:nvGrpSpPr>
        <p:grpSpPr>
          <a:xfrm>
            <a:off x="5223721" y="156666"/>
            <a:ext cx="11449635" cy="1579715"/>
            <a:chOff x="-3196" y="242459"/>
            <a:chExt cx="14380883" cy="5748858"/>
          </a:xfrm>
        </p:grpSpPr>
        <p:sp>
          <p:nvSpPr>
            <p:cNvPr id="6" name="Freeform 6"/>
            <p:cNvSpPr/>
            <p:nvPr/>
          </p:nvSpPr>
          <p:spPr>
            <a:xfrm>
              <a:off x="-3196" y="242459"/>
              <a:ext cx="1438088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7"/>
          <p:cNvGrpSpPr/>
          <p:nvPr/>
        </p:nvGrpSpPr>
        <p:grpSpPr>
          <a:xfrm>
            <a:off x="2853664" y="2758165"/>
            <a:ext cx="10481336" cy="1055200"/>
            <a:chOff x="-1131619" y="-3445805"/>
            <a:chExt cx="6438345" cy="1522777"/>
          </a:xfrm>
          <a:solidFill>
            <a:schemeClr val="bg1"/>
          </a:solidFill>
        </p:grpSpPr>
        <p:sp>
          <p:nvSpPr>
            <p:cNvPr id="8" name="Freeform 8"/>
            <p:cNvSpPr/>
            <p:nvPr/>
          </p:nvSpPr>
          <p:spPr>
            <a:xfrm>
              <a:off x="-1131619" y="-3445805"/>
              <a:ext cx="6438345" cy="152277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B(4) =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a:t>
              </a:r>
              <a:r>
                <a:rPr kumimoji="0" lang="en-US" sz="4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a:t>
              </a:r>
              <a:r>
                <a:rPr kumimoji="0" lang="en-US" sz="4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16; 20;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28; …}</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10"/>
          <p:cNvSpPr txBox="1"/>
          <p:nvPr/>
        </p:nvSpPr>
        <p:spPr>
          <a:xfrm>
            <a:off x="1556278" y="2340467"/>
            <a:ext cx="15117079" cy="71692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272626"/>
              </a:solidFill>
              <a:effectLst/>
              <a:uLnTx/>
              <a:uFillTx/>
              <a:latin typeface="Arial" panose="020B0604020202020204" pitchFamily="34" charset="0"/>
              <a:ea typeface="+mn-ea"/>
              <a:cs typeface="Arial" panose="020B0604020202020204" pitchFamily="34" charset="0"/>
            </a:endParaRP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17294">
            <a:off x="-775192" y="-313195"/>
            <a:ext cx="2348424" cy="76857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52" y="448121"/>
            <a:ext cx="1061203" cy="106120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673357" y="-371267"/>
            <a:ext cx="2106146" cy="1936296"/>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2345">
            <a:off x="-317275" y="7172373"/>
            <a:ext cx="1499829" cy="3158683"/>
          </a:xfrm>
          <a:prstGeom prst="rect">
            <a:avLst/>
          </a:prstGeom>
        </p:spPr>
      </p:pic>
      <p:sp>
        <p:nvSpPr>
          <p:cNvPr id="20" name="TextBox 19"/>
          <p:cNvSpPr txBox="1"/>
          <p:nvPr/>
        </p:nvSpPr>
        <p:spPr>
          <a:xfrm>
            <a:off x="5571238" y="145188"/>
            <a:ext cx="10006375" cy="164269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bội</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chung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lang="en-US" sz="4400" dirty="0" err="1">
                <a:solidFill>
                  <a:prstClr val="black"/>
                </a:solidFill>
                <a:latin typeface="Arial" panose="020B0604020202020204" pitchFamily="34" charset="0"/>
                <a:cs typeface="Arial" panose="020B0604020202020204" pitchFamily="34" charset="0"/>
              </a:rPr>
              <a:t>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chung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nhỏ</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nhất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4 </a:t>
            </a:r>
            <a:r>
              <a:rPr lang="en-US" sz="4400" dirty="0" err="1">
                <a:solidFill>
                  <a:prstClr val="black"/>
                </a:solidFill>
                <a:latin typeface="Arial" panose="020B0604020202020204" pitchFamily="34" charset="0"/>
                <a:cs typeface="Arial" panose="020B0604020202020204" pitchFamily="34" charset="0"/>
              </a:rPr>
              <a:t>và</a:t>
            </a:r>
            <a:r>
              <a:rPr lang="en-US" sz="4400" dirty="0">
                <a:solidFill>
                  <a:prstClr val="black"/>
                </a:solidFill>
                <a:latin typeface="Arial" panose="020B0604020202020204" pitchFamily="34" charset="0"/>
                <a:cs typeface="Arial" panose="020B0604020202020204" pitchFamily="34" charset="0"/>
              </a:rPr>
              <a:t> 6.</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9" name="Group 7"/>
          <p:cNvGrpSpPr/>
          <p:nvPr/>
        </p:nvGrpSpPr>
        <p:grpSpPr>
          <a:xfrm>
            <a:off x="2832881" y="6347685"/>
            <a:ext cx="8999121" cy="987297"/>
            <a:chOff x="-1069174" y="-7461279"/>
            <a:chExt cx="6671426" cy="1424785"/>
          </a:xfrm>
          <a:solidFill>
            <a:schemeClr val="bg1"/>
          </a:solidFill>
        </p:grpSpPr>
        <p:sp>
          <p:nvSpPr>
            <p:cNvPr id="30" name="Freeform 8"/>
            <p:cNvSpPr/>
            <p:nvPr/>
          </p:nvSpPr>
          <p:spPr>
            <a:xfrm>
              <a:off x="-1069174" y="-7461279"/>
              <a:ext cx="6671426" cy="142478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BC(4, 6) = {</a:t>
              </a:r>
              <a:r>
                <a:rPr kumimoji="0" lang="en-US" sz="4000" b="1" i="0" u="none" strike="noStrike" kern="1200" cap="none" spc="0" normalizeH="0" baseline="0" noProof="0" dirty="0">
                  <a:ln>
                    <a:noFill/>
                  </a:ln>
                  <a:solidFill>
                    <a:srgbClr val="002060"/>
                  </a:solidFill>
                  <a:effectLst/>
                  <a:uLnTx/>
                  <a:uFillTx/>
                  <a:latin typeface="Arial" panose="020B0604020202020204"/>
                  <a:ea typeface="+mn-ea"/>
                  <a:cs typeface="+mn-cs"/>
                </a:rPr>
                <a:t>0; 12; 24; 36; …</a:t>
              </a: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grpSp>
        <p:nvGrpSpPr>
          <p:cNvPr id="21" name="Group 7"/>
          <p:cNvGrpSpPr/>
          <p:nvPr/>
        </p:nvGrpSpPr>
        <p:grpSpPr>
          <a:xfrm>
            <a:off x="2946284" y="4618008"/>
            <a:ext cx="8684717" cy="1055200"/>
            <a:chOff x="-1131619" y="-2076137"/>
            <a:chExt cx="6438345" cy="1522777"/>
          </a:xfrm>
          <a:solidFill>
            <a:schemeClr val="bg1"/>
          </a:solidFill>
        </p:grpSpPr>
        <p:sp>
          <p:nvSpPr>
            <p:cNvPr id="22" name="Freeform 8"/>
            <p:cNvSpPr/>
            <p:nvPr/>
          </p:nvSpPr>
          <p:spPr>
            <a:xfrm>
              <a:off x="-1131619" y="-2076137"/>
              <a:ext cx="6438345" cy="1522777"/>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B(6) =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0</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18</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 </a:t>
              </a: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36</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1" name="Group 7"/>
          <p:cNvGrpSpPr/>
          <p:nvPr/>
        </p:nvGrpSpPr>
        <p:grpSpPr>
          <a:xfrm>
            <a:off x="2853664" y="7886700"/>
            <a:ext cx="8999121" cy="987297"/>
            <a:chOff x="-1069174" y="-7461279"/>
            <a:chExt cx="6671426" cy="1424785"/>
          </a:xfrm>
          <a:solidFill>
            <a:schemeClr val="bg1"/>
          </a:solidFill>
        </p:grpSpPr>
        <p:sp>
          <p:nvSpPr>
            <p:cNvPr id="32" name="Freeform 8"/>
            <p:cNvSpPr/>
            <p:nvPr/>
          </p:nvSpPr>
          <p:spPr>
            <a:xfrm>
              <a:off x="-1069174" y="-7461279"/>
              <a:ext cx="6671426" cy="1424785"/>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marL="571500" marR="0" lvl="0" indent="-571500" algn="l" defTabSz="914400" rtl="0" eaLnBrk="1" fontAlgn="auto" latinLnBrk="0" hangingPunct="1">
                <a:lnSpc>
                  <a:spcPct val="130000"/>
                </a:lnSpc>
                <a:spcBef>
                  <a:spcPts val="0"/>
                </a:spcBef>
                <a:spcAft>
                  <a:spcPts val="0"/>
                </a:spcAft>
                <a:buClrTx/>
                <a:buSzTx/>
                <a:buFont typeface="Symbol" panose="05050102010706020507" pitchFamily="18" charset="2"/>
                <a:buChar char="Þ"/>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BCNN(4, 6) = </a:t>
              </a:r>
              <a:r>
                <a:rPr kumimoji="0" lang="en-US" sz="4000" b="1" i="0" u="none" strike="noStrike" kern="1200" cap="none" spc="0" normalizeH="0" baseline="0" noProof="0" dirty="0">
                  <a:ln>
                    <a:noFill/>
                  </a:ln>
                  <a:solidFill>
                    <a:srgbClr val="002060"/>
                  </a:solidFill>
                  <a:effectLst/>
                  <a:uLnTx/>
                  <a:uFillTx/>
                  <a:latin typeface="Arial" panose="020B0604020202020204"/>
                  <a:ea typeface="+mn-ea"/>
                  <a:cs typeface="+mn-cs"/>
                </a:rPr>
                <a:t>12</a:t>
              </a:r>
            </a:p>
          </p:txBody>
        </p:sp>
      </p:grpSp>
    </p:spTree>
    <p:extLst>
      <p:ext uri="{BB962C8B-B14F-4D97-AF65-F5344CB8AC3E}">
        <p14:creationId xmlns:p14="http://schemas.microsoft.com/office/powerpoint/2010/main" val="14770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000" dirty="0" smtClean="0">
            <a:latin typeface="Arial" panose="020B0604020202020204" pitchFamily="34" charset="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1770</TotalTime>
  <Words>2886</Words>
  <Application>Microsoft Office PowerPoint</Application>
  <PresentationFormat>Custom</PresentationFormat>
  <Paragraphs>234</Paragraphs>
  <Slides>38</Slides>
  <Notes>1</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38</vt:i4>
      </vt:variant>
    </vt:vector>
  </HeadingPairs>
  <TitlesOfParts>
    <vt:vector size="54" baseType="lpstr">
      <vt:lpstr>Wingdings</vt:lpstr>
      <vt:lpstr>Calibri</vt:lpstr>
      <vt:lpstr>Arial</vt:lpstr>
      <vt:lpstr>Symbol</vt:lpstr>
      <vt:lpstr>Cambria Math</vt:lpstr>
      <vt:lpstr>Office Theme</vt:lpstr>
      <vt:lpstr>2_Office Theme</vt:lpstr>
      <vt:lpstr>3_Office Theme</vt:lpstr>
      <vt:lpstr>5_Office Theme</vt:lpstr>
      <vt:lpstr>6_Office Theme</vt:lpstr>
      <vt:lpstr>7_Office Theme</vt:lpstr>
      <vt:lpstr>11_Office Theme</vt:lpstr>
      <vt:lpstr>13_Office Theme</vt:lpstr>
      <vt:lpstr>14_Office Theme</vt:lpstr>
      <vt:lpstr>15_Office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Dell</cp:lastModifiedBy>
  <cp:revision>105</cp:revision>
  <dcterms:created xsi:type="dcterms:W3CDTF">2006-08-16T00:00:00Z</dcterms:created>
  <dcterms:modified xsi:type="dcterms:W3CDTF">2025-11-19T03:59:13Z</dcterms:modified>
  <dc:identifier>DAEoZ-n91lM</dc:identifier>
</cp:coreProperties>
</file>