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82" r:id="rId2"/>
    <p:sldId id="294" r:id="rId3"/>
    <p:sldId id="271" r:id="rId4"/>
    <p:sldId id="295" r:id="rId5"/>
    <p:sldId id="296" r:id="rId6"/>
    <p:sldId id="283" r:id="rId7"/>
    <p:sldId id="286" r:id="rId8"/>
    <p:sldId id="297" r:id="rId9"/>
    <p:sldId id="285" r:id="rId10"/>
    <p:sldId id="298" r:id="rId11"/>
    <p:sldId id="287" r:id="rId12"/>
    <p:sldId id="288" r:id="rId13"/>
    <p:sldId id="289" r:id="rId14"/>
    <p:sldId id="290" r:id="rId15"/>
    <p:sldId id="293" r:id="rId16"/>
    <p:sldId id="291" r:id="rId17"/>
    <p:sldId id="292" r:id="rId18"/>
    <p:sldId id="276" r:id="rId19"/>
  </p:sldIdLst>
  <p:sldSz cx="12192000" cy="6858000"/>
  <p:notesSz cx="6858000" cy="9144000"/>
  <p:embeddedFontLst>
    <p:embeddedFont>
      <p:font typeface="#9Slide03 Talling" panose="020B0604020202020204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#9Slide03 Saira SemiCondensed B" panose="020B0604020202020204" charset="0"/>
      <p:bold r:id="rId28"/>
    </p:embeddedFont>
    <p:embeddedFont>
      <p:font typeface="#9Slide04 SVNNaive Inline" panose="02010503010101020104" charset="0"/>
      <p:bold r:id="rId29"/>
    </p:embeddedFont>
    <p:embeddedFont>
      <p:font typeface="#9Slide03 Comfortaa Light" panose="020B0604020202020204" charset="0"/>
      <p:regular r:id="rId30"/>
    </p:embeddedFont>
    <p:embeddedFont>
      <p:font typeface="Cambria Math" panose="02040503050406030204" pitchFamily="18" charset="0"/>
      <p:regular r:id="rId31"/>
    </p:embeddedFont>
    <p:embeddedFont>
      <p:font typeface="#9Slide03 SFU Helvetica Black" panose="020B0604020202020204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23832F"/>
    <a:srgbClr val="007A76"/>
    <a:srgbClr val="9F4431"/>
    <a:srgbClr val="00B4E7"/>
    <a:srgbClr val="34681F"/>
    <a:srgbClr val="11370F"/>
    <a:srgbClr val="488527"/>
    <a:srgbClr val="64BB45"/>
    <a:srgbClr val="CB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C649-D35C-49F2-AAFD-59FD4368BDF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4DFE-7E28-4255-AEE0-B1F2CA9CA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61B-8F5B-4584-84E4-043CB6661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97EC8-3215-4CB9-8D4C-415BC1D7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8555-688B-41DD-A3F4-AA519742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413E-CD9D-4E3F-9A52-A9081A4A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FC549-13EF-4282-9931-1B2A0CCB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AE6E-1B39-4D2D-B27E-F2A6612A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41CC4-9840-4D0C-A65D-C2C50FD92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DEBD-8BCC-4926-98A8-6A0B99DD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86A9-27AC-453F-9739-25F21FD3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1D3D-3EA0-49C6-8349-8BFD240C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EC53F-3944-4E48-8C21-D775AE6D3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34BBA-A446-4437-B158-29F8C41D7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0594-641F-481A-9A42-2B7BCDD2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0481-CE87-4A63-B77A-C5959C79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A90-BCFA-42FA-8A50-DC336836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3495-18E7-44B2-8E67-04ED5185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7E54-1B0F-4FA6-BD37-B7271080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A7420-7133-4FF5-A604-F4BABC7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8BAD-97F6-4690-89B9-C718151B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E846-1C7D-4DA4-B1E5-D8A6705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D47B-9D1A-4D71-B727-527CCC53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182A8-10FD-4F9A-9683-E19ABB7E8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9A9D-391E-4215-BB96-FC354253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AC60-339A-4073-A788-2B780322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857B-0852-45BB-ABB3-1473366F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9998-9660-4852-AFFC-DBC63962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A007-E30D-4259-8E23-81680437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E398-6DCF-4AB1-BD86-EBF76A897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83C93-1B86-487A-9166-971F1CFF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81152-7B84-4A72-912A-E2550F2D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31B87-2F91-49CB-8ECF-F2DFD0AB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D513-ABD3-4F86-9ED8-86538701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8D2A9-3784-490E-B04A-DC139D2E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2704-CEC4-4420-B92F-D1F72F8E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BA165-2C3D-46A3-9BBE-7F5D3F7D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9E031-B34A-4ABD-9AB7-58EBA3CBE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008F0-99AA-42B7-A023-1ECCC2F0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180FD-86C9-4C73-B79E-76E5476A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6BCF4-5677-44D3-AAF1-D256CEA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9FE1-4260-48A2-A23E-C109045F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6688C-1E2A-4D9B-ACE0-773CFD1A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A3354-C154-48E4-89E5-6200623E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68205-3A27-4FB1-8744-F107A497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84B55-7624-4595-93E0-7BE411C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30147-648F-427A-A6E0-52C4033A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A3EF-110C-4247-8777-28C2559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726A9-97D3-46EB-BECF-1C16239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95AE-04F3-4AD9-BBA2-E6ECD134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6F9D-F847-4A00-99B7-C13964D6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FAA82-C865-4A89-B37D-1E830A1C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BF21-43F1-49C6-8072-C85D6E0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C6165-656D-4EFA-97BD-B0B4B00F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410-CAAB-4C3B-AD8E-0F7173A9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C08D-BEDD-4D89-B2C2-05EE36F4C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53CD4-B7D3-4CAB-8FEA-21FDC32E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6C73C-DA98-4522-BA92-CDEC9553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4D0E6-FFB8-4F09-9D44-378F80990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2004-1D06-4D06-AE0C-D1160386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CF96C-0AE3-4E54-A53D-5C61DBF0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655F6-7EE3-4630-84B5-BA613F76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4159-0448-4B16-881D-4F475C849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854F-9A18-4EBE-8DA9-D3AB9313DFE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0AD4-FA40-407A-A309-279D8D58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56B58-B01A-474A-98B0-C7D3DBFA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668D-3B12-44EA-8AE4-E201E621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100.png"/><Relationship Id="rId4" Type="http://schemas.openxmlformats.org/officeDocument/2006/relationships/image" Target="../media/image42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p Đơn Giản, Đẹp (80), Hình Nền Powerpoint Đơn Giản">
            <a:extLst>
              <a:ext uri="{FF2B5EF4-FFF2-40B4-BE49-F238E27FC236}">
                <a16:creationId xmlns:a16="http://schemas.microsoft.com/office/drawing/2014/main" id="{1981CF0C-9DF5-53B1-5801-3F204087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E675AE-548A-4837-B0E0-BFA6696BBBA9}"/>
              </a:ext>
            </a:extLst>
          </p:cNvPr>
          <p:cNvSpPr/>
          <p:nvPr/>
        </p:nvSpPr>
        <p:spPr>
          <a:xfrm>
            <a:off x="4961806" y="1361656"/>
            <a:ext cx="2236304" cy="72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4 SVNNaive Inline" panose="02010503010101020104" pitchFamily="2" charset="0"/>
              </a:rPr>
              <a:t>BÀI 25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9146" y="371959"/>
            <a:ext cx="4742481" cy="17203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#9Slide04 SVNNaive Inline" panose="02010503010101020104" pitchFamily="2" charset="0"/>
              </a:rPr>
              <a:t>BÀI </a:t>
            </a:r>
            <a:r>
              <a:rPr lang="en-US" sz="8800" dirty="0" smtClean="0">
                <a:solidFill>
                  <a:srgbClr val="FF0000"/>
                </a:solidFill>
                <a:latin typeface="#9Slide04 SVNNaive Inline" panose="02010503010101020104" pitchFamily="2" charset="0"/>
              </a:rPr>
              <a:t>25</a:t>
            </a:r>
            <a:endParaRPr lang="en-US" sz="8800" dirty="0">
              <a:solidFill>
                <a:srgbClr val="FF0000"/>
              </a:solidFill>
              <a:latin typeface="#9Slide04 SVNNaive Inline" panose="02010503010101020104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4435" y="2092271"/>
            <a:ext cx="10507850" cy="32081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23832F"/>
                </a:solidFill>
                <a:latin typeface="#9Slide04 SVNNaive Inline" panose="02010503010101020104" pitchFamily="2" charset="0"/>
              </a:rPr>
              <a:t>PHÉP CỘNG </a:t>
            </a:r>
            <a:endParaRPr lang="en-US" sz="6600" dirty="0" smtClean="0">
              <a:solidFill>
                <a:srgbClr val="23832F"/>
              </a:solidFill>
              <a:latin typeface="#9Slide04 SVNNaive Inline" panose="020105030101010201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dirty="0" smtClean="0">
                <a:solidFill>
                  <a:srgbClr val="23832F"/>
                </a:solidFill>
                <a:latin typeface="#9Slide04 SVNNaive Inline" panose="02010503010101020104" pitchFamily="2" charset="0"/>
              </a:rPr>
              <a:t>VÀ </a:t>
            </a:r>
            <a:r>
              <a:rPr lang="en-US" sz="6600" dirty="0">
                <a:solidFill>
                  <a:srgbClr val="23832F"/>
                </a:solidFill>
                <a:latin typeface="#9Slide04 SVNNaive Inline" panose="02010503010101020104" pitchFamily="2" charset="0"/>
              </a:rPr>
              <a:t>PHÉP 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#9Slide04 SVNNaive Inline" panose="02010503010101020104" pitchFamily="2" charset="0"/>
              </a:rPr>
              <a:t>TRỪ PHÂN SỐ</a:t>
            </a:r>
          </a:p>
        </p:txBody>
      </p:sp>
    </p:spTree>
    <p:extLst>
      <p:ext uri="{BB962C8B-B14F-4D97-AF65-F5344CB8AC3E}">
        <p14:creationId xmlns:p14="http://schemas.microsoft.com/office/powerpoint/2010/main" val="7090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5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140281"/>
            <a:ext cx="326109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nip Diagonal Corner Rectangle 7"/>
              <p:cNvSpPr/>
              <p:nvPr/>
            </p:nvSpPr>
            <p:spPr>
              <a:xfrm>
                <a:off x="4431322" y="1148930"/>
                <a:ext cx="6260124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1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nip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22" y="1148930"/>
                <a:ext cx="6260124" cy="1337246"/>
              </a:xfrm>
              <a:prstGeom prst="snip2DiagRect">
                <a:avLst/>
              </a:prstGeom>
              <a:blipFill>
                <a:blip r:embed="rId2"/>
                <a:stretch>
                  <a:fillRect l="-155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45929" y="1107825"/>
                <a:ext cx="676241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929" y="1107825"/>
                <a:ext cx="676241" cy="107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nip Diagonal Corner Rectangle 11"/>
              <p:cNvSpPr/>
              <p:nvPr/>
            </p:nvSpPr>
            <p:spPr>
              <a:xfrm>
                <a:off x="4508814" y="2409176"/>
                <a:ext cx="663984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2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Snip Diagonal Corner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14" y="2409176"/>
                <a:ext cx="6639840" cy="1337246"/>
              </a:xfrm>
              <a:prstGeom prst="snip2DiagRect">
                <a:avLst/>
              </a:prstGeom>
              <a:blipFill>
                <a:blip r:embed="rId4"/>
                <a:stretch>
                  <a:fillRect l="-14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99789" y="2614253"/>
                <a:ext cx="756139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789" y="2614253"/>
                <a:ext cx="756139" cy="1072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nip Diagonal Corner Rectangle 13"/>
              <p:cNvSpPr/>
              <p:nvPr/>
            </p:nvSpPr>
            <p:spPr>
              <a:xfrm>
                <a:off x="4520538" y="4337628"/>
                <a:ext cx="6639840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3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Số đối của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Snip Diagonal Corner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538" y="4337628"/>
                <a:ext cx="6639840" cy="1337246"/>
              </a:xfrm>
              <a:prstGeom prst="snip2DiagRect">
                <a:avLst/>
              </a:prstGeom>
              <a:blipFill>
                <a:blip r:embed="rId6"/>
                <a:stretch>
                  <a:fillRect l="-14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011513" y="4560290"/>
                <a:ext cx="756139" cy="10726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3B3B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513" y="4560290"/>
                <a:ext cx="756139" cy="1072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2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B29862B-D5E0-483E-9A14-270239FA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" y="928113"/>
            <a:ext cx="11222871" cy="53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2015591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3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7972709" cy="80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800" dirty="0">
                    <a:latin typeface="#9Slide03 Comfortaa Light" panose="00000400000000000000" pitchFamily="2" charset="0"/>
                  </a:rPr>
                  <a:t>Tính một cách hợp lí: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7972709" cy="809324"/>
              </a:xfrm>
              <a:prstGeom prst="rect">
                <a:avLst/>
              </a:prstGeom>
              <a:blipFill>
                <a:blip r:embed="rId2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1EAA91FA-22B0-4E3E-9A8A-38E196D9A5FA}"/>
              </a:ext>
            </a:extLst>
          </p:cNvPr>
          <p:cNvSpPr/>
          <p:nvPr/>
        </p:nvSpPr>
        <p:spPr>
          <a:xfrm>
            <a:off x="462845" y="2386285"/>
            <a:ext cx="993995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ysClr val="windowText" lastClr="00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/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82123B08-C1F5-414A-8491-40422C91A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3862951"/>
                <a:ext cx="4174547" cy="737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/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B7F5E29-8930-4FEB-A329-797C53663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8" y="4714322"/>
                <a:ext cx="4174547" cy="700448"/>
              </a:xfrm>
              <a:prstGeom prst="rect">
                <a:avLst/>
              </a:prstGeom>
              <a:blipFill>
                <a:blip r:embed="rId5"/>
                <a:stretch>
                  <a:fillRect l="-292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686DCB67-B238-405E-8CCF-C55F818F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027" y="449451"/>
            <a:ext cx="3019623" cy="3249953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819973" y="3161654"/>
            <a:ext cx="3161654" cy="433953"/>
          </a:xfrm>
          <a:prstGeom prst="wedgeRectCallout">
            <a:avLst>
              <a:gd name="adj1" fmla="val -81127"/>
              <a:gd name="adj2" fmla="val 1607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Tính chất giao hoán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39905" y="3952068"/>
            <a:ext cx="3037668" cy="495946"/>
          </a:xfrm>
          <a:prstGeom prst="wedgeRoundRectCallout">
            <a:avLst>
              <a:gd name="adj1" fmla="val -83960"/>
              <a:gd name="adj2" fmla="val 125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Tính chất kết hợp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680488" y="5176434"/>
            <a:ext cx="2681207" cy="449451"/>
          </a:xfrm>
          <a:prstGeom prst="wedgeRectCallout">
            <a:avLst>
              <a:gd name="adj1" fmla="val -102933"/>
              <a:gd name="adj2" fmla="val -6028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Cộng với số 0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0" grpId="0"/>
      <p:bldP spid="31" grpId="0"/>
      <p:bldP spid="32" grpId="0"/>
      <p:bldP spid="33" grpId="0"/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8BA0C3-CB34-4B78-AAE7-74A773C92670}"/>
              </a:ext>
            </a:extLst>
          </p:cNvPr>
          <p:cNvSpPr/>
          <p:nvPr/>
        </p:nvSpPr>
        <p:spPr>
          <a:xfrm>
            <a:off x="303518" y="1015590"/>
            <a:ext cx="284263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4</a:t>
            </a:r>
          </a:p>
        </p:txBody>
      </p:sp>
      <p:sp>
        <p:nvSpPr>
          <p:cNvPr id="22" name="Rectangle: Single Corner Rounded 11">
            <a:extLst>
              <a:ext uri="{FF2B5EF4-FFF2-40B4-BE49-F238E27FC236}">
                <a16:creationId xmlns:a16="http://schemas.microsoft.com/office/drawing/2014/main" id="{EA4C1BAE-BA21-4BDB-AEC3-3627486DB3BB}"/>
              </a:ext>
            </a:extLst>
          </p:cNvPr>
          <p:cNvSpPr/>
          <p:nvPr/>
        </p:nvSpPr>
        <p:spPr>
          <a:xfrm rot="10800000" flipH="1">
            <a:off x="210206" y="230960"/>
            <a:ext cx="7032257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4" name="Rectangle: Single Corner Rounded 10">
            <a:extLst>
              <a:ext uri="{FF2B5EF4-FFF2-40B4-BE49-F238E27FC236}">
                <a16:creationId xmlns:a16="http://schemas.microsoft.com/office/drawing/2014/main" id="{CB0C7CA2-0196-4675-8A55-06998470E7B6}"/>
              </a:ext>
            </a:extLst>
          </p:cNvPr>
          <p:cNvSpPr/>
          <p:nvPr/>
        </p:nvSpPr>
        <p:spPr>
          <a:xfrm rot="10800000" flipH="1">
            <a:off x="210206" y="230960"/>
            <a:ext cx="6496824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8DC4727-EE3F-4BDF-B4A9-A67DF506E5D7}"/>
              </a:ext>
            </a:extLst>
          </p:cNvPr>
          <p:cNvSpPr/>
          <p:nvPr/>
        </p:nvSpPr>
        <p:spPr>
          <a:xfrm>
            <a:off x="136636" y="230960"/>
            <a:ext cx="6336900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2. TÍNH CHẤT PHÉP CỘNG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/>
              <p:nvPr/>
            </p:nvSpPr>
            <p:spPr>
              <a:xfrm>
                <a:off x="644349" y="1608783"/>
                <a:ext cx="8158688" cy="801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5714"/>
                  </a:lnSpc>
                </a:pPr>
                <a:r>
                  <a:rPr lang="en-US" sz="2800" dirty="0">
                    <a:latin typeface="#9Slide03 Comfortaa Light" panose="00000400000000000000" pitchFamily="2" charset="0"/>
                  </a:rPr>
                  <a:t>Tính một cách hợp lí: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1639CBBF-2CF8-4BF1-A9C0-BA8765BA8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49" y="1608783"/>
                <a:ext cx="8158688" cy="801758"/>
              </a:xfrm>
              <a:prstGeom prst="rect">
                <a:avLst/>
              </a:prstGeom>
              <a:blipFill>
                <a:blip r:embed="rId2"/>
                <a:stretch>
                  <a:fillRect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6">
            <a:extLst>
              <a:ext uri="{FF2B5EF4-FFF2-40B4-BE49-F238E27FC236}">
                <a16:creationId xmlns:a16="http://schemas.microsoft.com/office/drawing/2014/main" id="{DC124BEA-25FF-479E-97F3-C44A3D51F113}"/>
              </a:ext>
            </a:extLst>
          </p:cNvPr>
          <p:cNvSpPr/>
          <p:nvPr/>
        </p:nvSpPr>
        <p:spPr>
          <a:xfrm>
            <a:off x="462846" y="2459022"/>
            <a:ext cx="1295616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Giải: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/>
              <p:nvPr/>
            </p:nvSpPr>
            <p:spPr>
              <a:xfrm>
                <a:off x="2494817" y="3020732"/>
                <a:ext cx="361343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6351B7EB-F148-4C8B-9DC0-D56252B7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17" y="3020732"/>
                <a:ext cx="3613439" cy="710451"/>
              </a:xfrm>
              <a:prstGeom prst="rect">
                <a:avLst/>
              </a:prstGeom>
              <a:blipFill>
                <a:blip r:embed="rId3"/>
                <a:stretch>
                  <a:fillRect l="-3373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/>
              <p:nvPr/>
            </p:nvSpPr>
            <p:spPr>
              <a:xfrm>
                <a:off x="2585939" y="3845366"/>
                <a:ext cx="4174547" cy="75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8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0EBDD04-5961-4760-A0B8-95D255194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39" y="3845366"/>
                <a:ext cx="4174547" cy="752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/>
              <p:nvPr/>
            </p:nvSpPr>
            <p:spPr>
              <a:xfrm>
                <a:off x="2638693" y="4802245"/>
                <a:ext cx="2548769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#9Slide03 Comfortaa Light" panose="000004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E753BA0E-98A8-4B89-8CD9-43D46EC39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93" y="4802245"/>
                <a:ext cx="2548769" cy="702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/>
              <p:nvPr/>
            </p:nvSpPr>
            <p:spPr>
              <a:xfrm>
                <a:off x="2891186" y="5796521"/>
                <a:ext cx="32339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4D136DB-10BC-4EC8-BD8E-FCABD3C0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86" y="5796521"/>
                <a:ext cx="32339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604436" y="942111"/>
                <a:ext cx="10306372" cy="1341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400" dirty="0">
                    <a:latin typeface="#9Slide03 Comfortaa Light" panose="00000400000000000000" pitchFamily="2" charset="0"/>
                  </a:rPr>
                  <a:t>       Em hãy nhắc lại quy tắc trừ hai phân số (cả tử và mẫu đều dương) đã học rồi tính các hiệu sau: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6" y="942111"/>
                <a:ext cx="10306372" cy="1341586"/>
              </a:xfrm>
              <a:prstGeom prst="rect">
                <a:avLst/>
              </a:prstGeom>
              <a:blipFill>
                <a:blip r:embed="rId2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188468" y="745953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4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247972" y="2309202"/>
            <a:ext cx="11391254" cy="605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400" dirty="0" smtClean="0">
                <a:latin typeface="#9Slide03 Comfortaa Light" panose="00000400000000000000" pitchFamily="2" charset="0"/>
              </a:rPr>
              <a:t>Quy tắc trên vẫn đúng với các phân số có tử và mẫu là các số nguyên. </a:t>
            </a:r>
            <a:endParaRPr lang="en-US" sz="2400" dirty="0">
              <a:latin typeface="#9Slide03 Comfortaa Light" panose="000004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0404" y="3084163"/>
            <a:ext cx="11804620" cy="3339885"/>
            <a:chOff x="387380" y="2836191"/>
            <a:chExt cx="11804620" cy="3480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</a:t>
                  </a:r>
                  <a:r>
                    <a:rPr lang="en-US" sz="2800" dirty="0" smtClean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</a:p>
              </p:txBody>
            </p:sp>
          </mc:Choice>
          <mc:Fallback xmlns=""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Hình Bầu dục 3">
              <a:extLst>
                <a:ext uri="{FF2B5EF4-FFF2-40B4-BE49-F238E27FC236}">
                  <a16:creationId xmlns:a16="http://schemas.microsoft.com/office/drawing/2014/main" id="{823DB45C-8C91-4D90-BBAA-24ABF90D0F9A}"/>
                </a:ext>
              </a:extLst>
            </p:cNvPr>
            <p:cNvSpPr/>
            <p:nvPr/>
          </p:nvSpPr>
          <p:spPr>
            <a:xfrm>
              <a:off x="511444" y="3192652"/>
              <a:ext cx="403955" cy="40295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" name="Hình Bầu dục 16">
              <a:extLst>
                <a:ext uri="{FF2B5EF4-FFF2-40B4-BE49-F238E27FC236}">
                  <a16:creationId xmlns:a16="http://schemas.microsoft.com/office/drawing/2014/main" id="{29AEB648-8097-4FDC-8E9E-6840CC283664}"/>
                </a:ext>
              </a:extLst>
            </p:cNvPr>
            <p:cNvSpPr/>
            <p:nvPr/>
          </p:nvSpPr>
          <p:spPr>
            <a:xfrm>
              <a:off x="495946" y="5548394"/>
              <a:ext cx="418454" cy="3845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619" y="2216258"/>
            <a:ext cx="10960633" cy="4169044"/>
            <a:chOff x="385065" y="2836191"/>
            <a:chExt cx="11806935" cy="3480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/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cùng mẫu, ta lấy tử số của phân số thứ nhất trừ đi tử số của phân số thứ hai và giữ nguyên mẫu</a:t>
                  </a:r>
                  <a:r>
                    <a:rPr lang="en-US" sz="3000" dirty="0" smtClean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marL="363538">
                    <a:lnSpc>
                      <a:spcPct val="130000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#9Slide03 Comfortaa Light" panose="00000400000000000000" pitchFamily="2" charset="0"/>
                      <a:cs typeface="Times New Roman" panose="02020603050405020304" pitchFamily="18" charset="0"/>
                    </a:rPr>
                    <a:t>Muốn trừ hai phân số không cùng mẫu, ta quy đồng mẫu hai phân số, rồi trừ hai phân số đó.</a:t>
                  </a:r>
                </a:p>
              </p:txBody>
            </p:sp>
          </mc:Choice>
          <mc:Fallback xmlns="">
            <p:sp>
              <p:nvSpPr>
                <p:cNvPr id="5" name="Rectangle 18">
                  <a:extLst>
                    <a:ext uri="{FF2B5EF4-FFF2-40B4-BE49-F238E27FC236}">
                      <a16:creationId xmlns:a16="http://schemas.microsoft.com/office/drawing/2014/main" id="{493FBF6F-EFB3-4E5D-AF9B-F5857E6267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80" y="2836191"/>
                  <a:ext cx="11804620" cy="3480179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823DB45C-8C91-4D90-BBAA-24ABF90D0F9A}"/>
                </a:ext>
              </a:extLst>
            </p:cNvPr>
            <p:cNvSpPr/>
            <p:nvPr/>
          </p:nvSpPr>
          <p:spPr>
            <a:xfrm>
              <a:off x="388654" y="3314876"/>
              <a:ext cx="650928" cy="4641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7" name="Hình Bầu dục 16">
              <a:extLst>
                <a:ext uri="{FF2B5EF4-FFF2-40B4-BE49-F238E27FC236}">
                  <a16:creationId xmlns:a16="http://schemas.microsoft.com/office/drawing/2014/main" id="{29AEB648-8097-4FDC-8E9E-6840CC283664}"/>
                </a:ext>
              </a:extLst>
            </p:cNvPr>
            <p:cNvSpPr/>
            <p:nvPr/>
          </p:nvSpPr>
          <p:spPr>
            <a:xfrm>
              <a:off x="385065" y="4943575"/>
              <a:ext cx="635430" cy="4930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2324746" y="495946"/>
            <a:ext cx="4479010" cy="1208868"/>
          </a:xfrm>
          <a:prstGeom prst="wedgeRoundRectCallout">
            <a:avLst>
              <a:gd name="adj1" fmla="val -27039"/>
              <a:gd name="adj2" fmla="val 934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Quy tắc trừ hai phân số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539046" y="2486812"/>
            <a:ext cx="2622608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Luyện tập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/>
              <p:nvPr/>
            </p:nvSpPr>
            <p:spPr>
              <a:xfrm>
                <a:off x="2240673" y="988851"/>
                <a:ext cx="3512015" cy="820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B7050314-DBBE-4EA1-8673-6FDAC7AF4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73" y="988851"/>
                <a:ext cx="3512015" cy="820481"/>
              </a:xfrm>
              <a:prstGeom prst="rect">
                <a:avLst/>
              </a:prstGeom>
              <a:blipFill>
                <a:blip r:embed="rId2"/>
                <a:stretch>
                  <a:fillRect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/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#9Slide03 Comfortaa Light" panose="00000400000000000000" pitchFamily="2" charset="0"/>
                  </a:rPr>
                  <a:t>Tính:       a)</a:t>
                </a:r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FF00CD6-3003-43C6-BABD-ECB6D707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038317"/>
                <a:ext cx="3104284" cy="704295"/>
              </a:xfrm>
              <a:prstGeom prst="rect">
                <a:avLst/>
              </a:prstGeom>
              <a:blipFill>
                <a:blip r:embed="rId3"/>
                <a:stretch>
                  <a:fillRect l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/>
              <p:nvPr/>
            </p:nvSpPr>
            <p:spPr>
              <a:xfrm>
                <a:off x="6185060" y="973353"/>
                <a:ext cx="5829300" cy="82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29" name="TextBox 2">
                <a:extLst>
                  <a:ext uri="{FF2B5EF4-FFF2-40B4-BE49-F238E27FC236}">
                    <a16:creationId xmlns:a16="http://schemas.microsoft.com/office/drawing/2014/main" id="{2EA8A49A-1B9C-4E35-ADE4-5FE944016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60" y="973353"/>
                <a:ext cx="5829300" cy="824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6">
            <a:extLst>
              <a:ext uri="{FF2B5EF4-FFF2-40B4-BE49-F238E27FC236}">
                <a16:creationId xmlns:a16="http://schemas.microsoft.com/office/drawing/2014/main" id="{E91934FF-73ED-4BBB-A17D-36F184FAA846}"/>
              </a:ext>
            </a:extLst>
          </p:cNvPr>
          <p:cNvSpPr/>
          <p:nvPr/>
        </p:nvSpPr>
        <p:spPr>
          <a:xfrm>
            <a:off x="539046" y="1011725"/>
            <a:ext cx="20378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</a:t>
            </a:r>
            <a:r>
              <a:rPr lang="en-US" sz="2800" dirty="0" smtClean="0">
                <a:solidFill>
                  <a:srgbClr val="00B050"/>
                </a:solidFill>
                <a:latin typeface="#9Slide03 SFU Helvetica Black" panose="00000900000000000000" pitchFamily="2" charset="0"/>
              </a:rPr>
              <a:t>4:</a:t>
            </a:r>
            <a:endParaRPr lang="en-US" sz="2800" dirty="0">
              <a:solidFill>
                <a:srgbClr val="00B050"/>
              </a:solidFill>
              <a:latin typeface="#9Slide03 SFU Helvetica Black" panose="000009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/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#9Slide03 Comfortaa Light" panose="00000400000000000000" pitchFamily="2" charset="0"/>
                  </a:rPr>
                  <a:t>b)</a:t>
                </a:r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AC507D91-68B2-48A6-8D86-00705398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25" y="3073774"/>
                <a:ext cx="2636693" cy="702244"/>
              </a:xfrm>
              <a:prstGeom prst="rect">
                <a:avLst/>
              </a:prstGeom>
              <a:blipFill>
                <a:blip r:embed="rId5"/>
                <a:stretch>
                  <a:fillRect l="-3002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/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B1ACB99-B8AE-44AB-8CAE-08AB926B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44" y="3747055"/>
                <a:ext cx="2435370" cy="710451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/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3F4B8FBC-A19D-4409-92EE-51C42F8EE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28" y="3747168"/>
                <a:ext cx="1770114" cy="7104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/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9−(−5)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27C9B40-F70A-4AC2-9F89-4BB80977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317" y="4484321"/>
                <a:ext cx="2435370" cy="742447"/>
              </a:xfrm>
              <a:prstGeom prst="rect">
                <a:avLst/>
              </a:prstGeom>
              <a:blipFill>
                <a:blip r:embed="rId8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/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C40A763-EEE1-4DC5-9EA1-C6DFBD41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74" y="3776018"/>
                <a:ext cx="2435370" cy="727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/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−21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EB9866A7-B2B5-41B9-8E6A-B402D91B3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71" y="3776018"/>
                <a:ext cx="1770114" cy="7271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/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−21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14513F6B-730B-418A-B3A0-8249FEA6A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479" y="4484321"/>
                <a:ext cx="3165961" cy="748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/>
              <p:nvPr/>
            </p:nvSpPr>
            <p:spPr>
              <a:xfrm>
                <a:off x="520362" y="5252337"/>
                <a:ext cx="11201287" cy="129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400" b="1" i="1" dirty="0">
                    <a:latin typeface="#9Slide03 Comfortaa Light" panose="00000400000000000000" pitchFamily="2" charset="0"/>
                  </a:rPr>
                  <a:t>Nhận xét. </a:t>
                </a:r>
                <a:r>
                  <a:rPr lang="en-US" sz="2400" dirty="0">
                    <a:latin typeface="#9Slide03 Comfortaa Light" panose="00000400000000000000" pitchFamily="2" charset="0"/>
                  </a:rPr>
                  <a:t>Muốn trừ một phân số cho một phân số, ta có thể cộng số bị trừ với số đối của số trừ. Chẳng hạn: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CD4FECA0-9539-417D-BC1A-223EA001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2" y="5252337"/>
                <a:ext cx="11201287" cy="1290610"/>
              </a:xfrm>
              <a:prstGeom prst="rect">
                <a:avLst/>
              </a:prstGeom>
              <a:blipFill>
                <a:blip r:embed="rId12"/>
                <a:stretch>
                  <a:fillRect l="-816" b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5966847" y="1022888"/>
            <a:ext cx="30997" cy="4138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1" grpId="0"/>
      <p:bldP spid="29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11">
            <a:extLst>
              <a:ext uri="{FF2B5EF4-FFF2-40B4-BE49-F238E27FC236}">
                <a16:creationId xmlns:a16="http://schemas.microsoft.com/office/drawing/2014/main" id="{C17D2D52-2044-4572-996D-CE970F895974}"/>
              </a:ext>
            </a:extLst>
          </p:cNvPr>
          <p:cNvSpPr/>
          <p:nvPr/>
        </p:nvSpPr>
        <p:spPr>
          <a:xfrm rot="10800000" flipH="1">
            <a:off x="210207" y="230960"/>
            <a:ext cx="5484011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25" name="Rectangle: Single Corner Rounded 10">
            <a:extLst>
              <a:ext uri="{FF2B5EF4-FFF2-40B4-BE49-F238E27FC236}">
                <a16:creationId xmlns:a16="http://schemas.microsoft.com/office/drawing/2014/main" id="{26BCBE85-1462-4E16-A187-ECE78AECAE27}"/>
              </a:ext>
            </a:extLst>
          </p:cNvPr>
          <p:cNvSpPr/>
          <p:nvPr/>
        </p:nvSpPr>
        <p:spPr>
          <a:xfrm rot="10800000" flipH="1">
            <a:off x="210207" y="230960"/>
            <a:ext cx="5066461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1943A2A-6020-400F-9A8A-901CA441B15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3. PHÉP TRỪ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/>
              <p:nvPr/>
            </p:nvSpPr>
            <p:spPr>
              <a:xfrm>
                <a:off x="2352390" y="5689187"/>
                <a:ext cx="7040773" cy="7982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9−2−5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3200" dirty="0"/>
                  <a:t>(giờ)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89251E67-5705-41E0-B850-0F366A3B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90" y="5689187"/>
                <a:ext cx="7040773" cy="798295"/>
              </a:xfrm>
              <a:prstGeom prst="rect">
                <a:avLst/>
              </a:prstGeom>
              <a:blipFill>
                <a:blip r:embed="rId2"/>
                <a:stretch>
                  <a:fillRect r="-1472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953" y="1459636"/>
                <a:ext cx="11499742" cy="3081367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0000"/>
                  </a:lnSpc>
                  <a:spcAft>
                    <a:spcPts val="2133"/>
                  </a:spcAft>
                </a:pPr>
                <a:r>
                  <a:rPr lang="en-US" sz="2400" dirty="0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 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ước 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vẽ. Hỏi buổi tối Nga cần dành khoảng bao nhiêu giờ nữa để hoàn thành bức tranh</a:t>
                </a:r>
                <a:r>
                  <a:rPr lang="en-US" sz="2400" dirty="0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?</a:t>
                </a: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</p:txBody>
          </p:sp>
        </mc:Choice>
        <mc:Fallback xmlns="">
          <p:sp>
            <p:nvSpPr>
              <p:cNvPr id="12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3" y="1459636"/>
                <a:ext cx="11499742" cy="3081367"/>
              </a:xfrm>
              <a:prstGeom prst="rect">
                <a:avLst/>
              </a:prstGeom>
              <a:blipFill>
                <a:blip r:embed="rId3"/>
                <a:stretch>
                  <a:fillRect l="-530" b="-1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B981B070-17B3-4E50-91C9-70312BB00E24}"/>
              </a:ext>
            </a:extLst>
          </p:cNvPr>
          <p:cNvSpPr txBox="1"/>
          <p:nvPr/>
        </p:nvSpPr>
        <p:spPr>
          <a:xfrm>
            <a:off x="291885" y="836915"/>
            <a:ext cx="4664990" cy="691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800" i="1" dirty="0">
                <a:latin typeface="#9Slide03 Comfortaa Light" panose="00000400000000000000" pitchFamily="2" charset="0"/>
              </a:rPr>
              <a:t>Trở lại bài toán mở đầu, </a:t>
            </a:r>
            <a:endParaRPr lang="en-US" sz="2800" dirty="0">
              <a:latin typeface="#9Slide03 Comfortaa Light" panose="000004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1217" y="5090002"/>
            <a:ext cx="11174278" cy="635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Buổi tối Nga cần số giờ nữa để hoàn thành bức trang tặng mẹ là: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02EE5-7E33-4EB8-AF59-A6CEF9EDFAC3}"/>
              </a:ext>
            </a:extLst>
          </p:cNvPr>
          <p:cNvSpPr/>
          <p:nvPr/>
        </p:nvSpPr>
        <p:spPr>
          <a:xfrm>
            <a:off x="4441542" y="101477"/>
            <a:ext cx="3308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Hướng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Talling" panose="02040603050506020204" pitchFamily="18" charset="0"/>
              </a:rPr>
              <a:t> dẫn về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BC83C-AD27-431C-B175-F69A76CF856D}"/>
              </a:ext>
            </a:extLst>
          </p:cNvPr>
          <p:cNvSpPr/>
          <p:nvPr/>
        </p:nvSpPr>
        <p:spPr>
          <a:xfrm>
            <a:off x="1256373" y="246577"/>
            <a:ext cx="9950606" cy="3815470"/>
          </a:xfrm>
          <a:prstGeom prst="rect">
            <a:avLst/>
          </a:prstGeom>
          <a:solidFill>
            <a:srgbClr val="EAAF6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kiến thức đã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6.21 đến 6.26 (SGK trang 15)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26. Phép nhân và phép chia phân số.</a:t>
            </a:r>
          </a:p>
        </p:txBody>
      </p:sp>
    </p:spTree>
    <p:extLst>
      <p:ext uri="{BB962C8B-B14F-4D97-AF65-F5344CB8AC3E}">
        <p14:creationId xmlns:p14="http://schemas.microsoft.com/office/powerpoint/2010/main" val="21662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569" y="521459"/>
                <a:ext cx="5790236" cy="5863314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r>
                  <a:rPr lang="en-US" sz="2400" dirty="0" smtClean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Nga </a:t>
                </a:r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ước tính cần 3 giờ ngày Chủ Nhật để hoàn thành một bức tranh tặng mẹ nhân ngày Quốc tế Phụ nữ 8-3. Buổi sáng bạn dành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vẽ, buổi chiều bạn tiếp tục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9F4431"/>
                            </a:solidFill>
                            <a:latin typeface="Cambria Math" panose="02040503050406030204" pitchFamily="18" charset="0"/>
                            <a:cs typeface="Kodchasan"/>
                            <a:sym typeface="Kodchas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9F4431"/>
                    </a:solidFill>
                    <a:latin typeface="#9Slide03 Comfortaa Light" panose="00000400000000000000" pitchFamily="2" charset="0"/>
                    <a:cs typeface="Kodchasan"/>
                    <a:sym typeface="Kodchasan"/>
                  </a:rPr>
                  <a:t> giờ để vẽ. Hỏi buổi tối Nga cần dành khoảng bao nhiêu giờ nữa để hoàn thành bức tranh?</a:t>
                </a: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  <a:cs typeface="Kodchasan"/>
                  <a:sym typeface="Kodchasan"/>
                </a:endParaRPr>
              </a:p>
              <a:p>
                <a:pPr>
                  <a:lnSpc>
                    <a:spcPct val="157000"/>
                  </a:lnSpc>
                  <a:spcAft>
                    <a:spcPts val="2133"/>
                  </a:spcAft>
                </a:pPr>
                <a:endParaRPr lang="vi-VN" sz="2400" dirty="0">
                  <a:solidFill>
                    <a:srgbClr val="9F4431"/>
                  </a:solidFill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4" name="Google Shape;2591;p41">
                <a:extLst>
                  <a:ext uri="{FF2B5EF4-FFF2-40B4-BE49-F238E27FC236}">
                    <a16:creationId xmlns:a16="http://schemas.microsoft.com/office/drawing/2014/main" id="{4057A7BF-F77A-4D3A-A39D-939AEC49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69" y="521459"/>
                <a:ext cx="5790236" cy="5863314"/>
              </a:xfrm>
              <a:prstGeom prst="rect">
                <a:avLst/>
              </a:prstGeom>
              <a:blipFill>
                <a:blip r:embed="rId2"/>
                <a:stretch>
                  <a:fillRect l="-1053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Ngày Quốc tế phụ nữ: Những hình ảnh chúc mừng ngày 8/3 đẹp nhất">
            <a:extLst>
              <a:ext uri="{FF2B5EF4-FFF2-40B4-BE49-F238E27FC236}">
                <a16:creationId xmlns:a16="http://schemas.microsoft.com/office/drawing/2014/main" id="{8663A37B-6A0A-41DA-98BA-6E222D78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3" y="171767"/>
            <a:ext cx="516093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      Em hãy nhắc lại quy tắc cộng hai phân số cũng mẫu (có tử và mẫu dương) rồi tính các tổng:</a:t>
                </a:r>
              </a:p>
              <a:p>
                <a:pPr algn="ctr">
                  <a:lnSpc>
                    <a:spcPct val="115714"/>
                  </a:lnSpc>
                </a:pPr>
                <a:r>
                  <a:rPr lang="en-US" sz="2200">
                    <a:latin typeface="#9Slide03 Comfortaa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0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82" y="1680747"/>
                <a:ext cx="10172578" cy="1740220"/>
              </a:xfrm>
              <a:prstGeom prst="rect">
                <a:avLst/>
              </a:prstGeom>
              <a:blipFill>
                <a:blip r:embed="rId2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699912" y="144337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1</a:t>
              </a:r>
            </a:p>
          </p:txBody>
        </p:sp>
      </p:grpSp>
      <p:sp>
        <p:nvSpPr>
          <p:cNvPr id="41" name="TextBox 2">
            <a:extLst>
              <a:ext uri="{FF2B5EF4-FFF2-40B4-BE49-F238E27FC236}">
                <a16:creationId xmlns:a16="http://schemas.microsoft.com/office/drawing/2014/main" id="{A9EF617D-231D-4ADB-AEFF-376F7DBEA32F}"/>
              </a:ext>
            </a:extLst>
          </p:cNvPr>
          <p:cNvSpPr txBox="1"/>
          <p:nvPr/>
        </p:nvSpPr>
        <p:spPr>
          <a:xfrm>
            <a:off x="1070382" y="3641172"/>
            <a:ext cx="10442864" cy="44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714"/>
              </a:lnSpc>
            </a:pPr>
            <a:r>
              <a:rPr lang="en-US" sz="2200">
                <a:latin typeface="#9Slide03 Comfortaa Light" panose="00000400000000000000" pitchFamily="2" charset="0"/>
              </a:rPr>
              <a:t>Quy tắc trên vẫn đúng với các phân số có tử và mẫu là các số nguyên</a:t>
            </a:r>
            <a:endParaRPr lang="en-US" sz="2800">
              <a:latin typeface="#9Slide03 Comfortaa Light" panose="000004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Muốn cộng hai phân số cùng mẫu, ta cộng các tử và giữ nguyên mẫu: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72" y="4430836"/>
                <a:ext cx="10567674" cy="13776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6033399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8267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447663" y="1886397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1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3" y="1886397"/>
                <a:ext cx="10664622" cy="1337246"/>
              </a:xfrm>
              <a:prstGeom prst="snip2Diag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259878" y="1983777"/>
            <a:ext cx="573436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569064" y="3495634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2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4" y="3495634"/>
                <a:ext cx="10664622" cy="1337246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319289" y="3624012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nip Diagonal Corner Rectangle 8"/>
              <p:cNvSpPr/>
              <p:nvPr/>
            </p:nvSpPr>
            <p:spPr>
              <a:xfrm>
                <a:off x="519986" y="5073882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3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Snip Diagonal Corner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6" y="5073882"/>
                <a:ext cx="10664622" cy="1337246"/>
              </a:xfrm>
              <a:prstGeom prst="snip2Diag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285709" y="5202259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752648" y="215462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4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752648" y="215462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679077" y="215462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715410" y="1034265"/>
            <a:ext cx="821161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</p:spTree>
    <p:extLst>
      <p:ext uri="{BB962C8B-B14F-4D97-AF65-F5344CB8AC3E}">
        <p14:creationId xmlns:p14="http://schemas.microsoft.com/office/powerpoint/2010/main" val="20009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705966" y="1695249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4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66" y="1695249"/>
                <a:ext cx="10664622" cy="1337246"/>
              </a:xfrm>
              <a:prstGeom prst="snip2Diag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582759" y="1795213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nip Diagonal Corner Rectangle 7"/>
              <p:cNvSpPr/>
              <p:nvPr/>
            </p:nvSpPr>
            <p:spPr>
              <a:xfrm>
                <a:off x="579398" y="3273500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5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nip Diagonal Corner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98" y="3273500"/>
                <a:ext cx="10664622" cy="1337246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332205" y="3435457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nip Diagonal Corner Rectangle 9"/>
              <p:cNvSpPr/>
              <p:nvPr/>
            </p:nvSpPr>
            <p:spPr>
              <a:xfrm>
                <a:off x="623311" y="4727756"/>
                <a:ext cx="10664622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Câu 6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Snip Diagonal Corner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1" y="4727756"/>
                <a:ext cx="10664622" cy="1337246"/>
              </a:xfrm>
              <a:prstGeom prst="snip2Diag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752648" y="215462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2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752648" y="215462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679077" y="215462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839398" y="941276"/>
            <a:ext cx="8289104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a) Cộng hai phân số cùng mẫu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60618" y="4858718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728422" y="1457253"/>
                <a:ext cx="10452546" cy="310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400" dirty="0">
                    <a:latin typeface="#9Slide03 Comfortaa Light" panose="00000400000000000000" pitchFamily="2" charset="0"/>
                  </a:rPr>
                  <a:t>Để thực hiện phép cộng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  , em hãy làm theo các bước sau: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#9Slide03 Comfortaa Light" panose="00000400000000000000" pitchFamily="2" charset="0"/>
                  </a:rPr>
                  <a:t>Quy đồng mẫu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#9Slide03 Comfortaa Light" panose="00000400000000000000" pitchFamily="2" charset="0"/>
                  </a:rPr>
                  <a:t> </a:t>
                </a:r>
              </a:p>
              <a:p>
                <a:pPr marL="342900" indent="-342900">
                  <a:lnSpc>
                    <a:spcPct val="13881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#9Slide03 Comfortaa Light" panose="00000400000000000000" pitchFamily="2" charset="0"/>
                  </a:rPr>
                  <a:t>Sử dụng quy tắc cộng hai phân số cùng mẫu để tính tổng hai phân số sau khi đã quy đồng.</a:t>
                </a: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" y="1457253"/>
                <a:ext cx="10452546" cy="3100592"/>
              </a:xfrm>
              <a:prstGeom prst="rect">
                <a:avLst/>
              </a:prstGeom>
              <a:blipFill>
                <a:blip r:embed="rId2"/>
                <a:stretch>
                  <a:fillRect l="-875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234963" y="1365886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2</a:t>
              </a:r>
            </a:p>
          </p:txBody>
        </p:sp>
      </p:grpSp>
      <p:sp>
        <p:nvSpPr>
          <p:cNvPr id="42" name="Rectangle 18">
            <a:extLst>
              <a:ext uri="{FF2B5EF4-FFF2-40B4-BE49-F238E27FC236}">
                <a16:creationId xmlns:a16="http://schemas.microsoft.com/office/drawing/2014/main" id="{493FBF6F-EFB3-4E5D-AF9B-F5857E6267BD}"/>
              </a:ext>
            </a:extLst>
          </p:cNvPr>
          <p:cNvSpPr/>
          <p:nvPr/>
        </p:nvSpPr>
        <p:spPr>
          <a:xfrm>
            <a:off x="496120" y="4823930"/>
            <a:ext cx="10972625" cy="1117909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2857"/>
              </a:lnSpc>
            </a:pPr>
            <a:r>
              <a:rPr lang="en-US" sz="2400" dirty="0">
                <a:solidFill>
                  <a:schemeClr val="tx1"/>
                </a:solidFill>
                <a:latin typeface="#9Slide03 Comfortaa Light" panose="00000400000000000000" pitchFamily="2" charset="0"/>
                <a:cs typeface="Times New Roman" panose="02020603050405020304" pitchFamily="18" charset="0"/>
              </a:rPr>
              <a:t>Muốn cộng hai phân số không cùng mẫu, ta viết chúng dưới dạng hai phân số cùng mẫu rồi cộng các tử và giữ nguyên mẫu chung.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68915" y="972273"/>
            <a:ext cx="8103125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</p:spTree>
    <p:extLst>
      <p:ext uri="{BB962C8B-B14F-4D97-AF65-F5344CB8AC3E}">
        <p14:creationId xmlns:p14="http://schemas.microsoft.com/office/powerpoint/2010/main" val="3812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62867691-4E36-4AB3-BDFF-E014261D131F}"/>
              </a:ext>
            </a:extLst>
          </p:cNvPr>
          <p:cNvSpPr/>
          <p:nvPr/>
        </p:nvSpPr>
        <p:spPr>
          <a:xfrm>
            <a:off x="386646" y="1180741"/>
            <a:ext cx="1431763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B050"/>
                </a:solidFill>
                <a:latin typeface="#9Slide03 SFU Helvetica Black" panose="00000900000000000000" pitchFamily="2" charset="0"/>
              </a:rPr>
              <a:t>Ví dụ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/>
              <p:nvPr/>
            </p:nvSpPr>
            <p:spPr>
              <a:xfrm>
                <a:off x="858547" y="1779426"/>
                <a:ext cx="6702838" cy="2234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6.  3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7 . 2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9 . 2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30000"/>
                  </a:lnSpc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212D1692-048E-4252-AF2C-8CB2BCDEA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779426"/>
                <a:ext cx="6702838" cy="2234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>
            <a:off x="7789984" y="1740878"/>
            <a:ext cx="3569678" cy="1037492"/>
          </a:xfrm>
          <a:prstGeom prst="wedgeRoundRectCallout">
            <a:avLst>
              <a:gd name="adj1" fmla="val -120487"/>
              <a:gd name="adj2" fmla="val 286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</a:t>
            </a:r>
            <a:endParaRPr lang="en-US" sz="3200" dirty="0">
              <a:solidFill>
                <a:srgbClr val="FF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907214" y="3247293"/>
            <a:ext cx="3487617" cy="1037492"/>
          </a:xfrm>
          <a:prstGeom prst="wedgeRoundRectCallout">
            <a:avLst>
              <a:gd name="adj1" fmla="val -79108"/>
              <a:gd name="adj2" fmla="val -154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hai phân số cùng mẫu</a:t>
            </a:r>
            <a:endParaRPr lang="en-US" sz="3200" dirty="0">
              <a:solidFill>
                <a:srgbClr val="FF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71271" y="1711644"/>
                <a:ext cx="11715927" cy="1337246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endParaRPr lang="en-US" sz="3600" b="1" dirty="0" smtClean="0">
                  <a:solidFill>
                    <a:srgbClr val="E32B27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3600" b="1" dirty="0" smtClean="0">
                    <a:solidFill>
                      <a:srgbClr val="E32B27"/>
                    </a:solidFill>
                    <a:latin typeface="Times New Roman" pitchFamily="18" charset="0"/>
                    <a:cs typeface="Times New Roman" pitchFamily="18" charset="0"/>
                  </a:rPr>
                  <a:t>Luyện tập 2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Điền số thích hợp vào ô vuông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/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……..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1" y="1711644"/>
                <a:ext cx="11715927" cy="1337246"/>
              </a:xfrm>
              <a:prstGeom prst="snip2Diag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884082" y="2754024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7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374447" y="972273"/>
            <a:ext cx="8103125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50"/>
                </a:solidFill>
                <a:latin typeface="#9Slide03 SFU Helvetica Black" panose="00000900000000000000" pitchFamily="2" charset="0"/>
              </a:rPr>
              <a:t>b) Cộng hai phân số không cùng mẫu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61829" y="1787267"/>
            <a:ext cx="669007" cy="5317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/>
              <p:nvPr/>
            </p:nvSpPr>
            <p:spPr>
              <a:xfrm>
                <a:off x="1011792" y="4190827"/>
                <a:ext cx="2267816" cy="905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0CB5AA3F-F78C-4582-9B85-36858ECB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92" y="4190827"/>
                <a:ext cx="2267816" cy="9058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/>
              <p:nvPr/>
            </p:nvSpPr>
            <p:spPr>
              <a:xfrm>
                <a:off x="2601072" y="4297899"/>
                <a:ext cx="2930236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8 . 5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20 . 2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22">
                <a:extLst>
                  <a:ext uri="{FF2B5EF4-FFF2-40B4-BE49-F238E27FC236}">
                    <a16:creationId xmlns:a16="http://schemas.microsoft.com/office/drawing/2014/main" id="{9453B25B-F3BE-4930-84DE-525AEFF4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72" y="4297899"/>
                <a:ext cx="2930236" cy="809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/>
              <p:nvPr/>
            </p:nvSpPr>
            <p:spPr>
              <a:xfrm>
                <a:off x="4906095" y="4281137"/>
                <a:ext cx="2889551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24">
                <a:extLst>
                  <a:ext uri="{FF2B5EF4-FFF2-40B4-BE49-F238E27FC236}">
                    <a16:creationId xmlns:a16="http://schemas.microsoft.com/office/drawing/2014/main" id="{4E8FA321-0C89-45D6-95CD-2EF8B97C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5" y="4281137"/>
                <a:ext cx="2889551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/>
              <p:nvPr/>
            </p:nvSpPr>
            <p:spPr>
              <a:xfrm>
                <a:off x="7267627" y="4259986"/>
                <a:ext cx="2439265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+(−14)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Hộp Văn bản 26">
                <a:extLst>
                  <a:ext uri="{FF2B5EF4-FFF2-40B4-BE49-F238E27FC236}">
                    <a16:creationId xmlns:a16="http://schemas.microsoft.com/office/drawing/2014/main" id="{ACC494CA-6A0B-403A-A0B8-3CD519BA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627" y="4259986"/>
                <a:ext cx="2439265" cy="809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/>
              <p:nvPr/>
            </p:nvSpPr>
            <p:spPr>
              <a:xfrm>
                <a:off x="9669402" y="4280258"/>
                <a:ext cx="1135867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28">
                <a:extLst>
                  <a:ext uri="{FF2B5EF4-FFF2-40B4-BE49-F238E27FC236}">
                    <a16:creationId xmlns:a16="http://schemas.microsoft.com/office/drawing/2014/main" id="{001F5F84-1755-4867-B3A1-42E7F075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402" y="4280258"/>
                <a:ext cx="1135867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3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C848421-516A-4990-95C8-81FA556B97CE}"/>
              </a:ext>
            </a:extLst>
          </p:cNvPr>
          <p:cNvSpPr/>
          <p:nvPr/>
        </p:nvSpPr>
        <p:spPr>
          <a:xfrm rot="10800000" flipH="1">
            <a:off x="210207" y="230960"/>
            <a:ext cx="5535966" cy="609600"/>
          </a:xfrm>
          <a:prstGeom prst="round1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FC1"/>
              </a:solidFill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9128C6ED-8069-4480-B982-06BDBFD24A38}"/>
              </a:ext>
            </a:extLst>
          </p:cNvPr>
          <p:cNvSpPr/>
          <p:nvPr/>
        </p:nvSpPr>
        <p:spPr>
          <a:xfrm rot="10800000" flipH="1">
            <a:off x="210207" y="230960"/>
            <a:ext cx="5114460" cy="609600"/>
          </a:xfrm>
          <a:prstGeom prst="round1Rect">
            <a:avLst>
              <a:gd name="adj" fmla="val 50000"/>
            </a:avLst>
          </a:prstGeom>
          <a:solidFill>
            <a:srgbClr val="04A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A9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9FF8E6-531C-4565-8383-4CA800CF63D8}"/>
              </a:ext>
            </a:extLst>
          </p:cNvPr>
          <p:cNvSpPr/>
          <p:nvPr/>
        </p:nvSpPr>
        <p:spPr>
          <a:xfrm>
            <a:off x="136636" y="230960"/>
            <a:ext cx="5349763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#9Slide03 SFU Helvetica Black" panose="00000900000000000000" pitchFamily="2" charset="0"/>
              </a:rPr>
              <a:t>1. PHÉP CỘNG HAI PHÂN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/>
              <p:nvPr/>
            </p:nvSpPr>
            <p:spPr>
              <a:xfrm>
                <a:off x="1394847" y="1503747"/>
                <a:ext cx="6400800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8810"/>
                  </a:lnSpc>
                </a:pPr>
                <a:r>
                  <a:rPr lang="en-US" sz="2200" dirty="0">
                    <a:latin typeface="#9Slide03 Comfortaa Light" panose="00000400000000000000" pitchFamily="2" charset="0"/>
                  </a:rPr>
                  <a:t>       </a:t>
                </a:r>
                <a:r>
                  <a:rPr lang="en-US" sz="2800" dirty="0">
                    <a:latin typeface="#9Slide03 Comfortaa Light" panose="00000400000000000000" pitchFamily="2" charset="0"/>
                  </a:rPr>
                  <a:t>Tính các tổng: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8" name="TextBox 2">
                <a:extLst>
                  <a:ext uri="{FF2B5EF4-FFF2-40B4-BE49-F238E27FC236}">
                    <a16:creationId xmlns:a16="http://schemas.microsoft.com/office/drawing/2014/main" id="{F7ED80F9-CEA7-488C-81F9-21372C58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47" y="1503747"/>
                <a:ext cx="6400800" cy="9379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B4C4D6CB-F08B-43D8-ACB2-3081C1CF7F1F}"/>
              </a:ext>
            </a:extLst>
          </p:cNvPr>
          <p:cNvGrpSpPr/>
          <p:nvPr/>
        </p:nvGrpSpPr>
        <p:grpSpPr>
          <a:xfrm>
            <a:off x="513932" y="1536367"/>
            <a:ext cx="937766" cy="691134"/>
            <a:chOff x="610601" y="1495560"/>
            <a:chExt cx="937766" cy="691134"/>
          </a:xfrm>
        </p:grpSpPr>
        <p:pic>
          <p:nvPicPr>
            <p:cNvPr id="39" name="Picture 17">
              <a:extLst>
                <a:ext uri="{FF2B5EF4-FFF2-40B4-BE49-F238E27FC236}">
                  <a16:creationId xmlns:a16="http://schemas.microsoft.com/office/drawing/2014/main" id="{7A9B8E5B-25FA-4F2E-A8FC-998DA6DA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7062">
              <a:off x="620053" y="1495560"/>
              <a:ext cx="365169" cy="365169"/>
            </a:xfrm>
            <a:prstGeom prst="rect">
              <a:avLst/>
            </a:prstGeom>
          </p:spPr>
        </p:pic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77F27597-97D7-4A97-9EEE-57D761EC1716}"/>
                </a:ext>
              </a:extLst>
            </p:cNvPr>
            <p:cNvSpPr/>
            <p:nvPr/>
          </p:nvSpPr>
          <p:spPr>
            <a:xfrm>
              <a:off x="610601" y="1829765"/>
              <a:ext cx="937766" cy="356929"/>
            </a:xfrm>
            <a:prstGeom prst="roundRect">
              <a:avLst/>
            </a:prstGeom>
            <a:solidFill>
              <a:srgbClr val="FF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#9Slide03 Saira SemiCondensed B" panose="00000806000000000000" pitchFamily="2" charset="0"/>
                </a:rPr>
                <a:t>HĐ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/>
              <p:nvPr/>
            </p:nvSpPr>
            <p:spPr>
              <a:xfrm>
                <a:off x="216092" y="3053772"/>
                <a:ext cx="8586945" cy="186606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2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9881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Hai số gọi là đối nhau nếu tổng của chúng bằng 0. Kí hiệu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09881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#9Slide03 Comfortaa Light" panose="00000400000000000000" pitchFamily="2" charset="0"/>
                    <a:cs typeface="Times New Roman" panose="02020603050405020304" pitchFamily="18" charset="0"/>
                  </a:rPr>
                  <a:t>= 0.</a:t>
                </a:r>
              </a:p>
            </p:txBody>
          </p:sp>
        </mc:Choice>
        <mc:Fallback xmlns=""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493FBF6F-EFB3-4E5D-AF9B-F5857E62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92" y="3053772"/>
                <a:ext cx="8586945" cy="18660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6">
            <a:extLst>
              <a:ext uri="{FF2B5EF4-FFF2-40B4-BE49-F238E27FC236}">
                <a16:creationId xmlns:a16="http://schemas.microsoft.com/office/drawing/2014/main" id="{15DD7F61-B2A4-4F77-A953-F02EBE9E617F}"/>
              </a:ext>
            </a:extLst>
          </p:cNvPr>
          <p:cNvSpPr/>
          <p:nvPr/>
        </p:nvSpPr>
        <p:spPr>
          <a:xfrm>
            <a:off x="699912" y="987771"/>
            <a:ext cx="2461742" cy="43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B050"/>
                </a:solidFill>
                <a:latin typeface="#9Slide03 SFU Helvetica Black" panose="00000900000000000000" pitchFamily="2" charset="0"/>
              </a:rPr>
              <a:t>c) Số đối</a:t>
            </a:r>
            <a:endParaRPr lang="en-US" sz="2800" dirty="0">
              <a:solidFill>
                <a:srgbClr val="00B050"/>
              </a:solidFill>
              <a:latin typeface="#9Slide03 SFU Helvetica Black" panose="00000900000000000000" pitchFamily="2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6CD8B9-E4C1-4071-BB30-984D336EBA51}"/>
              </a:ext>
            </a:extLst>
          </p:cNvPr>
          <p:cNvSpPr txBox="1"/>
          <p:nvPr/>
        </p:nvSpPr>
        <p:spPr>
          <a:xfrm>
            <a:off x="815426" y="2356220"/>
            <a:ext cx="7848127" cy="605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8810"/>
              </a:lnSpc>
            </a:pPr>
            <a:r>
              <a:rPr lang="en-US" sz="2400" dirty="0">
                <a:latin typeface="#9Slide03 Comfortaa Light" panose="00000400000000000000" pitchFamily="2" charset="0"/>
              </a:rPr>
              <a:t>Em có nhận xét gì về các kết quả nhận được?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/>
              <p:nvPr/>
            </p:nvSpPr>
            <p:spPr>
              <a:xfrm>
                <a:off x="1245768" y="4895143"/>
                <a:ext cx="7169812" cy="17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8810"/>
                  </a:lnSpc>
                </a:pPr>
                <a:r>
                  <a:rPr lang="en-US" sz="2200" dirty="0" smtClean="0">
                    <a:latin typeface="#9Slide03 Comfortaa Light" panose="00000400000000000000" pitchFamily="2" charset="0"/>
                  </a:rPr>
                  <a:t>Chẳng hạn,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Comfortaa Light" panose="00000400000000000000" pitchFamily="2" charset="0"/>
                  </a:rPr>
                  <a:t> </a:t>
                </a:r>
                <a:r>
                  <a:rPr lang="en-US" sz="2200" dirty="0">
                    <a:latin typeface="#9Slide03 Comfortaa Light" panose="00000400000000000000" pitchFamily="2" charset="0"/>
                  </a:rPr>
                  <a:t>đều là số đối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latin typeface="#9Slide03 Comfortaa Light" panose="00000400000000000000" pitchFamily="2" charset="0"/>
                  </a:rPr>
                  <a:t> </a:t>
                </a:r>
              </a:p>
              <a:p>
                <a:pPr algn="ctr">
                  <a:lnSpc>
                    <a:spcPct val="138810"/>
                  </a:lnSpc>
                </a:pPr>
                <a:r>
                  <a:rPr lang="en-US" sz="2200" dirty="0" smtClean="0">
                    <a:latin typeface="#9Slide03 Comfortaa Light" panose="00000400000000000000" pitchFamily="2" charset="0"/>
                  </a:rPr>
                  <a:t>Do đó </a:t>
                </a:r>
                <a:r>
                  <a:rPr lang="en-US" sz="2000" dirty="0">
                    <a:latin typeface="#9Slide03 Comfortaa Light" panose="000004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#9Slide03 Comfortaa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D61FBA7D-7C1C-4455-AE3A-AAA528AB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68" y="4895143"/>
                <a:ext cx="7169812" cy="1783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21ADC26E-7EDA-4053-B0AB-9A28C7EA0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041" y="502683"/>
            <a:ext cx="3087152" cy="310199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43B6A5C-618B-4EC8-82F6-890452D5A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817" y="3766088"/>
            <a:ext cx="2954621" cy="28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  <p:bldP spid="43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810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#9Slide03 Talling</vt:lpstr>
      <vt:lpstr>Calibri Light</vt:lpstr>
      <vt:lpstr>Calibri</vt:lpstr>
      <vt:lpstr>#9Slide03 Saira SemiCondensed B</vt:lpstr>
      <vt:lpstr>#9Slide04 SVNNaive Inline</vt:lpstr>
      <vt:lpstr>#9Slide03 Comfortaa Light</vt:lpstr>
      <vt:lpstr>Kodchasan</vt:lpstr>
      <vt:lpstr>Cambria Math</vt:lpstr>
      <vt:lpstr>Arial</vt:lpstr>
      <vt:lpstr>Times New Roman</vt:lpstr>
      <vt:lpstr>#9Slide03 SFU Helvetica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Đào</dc:creator>
  <cp:lastModifiedBy>ADMIN</cp:lastModifiedBy>
  <cp:revision>158</cp:revision>
  <dcterms:created xsi:type="dcterms:W3CDTF">2021-07-07T12:36:40Z</dcterms:created>
  <dcterms:modified xsi:type="dcterms:W3CDTF">2024-01-07T01:41:02Z</dcterms:modified>
</cp:coreProperties>
</file>