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9"/>
  </p:notesMasterIdLst>
  <p:sldIdLst>
    <p:sldId id="294" r:id="rId2"/>
    <p:sldId id="258" r:id="rId3"/>
    <p:sldId id="513" r:id="rId4"/>
    <p:sldId id="256" r:id="rId5"/>
    <p:sldId id="263" r:id="rId6"/>
    <p:sldId id="510" r:id="rId7"/>
    <p:sldId id="297" r:id="rId8"/>
    <p:sldId id="268" r:id="rId9"/>
    <p:sldId id="298" r:id="rId10"/>
    <p:sldId id="310" r:id="rId11"/>
    <p:sldId id="312" r:id="rId12"/>
    <p:sldId id="313" r:id="rId13"/>
    <p:sldId id="314" r:id="rId14"/>
    <p:sldId id="296" r:id="rId15"/>
    <p:sldId id="317" r:id="rId16"/>
    <p:sldId id="512" r:id="rId17"/>
    <p:sldId id="324" r:id="rId18"/>
    <p:sldId id="327" r:id="rId19"/>
    <p:sldId id="328" r:id="rId20"/>
    <p:sldId id="319" r:id="rId21"/>
    <p:sldId id="320" r:id="rId22"/>
    <p:sldId id="322" r:id="rId23"/>
    <p:sldId id="329" r:id="rId24"/>
    <p:sldId id="326" r:id="rId25"/>
    <p:sldId id="514" r:id="rId26"/>
    <p:sldId id="515" r:id="rId27"/>
    <p:sldId id="509" r:id="rId28"/>
  </p:sldIdLst>
  <p:sldSz cx="9144000" cy="5143500" type="screen16x9"/>
  <p:notesSz cx="6858000" cy="9144000"/>
  <p:embeddedFontLst>
    <p:embeddedFont>
      <p:font typeface="Fredoka One" panose="020B0604020202020204" charset="0"/>
      <p:regular r:id="rId30"/>
    </p:embeddedFont>
    <p:embeddedFont>
      <p:font typeface="#9Slide03 BoosterNextFYBlack" panose="020B0604020202020204" charset="0"/>
      <p:regular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Bebas Neue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D21"/>
    <a:srgbClr val="FEE413"/>
    <a:srgbClr val="E01C4B"/>
    <a:srgbClr val="3AB64C"/>
    <a:srgbClr val="907EA8"/>
    <a:srgbClr val="D52728"/>
    <a:srgbClr val="C0E7F8"/>
    <a:srgbClr val="F49DC0"/>
    <a:srgbClr val="FFFCF6"/>
    <a:srgbClr val="FA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>
      <p:cViewPr varScale="1">
        <p:scale>
          <a:sx n="118" d="100"/>
          <a:sy n="118" d="100"/>
        </p:scale>
        <p:origin x="470" y="37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8411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81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403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791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17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589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714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1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16-Feb-25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3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30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6FADCAF1-012D-4BE9-BEFF-97D623F9C67B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3" r:id="rId12"/>
    <p:sldLayoutId id="2147483670" r:id="rId13"/>
    <p:sldLayoutId id="2147483671" r:id="rId14"/>
    <p:sldLayoutId id="2147483676" r:id="rId15"/>
    <p:sldLayoutId id="2147483677" r:id="rId16"/>
    <p:sldLayoutId id="214748367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4.png"/><Relationship Id="rId18" Type="http://schemas.openxmlformats.org/officeDocument/2006/relationships/slide" Target="slide17.xml"/><Relationship Id="rId3" Type="http://schemas.openxmlformats.org/officeDocument/2006/relationships/slide" Target="slide24.xml"/><Relationship Id="rId7" Type="http://schemas.openxmlformats.org/officeDocument/2006/relationships/image" Target="../media/image21.png"/><Relationship Id="rId12" Type="http://schemas.openxmlformats.org/officeDocument/2006/relationships/slide" Target="slide20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slide" Target="slide18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23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slide" Target="slide21.xml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ma"/><Relationship Id="rId3" Type="http://schemas.microsoft.com/office/2007/relationships/media" Target="../media/media4.wma"/><Relationship Id="rId7" Type="http://schemas.microsoft.com/office/2007/relationships/media" Target="../media/media6.wma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media5.wma"/><Relationship Id="rId11" Type="http://schemas.openxmlformats.org/officeDocument/2006/relationships/image" Target="../media/image9.png"/><Relationship Id="rId5" Type="http://schemas.microsoft.com/office/2007/relationships/media" Target="../media/media5.wma"/><Relationship Id="rId10" Type="http://schemas.openxmlformats.org/officeDocument/2006/relationships/image" Target="../media/image10.png"/><Relationship Id="rId4" Type="http://schemas.openxmlformats.org/officeDocument/2006/relationships/audio" Target="../media/media4.wma"/><Relationship Id="rId9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ma"/><Relationship Id="rId13" Type="http://schemas.microsoft.com/office/2007/relationships/media" Target="../media/media13.wma"/><Relationship Id="rId18" Type="http://schemas.openxmlformats.org/officeDocument/2006/relationships/image" Target="../media/image9.png"/><Relationship Id="rId3" Type="http://schemas.microsoft.com/office/2007/relationships/media" Target="../media/media8.wma"/><Relationship Id="rId21" Type="http://schemas.openxmlformats.org/officeDocument/2006/relationships/image" Target="../media/image13.png"/><Relationship Id="rId7" Type="http://schemas.microsoft.com/office/2007/relationships/media" Target="../media/media10.wma"/><Relationship Id="rId12" Type="http://schemas.openxmlformats.org/officeDocument/2006/relationships/audio" Target="../media/media12.wma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6" Type="http://schemas.openxmlformats.org/officeDocument/2006/relationships/audio" Target="../media/media14.wma"/><Relationship Id="rId20" Type="http://schemas.openxmlformats.org/officeDocument/2006/relationships/image" Target="../media/image12.png"/><Relationship Id="rId1" Type="http://schemas.microsoft.com/office/2007/relationships/media" Target="../media/media7.wma"/><Relationship Id="rId6" Type="http://schemas.openxmlformats.org/officeDocument/2006/relationships/audio" Target="../media/media9.wma"/><Relationship Id="rId11" Type="http://schemas.microsoft.com/office/2007/relationships/media" Target="../media/media12.wma"/><Relationship Id="rId5" Type="http://schemas.microsoft.com/office/2007/relationships/media" Target="../media/media9.wma"/><Relationship Id="rId15" Type="http://schemas.microsoft.com/office/2007/relationships/media" Target="../media/media14.wma"/><Relationship Id="rId10" Type="http://schemas.openxmlformats.org/officeDocument/2006/relationships/audio" Target="../media/media11.wma"/><Relationship Id="rId19" Type="http://schemas.openxmlformats.org/officeDocument/2006/relationships/image" Target="../media/image11.png"/><Relationship Id="rId4" Type="http://schemas.openxmlformats.org/officeDocument/2006/relationships/audio" Target="../media/media8.wma"/><Relationship Id="rId9" Type="http://schemas.microsoft.com/office/2007/relationships/media" Target="../media/media11.wma"/><Relationship Id="rId14" Type="http://schemas.openxmlformats.org/officeDocument/2006/relationships/audio" Target="../media/media13.wma"/><Relationship Id="rId2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1F48C05-5774-4606-A927-0F0D9816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461043"/>
            <a:ext cx="3969720" cy="222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C01A62-818D-4E88-A660-552486F76A57}"/>
              </a:ext>
            </a:extLst>
          </p:cNvPr>
          <p:cNvSpPr txBox="1"/>
          <p:nvPr/>
        </p:nvSpPr>
        <p:spPr>
          <a:xfrm>
            <a:off x="4272763" y="3867150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redoka One" panose="020B0604020202020204" charset="0"/>
              </a:rPr>
              <a:t>a. On Children’s Day / dance</a:t>
            </a:r>
          </a:p>
        </p:txBody>
      </p:sp>
    </p:spTree>
    <p:extLst>
      <p:ext uri="{BB962C8B-B14F-4D97-AF65-F5344CB8AC3E}">
        <p14:creationId xmlns:p14="http://schemas.microsoft.com/office/powerpoint/2010/main" val="19483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4811857-E1F2-4EE4-A5B7-F285EED40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375639"/>
            <a:ext cx="3924213" cy="2339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8547E7F-259B-45D9-B085-24219341E846}"/>
              </a:ext>
            </a:extLst>
          </p:cNvPr>
          <p:cNvSpPr txBox="1"/>
          <p:nvPr/>
        </p:nvSpPr>
        <p:spPr>
          <a:xfrm>
            <a:off x="4540267" y="3972948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b. on Teacher’s Day / sing</a:t>
            </a:r>
          </a:p>
        </p:txBody>
      </p:sp>
    </p:spTree>
    <p:extLst>
      <p:ext uri="{BB962C8B-B14F-4D97-AF65-F5344CB8AC3E}">
        <p14:creationId xmlns:p14="http://schemas.microsoft.com/office/powerpoint/2010/main" val="21176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C0CC316-4D39-4289-8DD4-9472F348C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75637"/>
            <a:ext cx="4191000" cy="2520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F75B57-6179-4E50-B720-4BE350AC372A}"/>
              </a:ext>
            </a:extLst>
          </p:cNvPr>
          <p:cNvSpPr txBox="1"/>
          <p:nvPr/>
        </p:nvSpPr>
        <p:spPr>
          <a:xfrm>
            <a:off x="4083641" y="3974024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c. on Sports Day / play badminton</a:t>
            </a:r>
          </a:p>
        </p:txBody>
      </p:sp>
    </p:spTree>
    <p:extLst>
      <p:ext uri="{BB962C8B-B14F-4D97-AF65-F5344CB8AC3E}">
        <p14:creationId xmlns:p14="http://schemas.microsoft.com/office/powerpoint/2010/main" val="21591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362058F-EA6B-42BD-BE62-410420C53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375636"/>
            <a:ext cx="3847450" cy="2489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7C4010-4E0D-4435-A27C-CC21881CD916}"/>
              </a:ext>
            </a:extLst>
          </p:cNvPr>
          <p:cNvSpPr txBox="1"/>
          <p:nvPr/>
        </p:nvSpPr>
        <p:spPr>
          <a:xfrm>
            <a:off x="3733800" y="3960248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d. at Mid-Autumn Festival / have a party</a:t>
            </a:r>
          </a:p>
        </p:txBody>
      </p:sp>
    </p:spTree>
    <p:extLst>
      <p:ext uri="{BB962C8B-B14F-4D97-AF65-F5344CB8AC3E}">
        <p14:creationId xmlns:p14="http://schemas.microsoft.com/office/powerpoint/2010/main" val="20056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=""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=""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=""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=""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=""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=""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=""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=""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=""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=""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=""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=""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=""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=""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=""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=""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=""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=""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=""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=""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=""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=""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=""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=""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=""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=""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=""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=""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=""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=""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=""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=""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=""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=""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=""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=""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=""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=""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=""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=""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=""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=""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=""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=""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=""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=""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800" y="57150"/>
            <a:ext cx="38817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>
                <a:solidFill>
                  <a:srgbClr val="F7C448"/>
                </a:solidFill>
              </a:rPr>
              <a:t>Game:</a:t>
            </a:r>
            <a:endParaRPr sz="5000" dirty="0">
              <a:solidFill>
                <a:srgbClr val="F7C448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4191000" y="104775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Nunito" pitchFamily="2" charset="0"/>
              </a:rPr>
              <a:t>SPIN THE WHEEL</a:t>
            </a:r>
          </a:p>
        </p:txBody>
      </p:sp>
      <p:pic>
        <p:nvPicPr>
          <p:cNvPr id="2" name="rule of ga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09550"/>
            <a:ext cx="3581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3505200" y="361950"/>
            <a:ext cx="4164137" cy="4163532"/>
            <a:chOff x="1179481" y="619489"/>
            <a:chExt cx="5552182" cy="5551376"/>
          </a:xfrm>
        </p:grpSpPr>
        <p:grpSp>
          <p:nvGrpSpPr>
            <p:cNvPr id="1195" name="Group 1194">
              <a:extLst>
                <a:ext uri="{FF2B5EF4-FFF2-40B4-BE49-F238E27FC236}">
                  <a16:creationId xmlns=""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619489"/>
              <a:ext cx="5552182" cy="5551376"/>
              <a:chOff x="1771398" y="1117404"/>
              <a:chExt cx="4082400" cy="4081807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=""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6" name="Partial Circle 1205">
                  <a:hlinkClick r:id="rId2" action="ppaction://hlinksldjump"/>
                  <a:extLst>
                    <a:ext uri="{FF2B5EF4-FFF2-40B4-BE49-F238E27FC236}">
                      <a16:creationId xmlns=""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7" name="Partial Circle 1206">
                  <a:hlinkClick r:id="rId3" action="ppaction://hlinksldjump"/>
                  <a:extLst>
                    <a:ext uri="{FF2B5EF4-FFF2-40B4-BE49-F238E27FC236}">
                      <a16:creationId xmlns=""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8" name="Partial Circle 1207">
                  <a:extLst>
                    <a:ext uri="{FF2B5EF4-FFF2-40B4-BE49-F238E27FC236}">
                      <a16:creationId xmlns=""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9" name="Partial Circle 1208">
                  <a:extLst>
                    <a:ext uri="{FF2B5EF4-FFF2-40B4-BE49-F238E27FC236}">
                      <a16:creationId xmlns=""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0" name="Partial Circle 1209">
                  <a:extLst>
                    <a:ext uri="{FF2B5EF4-FFF2-40B4-BE49-F238E27FC236}">
                      <a16:creationId xmlns=""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1" name="Partial Circle 1210">
                  <a:extLst>
                    <a:ext uri="{FF2B5EF4-FFF2-40B4-BE49-F238E27FC236}">
                      <a16:creationId xmlns=""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=""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extLst>
                    <a:ext uri="{FF2B5EF4-FFF2-40B4-BE49-F238E27FC236}">
                      <a16:creationId xmlns=""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1" name="Partial Circle 1200">
                  <a:extLst>
                    <a:ext uri="{FF2B5EF4-FFF2-40B4-BE49-F238E27FC236}">
                      <a16:creationId xmlns=""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2" name="Partial Circle 1201">
                  <a:extLst>
                    <a:ext uri="{FF2B5EF4-FFF2-40B4-BE49-F238E27FC236}">
                      <a16:creationId xmlns=""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3" name="Partial Circle 1202">
                  <a:extLst>
                    <a:ext uri="{FF2B5EF4-FFF2-40B4-BE49-F238E27FC236}">
                      <a16:creationId xmlns=""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4" name="Partial Circle 1203">
                  <a:extLst>
                    <a:ext uri="{FF2B5EF4-FFF2-40B4-BE49-F238E27FC236}">
                      <a16:creationId xmlns=""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5" name="Partial Circle 1204">
                  <a:extLst>
                    <a:ext uri="{FF2B5EF4-FFF2-40B4-BE49-F238E27FC236}">
                      <a16:creationId xmlns=""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352474" y="1690476"/>
              <a:ext cx="2113873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 dirty="0" smtClean="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4 STARS 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=""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254467" y="2792060"/>
              <a:ext cx="218188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 dirty="0" smtClean="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- 2 STARS 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=""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45421" y="4168670"/>
              <a:ext cx="23248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-5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=""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3" y="4650614"/>
              <a:ext cx="229781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 smtClean="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6 STARS 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=""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316586" y="3519865"/>
              <a:ext cx="244105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NO STAR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=""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1642568" y="2013080"/>
              <a:ext cx="245796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2400" dirty="0">
                  <a:latin typeface="Century Gothic" panose="020B0502020202020204" pitchFamily="34" charset="0"/>
                </a:rPr>
                <a:t> </a:t>
              </a:r>
              <a:r>
                <a:rPr lang="en-US" sz="2400" dirty="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STARS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=""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7" y="3575006"/>
              <a:ext cx="2366721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 dirty="0" smtClean="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7</a:t>
              </a:r>
              <a:r>
                <a:rPr lang="en-US" sz="1800" dirty="0" smtClean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 dirty="0" smtClean="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STARS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=""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51116"/>
              <a:ext cx="230784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400" dirty="0" smtClean="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2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="" xmlns:a16="http://schemas.microsoft.com/office/drawing/2014/main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617441" y="4223422"/>
              <a:ext cx="23752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-2 STARS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="" xmlns:a16="http://schemas.microsoft.com/office/drawing/2014/main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44908" y="2706592"/>
              <a:ext cx="237526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 dirty="0" smtClean="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-3 STARS 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="" xmlns:a16="http://schemas.microsoft.com/office/drawing/2014/main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345575" y="1581824"/>
              <a:ext cx="23752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 STAR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=""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961421"/>
              <a:ext cx="2366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3 STARS</a:t>
              </a: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=""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3505200" y="361950"/>
            <a:ext cx="3581603" cy="3581603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>
              <a:solidFill>
                <a:schemeClr val="tx1"/>
              </a:solidFill>
            </a:endParaRPr>
          </a:p>
        </p:txBody>
      </p:sp>
      <p:grpSp>
        <p:nvGrpSpPr>
          <p:cNvPr id="1161" name="Group 1160">
            <a:extLst>
              <a:ext uri="{FF2B5EF4-FFF2-40B4-BE49-F238E27FC236}">
                <a16:creationId xmlns=""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5376632" y="2215020"/>
            <a:ext cx="448649" cy="44864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=""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=""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=""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=""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7098824" y="2210587"/>
            <a:ext cx="889991" cy="559721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=""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=""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=""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=""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68" name="Google Shape;815;p44">
            <a:extLst>
              <a:ext uri="{FF2B5EF4-FFF2-40B4-BE49-F238E27FC236}">
                <a16:creationId xmlns="" xmlns:a16="http://schemas.microsoft.com/office/drawing/2014/main" id="{C9110629-3B59-4392-A366-DC3D73ABA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772" y="1519122"/>
            <a:ext cx="2041278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chemeClr val="tx1"/>
                </a:solidFill>
              </a:rPr>
              <a:t>Spin the wheel</a:t>
            </a:r>
            <a:endParaRPr sz="50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0BB431-6667-4A93-82A2-79CE2093F9F8}"/>
              </a:ext>
            </a:extLst>
          </p:cNvPr>
          <p:cNvSpPr txBox="1"/>
          <p:nvPr/>
        </p:nvSpPr>
        <p:spPr>
          <a:xfrm>
            <a:off x="8062783" y="1929455"/>
            <a:ext cx="60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BoosterNextFYBlack" panose="02000A03000000020004" pitchFamily="2" charset="0"/>
              </a:rPr>
              <a:t>Click here to spin</a:t>
            </a:r>
          </a:p>
        </p:txBody>
      </p:sp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772400" y="3943350"/>
            <a:ext cx="533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H">
            <a:hlinkClick r:id="rId3" action="ppaction://hlinksldjump">
              <a:snd r:embed="rId4" name="whoosh.wav"/>
            </a:hlinkClick>
            <a:extLst>
              <a:ext uri="{FF2B5EF4-FFF2-40B4-BE49-F238E27FC236}">
                <a16:creationId xmlns="" xmlns:a16="http://schemas.microsoft.com/office/drawing/2014/main" id="{F0DCD6D9-210B-764C-A0ED-75473CE6F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647950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">
            <a:hlinkClick r:id="rId6" action="ppaction://hlinksldjump">
              <a:snd r:embed="rId4" name="whoosh.wav"/>
            </a:hlinkClick>
            <a:extLst>
              <a:ext uri="{FF2B5EF4-FFF2-40B4-BE49-F238E27FC236}">
                <a16:creationId xmlns="" xmlns:a16="http://schemas.microsoft.com/office/drawing/2014/main" id="{FB7326DE-D7F1-354B-9C6A-47DD9CF2F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025" y="2647950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F">
            <a:hlinkClick r:id="rId8" action="ppaction://hlinksldjump">
              <a:snd r:embed="rId4" name="whoosh.wav"/>
            </a:hlinkClick>
            <a:extLst>
              <a:ext uri="{FF2B5EF4-FFF2-40B4-BE49-F238E27FC236}">
                <a16:creationId xmlns="" xmlns:a16="http://schemas.microsoft.com/office/drawing/2014/main" id="{D6FC0B86-1425-AC4C-B82F-ED9462E267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850" y="2647950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E">
            <a:hlinkClick r:id="rId10" action="ppaction://hlinksldjump">
              <a:snd r:embed="rId4" name="whoosh.wav"/>
            </a:hlinkClick>
            <a:extLst>
              <a:ext uri="{FF2B5EF4-FFF2-40B4-BE49-F238E27FC236}">
                <a16:creationId xmlns="" xmlns:a16="http://schemas.microsoft.com/office/drawing/2014/main" id="{4262F4CB-C08F-CD4A-A8EF-1EDA47EF54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2724150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D">
            <a:hlinkClick r:id="rId12" action="ppaction://hlinksldjump">
              <a:snd r:embed="rId4" name="whoosh.wav"/>
            </a:hlinkClick>
            <a:extLst>
              <a:ext uri="{FF2B5EF4-FFF2-40B4-BE49-F238E27FC236}">
                <a16:creationId xmlns="" xmlns:a16="http://schemas.microsoft.com/office/drawing/2014/main" id="{3120756E-A3A2-9148-B6CB-6ABCF7EF11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27473" y="278618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C">
            <a:hlinkClick r:id="rId14" action="ppaction://hlinksldjump">
              <a:snd r:embed="rId4" name="whoosh.wav"/>
            </a:hlinkClick>
            <a:extLst>
              <a:ext uri="{FF2B5EF4-FFF2-40B4-BE49-F238E27FC236}">
                <a16:creationId xmlns="" xmlns:a16="http://schemas.microsoft.com/office/drawing/2014/main" id="{486CB3F4-AC44-3747-8809-C2F4956FB5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8303" y="297500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B">
            <a:hlinkClick r:id="rId16" action="ppaction://hlinksldjump">
              <a:snd r:embed="rId4" name="whoosh.wav"/>
            </a:hlinkClick>
            <a:extLst>
              <a:ext uri="{FF2B5EF4-FFF2-40B4-BE49-F238E27FC236}">
                <a16:creationId xmlns="" xmlns:a16="http://schemas.microsoft.com/office/drawing/2014/main" id="{E3E07728-D57A-3240-B3C5-C56FD5DACA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7575" y="285750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A">
            <a:hlinkClick r:id="rId18" action="ppaction://hlinksldjump">
              <a:snd r:embed="rId4" name="whoosh.wav"/>
            </a:hlinkClick>
            <a:extLst>
              <a:ext uri="{FF2B5EF4-FFF2-40B4-BE49-F238E27FC236}">
                <a16:creationId xmlns="" xmlns:a16="http://schemas.microsoft.com/office/drawing/2014/main" id="{FAF8C448-703C-2E49-AECD-E9F103A656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4400" y="285750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7772400" y="401955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4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0" y="1123950"/>
            <a:ext cx="5105400" cy="493738"/>
          </a:xfrm>
        </p:spPr>
        <p:txBody>
          <a:bodyPr/>
          <a:lstStyle/>
          <a:p>
            <a:r>
              <a:rPr lang="en-US" sz="4000" dirty="0"/>
              <a:t>What festival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4191000" y="2419350"/>
            <a:ext cx="3886200" cy="87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It’s </a:t>
            </a:r>
            <a:r>
              <a:rPr lang="en-US" sz="3600" dirty="0" smtClean="0">
                <a:solidFill>
                  <a:srgbClr val="FF0000"/>
                </a:solidFill>
              </a:rPr>
              <a:t>Tet.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(Lunar New Year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1268" name="Picture 4" descr="99+ Hình Ảnh Tết Sum Vầy Bên Gia Đình Người Thân Ấm Áp Full HD - Top 10 Hà  Nội">
            <a:extLst>
              <a:ext uri="{FF2B5EF4-FFF2-40B4-BE49-F238E27FC236}">
                <a16:creationId xmlns="" xmlns:a16="http://schemas.microsoft.com/office/drawing/2014/main" id="{60E66E03-EB2A-4F06-AFBA-25A4E47D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04076"/>
            <a:ext cx="3809700" cy="3813231"/>
          </a:xfrm>
          <a:prstGeom prst="ellipse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C8E675E6-FBED-4394-ADCF-B980BB6555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="" xmlns:a16="http://schemas.microsoft.com/office/drawing/2014/main" id="{700916C2-8431-4052-8B07-E2C73622F6E5}"/>
              </a:ext>
            </a:extLst>
          </p:cNvPr>
          <p:cNvSpPr txBox="1">
            <a:spLocks/>
          </p:cNvSpPr>
          <p:nvPr/>
        </p:nvSpPr>
        <p:spPr>
          <a:xfrm>
            <a:off x="838200" y="361950"/>
            <a:ext cx="53340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Answer the question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9550"/>
            <a:ext cx="4309200" cy="572700"/>
          </a:xfrm>
        </p:spPr>
        <p:txBody>
          <a:bodyPr/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Ask and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answer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/>
              <a:t>What will you do </a:t>
            </a:r>
            <a:r>
              <a:rPr lang="en-US" sz="3200" dirty="0" smtClean="0"/>
              <a:t>at Tet?</a:t>
            </a:r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114896" y="3257096"/>
            <a:ext cx="4838104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 smtClean="0"/>
              <a:t>We’ll </a:t>
            </a:r>
            <a:r>
              <a:rPr lang="en-US" sz="3200" dirty="0"/>
              <a:t>watch </a:t>
            </a:r>
            <a:r>
              <a:rPr lang="en-US" sz="3200" dirty="0" smtClean="0"/>
              <a:t>fireworks.</a:t>
            </a:r>
            <a:endParaRPr lang="en-US" sz="3200" dirty="0"/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="" xmlns:a16="http://schemas.microsoft.com/office/drawing/2014/main" id="{39BFC570-CD89-486D-BC60-0453073BC2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7059" y="4171950"/>
            <a:ext cx="826941" cy="812545"/>
          </a:xfrm>
          <a:prstGeom prst="rect">
            <a:avLst/>
          </a:prstGeom>
        </p:spPr>
      </p:pic>
      <p:pic>
        <p:nvPicPr>
          <p:cNvPr id="13316" name="Picture 4" descr="1,200+ Watching Fireworks Stock Illustrations, Royalty-Free Vector Graphics  &amp; Clip Art - iStock | 4th of july, Sparkler, Fireworks">
            <a:extLst>
              <a:ext uri="{FF2B5EF4-FFF2-40B4-BE49-F238E27FC236}">
                <a16:creationId xmlns="" xmlns:a16="http://schemas.microsoft.com/office/drawing/2014/main" id="{9B42B1CB-D557-4E2E-B66F-1B74551A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0550"/>
            <a:ext cx="4876799" cy="384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6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09550"/>
            <a:ext cx="4309200" cy="572700"/>
          </a:xfrm>
        </p:spPr>
        <p:txBody>
          <a:bodyPr/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Ask and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answer</a:t>
            </a:r>
            <a:endParaRPr lang="en-US" sz="40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/>
              <a:t>What will you do </a:t>
            </a:r>
            <a:r>
              <a:rPr lang="en-US" sz="3200" dirty="0" smtClean="0"/>
              <a:t>on Sports Day?</a:t>
            </a:r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381000" y="3597122"/>
            <a:ext cx="41308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/>
              <a:t>We'll </a:t>
            </a:r>
            <a:r>
              <a:rPr lang="en-US" sz="3200" dirty="0" smtClean="0"/>
              <a:t>run.</a:t>
            </a:r>
            <a:endParaRPr lang="en-US" sz="3200" dirty="0"/>
          </a:p>
        </p:txBody>
      </p:sp>
      <p:pic>
        <p:nvPicPr>
          <p:cNvPr id="15362" name="Picture 2" descr="Discover National Sports Day: Significance and Benefits">
            <a:extLst>
              <a:ext uri="{FF2B5EF4-FFF2-40B4-BE49-F238E27FC236}">
                <a16:creationId xmlns="" xmlns:a16="http://schemas.microsoft.com/office/drawing/2014/main" id="{F97CA562-2E83-4760-8F4D-2A3FDEE3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95350"/>
            <a:ext cx="4130869" cy="31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F32EA2E1-744A-4A4B-88F9-3CCEF69E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095750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267200" y="1504950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A21E790B-3F0C-47DE-9AA8-98A705433FC9}"/>
              </a:ext>
            </a:extLst>
          </p:cNvPr>
          <p:cNvSpPr txBox="1"/>
          <p:nvPr/>
        </p:nvSpPr>
        <p:spPr>
          <a:xfrm>
            <a:off x="5257800" y="2647950"/>
            <a:ext cx="1874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Let's </a:t>
            </a:r>
            <a:r>
              <a:rPr lang="en-US" sz="2400" b="1" dirty="0" smtClean="0">
                <a:solidFill>
                  <a:srgbClr val="1C3751"/>
                </a:solidFill>
                <a:latin typeface="Nunito" pitchFamily="2" charset="0"/>
              </a:rPr>
              <a:t>dance.</a:t>
            </a:r>
            <a:endParaRPr lang="en-US" sz="2400" b="1" dirty="0">
              <a:solidFill>
                <a:srgbClr val="1C3751"/>
              </a:solidFill>
              <a:latin typeface="Nunit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21CBE2B8-11B1-4EE9-98DA-7519BB483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" t="4667" r="2454" b="2327"/>
          <a:stretch/>
        </p:blipFill>
        <p:spPr bwMode="auto">
          <a:xfrm>
            <a:off x="5029200" y="209550"/>
            <a:ext cx="3581400" cy="2590800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BFD4AC7A-B77A-41D1-A4FA-A873A69315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/>
              <a:t>What will you do </a:t>
            </a:r>
            <a:r>
              <a:rPr lang="en-US" sz="3200" dirty="0" smtClean="0"/>
              <a:t>on Children’s Day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114896" y="3257096"/>
            <a:ext cx="4838104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 smtClean="0"/>
              <a:t>We’ll have a party.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123950"/>
            <a:ext cx="3600450" cy="304800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="" xmlns:a16="http://schemas.microsoft.com/office/drawing/2014/main" id="{700916C2-8431-4052-8B07-E2C73622F6E5}"/>
              </a:ext>
            </a:extLst>
          </p:cNvPr>
          <p:cNvSpPr txBox="1">
            <a:spLocks/>
          </p:cNvSpPr>
          <p:nvPr/>
        </p:nvSpPr>
        <p:spPr>
          <a:xfrm>
            <a:off x="720000" y="209550"/>
            <a:ext cx="446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Ask and answer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09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2B36E28C-C0D8-4061-BCD5-8D2B75BC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876800" y="133350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0E51A5F4-1ADE-4B96-A24F-B7D831FE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7059" y="3867150"/>
            <a:ext cx="826941" cy="8125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28600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/>
              <a:t>What will you do </a:t>
            </a:r>
            <a:r>
              <a:rPr lang="en-US" sz="3200" dirty="0" smtClean="0"/>
              <a:t>on Children’s Day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101549" y="3257096"/>
            <a:ext cx="4838104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 smtClean="0"/>
              <a:t>We’ll go to the zoo.</a:t>
            </a:r>
            <a:endParaRPr lang="en-US" sz="3200" dirty="0"/>
          </a:p>
        </p:txBody>
      </p:sp>
      <p:sp>
        <p:nvSpPr>
          <p:cNvPr id="12" name="Title 2">
            <a:extLst>
              <a:ext uri="{FF2B5EF4-FFF2-40B4-BE49-F238E27FC236}">
                <a16:creationId xmlns="" xmlns:a16="http://schemas.microsoft.com/office/drawing/2014/main" id="{700916C2-8431-4052-8B07-E2C73622F6E5}"/>
              </a:ext>
            </a:extLst>
          </p:cNvPr>
          <p:cNvSpPr txBox="1">
            <a:spLocks/>
          </p:cNvSpPr>
          <p:nvPr/>
        </p:nvSpPr>
        <p:spPr>
          <a:xfrm>
            <a:off x="304800" y="133350"/>
            <a:ext cx="446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Ask and answer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842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971550"/>
            <a:ext cx="5334000" cy="493738"/>
          </a:xfrm>
        </p:spPr>
        <p:txBody>
          <a:bodyPr/>
          <a:lstStyle/>
          <a:p>
            <a:r>
              <a:rPr lang="en-US" sz="4000" dirty="0"/>
              <a:t>What festival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It's Mid-Autumn Festival.</a:t>
            </a:r>
          </a:p>
        </p:txBody>
      </p:sp>
      <p:pic>
        <p:nvPicPr>
          <p:cNvPr id="8194" name="Picture 2" descr="Trung thu ngày mấy? Ý nghĩa quan trọng nhất của Tết Trung thu">
            <a:extLst>
              <a:ext uri="{FF2B5EF4-FFF2-40B4-BE49-F238E27FC236}">
                <a16:creationId xmlns="" xmlns:a16="http://schemas.microsoft.com/office/drawing/2014/main" id="{2CA5D91B-D20C-4829-87C5-0F1928C2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28750"/>
            <a:ext cx="5115322" cy="300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14729CE5-CFA3-43E4-83EC-36539D6AB9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="" xmlns:a16="http://schemas.microsoft.com/office/drawing/2014/main" id="{700916C2-8431-4052-8B07-E2C73622F6E5}"/>
              </a:ext>
            </a:extLst>
          </p:cNvPr>
          <p:cNvSpPr txBox="1">
            <a:spLocks/>
          </p:cNvSpPr>
          <p:nvPr/>
        </p:nvSpPr>
        <p:spPr>
          <a:xfrm>
            <a:off x="838200" y="209550"/>
            <a:ext cx="53340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Answer the question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4233000" cy="572700"/>
          </a:xfrm>
        </p:spPr>
        <p:txBody>
          <a:bodyPr/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Ask and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answer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6" y="1276350"/>
            <a:ext cx="4711053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 smtClean="0"/>
              <a:t>What will you do at </a:t>
            </a:r>
            <a:r>
              <a:rPr lang="en-US" sz="3200" dirty="0"/>
              <a:t>Mid-Autumn Festival?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381000" y="3378069"/>
            <a:ext cx="4130868" cy="1184428"/>
          </a:xfrm>
          <a:prstGeom prst="wedgeRoundRectCallout">
            <a:avLst>
              <a:gd name="adj1" fmla="val 45178"/>
              <a:gd name="adj2" fmla="val 72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 smtClean="0"/>
              <a:t>We’ll dance.</a:t>
            </a:r>
            <a:endParaRPr lang="en-US" sz="3200" dirty="0"/>
          </a:p>
        </p:txBody>
      </p:sp>
      <p:pic>
        <p:nvPicPr>
          <p:cNvPr id="16386" name="Picture 2" descr="Một nhóm trẻ em đang múa lân trên đường phố, mặc áo dài Việt Nam. Một số bạn đang cầm đèn ông sao, phong cách hoạt hình">
            <a:extLst>
              <a:ext uri="{FF2B5EF4-FFF2-40B4-BE49-F238E27FC236}">
                <a16:creationId xmlns="" xmlns:a16="http://schemas.microsoft.com/office/drawing/2014/main" id="{668C09EA-361B-4640-BA64-D8E506BF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45" y="943792"/>
            <a:ext cx="3837758" cy="38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7EDBFE-2FB2-46F3-A4AA-832D98A161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9600" y="4171950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3350"/>
            <a:ext cx="4343400" cy="572700"/>
          </a:xfrm>
        </p:spPr>
        <p:txBody>
          <a:bodyPr/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Ask and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answer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/>
              <a:t>What will you do </a:t>
            </a:r>
            <a:r>
              <a:rPr lang="en-US" sz="3200" dirty="0" smtClean="0"/>
              <a:t>on Teachers’ Day?</a:t>
            </a:r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990600" y="3597122"/>
            <a:ext cx="35212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/>
              <a:t>We'll </a:t>
            </a:r>
            <a:r>
              <a:rPr lang="en-US" sz="3200" dirty="0" smtClean="0"/>
              <a:t>sing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131AA3D-7A60-4A5F-8E38-3937B68A5119}"/>
              </a:ext>
            </a:extLst>
          </p:cNvPr>
          <p:cNvGrpSpPr/>
          <p:nvPr/>
        </p:nvGrpSpPr>
        <p:grpSpPr>
          <a:xfrm>
            <a:off x="4800600" y="666750"/>
            <a:ext cx="4171950" cy="4171950"/>
            <a:chOff x="4876800" y="943791"/>
            <a:chExt cx="4171950" cy="4171950"/>
          </a:xfrm>
        </p:grpSpPr>
        <p:pic>
          <p:nvPicPr>
            <p:cNvPr id="5122" name="Picture 2">
              <a:extLst>
                <a:ext uri="{FF2B5EF4-FFF2-40B4-BE49-F238E27FC236}">
                  <a16:creationId xmlns="" xmlns:a16="http://schemas.microsoft.com/office/drawing/2014/main" id="{2B36E28C-C0D8-4061-BCD5-8D2B75BCE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4876800" y="943791"/>
              <a:ext cx="4171950" cy="417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C6576FAB-98FD-4115-8C7B-0511993BE9D1}"/>
                </a:ext>
              </a:extLst>
            </p:cNvPr>
            <p:cNvSpPr/>
            <p:nvPr/>
          </p:nvSpPr>
          <p:spPr>
            <a:xfrm>
              <a:off x="7467600" y="1581150"/>
              <a:ext cx="152400" cy="168522"/>
            </a:xfrm>
            <a:prstGeom prst="roundRect">
              <a:avLst/>
            </a:prstGeom>
            <a:solidFill>
              <a:srgbClr val="48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B3BA6D-AB24-41A8-AB3B-BC8B55B41AD0}"/>
                </a:ext>
              </a:extLst>
            </p:cNvPr>
            <p:cNvSpPr txBox="1"/>
            <p:nvPr/>
          </p:nvSpPr>
          <p:spPr>
            <a:xfrm rot="460439">
              <a:off x="7577477" y="1597558"/>
              <a:ext cx="280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AFEFE"/>
                  </a:solidFill>
                  <a:latin typeface="#9Slide03 BoosterNextFYBlack" panose="02000A03000000020004" pitchFamily="2" charset="0"/>
                </a:rPr>
                <a:t>'</a:t>
              </a:r>
            </a:p>
          </p:txBody>
        </p:sp>
      </p:grp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9513AE73-6703-400B-99ED-AF1433365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7059" y="4171950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3552329" y="2989071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1C3751"/>
                </a:solidFill>
                <a:latin typeface="Nunito" pitchFamily="2" charset="0"/>
              </a:rPr>
              <a:t>Let's talk.</a:t>
            </a:r>
          </a:p>
        </p:txBody>
      </p:sp>
    </p:spTree>
    <p:extLst>
      <p:ext uri="{BB962C8B-B14F-4D97-AF65-F5344CB8AC3E}">
        <p14:creationId xmlns:p14="http://schemas.microsoft.com/office/powerpoint/2010/main" val="7231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550"/>
            <a:ext cx="6553200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1733550"/>
            <a:ext cx="4233863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733550"/>
            <a:ext cx="4343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Na talks about Hallowe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09550"/>
            <a:ext cx="3352800" cy="4800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61950"/>
            <a:ext cx="4371975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61950"/>
            <a:ext cx="4376199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361950"/>
            <a:ext cx="4326814" cy="449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200" y="361950"/>
            <a:ext cx="4419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1 - Period 1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244525" y="3889363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85750"/>
            <a:ext cx="8686800" cy="4572000"/>
          </a:xfrm>
          <a:prstGeom prst="rect">
            <a:avLst/>
          </a:prstGeom>
        </p:spPr>
      </p:pic>
      <p:pic>
        <p:nvPicPr>
          <p:cNvPr id="5" name="Whole tex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85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09550"/>
            <a:ext cx="6806400" cy="609600"/>
          </a:xfrm>
        </p:spPr>
        <p:txBody>
          <a:bodyPr/>
          <a:lstStyle/>
          <a:p>
            <a:pPr algn="ctr"/>
            <a:r>
              <a:rPr lang="en-US" dirty="0" smtClean="0"/>
              <a:t>1. Look</a:t>
            </a:r>
            <a:r>
              <a:rPr lang="en-US" dirty="0"/>
              <a:t>, listen, and repeat.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A13D96-E720-4A62-892A-72F973D933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00" y="971550"/>
            <a:ext cx="8248650" cy="3657600"/>
          </a:xfrm>
          <a:prstGeom prst="rect">
            <a:avLst/>
          </a:prstGeom>
        </p:spPr>
      </p:pic>
      <p:pic>
        <p:nvPicPr>
          <p:cNvPr id="3" name="What ưi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0600" y="1352550"/>
            <a:ext cx="487363" cy="487363"/>
          </a:xfrm>
          <a:prstGeom prst="rect">
            <a:avLst/>
          </a:prstGeom>
        </p:spPr>
      </p:pic>
      <p:pic>
        <p:nvPicPr>
          <p:cNvPr id="6" name="yes, we 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1600" y="4248150"/>
            <a:ext cx="487363" cy="487363"/>
          </a:xfrm>
          <a:prstGeom prst="rect">
            <a:avLst/>
          </a:prstGeom>
        </p:spPr>
      </p:pic>
      <p:pic>
        <p:nvPicPr>
          <p:cNvPr id="7" name="We'll s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95800" y="4248150"/>
            <a:ext cx="487363" cy="487363"/>
          </a:xfrm>
          <a:prstGeom prst="rect">
            <a:avLst/>
          </a:prstGeom>
        </p:spPr>
      </p:pic>
      <p:pic>
        <p:nvPicPr>
          <p:cNvPr id="8" name="Hello davi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000" y="1276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845966" y="3839544"/>
            <a:ext cx="421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 childrn's 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2000" y="4095750"/>
            <a:ext cx="487363" cy="487363"/>
          </a:xfrm>
          <a:prstGeom prst="rect">
            <a:avLst/>
          </a:prstGeom>
        </p:spPr>
      </p:pic>
      <p:pic>
        <p:nvPicPr>
          <p:cNvPr id="4" name="dan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5400" y="4095750"/>
            <a:ext cx="487363" cy="487363"/>
          </a:xfrm>
          <a:prstGeom prst="rect">
            <a:avLst/>
          </a:prstGeom>
        </p:spPr>
      </p:pic>
      <p:pic>
        <p:nvPicPr>
          <p:cNvPr id="5" name="on Tracher's d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48000" y="4171950"/>
            <a:ext cx="487363" cy="487363"/>
          </a:xfrm>
          <a:prstGeom prst="rect">
            <a:avLst/>
          </a:prstGeom>
        </p:spPr>
      </p:pic>
      <p:pic>
        <p:nvPicPr>
          <p:cNvPr id="6" name="s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57600" y="4171950"/>
            <a:ext cx="487363" cy="487363"/>
          </a:xfrm>
          <a:prstGeom prst="rect">
            <a:avLst/>
          </a:prstGeom>
        </p:spPr>
      </p:pic>
      <p:pic>
        <p:nvPicPr>
          <p:cNvPr id="7" name="on sports da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86400" y="4095750"/>
            <a:ext cx="471488" cy="487363"/>
          </a:xfrm>
          <a:prstGeom prst="rect">
            <a:avLst/>
          </a:prstGeom>
        </p:spPr>
      </p:pic>
      <p:pic>
        <p:nvPicPr>
          <p:cNvPr id="8" name="play badminton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43600" y="4095750"/>
            <a:ext cx="487363" cy="487363"/>
          </a:xfrm>
          <a:prstGeom prst="rect">
            <a:avLst/>
          </a:prstGeom>
        </p:spPr>
      </p:pic>
      <p:pic>
        <p:nvPicPr>
          <p:cNvPr id="9" name="at mid-autumn festival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01000" y="4095750"/>
            <a:ext cx="487363" cy="487363"/>
          </a:xfrm>
          <a:prstGeom prst="rect">
            <a:avLst/>
          </a:prstGeom>
        </p:spPr>
      </p:pic>
      <p:pic>
        <p:nvPicPr>
          <p:cNvPr id="10" name="have a party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43800" y="4095750"/>
            <a:ext cx="487363" cy="487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8600" y="209550"/>
            <a:ext cx="533400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34000" y="895350"/>
            <a:ext cx="2828925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8601" y="1809750"/>
            <a:ext cx="4572000" cy="236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76800" y="1809750"/>
            <a:ext cx="4114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2612</TotalTime>
  <Words>266</Words>
  <Application>Microsoft Office PowerPoint</Application>
  <PresentationFormat>On-screen Show (16:9)</PresentationFormat>
  <Paragraphs>66</Paragraphs>
  <Slides>27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Fredoka One</vt:lpstr>
      <vt:lpstr>#9Slide03 BoosterNextFYBlack</vt:lpstr>
      <vt:lpstr>Nunito</vt:lpstr>
      <vt:lpstr>Calibri</vt:lpstr>
      <vt:lpstr>Century Gothic</vt:lpstr>
      <vt:lpstr>Bebas Neue</vt:lpstr>
      <vt:lpstr>Arial</vt:lpstr>
      <vt:lpstr>Montessori Pedagogy by Slidesgo</vt:lpstr>
      <vt:lpstr>PowerPoint Presentation</vt:lpstr>
      <vt:lpstr>Warm-up</vt:lpstr>
      <vt:lpstr>PowerPoint Presentation</vt:lpstr>
      <vt:lpstr>OUR SPECIAL DAYS Lesson 1 - Period 1</vt:lpstr>
      <vt:lpstr>Activity 1</vt:lpstr>
      <vt:lpstr>PowerPoint Presentation</vt:lpstr>
      <vt:lpstr>1. Look, listen, and repeat. </vt:lpstr>
      <vt:lpstr>Activity 2</vt:lpstr>
      <vt:lpstr>PowerPoint Presentation</vt:lpstr>
      <vt:lpstr>Listen, point and say.</vt:lpstr>
      <vt:lpstr>Listen, point and say.</vt:lpstr>
      <vt:lpstr>Listen, point and say.</vt:lpstr>
      <vt:lpstr>Listen, point and say.</vt:lpstr>
      <vt:lpstr>Game:</vt:lpstr>
      <vt:lpstr>Spin the wheel</vt:lpstr>
      <vt:lpstr>PowerPoint Presentation</vt:lpstr>
      <vt:lpstr>What festival is it?</vt:lpstr>
      <vt:lpstr>Ask and answer</vt:lpstr>
      <vt:lpstr>Ask and answer</vt:lpstr>
      <vt:lpstr>PowerPoint Presentation</vt:lpstr>
      <vt:lpstr>PowerPoint Presentation</vt:lpstr>
      <vt:lpstr>What festival is it?</vt:lpstr>
      <vt:lpstr>Ask and answer</vt:lpstr>
      <vt:lpstr>Ask and answer</vt:lpstr>
      <vt:lpstr>Activity 3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Thoan</cp:lastModifiedBy>
  <cp:revision>47</cp:revision>
  <dcterms:modified xsi:type="dcterms:W3CDTF">2025-02-16T13:47:18Z</dcterms:modified>
  <cp:category>9Slide.vn</cp:category>
</cp:coreProperties>
</file>