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media/audio11.wav" ContentType="audio/x-wav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12" r:id="rId2"/>
  </p:sldMasterIdLst>
  <p:notesMasterIdLst>
    <p:notesMasterId r:id="rId24"/>
  </p:notesMasterIdLst>
  <p:sldIdLst>
    <p:sldId id="327" r:id="rId3"/>
    <p:sldId id="318" r:id="rId4"/>
    <p:sldId id="316" r:id="rId5"/>
    <p:sldId id="328" r:id="rId6"/>
    <p:sldId id="319" r:id="rId7"/>
    <p:sldId id="320" r:id="rId8"/>
    <p:sldId id="321" r:id="rId9"/>
    <p:sldId id="326" r:id="rId10"/>
    <p:sldId id="342" r:id="rId11"/>
    <p:sldId id="323" r:id="rId12"/>
    <p:sldId id="325" r:id="rId13"/>
    <p:sldId id="329" r:id="rId14"/>
    <p:sldId id="330" r:id="rId15"/>
    <p:sldId id="332" r:id="rId16"/>
    <p:sldId id="333" r:id="rId17"/>
    <p:sldId id="334" r:id="rId18"/>
    <p:sldId id="335" r:id="rId19"/>
    <p:sldId id="336" r:id="rId20"/>
    <p:sldId id="337" r:id="rId21"/>
    <p:sldId id="338" r:id="rId22"/>
    <p:sldId id="339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69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14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74F983-7E16-45DC-9F87-651E08F789D8}" type="datetimeFigureOut">
              <a:rPr lang="en-US" smtClean="0"/>
              <a:pPr/>
              <a:t>29/10/2023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C4331-F600-4ECA-8266-51CEE1320A1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47566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06D1E84-FFAA-4D35-9D19-AE164EBC164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69696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4F2A2-70FE-43C1-9778-B47825B074C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58230041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5BCB9-3795-41CE-B8B9-675605E77B6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9464161"/>
      </p:ext>
    </p:extLst>
  </p:cSld>
  <p:clrMapOvr>
    <a:masterClrMapping/>
  </p:clrMapOvr>
  <p:transition>
    <p:wedg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51887-5753-457C-9598-7222B9C18E7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0991495"/>
      </p:ext>
    </p:extLst>
  </p:cSld>
  <p:clrMapOvr>
    <a:masterClrMapping/>
  </p:clrMapOvr>
  <p:transition>
    <p:wedg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2023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91238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92408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03826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95084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1514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325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22C93-D738-4D30-8A28-48950D58B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501388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02251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22106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52874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206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2F414-267C-4308-904F-BAE5E05F3EA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8656339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3E0D-B416-435B-83AA-070D1823138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3427833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C2ADB-6FB3-4126-9D1E-6583792748C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945334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107C-EEA3-49A9-BD94-89CDCC84805E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7134832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D392-AEDB-43A7-B8C2-E8E7C81B4AE9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405012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27356-D9E6-46E3-9B0B-3A86D74489A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9396534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B8B2FA-51A6-4DB4-B0C5-A7B09095594C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2551463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42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77D22B-BA01-42B0-A355-66B62724EE0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81278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426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42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2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2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2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2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26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690" grpId="0"/>
      <p:bldP spid="242691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26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269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26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29/10/2023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438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microsoft.com/office/2007/relationships/media" Target="../media/media3.mp3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audio" Target="../media/audio1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11" Type="http://schemas.openxmlformats.org/officeDocument/2006/relationships/audio" Target="../media/audio11.wav"/><Relationship Id="rId5" Type="http://schemas.openxmlformats.org/officeDocument/2006/relationships/image" Target="../media/image25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microsoft.com/office/2007/relationships/media" Target="../media/media5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10" Type="http://schemas.openxmlformats.org/officeDocument/2006/relationships/audio" Target="../media/audio11.wav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11" Type="http://schemas.openxmlformats.org/officeDocument/2006/relationships/audio" Target="../media/audio11.wav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audio" Target="../media/audio11.wav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34.png"/><Relationship Id="rId5" Type="http://schemas.microsoft.com/office/2007/relationships/media" Target="../media/media10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gif"/><Relationship Id="rId11" Type="http://schemas.openxmlformats.org/officeDocument/2006/relationships/audio" Target="../media/audio11.wav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png"/><Relationship Id="rId12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6" Type="http://schemas.openxmlformats.org/officeDocument/2006/relationships/image" Target="../media/image31.png"/><Relationship Id="rId11" Type="http://schemas.openxmlformats.org/officeDocument/2006/relationships/audio" Target="../media/audio11.wav"/><Relationship Id="rId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microsoft.com/office/2007/relationships/media" Target="../media/media5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10" Type="http://schemas.openxmlformats.org/officeDocument/2006/relationships/audio" Target="../media/audio11.wav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1.wav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1.wav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audio" Target="../media/audio1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72292" y="196573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Mở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đầu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961" y="0"/>
            <a:ext cx="6148039" cy="6858000"/>
          </a:xfrm>
          <a:prstGeom prst="rect">
            <a:avLst/>
          </a:prstGeom>
        </p:spPr>
      </p:pic>
      <p:pic>
        <p:nvPicPr>
          <p:cNvPr id="5" name="Picture 4" descr="C:\Users\ADMIN\Desktop\2023-06-20_093236.png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305" y="1022684"/>
            <a:ext cx="3074318" cy="2119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hởi động CĐ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0939709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09907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9" name="chuyen trag ngăn.wav"/>
          </p:stSnd>
        </p:sndAc>
      </p:transition>
    </mc:Choice>
    <mc:Fallback>
      <p:transition spd="slow">
        <p:fade/>
        <p:sndAc>
          <p:stSnd>
            <p:snd r:embed="rId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2154322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1583472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1314899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 son hình bầu dục, đuôi uốn cong lên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088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son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2888166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mi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455039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la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2888166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4593710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si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2888166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461992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pha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311510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rê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4735057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Nốt đồ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3230235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415643671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146589"/>
            <a:ext cx="119764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HD vẽ</a:t>
            </a:r>
            <a:r>
              <a:rPr kumimoji="0" lang="vi-VN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khóa son và kẻ khuông nhạc, luyện tập vẽ khóa son, kẻ khuông nhạc viết các nốt nhạc trên khuông như hình </a:t>
            </a:r>
            <a:r>
              <a:rPr kumimoji="0" lang="vi-VN" sz="2000" b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vi-VN" sz="2000" b="0" i="1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(vẽ trên vở ô li)</a:t>
            </a:r>
            <a:endParaRPr kumimoji="0" lang="vi-VN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2" y="1760758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272413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3" y="1557134"/>
            <a:ext cx="9544997" cy="4803909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2957021" y="621864"/>
            <a:ext cx="30050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Giới thiệu,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mẫu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1516572" y="3964177"/>
            <a:ext cx="7021061" cy="140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1" name="Oval 40"/>
          <p:cNvSpPr/>
          <p:nvPr/>
        </p:nvSpPr>
        <p:spPr>
          <a:xfrm>
            <a:off x="1047831" y="383347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275050" y="5635996"/>
            <a:ext cx="7275834" cy="384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3" name="Oval 42"/>
          <p:cNvSpPr/>
          <p:nvPr/>
        </p:nvSpPr>
        <p:spPr>
          <a:xfrm>
            <a:off x="806794" y="550452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062332" y="732383"/>
            <a:ext cx="41573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? Hình nốt nhạc, tên nốt nhạc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4" y="33453"/>
            <a:ext cx="2033020" cy="809246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482753" y="111509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kumimoji="0" lang="en-US" sz="2400" b="1" i="0" u="none" strike="noStrike" kern="1200" cap="none" spc="0" normalizeH="0" noProof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BĐN số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1015807" y="2798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002665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1" name="chuyen trag ngăn.wav"/>
          </p:stSnd>
        </p:sndAc>
      </p:transition>
    </mc:Choice>
    <mc:Fallback>
      <p:transition spd="slow">
        <p:fade/>
        <p:sndAc>
          <p:stSnd>
            <p:snd r:embed="rId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 animBg="1"/>
      <p:bldP spid="43" grpId="0" animBg="1"/>
      <p:bldP spid="4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5464774" y="0"/>
            <a:ext cx="30050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Đọc gam Đô trưởng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1" y="869795"/>
            <a:ext cx="12063451" cy="19794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560406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0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045751" y="-197878"/>
            <a:ext cx="3679471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Gõ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46" y="2471316"/>
            <a:ext cx="543622" cy="5436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113" y="2430057"/>
            <a:ext cx="543622" cy="5436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4" y="2415905"/>
            <a:ext cx="543622" cy="543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691" y="2363498"/>
            <a:ext cx="543622" cy="5436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351" y="2464346"/>
            <a:ext cx="543622" cy="5436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72" y="2430057"/>
            <a:ext cx="543622" cy="5436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188" y="2404027"/>
            <a:ext cx="543622" cy="5436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709" y="2417438"/>
            <a:ext cx="543622" cy="5436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718" y="2370747"/>
            <a:ext cx="543622" cy="5436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94" y="730211"/>
            <a:ext cx="12089306" cy="10205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070155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1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" y="28358"/>
            <a:ext cx="12127929" cy="3729604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1914482" y="2141433"/>
            <a:ext cx="894680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1227516" y="1863529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1700310" y="3288019"/>
            <a:ext cx="931709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1211075" y="314329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2" name="Rectangle 21"/>
          <p:cNvSpPr/>
          <p:nvPr/>
        </p:nvSpPr>
        <p:spPr>
          <a:xfrm>
            <a:off x="0" y="0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ọc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chỉ các nốt trong 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165796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7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22429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7" y="1102410"/>
            <a:ext cx="12152673" cy="11787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2680444"/>
            <a:ext cx="1360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7" y="3646136"/>
            <a:ext cx="12084865" cy="11106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3083017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2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5523748" y="138960"/>
            <a:ext cx="3227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cả bài các hình thức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12499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37" y="854607"/>
            <a:ext cx="12178109" cy="36727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348232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0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ĐN số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9308" y="657990"/>
            <a:ext cx="9949007" cy="559631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761153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7" name="chuyen trag ngăn.wav"/>
          </p:stSnd>
        </p:sndAc>
      </p:transition>
    </mc:Choice>
    <mc:Fallback>
      <p:transition spd="slow">
        <p:fade/>
        <p:sndAc>
          <p:stSnd>
            <p:snd r:embed="rId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9" y="0"/>
            <a:ext cx="12164722" cy="366875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29514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297" y="1893589"/>
            <a:ext cx="281364" cy="28136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397" y="1893589"/>
            <a:ext cx="281364" cy="28136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33" y="3172188"/>
            <a:ext cx="281364" cy="28136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97" y="3172188"/>
            <a:ext cx="281364" cy="28136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996" y="1871779"/>
            <a:ext cx="281364" cy="28136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143" y="1860061"/>
            <a:ext cx="281364" cy="2813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934" y="1893589"/>
            <a:ext cx="281364" cy="28136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1883497"/>
            <a:ext cx="281364" cy="28136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433" y="1917025"/>
            <a:ext cx="281364" cy="2813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80" y="1924713"/>
            <a:ext cx="281364" cy="28136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918" y="3172188"/>
            <a:ext cx="281364" cy="28136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554" y="3172188"/>
            <a:ext cx="281364" cy="28136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467" y="3172188"/>
            <a:ext cx="281364" cy="28136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3172188"/>
            <a:ext cx="281364" cy="28136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9345" y="3171129"/>
            <a:ext cx="281364" cy="28136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981" y="3172188"/>
            <a:ext cx="281364" cy="28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6" y="4442759"/>
            <a:ext cx="3481337" cy="239712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3525218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1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766003"/>
          </a:xfrm>
        </p:spPr>
      </p:pic>
      <p:sp>
        <p:nvSpPr>
          <p:cNvPr id="5" name="Rectangle 4"/>
          <p:cNvSpPr/>
          <p:nvPr/>
        </p:nvSpPr>
        <p:spPr>
          <a:xfrm>
            <a:off x="6903088" y="182473"/>
            <a:ext cx="1534394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  </a:t>
            </a:r>
            <a:endParaRPr lang="en-US" sz="32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6478" y="1070895"/>
            <a:ext cx="7270933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MỘT SỐ KÝ HIỆU GHI NHẠC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023"/>
            <a:ext cx="3566662" cy="11382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470" y="1892063"/>
            <a:ext cx="1168017" cy="33922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917" y="2090020"/>
            <a:ext cx="1601317" cy="3687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001" y="208535"/>
            <a:ext cx="804797" cy="68156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534869" y="1851852"/>
            <a:ext cx="395415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4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ĐỌC NHẠC: BÀI SỐ 1</a:t>
            </a:r>
            <a:endParaRPr lang="en-US" sz="2400" dirty="0" smtClean="0">
              <a:solidFill>
                <a:srgbClr val="002060"/>
              </a:solidFill>
              <a:effectLst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58309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8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7724"/>
            <a:ext cx="10839176" cy="3268981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5327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theo nhóm và gõ đệm với nhạc cụ gõ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313" y="2922715"/>
            <a:ext cx="347545" cy="347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444"/>
            <a:ext cx="347545" cy="34754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168" y="4140998"/>
            <a:ext cx="347545" cy="3475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111" y="4140999"/>
            <a:ext cx="347545" cy="34754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027" y="4155408"/>
            <a:ext cx="347545" cy="34754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094" y="4150585"/>
            <a:ext cx="347545" cy="34754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912" y="4170381"/>
            <a:ext cx="347545" cy="3475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367" y="4155408"/>
            <a:ext cx="347545" cy="3475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782" y="4173674"/>
            <a:ext cx="347545" cy="34754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65" y="4184660"/>
            <a:ext cx="347545" cy="34754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4568" y="2989417"/>
            <a:ext cx="347545" cy="347545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2974444"/>
            <a:ext cx="347545" cy="34754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0" y="2979257"/>
            <a:ext cx="347545" cy="347545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833" y="2952150"/>
            <a:ext cx="347545" cy="34754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350" y="2952151"/>
            <a:ext cx="347545" cy="347545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65" y="2955704"/>
            <a:ext cx="347545" cy="347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023" y="4593992"/>
            <a:ext cx="2780669" cy="23452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2095681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2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7555"/>
            <a:ext cx="12192000" cy="300044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290" y="4756746"/>
            <a:ext cx="3049383" cy="21012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41" y="625848"/>
            <a:ext cx="10519318" cy="3172515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122473" y="104992"/>
            <a:ext cx="3060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vỗ tay theo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3497" y="2212105"/>
            <a:ext cx="281364" cy="281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3290261"/>
            <a:ext cx="281364" cy="28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3305250"/>
            <a:ext cx="281364" cy="281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862" y="3308280"/>
            <a:ext cx="281364" cy="281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89" y="3305250"/>
            <a:ext cx="281364" cy="2813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297" y="3271917"/>
            <a:ext cx="281364" cy="2813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132" y="3305250"/>
            <a:ext cx="281364" cy="2813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870" y="3255469"/>
            <a:ext cx="281364" cy="28136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133" y="3278905"/>
            <a:ext cx="281364" cy="2813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049" y="2223823"/>
            <a:ext cx="281364" cy="2813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114" y="2223823"/>
            <a:ext cx="281364" cy="281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290" y="2223823"/>
            <a:ext cx="281364" cy="2813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38" y="2223823"/>
            <a:ext cx="281364" cy="2813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59" y="3380313"/>
            <a:ext cx="281364" cy="2813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088" y="2223823"/>
            <a:ext cx="281364" cy="28136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343" y="2223823"/>
            <a:ext cx="281364" cy="28136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426" y="2211703"/>
            <a:ext cx="281364" cy="281364"/>
          </a:xfrm>
          <a:prstGeom prst="rect">
            <a:avLst/>
          </a:prstGeom>
        </p:spPr>
      </p:pic>
      <p:pic>
        <p:nvPicPr>
          <p:cNvPr id="24" name="BĐN số 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2262815" y="427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168734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1" name="chuyen trag ngăn.wav"/>
          </p:stSnd>
        </p:sndAc>
      </p:transition>
    </mc:Choice>
    <mc:Fallback>
      <p:transition spd="slow">
        <p:fade/>
        <p:sndAc>
          <p:stSnd>
            <p:snd r:embed="rId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581825" y="101088"/>
            <a:ext cx="3764819" cy="104674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thành kiến thức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09" y="3833741"/>
            <a:ext cx="7110695" cy="2531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18660" y="1646548"/>
            <a:ext cx="4792991" cy="1077585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chơi đội nào nhanh nhất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306270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" y="0"/>
            <a:ext cx="3441199" cy="83515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18662" y="18573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Khám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phá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209"/>
            <a:ext cx="3345187" cy="4069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16315" y="1062209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nhóm tìm hiểu 2 hình ảnh SGK và nhận xét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" y="2065574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908" y="1939949"/>
            <a:ext cx="1445477" cy="3328401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>
            <a:off x="1679498" y="2981764"/>
            <a:ext cx="1925903" cy="10264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544159" y="2673728"/>
            <a:ext cx="2730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nữ đang cầm khóa Son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 bwMode="auto">
          <a:xfrm flipH="1">
            <a:off x="8021364" y="3207261"/>
            <a:ext cx="1524544" cy="64564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/>
          <p:cNvSpPr txBox="1"/>
          <p:nvPr/>
        </p:nvSpPr>
        <p:spPr>
          <a:xfrm>
            <a:off x="6403118" y="2572485"/>
            <a:ext cx="3236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cầm khuông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7" y="3513518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531" y="3508882"/>
            <a:ext cx="555645" cy="143701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15561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10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8591" y="587477"/>
            <a:ext cx="487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khuông nhạc và dòng kẻ phụ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1459" y="100599"/>
            <a:ext cx="1445477" cy="33284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70" y="1582319"/>
            <a:ext cx="10295189" cy="4094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2" y="0"/>
            <a:ext cx="5419355" cy="3870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764489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7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47559" y="69838"/>
            <a:ext cx="249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khóa son 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74" y="1374198"/>
            <a:ext cx="1151670" cy="33447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18" y="1247671"/>
            <a:ext cx="10568162" cy="413836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4206155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6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46589"/>
            <a:ext cx="3802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7 nốt nhạc trên khuông nhạc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34" y="971447"/>
            <a:ext cx="11664156" cy="467107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25243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5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97873" y="181263"/>
            <a:ext cx="6869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 lại</a:t>
            </a:r>
            <a:r>
              <a:rPr kumimoji="0" lang="vi-VN" sz="18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kiến thức khuông nhạc, khóa son, vị trí các nốt nhạc trên khuông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38" y="148832"/>
            <a:ext cx="1151670" cy="33447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4825" y="23207"/>
            <a:ext cx="1445477" cy="3328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04" y="1596776"/>
            <a:ext cx="6200721" cy="143701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599" y="1596775"/>
            <a:ext cx="555645" cy="14370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2" y="3620392"/>
            <a:ext cx="11777684" cy="17853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66730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9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42" y="3907933"/>
            <a:ext cx="11826916" cy="1191044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>
            <a:off x="724830" y="3337083"/>
            <a:ext cx="1739589" cy="643805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87084" y="3068510"/>
            <a:ext cx="409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Khóa son hình bầu dục, đuôi uốn cong lên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60088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son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851102" y="4641777"/>
            <a:ext cx="13213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776654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mi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3367668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2859" y="6304002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la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4783873" y="4641777"/>
            <a:ext cx="9292" cy="1688443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627649" y="6347321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si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6218663" y="4641777"/>
            <a:ext cx="26020" cy="1731762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75246" y="637353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pha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 flipV="1">
            <a:off x="7666260" y="486871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478644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rê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9069658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963615" y="6488668"/>
            <a:ext cx="981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Nốt đồ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10554629" y="4983846"/>
            <a:ext cx="55757" cy="1531039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038975" y="957395"/>
            <a:ext cx="7153025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Nhận biết hình dáng khóa son và nêu vị trí các nốt nhạc trên khuông nhạc</a:t>
            </a:r>
          </a:p>
        </p:txBody>
      </p:sp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716" y="1509624"/>
            <a:ext cx="7545742" cy="116108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7871675" y="183404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06"/>
            <a:ext cx="7728412" cy="79164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646093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  <p:sndAc>
          <p:stSnd>
            <p:snd r:embed="rId7" name="chuyen trag ngăn.wav"/>
          </p:stSnd>
        </p:sndAc>
      </p:transition>
    </mc:Choice>
    <mc:Fallback>
      <p:transition spd="slow">
        <p:fade/>
        <p:sndAc>
          <p:stSnd>
            <p:snd r:embed="rId2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8" grpId="0"/>
      <p:bldP spid="20" grpId="0"/>
      <p:bldP spid="22" grpId="0"/>
      <p:bldP spid="28" grpId="0"/>
      <p:bldP spid="30" grpId="0"/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4c58d4941fa4194af411e995bcff57c92b4c87"/>
</p:tagLst>
</file>

<file path=ppt/theme/theme1.xml><?xml version="1.0" encoding="utf-8"?>
<a:theme xmlns:a="http://schemas.openxmlformats.org/drawingml/2006/main" name="Textured">
  <a:themeElements>
    <a:clrScheme name="Textured 7">
      <a:dk1>
        <a:srgbClr val="000000"/>
      </a:dk1>
      <a:lt1>
        <a:srgbClr val="DBDAC2"/>
      </a:lt1>
      <a:dk2>
        <a:srgbClr val="827F4C"/>
      </a:dk2>
      <a:lt2>
        <a:srgbClr val="C0BC94"/>
      </a:lt2>
      <a:accent1>
        <a:srgbClr val="AAA578"/>
      </a:accent1>
      <a:accent2>
        <a:srgbClr val="A2A4AC"/>
      </a:accent2>
      <a:accent3>
        <a:srgbClr val="EAEADD"/>
      </a:accent3>
      <a:accent4>
        <a:srgbClr val="000000"/>
      </a:accent4>
      <a:accent5>
        <a:srgbClr val="D2CFBE"/>
      </a:accent5>
      <a:accent6>
        <a:srgbClr val="92949B"/>
      </a:accent6>
      <a:hlink>
        <a:srgbClr val="5B8800"/>
      </a:hlink>
      <a:folHlink>
        <a:srgbClr val="686532"/>
      </a:folHlink>
    </a:clrScheme>
    <a:fontScheme name="Textured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Textured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xtured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264</Words>
  <Application>Microsoft Office PowerPoint</Application>
  <PresentationFormat>Custom</PresentationFormat>
  <Paragraphs>50</Paragraphs>
  <Slides>21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Textured</vt:lpstr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lenovo</cp:lastModifiedBy>
  <cp:revision>128</cp:revision>
  <dcterms:created xsi:type="dcterms:W3CDTF">2022-07-19T08:03:09Z</dcterms:created>
  <dcterms:modified xsi:type="dcterms:W3CDTF">2023-10-29T06:19:24Z</dcterms:modified>
</cp:coreProperties>
</file>