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14630400" cy="8229600"/>
  <p:notesSz cx="8229600" cy="14630400"/>
  <p:embeddedFontLst>
    <p:embeddedFont>
      <p:font typeface="Geist"/>
      <p:regular r:id="rId12"/>
    </p:embeddedFont>
    <p:embeddedFont>
      <p:font typeface="Geist"/>
      <p:regular r:id="rId1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2" Type="http://schemas.openxmlformats.org/officeDocument/2006/relationships/font" Target="fonts/font1.fntdata"/><Relationship Id="rId13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image" Target="../media/image-5-10.png"/><Relationship Id="rId11" Type="http://schemas.openxmlformats.org/officeDocument/2006/relationships/slideLayout" Target="../slideLayouts/slideLayout6.xml"/><Relationship Id="rId1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GIÁO ÁN TIẾNG ANH LỚP 4 Unit 2: My School – Lesson 1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19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I. MỤC TIÊU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04398"/>
            <a:ext cx="4196358" cy="3783211"/>
          </a:xfrm>
          <a:prstGeom prst="roundRect">
            <a:avLst>
              <a:gd name="adj" fmla="val 3867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804398"/>
            <a:ext cx="121920" cy="3783211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0616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1. Kiến thức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552111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Từ vựng: school, classroom, board, desk, teacher, student, playground.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42524" y="4720114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Cấu trúc: What is this? – It’s a (board).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142524" y="5525214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Phát âm đúng các từ mới, trọng âm từ.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2804398"/>
            <a:ext cx="4196358" cy="3783211"/>
          </a:xfrm>
          <a:prstGeom prst="roundRect">
            <a:avLst>
              <a:gd name="adj" fmla="val 3867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186482" y="2804398"/>
            <a:ext cx="121920" cy="3783211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11" name="Text 9"/>
          <p:cNvSpPr/>
          <p:nvPr/>
        </p:nvSpPr>
        <p:spPr>
          <a:xfrm>
            <a:off x="5565696" y="30616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2. Kỹ năng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565696" y="3552111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Nghe: Nhận biết từ và mẫu câu qua tranh và âm thanh.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5565696" y="4357211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Nói: Giới thiệu, hỏi – đáp về đồ vật trong trường học.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565696" y="5162312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Đọc: Nhận diện từ mới qua flashcard.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5565696" y="5967413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Viết: Chép đúng từ vựng.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9640133" y="2804398"/>
            <a:ext cx="4196358" cy="3783211"/>
          </a:xfrm>
          <a:prstGeom prst="roundRect">
            <a:avLst>
              <a:gd name="adj" fmla="val 3867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9609653" y="2804398"/>
            <a:ext cx="121920" cy="3783211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18" name="Text 16"/>
          <p:cNvSpPr/>
          <p:nvPr/>
        </p:nvSpPr>
        <p:spPr>
          <a:xfrm>
            <a:off x="9988868" y="3061692"/>
            <a:ext cx="35030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3. Năng lực &amp; phẩm chất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9988868" y="3552111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Năng lực: Giao tiếp tiếng Anh ở mức độ đơn giản, hợp tác nhóm.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9988868" y="4720114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Phẩm chất: Yêu trường lớp, chủ động trong học tập.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80855"/>
            <a:ext cx="64238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II. ĐỒ DÙNG DẠY HỌC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Giáo viên: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937754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Sách giáo khoa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37995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Flashcards các từ mới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82215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Loa/máy chiếu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26434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Tranh ảnh trường học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70654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Video ngắn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Học sinh: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56321" y="3937754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Sách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856321" y="437995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Vở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56321" y="482215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Bút màu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4856321" y="526434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Thẻ từ (nếu có)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8035" y="576263"/>
            <a:ext cx="5465326" cy="418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III. CÁC HOẠT ĐỘNG DẠY – HỌC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468035" y="1261705"/>
            <a:ext cx="13694331" cy="6391632"/>
          </a:xfrm>
          <a:prstGeom prst="roundRect">
            <a:avLst>
              <a:gd name="adj" fmla="val 188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5655" y="1269325"/>
            <a:ext cx="13679091" cy="3895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609362" y="1357193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Hoạt động của Thầy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7452717" y="1357193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Hoạt động của Trò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475655" y="1658898"/>
            <a:ext cx="13679091" cy="114657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609362" y="1746766"/>
            <a:ext cx="2773799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1. Khởi động (Warm-up) – 5 phút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09362" y="2035969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Chào hỏi, kiểm tra sĩ số.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609362" y="2289929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Cho HS xem 1 bức tranh lớn về trường học, hỏi: “What can you see?”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609362" y="2543889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Mở bài hát “Hello song” hoặc “School song” để tạo hứng thú.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7452717" y="1746766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Chào lại GV.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7452717" y="2000726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Nhìn tranh, đoán và nói tên các sự vật bằng tiếng Anh (nếu biết).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7452717" y="2254687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Hát và vận động theo bài hát.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75655" y="2805470"/>
            <a:ext cx="13679091" cy="140053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609362" y="2893338"/>
            <a:ext cx="371165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2. Giới thiệu từ mới (Presentation) – 10 phút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609362" y="3182541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Giơ từng flashcard (school, classroom, board, desk, teacher, student, playground), đọc mẫu 2–3 lần.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09362" y="3436501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Cho HS nhắc lại đồng thanh, cá nhân.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09362" y="3690461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Giải nghĩa bằng tranh, cử chỉ.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609362" y="3944422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Viết từ mới lên bảng, gạch chân trọng âm.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7452717" y="2893338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Quan sát tranh/flashcard.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7452717" y="3147298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Lắng nghe và nhắc lại từ.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7452717" y="3401258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Thực hành phát âm cá nhân, nhóm.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7452717" y="3655219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Ghi chép từ mới.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475655" y="4206002"/>
            <a:ext cx="13679091" cy="140053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609362" y="4293870"/>
            <a:ext cx="333577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3. Luyện nghe – nói (Practice) – 10 phút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609362" y="4583073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Giới thiệu mẫu câu: What is this? – It’s a (board).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609362" y="4837033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Minh họa bằng đồ vật thật trong lớp.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609362" y="5090993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Cho HS luyện theo cặp: một em hỏi, một em trả lời.</a:t>
            </a:r>
            <a:endParaRPr lang="en-US" sz="1050" dirty="0"/>
          </a:p>
        </p:txBody>
      </p:sp>
      <p:sp>
        <p:nvSpPr>
          <p:cNvPr id="30" name="Text 28"/>
          <p:cNvSpPr/>
          <p:nvPr/>
        </p:nvSpPr>
        <p:spPr>
          <a:xfrm>
            <a:off x="609362" y="5344954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Mở audio bài nghe, HS nghe và chỉ vào tranh đúng.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7452717" y="4293870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Lắng nghe mẫu câu.</a:t>
            </a:r>
            <a:endParaRPr lang="en-US" sz="1050" dirty="0"/>
          </a:p>
        </p:txBody>
      </p:sp>
      <p:sp>
        <p:nvSpPr>
          <p:cNvPr id="32" name="Text 30"/>
          <p:cNvSpPr/>
          <p:nvPr/>
        </p:nvSpPr>
        <p:spPr>
          <a:xfrm>
            <a:off x="7452717" y="4547830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Thực hành hỏi – đáp theo cặp.</a:t>
            </a:r>
            <a:endParaRPr lang="en-US" sz="1050" dirty="0"/>
          </a:p>
        </p:txBody>
      </p:sp>
      <p:sp>
        <p:nvSpPr>
          <p:cNvPr id="33" name="Text 31"/>
          <p:cNvSpPr/>
          <p:nvPr/>
        </p:nvSpPr>
        <p:spPr>
          <a:xfrm>
            <a:off x="7452717" y="4801791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Nghe audio và chỉ vào tranh tương ứng.</a:t>
            </a:r>
            <a:endParaRPr lang="en-US" sz="1050" dirty="0"/>
          </a:p>
        </p:txBody>
      </p:sp>
      <p:sp>
        <p:nvSpPr>
          <p:cNvPr id="34" name="Text 32"/>
          <p:cNvSpPr/>
          <p:nvPr/>
        </p:nvSpPr>
        <p:spPr>
          <a:xfrm>
            <a:off x="7452717" y="5055751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Đổi vai hỏi – đáp.</a:t>
            </a:r>
            <a:endParaRPr lang="en-US" sz="1050" dirty="0"/>
          </a:p>
        </p:txBody>
      </p:sp>
      <p:sp>
        <p:nvSpPr>
          <p:cNvPr id="35" name="Shape 33"/>
          <p:cNvSpPr/>
          <p:nvPr/>
        </p:nvSpPr>
        <p:spPr>
          <a:xfrm>
            <a:off x="475655" y="5606534"/>
            <a:ext cx="13679091" cy="89261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6" name="Text 34"/>
          <p:cNvSpPr/>
          <p:nvPr/>
        </p:nvSpPr>
        <p:spPr>
          <a:xfrm>
            <a:off x="609362" y="5694402"/>
            <a:ext cx="3472101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4. Hoạt động nhóm (Production) – 7 phút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609362" y="5983605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Chia HS thành nhóm 4, phát tranh ảnh các đồ vật trong trường.</a:t>
            </a:r>
            <a:endParaRPr lang="en-US" sz="1050" dirty="0"/>
          </a:p>
        </p:txBody>
      </p:sp>
      <p:sp>
        <p:nvSpPr>
          <p:cNvPr id="38" name="Text 36"/>
          <p:cNvSpPr/>
          <p:nvPr/>
        </p:nvSpPr>
        <p:spPr>
          <a:xfrm>
            <a:off x="609362" y="6237565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Yêu cầu nhóm chơi trò “Guessing game”: 1 em giấu tranh, hỏi “What is this?”, các bạn đoán.</a:t>
            </a:r>
            <a:endParaRPr lang="en-US" sz="1050" dirty="0"/>
          </a:p>
        </p:txBody>
      </p:sp>
      <p:sp>
        <p:nvSpPr>
          <p:cNvPr id="39" name="Text 37"/>
          <p:cNvSpPr/>
          <p:nvPr/>
        </p:nvSpPr>
        <p:spPr>
          <a:xfrm>
            <a:off x="7452717" y="5694402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Làm việc nhóm, tham gia trò chơi.</a:t>
            </a:r>
            <a:endParaRPr lang="en-US" sz="1050" dirty="0"/>
          </a:p>
        </p:txBody>
      </p:sp>
      <p:sp>
        <p:nvSpPr>
          <p:cNvPr id="40" name="Text 38"/>
          <p:cNvSpPr/>
          <p:nvPr/>
        </p:nvSpPr>
        <p:spPr>
          <a:xfrm>
            <a:off x="7452717" y="5948363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Hỏi – đáp để đoán tranh.</a:t>
            </a:r>
            <a:endParaRPr lang="en-US" sz="1050" dirty="0"/>
          </a:p>
        </p:txBody>
      </p:sp>
      <p:sp>
        <p:nvSpPr>
          <p:cNvPr id="41" name="Text 39"/>
          <p:cNvSpPr/>
          <p:nvPr/>
        </p:nvSpPr>
        <p:spPr>
          <a:xfrm>
            <a:off x="7452717" y="6202323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Cổ vũ bạn bè.</a:t>
            </a:r>
            <a:endParaRPr lang="en-US" sz="1050" dirty="0"/>
          </a:p>
        </p:txBody>
      </p:sp>
      <p:sp>
        <p:nvSpPr>
          <p:cNvPr id="42" name="Shape 40"/>
          <p:cNvSpPr/>
          <p:nvPr/>
        </p:nvSpPr>
        <p:spPr>
          <a:xfrm>
            <a:off x="475655" y="6499146"/>
            <a:ext cx="13679091" cy="114657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3" name="Text 41"/>
          <p:cNvSpPr/>
          <p:nvPr/>
        </p:nvSpPr>
        <p:spPr>
          <a:xfrm>
            <a:off x="609362" y="6587014"/>
            <a:ext cx="3305056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5. Củng cố – Dặn dò (Wrap-up) – 3 phút</a:t>
            </a:r>
            <a:endParaRPr lang="en-US" sz="1300" dirty="0"/>
          </a:p>
        </p:txBody>
      </p:sp>
      <p:sp>
        <p:nvSpPr>
          <p:cNvPr id="44" name="Text 42"/>
          <p:cNvSpPr/>
          <p:nvPr/>
        </p:nvSpPr>
        <p:spPr>
          <a:xfrm>
            <a:off x="609362" y="6876217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Gọi vài HS lên diễn lại hội thoại.</a:t>
            </a:r>
            <a:endParaRPr lang="en-US" sz="1050" dirty="0"/>
          </a:p>
        </p:txBody>
      </p:sp>
      <p:sp>
        <p:nvSpPr>
          <p:cNvPr id="45" name="Text 43"/>
          <p:cNvSpPr/>
          <p:nvPr/>
        </p:nvSpPr>
        <p:spPr>
          <a:xfrm>
            <a:off x="609362" y="7130177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Nhắc lại từ mới, mẫu câu.</a:t>
            </a:r>
            <a:endParaRPr lang="en-US" sz="1050" dirty="0"/>
          </a:p>
        </p:txBody>
      </p:sp>
      <p:sp>
        <p:nvSpPr>
          <p:cNvPr id="46" name="Text 44"/>
          <p:cNvSpPr/>
          <p:nvPr/>
        </p:nvSpPr>
        <p:spPr>
          <a:xfrm>
            <a:off x="609362" y="7384137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Giao bài tập về nhà: chép từ mới, vẽ 1 đồ vật trong trường và viết câu giới thiệu.</a:t>
            </a:r>
            <a:endParaRPr lang="en-US" sz="1050" dirty="0"/>
          </a:p>
        </p:txBody>
      </p:sp>
      <p:sp>
        <p:nvSpPr>
          <p:cNvPr id="47" name="Text 45"/>
          <p:cNvSpPr/>
          <p:nvPr/>
        </p:nvSpPr>
        <p:spPr>
          <a:xfrm>
            <a:off x="7452717" y="6587014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Lên bảng diễn hội thoại.</a:t>
            </a:r>
            <a:endParaRPr lang="en-US" sz="1050" dirty="0"/>
          </a:p>
        </p:txBody>
      </p:sp>
      <p:sp>
        <p:nvSpPr>
          <p:cNvPr id="48" name="Text 46"/>
          <p:cNvSpPr/>
          <p:nvPr/>
        </p:nvSpPr>
        <p:spPr>
          <a:xfrm>
            <a:off x="7452717" y="6840974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Nhắc lại bài học.</a:t>
            </a:r>
            <a:endParaRPr lang="en-US" sz="1050" dirty="0"/>
          </a:p>
        </p:txBody>
      </p:sp>
      <p:sp>
        <p:nvSpPr>
          <p:cNvPr id="49" name="Text 47"/>
          <p:cNvSpPr/>
          <p:nvPr/>
        </p:nvSpPr>
        <p:spPr>
          <a:xfrm>
            <a:off x="7452717" y="7094934"/>
            <a:ext cx="6568321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Ghi bài tập về nhà.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3172" y="1339929"/>
            <a:ext cx="4944547" cy="547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IV. GỢI Ý TRANH ẢNH</a:t>
            </a:r>
            <a:endParaRPr lang="en-US" sz="3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792" y="2352199"/>
            <a:ext cx="2114669" cy="211466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98" y="2352199"/>
            <a:ext cx="2114669" cy="211466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403" y="2352199"/>
            <a:ext cx="2114669" cy="2114669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209" y="2352199"/>
            <a:ext cx="2114669" cy="2114669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014" y="2352199"/>
            <a:ext cx="2114669" cy="2114669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4820" y="2352199"/>
            <a:ext cx="2114669" cy="2114669"/>
          </a:xfrm>
          <a:prstGeom prst="rect">
            <a:avLst/>
          </a:prstGeom>
        </p:spPr>
      </p:pic>
      <p:pic>
        <p:nvPicPr>
          <p:cNvPr id="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792" y="4607004"/>
            <a:ext cx="2114669" cy="2114669"/>
          </a:xfrm>
          <a:prstGeom prst="rect">
            <a:avLst/>
          </a:prstGeom>
        </p:spPr>
      </p:pic>
      <p:pic>
        <p:nvPicPr>
          <p:cNvPr id="1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598" y="4607004"/>
            <a:ext cx="2114669" cy="2114669"/>
          </a:xfrm>
          <a:prstGeom prst="rect">
            <a:avLst/>
          </a:prstGeom>
        </p:spPr>
      </p:pic>
      <p:pic>
        <p:nvPicPr>
          <p:cNvPr id="1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0403" y="4607004"/>
            <a:ext cx="2114669" cy="2114669"/>
          </a:xfrm>
          <a:prstGeom prst="rect">
            <a:avLst/>
          </a:prstGeom>
        </p:spPr>
      </p:pic>
      <p:pic>
        <p:nvPicPr>
          <p:cNvPr id="1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5209" y="4607004"/>
            <a:ext cx="2114669" cy="21146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2025-08-08T08:10:18Z</dcterms:created>
  <dcterms:modified xsi:type="dcterms:W3CDTF">2025-08-08T08:10:18Z</dcterms:modified>
</cp:coreProperties>
</file>