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Bloom Skirt" panose="020B0604020202020204" charset="0"/>
      <p:regular r:id="rId18"/>
    </p:embeddedFont>
    <p:embeddedFont>
      <p:font typeface="Crusoe Text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06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605F44-DE2E-44C7-9936-A0EFBD5BC8F8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9CD5D2F-4536-429D-AED6-B73042B0702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b="1" smtClean="0">
              <a:latin typeface="Arial" panose="020B0604020202020204" pitchFamily="34" charset="0"/>
              <a:cs typeface="Arial" panose="020B0604020202020204" pitchFamily="34" charset="0"/>
            </a:rPr>
            <a:t>TRÁCH NHIỆM VỚI GIA ĐÌNH:</a:t>
          </a:r>
          <a:endParaRPr lang="en-US" sz="4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9C30FD-0A6B-4302-9EEF-B024891AAFB1}" type="parTrans" cxnId="{6BDFBDDF-EE5B-4218-9D8E-9DC23CE6497B}">
      <dgm:prSet/>
      <dgm:spPr/>
      <dgm:t>
        <a:bodyPr/>
        <a:lstStyle/>
        <a:p>
          <a:endParaRPr lang="en-US"/>
        </a:p>
      </dgm:t>
    </dgm:pt>
    <dgm:pt modelId="{12001426-CFFD-4069-BC72-0AB320C5DE48}" type="sibTrans" cxnId="{6BDFBDDF-EE5B-4218-9D8E-9DC23CE6497B}">
      <dgm:prSet/>
      <dgm:spPr/>
      <dgm:t>
        <a:bodyPr/>
        <a:lstStyle/>
        <a:p>
          <a:endParaRPr lang="en-US"/>
        </a:p>
      </dgm:t>
    </dgm:pt>
    <dgm:pt modelId="{95E25245-59E6-4038-B903-E9B1A1FF175F}">
      <dgm:prSet phldrT="[Text]" custT="1"/>
      <dgm:spPr/>
      <dgm:t>
        <a:bodyPr/>
        <a:lstStyle/>
        <a:p>
          <a:r>
            <a:rPr lang="en-US" sz="4400" smtClean="0">
              <a:latin typeface="Arial" panose="020B0604020202020204" pitchFamily="34" charset="0"/>
              <a:cs typeface="Arial" panose="020B0604020202020204" pitchFamily="34" charset="0"/>
            </a:rPr>
            <a:t>Quan tâm, chia sẻ, yêu thương mọi người trong gia đình.</a:t>
          </a:r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C6D43B-189D-4E28-A722-AECE3888803E}" type="parTrans" cxnId="{AD1C2C3A-6728-4F45-A24A-0971495B55B6}">
      <dgm:prSet/>
      <dgm:spPr/>
      <dgm:t>
        <a:bodyPr/>
        <a:lstStyle/>
        <a:p>
          <a:endParaRPr lang="en-US"/>
        </a:p>
      </dgm:t>
    </dgm:pt>
    <dgm:pt modelId="{399732D1-7CC1-4D1B-AEC6-0E1042A6C7A3}" type="sibTrans" cxnId="{AD1C2C3A-6728-4F45-A24A-0971495B55B6}">
      <dgm:prSet/>
      <dgm:spPr/>
      <dgm:t>
        <a:bodyPr/>
        <a:lstStyle/>
        <a:p>
          <a:endParaRPr lang="en-US"/>
        </a:p>
      </dgm:t>
    </dgm:pt>
    <dgm:pt modelId="{F7BA8E11-C9D5-40DF-945B-36A4C61D6A18}">
      <dgm:prSet phldrT="[Text]" custT="1"/>
      <dgm:spPr/>
      <dgm:t>
        <a:bodyPr/>
        <a:lstStyle/>
        <a:p>
          <a:r>
            <a:rPr lang="en-US" sz="4400" smtClean="0">
              <a:latin typeface="Arial" panose="020B0604020202020204" pitchFamily="34" charset="0"/>
              <a:cs typeface="Arial" panose="020B0604020202020204" pitchFamily="34" charset="0"/>
            </a:rPr>
            <a:t>Chủ động làm tốt các công việc nhà.</a:t>
          </a:r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DE811D-7E3D-46E7-A2CE-83D5168F61B9}" type="parTrans" cxnId="{7E2BCD14-EDF9-4DA4-81A1-9949562BC2B8}">
      <dgm:prSet/>
      <dgm:spPr/>
      <dgm:t>
        <a:bodyPr/>
        <a:lstStyle/>
        <a:p>
          <a:endParaRPr lang="en-US"/>
        </a:p>
      </dgm:t>
    </dgm:pt>
    <dgm:pt modelId="{F08D0B6B-08C7-44D3-934D-4EE4A2EDD032}" type="sibTrans" cxnId="{7E2BCD14-EDF9-4DA4-81A1-9949562BC2B8}">
      <dgm:prSet/>
      <dgm:spPr/>
      <dgm:t>
        <a:bodyPr/>
        <a:lstStyle/>
        <a:p>
          <a:endParaRPr lang="en-US"/>
        </a:p>
      </dgm:t>
    </dgm:pt>
    <dgm:pt modelId="{0C00C8F8-92CE-4E8D-BB29-C66FEE6537BC}">
      <dgm:prSet phldrT="[Text]" custT="1"/>
      <dgm:spPr/>
      <dgm:t>
        <a:bodyPr/>
        <a:lstStyle/>
        <a:p>
          <a:r>
            <a:rPr lang="en-US" sz="4000" b="1" smtClean="0">
              <a:latin typeface="Arial" panose="020B0604020202020204" pitchFamily="34" charset="0"/>
              <a:cs typeface="Arial" panose="020B0604020202020204" pitchFamily="34" charset="0"/>
            </a:rPr>
            <a:t>LƯU Ý:</a:t>
          </a:r>
          <a:endParaRPr lang="en-US" sz="4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806AC9-9ADC-4CF6-B32B-51044F6638AD}" type="parTrans" cxnId="{57E34ACA-54A5-496C-B3F0-1DF512C6D84D}">
      <dgm:prSet/>
      <dgm:spPr/>
      <dgm:t>
        <a:bodyPr/>
        <a:lstStyle/>
        <a:p>
          <a:endParaRPr lang="en-US"/>
        </a:p>
      </dgm:t>
    </dgm:pt>
    <dgm:pt modelId="{3C16C036-4BF6-4C03-BC83-19BB72EECE38}" type="sibTrans" cxnId="{57E34ACA-54A5-496C-B3F0-1DF512C6D84D}">
      <dgm:prSet/>
      <dgm:spPr/>
      <dgm:t>
        <a:bodyPr/>
        <a:lstStyle/>
        <a:p>
          <a:endParaRPr lang="en-US"/>
        </a:p>
      </dgm:t>
    </dgm:pt>
    <dgm:pt modelId="{C702A44B-05E1-4924-86CC-2D73D503C6E8}">
      <dgm:prSet phldrT="[Text]" custT="1"/>
      <dgm:spPr/>
      <dgm:t>
        <a:bodyPr/>
        <a:lstStyle/>
        <a:p>
          <a:r>
            <a:rPr lang="en-US" sz="4400" smtClean="0">
              <a:latin typeface="Arial" panose="020B0604020202020204" pitchFamily="34" charset="0"/>
              <a:cs typeface="Arial" panose="020B0604020202020204" pitchFamily="34" charset="0"/>
            </a:rPr>
            <a:t>Làm những công việc nhà phù hợp với khả năng.</a:t>
          </a:r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CB5039-C9A0-4077-BC02-55295C53029B}" type="parTrans" cxnId="{E5A9865A-0D9C-47DE-96EC-C33F9668BC77}">
      <dgm:prSet/>
      <dgm:spPr/>
      <dgm:t>
        <a:bodyPr/>
        <a:lstStyle/>
        <a:p>
          <a:endParaRPr lang="en-US"/>
        </a:p>
      </dgm:t>
    </dgm:pt>
    <dgm:pt modelId="{34FF0840-0CA8-4171-AE0D-FC77755775DF}" type="sibTrans" cxnId="{E5A9865A-0D9C-47DE-96EC-C33F9668BC77}">
      <dgm:prSet/>
      <dgm:spPr/>
      <dgm:t>
        <a:bodyPr/>
        <a:lstStyle/>
        <a:p>
          <a:endParaRPr lang="en-US"/>
        </a:p>
      </dgm:t>
    </dgm:pt>
    <dgm:pt modelId="{4A72F4D9-775D-40F3-BD2D-B21CE5FB7EB6}">
      <dgm:prSet phldrT="[Text]" custT="1"/>
      <dgm:spPr/>
      <dgm:t>
        <a:bodyPr/>
        <a:lstStyle/>
        <a:p>
          <a:r>
            <a:rPr lang="en-US" sz="4400" smtClean="0">
              <a:latin typeface="Arial" panose="020B0604020202020204" pitchFamily="34" charset="0"/>
              <a:cs typeface="Arial" panose="020B0604020202020204" pitchFamily="34" charset="0"/>
            </a:rPr>
            <a:t>Làm việc nhà nhưng không để ảnh hưởng tới việc học. </a:t>
          </a:r>
          <a:endParaRPr lang="en-US" sz="4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ED55F-7F7A-459A-B0B3-94E58E5912B6}" type="parTrans" cxnId="{075F530F-13E2-413F-90C3-AAD5E72C0760}">
      <dgm:prSet/>
      <dgm:spPr/>
      <dgm:t>
        <a:bodyPr/>
        <a:lstStyle/>
        <a:p>
          <a:endParaRPr lang="en-US"/>
        </a:p>
      </dgm:t>
    </dgm:pt>
    <dgm:pt modelId="{5CD781C5-F4E2-4773-A148-6A079D882DA7}" type="sibTrans" cxnId="{075F530F-13E2-413F-90C3-AAD5E72C0760}">
      <dgm:prSet/>
      <dgm:spPr/>
      <dgm:t>
        <a:bodyPr/>
        <a:lstStyle/>
        <a:p>
          <a:endParaRPr lang="en-US"/>
        </a:p>
      </dgm:t>
    </dgm:pt>
    <dgm:pt modelId="{B516DC32-84F5-4276-B9D3-48405EB5091F}" type="pres">
      <dgm:prSet presAssocID="{94605F44-DE2E-44C7-9936-A0EFBD5BC8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BF36A07-5510-4B0A-9CEE-80BB7B7CD47B}" type="pres">
      <dgm:prSet presAssocID="{F9CD5D2F-4536-429D-AED6-B73042B07029}" presName="root" presStyleCnt="0"/>
      <dgm:spPr/>
    </dgm:pt>
    <dgm:pt modelId="{DF1B3D59-A8FE-476D-9677-F9575A7F3EFD}" type="pres">
      <dgm:prSet presAssocID="{F9CD5D2F-4536-429D-AED6-B73042B07029}" presName="rootComposite" presStyleCnt="0"/>
      <dgm:spPr/>
    </dgm:pt>
    <dgm:pt modelId="{F790A5C5-DB49-432C-9085-7BB5BB8BE43E}" type="pres">
      <dgm:prSet presAssocID="{F9CD5D2F-4536-429D-AED6-B73042B07029}" presName="rootText" presStyleLbl="node1" presStyleIdx="0" presStyleCnt="2" custScaleX="87560" custScaleY="49176"/>
      <dgm:spPr/>
      <dgm:t>
        <a:bodyPr/>
        <a:lstStyle/>
        <a:p>
          <a:endParaRPr lang="en-US"/>
        </a:p>
      </dgm:t>
    </dgm:pt>
    <dgm:pt modelId="{F60FB715-DEE2-48D9-A1A4-23F170937597}" type="pres">
      <dgm:prSet presAssocID="{F9CD5D2F-4536-429D-AED6-B73042B07029}" presName="rootConnector" presStyleLbl="node1" presStyleIdx="0" presStyleCnt="2"/>
      <dgm:spPr/>
      <dgm:t>
        <a:bodyPr/>
        <a:lstStyle/>
        <a:p>
          <a:endParaRPr lang="en-US"/>
        </a:p>
      </dgm:t>
    </dgm:pt>
    <dgm:pt modelId="{07BD2D95-480D-43A5-A4BA-193B4880DAC2}" type="pres">
      <dgm:prSet presAssocID="{F9CD5D2F-4536-429D-AED6-B73042B07029}" presName="childShape" presStyleCnt="0"/>
      <dgm:spPr/>
    </dgm:pt>
    <dgm:pt modelId="{AE33052E-0303-4805-BBA4-9CE24678168F}" type="pres">
      <dgm:prSet presAssocID="{CEC6D43B-189D-4E28-A722-AECE3888803E}" presName="Name13" presStyleLbl="parChTrans1D2" presStyleIdx="0" presStyleCnt="4"/>
      <dgm:spPr/>
      <dgm:t>
        <a:bodyPr/>
        <a:lstStyle/>
        <a:p>
          <a:endParaRPr lang="en-US"/>
        </a:p>
      </dgm:t>
    </dgm:pt>
    <dgm:pt modelId="{79418B6E-FD8B-4119-915C-AE751A3F0E9B}" type="pres">
      <dgm:prSet presAssocID="{95E25245-59E6-4038-B903-E9B1A1FF175F}" presName="childText" presStyleLbl="bgAcc1" presStyleIdx="0" presStyleCnt="4" custScaleX="125251" custScaleY="66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A9A22-8F3A-4848-806A-2F0BD280493F}" type="pres">
      <dgm:prSet presAssocID="{11DE811D-7E3D-46E7-A2CE-83D5168F61B9}" presName="Name13" presStyleLbl="parChTrans1D2" presStyleIdx="1" presStyleCnt="4"/>
      <dgm:spPr/>
      <dgm:t>
        <a:bodyPr/>
        <a:lstStyle/>
        <a:p>
          <a:endParaRPr lang="en-US"/>
        </a:p>
      </dgm:t>
    </dgm:pt>
    <dgm:pt modelId="{22D180D8-BF6C-4712-8CE3-AC7FBC4BA374}" type="pres">
      <dgm:prSet presAssocID="{F7BA8E11-C9D5-40DF-945B-36A4C61D6A18}" presName="childText" presStyleLbl="bgAcc1" presStyleIdx="1" presStyleCnt="4" custScaleX="124718" custScaleY="646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EE2F61-7BB6-4095-AEEB-61DE2199E01B}" type="pres">
      <dgm:prSet presAssocID="{0C00C8F8-92CE-4E8D-BB29-C66FEE6537BC}" presName="root" presStyleCnt="0"/>
      <dgm:spPr/>
    </dgm:pt>
    <dgm:pt modelId="{D14ADFE3-0042-4740-9C5F-87885873EBB4}" type="pres">
      <dgm:prSet presAssocID="{0C00C8F8-92CE-4E8D-BB29-C66FEE6537BC}" presName="rootComposite" presStyleCnt="0"/>
      <dgm:spPr/>
    </dgm:pt>
    <dgm:pt modelId="{8BC2B739-0D5E-4E7A-89AB-89B2498877B8}" type="pres">
      <dgm:prSet presAssocID="{0C00C8F8-92CE-4E8D-BB29-C66FEE6537BC}" presName="rootText" presStyleLbl="node1" presStyleIdx="1" presStyleCnt="2" custScaleX="90759" custScaleY="47265"/>
      <dgm:spPr/>
      <dgm:t>
        <a:bodyPr/>
        <a:lstStyle/>
        <a:p>
          <a:endParaRPr lang="en-US"/>
        </a:p>
      </dgm:t>
    </dgm:pt>
    <dgm:pt modelId="{4F0E2D88-8A88-41D7-BFA2-812C87380599}" type="pres">
      <dgm:prSet presAssocID="{0C00C8F8-92CE-4E8D-BB29-C66FEE6537BC}" presName="rootConnector" presStyleLbl="node1" presStyleIdx="1" presStyleCnt="2"/>
      <dgm:spPr/>
      <dgm:t>
        <a:bodyPr/>
        <a:lstStyle/>
        <a:p>
          <a:endParaRPr lang="en-US"/>
        </a:p>
      </dgm:t>
    </dgm:pt>
    <dgm:pt modelId="{25D3199B-0C5A-407E-98F2-FD47EA908902}" type="pres">
      <dgm:prSet presAssocID="{0C00C8F8-92CE-4E8D-BB29-C66FEE6537BC}" presName="childShape" presStyleCnt="0"/>
      <dgm:spPr/>
    </dgm:pt>
    <dgm:pt modelId="{20FFE3CC-D6B0-4223-9453-143B8BBE2F63}" type="pres">
      <dgm:prSet presAssocID="{E0CB5039-C9A0-4077-BC02-55295C53029B}" presName="Name13" presStyleLbl="parChTrans1D2" presStyleIdx="2" presStyleCnt="4"/>
      <dgm:spPr/>
      <dgm:t>
        <a:bodyPr/>
        <a:lstStyle/>
        <a:p>
          <a:endParaRPr lang="en-US"/>
        </a:p>
      </dgm:t>
    </dgm:pt>
    <dgm:pt modelId="{0B85F41E-8A02-41D5-8DE5-90D0EDA1206B}" type="pres">
      <dgm:prSet presAssocID="{C702A44B-05E1-4924-86CC-2D73D503C6E8}" presName="childText" presStyleLbl="bgAcc1" presStyleIdx="2" presStyleCnt="4" custScaleX="141547" custScaleY="694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2F251-588A-4E67-AA56-1396A4F7BF64}" type="pres">
      <dgm:prSet presAssocID="{6C9ED55F-7F7A-459A-B0B3-94E58E5912B6}" presName="Name13" presStyleLbl="parChTrans1D2" presStyleIdx="3" presStyleCnt="4"/>
      <dgm:spPr/>
      <dgm:t>
        <a:bodyPr/>
        <a:lstStyle/>
        <a:p>
          <a:endParaRPr lang="en-US"/>
        </a:p>
      </dgm:t>
    </dgm:pt>
    <dgm:pt modelId="{BF0F3931-4383-4971-8F5C-CBA5496C5AAA}" type="pres">
      <dgm:prSet presAssocID="{4A72F4D9-775D-40F3-BD2D-B21CE5FB7EB6}" presName="childText" presStyleLbl="bgAcc1" presStyleIdx="3" presStyleCnt="4" custScaleX="141081" custScaleY="64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F1FB8E-5B77-4252-ADAF-5B88775EDBD2}" type="presOf" srcId="{94605F44-DE2E-44C7-9936-A0EFBD5BC8F8}" destId="{B516DC32-84F5-4276-B9D3-48405EB5091F}" srcOrd="0" destOrd="0" presId="urn:microsoft.com/office/officeart/2005/8/layout/hierarchy3"/>
    <dgm:cxn modelId="{075F530F-13E2-413F-90C3-AAD5E72C0760}" srcId="{0C00C8F8-92CE-4E8D-BB29-C66FEE6537BC}" destId="{4A72F4D9-775D-40F3-BD2D-B21CE5FB7EB6}" srcOrd="1" destOrd="0" parTransId="{6C9ED55F-7F7A-459A-B0B3-94E58E5912B6}" sibTransId="{5CD781C5-F4E2-4773-A148-6A079D882DA7}"/>
    <dgm:cxn modelId="{A0FC861A-E262-4A01-BD2A-B02B33E4DBDA}" type="presOf" srcId="{95E25245-59E6-4038-B903-E9B1A1FF175F}" destId="{79418B6E-FD8B-4119-915C-AE751A3F0E9B}" srcOrd="0" destOrd="0" presId="urn:microsoft.com/office/officeart/2005/8/layout/hierarchy3"/>
    <dgm:cxn modelId="{DD3C2FA3-5AD2-46FF-BD1F-D41C6ED3BDED}" type="presOf" srcId="{0C00C8F8-92CE-4E8D-BB29-C66FEE6537BC}" destId="{8BC2B739-0D5E-4E7A-89AB-89B2498877B8}" srcOrd="0" destOrd="0" presId="urn:microsoft.com/office/officeart/2005/8/layout/hierarchy3"/>
    <dgm:cxn modelId="{57E34ACA-54A5-496C-B3F0-1DF512C6D84D}" srcId="{94605F44-DE2E-44C7-9936-A0EFBD5BC8F8}" destId="{0C00C8F8-92CE-4E8D-BB29-C66FEE6537BC}" srcOrd="1" destOrd="0" parTransId="{F0806AC9-9ADC-4CF6-B32B-51044F6638AD}" sibTransId="{3C16C036-4BF6-4C03-BC83-19BB72EECE38}"/>
    <dgm:cxn modelId="{E3A161D7-C439-41A8-88E6-3090DF48A41A}" type="presOf" srcId="{4A72F4D9-775D-40F3-BD2D-B21CE5FB7EB6}" destId="{BF0F3931-4383-4971-8F5C-CBA5496C5AAA}" srcOrd="0" destOrd="0" presId="urn:microsoft.com/office/officeart/2005/8/layout/hierarchy3"/>
    <dgm:cxn modelId="{6BDFBDDF-EE5B-4218-9D8E-9DC23CE6497B}" srcId="{94605F44-DE2E-44C7-9936-A0EFBD5BC8F8}" destId="{F9CD5D2F-4536-429D-AED6-B73042B07029}" srcOrd="0" destOrd="0" parTransId="{429C30FD-0A6B-4302-9EEF-B024891AAFB1}" sibTransId="{12001426-CFFD-4069-BC72-0AB320C5DE48}"/>
    <dgm:cxn modelId="{3E9F152E-35A7-4477-A098-AF35C0DDD0A4}" type="presOf" srcId="{C702A44B-05E1-4924-86CC-2D73D503C6E8}" destId="{0B85F41E-8A02-41D5-8DE5-90D0EDA1206B}" srcOrd="0" destOrd="0" presId="urn:microsoft.com/office/officeart/2005/8/layout/hierarchy3"/>
    <dgm:cxn modelId="{4A4BE09B-DCBD-49F3-B4A9-F8C5267EF023}" type="presOf" srcId="{E0CB5039-C9A0-4077-BC02-55295C53029B}" destId="{20FFE3CC-D6B0-4223-9453-143B8BBE2F63}" srcOrd="0" destOrd="0" presId="urn:microsoft.com/office/officeart/2005/8/layout/hierarchy3"/>
    <dgm:cxn modelId="{7E2BCD14-EDF9-4DA4-81A1-9949562BC2B8}" srcId="{F9CD5D2F-4536-429D-AED6-B73042B07029}" destId="{F7BA8E11-C9D5-40DF-945B-36A4C61D6A18}" srcOrd="1" destOrd="0" parTransId="{11DE811D-7E3D-46E7-A2CE-83D5168F61B9}" sibTransId="{F08D0B6B-08C7-44D3-934D-4EE4A2EDD032}"/>
    <dgm:cxn modelId="{3B6D9231-B8B4-4268-9E63-871CFD9303C1}" type="presOf" srcId="{F9CD5D2F-4536-429D-AED6-B73042B07029}" destId="{F60FB715-DEE2-48D9-A1A4-23F170937597}" srcOrd="1" destOrd="0" presId="urn:microsoft.com/office/officeart/2005/8/layout/hierarchy3"/>
    <dgm:cxn modelId="{F54318AC-8A93-469F-A9A5-BE57BE68A115}" type="presOf" srcId="{F9CD5D2F-4536-429D-AED6-B73042B07029}" destId="{F790A5C5-DB49-432C-9085-7BB5BB8BE43E}" srcOrd="0" destOrd="0" presId="urn:microsoft.com/office/officeart/2005/8/layout/hierarchy3"/>
    <dgm:cxn modelId="{3A19E97B-4F10-44CB-9055-903F21F86241}" type="presOf" srcId="{11DE811D-7E3D-46E7-A2CE-83D5168F61B9}" destId="{8B9A9A22-8F3A-4848-806A-2F0BD280493F}" srcOrd="0" destOrd="0" presId="urn:microsoft.com/office/officeart/2005/8/layout/hierarchy3"/>
    <dgm:cxn modelId="{AD1C2C3A-6728-4F45-A24A-0971495B55B6}" srcId="{F9CD5D2F-4536-429D-AED6-B73042B07029}" destId="{95E25245-59E6-4038-B903-E9B1A1FF175F}" srcOrd="0" destOrd="0" parTransId="{CEC6D43B-189D-4E28-A722-AECE3888803E}" sibTransId="{399732D1-7CC1-4D1B-AEC6-0E1042A6C7A3}"/>
    <dgm:cxn modelId="{92B3CC7A-DEBE-49B4-9E7A-3AC8EF7DFBD8}" type="presOf" srcId="{F7BA8E11-C9D5-40DF-945B-36A4C61D6A18}" destId="{22D180D8-BF6C-4712-8CE3-AC7FBC4BA374}" srcOrd="0" destOrd="0" presId="urn:microsoft.com/office/officeart/2005/8/layout/hierarchy3"/>
    <dgm:cxn modelId="{8B508947-3A69-4C25-9C7D-C67581281552}" type="presOf" srcId="{CEC6D43B-189D-4E28-A722-AECE3888803E}" destId="{AE33052E-0303-4805-BBA4-9CE24678168F}" srcOrd="0" destOrd="0" presId="urn:microsoft.com/office/officeart/2005/8/layout/hierarchy3"/>
    <dgm:cxn modelId="{5397DFC8-5B92-41B1-A362-9074A5C86808}" type="presOf" srcId="{0C00C8F8-92CE-4E8D-BB29-C66FEE6537BC}" destId="{4F0E2D88-8A88-41D7-BFA2-812C87380599}" srcOrd="1" destOrd="0" presId="urn:microsoft.com/office/officeart/2005/8/layout/hierarchy3"/>
    <dgm:cxn modelId="{E4F6F525-7FB3-4500-8AB7-56154D5E03FF}" type="presOf" srcId="{6C9ED55F-7F7A-459A-B0B3-94E58E5912B6}" destId="{E022F251-588A-4E67-AA56-1396A4F7BF64}" srcOrd="0" destOrd="0" presId="urn:microsoft.com/office/officeart/2005/8/layout/hierarchy3"/>
    <dgm:cxn modelId="{E5A9865A-0D9C-47DE-96EC-C33F9668BC77}" srcId="{0C00C8F8-92CE-4E8D-BB29-C66FEE6537BC}" destId="{C702A44B-05E1-4924-86CC-2D73D503C6E8}" srcOrd="0" destOrd="0" parTransId="{E0CB5039-C9A0-4077-BC02-55295C53029B}" sibTransId="{34FF0840-0CA8-4171-AE0D-FC77755775DF}"/>
    <dgm:cxn modelId="{F1541849-E9D0-4076-BF15-1DE8B8904A4E}" type="presParOf" srcId="{B516DC32-84F5-4276-B9D3-48405EB5091F}" destId="{CBF36A07-5510-4B0A-9CEE-80BB7B7CD47B}" srcOrd="0" destOrd="0" presId="urn:microsoft.com/office/officeart/2005/8/layout/hierarchy3"/>
    <dgm:cxn modelId="{BF635024-E9B5-4A0E-A04A-68545A2340B8}" type="presParOf" srcId="{CBF36A07-5510-4B0A-9CEE-80BB7B7CD47B}" destId="{DF1B3D59-A8FE-476D-9677-F9575A7F3EFD}" srcOrd="0" destOrd="0" presId="urn:microsoft.com/office/officeart/2005/8/layout/hierarchy3"/>
    <dgm:cxn modelId="{41FFF968-C1DF-4A60-AD7E-86F1B68383C6}" type="presParOf" srcId="{DF1B3D59-A8FE-476D-9677-F9575A7F3EFD}" destId="{F790A5C5-DB49-432C-9085-7BB5BB8BE43E}" srcOrd="0" destOrd="0" presId="urn:microsoft.com/office/officeart/2005/8/layout/hierarchy3"/>
    <dgm:cxn modelId="{812B4B9F-529C-4140-B018-175EC9862934}" type="presParOf" srcId="{DF1B3D59-A8FE-476D-9677-F9575A7F3EFD}" destId="{F60FB715-DEE2-48D9-A1A4-23F170937597}" srcOrd="1" destOrd="0" presId="urn:microsoft.com/office/officeart/2005/8/layout/hierarchy3"/>
    <dgm:cxn modelId="{2BD4C639-B8E3-4565-968A-8AD4FFE217F0}" type="presParOf" srcId="{CBF36A07-5510-4B0A-9CEE-80BB7B7CD47B}" destId="{07BD2D95-480D-43A5-A4BA-193B4880DAC2}" srcOrd="1" destOrd="0" presId="urn:microsoft.com/office/officeart/2005/8/layout/hierarchy3"/>
    <dgm:cxn modelId="{4153BA0C-A2AC-4C10-8E2F-310DACD28097}" type="presParOf" srcId="{07BD2D95-480D-43A5-A4BA-193B4880DAC2}" destId="{AE33052E-0303-4805-BBA4-9CE24678168F}" srcOrd="0" destOrd="0" presId="urn:microsoft.com/office/officeart/2005/8/layout/hierarchy3"/>
    <dgm:cxn modelId="{1384E9CE-7FCE-4790-860F-5FDD575EBDBF}" type="presParOf" srcId="{07BD2D95-480D-43A5-A4BA-193B4880DAC2}" destId="{79418B6E-FD8B-4119-915C-AE751A3F0E9B}" srcOrd="1" destOrd="0" presId="urn:microsoft.com/office/officeart/2005/8/layout/hierarchy3"/>
    <dgm:cxn modelId="{A7D0E875-6855-4DB5-81A0-B11B3F2DFAA1}" type="presParOf" srcId="{07BD2D95-480D-43A5-A4BA-193B4880DAC2}" destId="{8B9A9A22-8F3A-4848-806A-2F0BD280493F}" srcOrd="2" destOrd="0" presId="urn:microsoft.com/office/officeart/2005/8/layout/hierarchy3"/>
    <dgm:cxn modelId="{9A9423B6-8709-45A4-8D40-82FB48D334C9}" type="presParOf" srcId="{07BD2D95-480D-43A5-A4BA-193B4880DAC2}" destId="{22D180D8-BF6C-4712-8CE3-AC7FBC4BA374}" srcOrd="3" destOrd="0" presId="urn:microsoft.com/office/officeart/2005/8/layout/hierarchy3"/>
    <dgm:cxn modelId="{83652404-8B73-4D28-A1A7-47568877EAB6}" type="presParOf" srcId="{B516DC32-84F5-4276-B9D3-48405EB5091F}" destId="{7CEE2F61-7BB6-4095-AEEB-61DE2199E01B}" srcOrd="1" destOrd="0" presId="urn:microsoft.com/office/officeart/2005/8/layout/hierarchy3"/>
    <dgm:cxn modelId="{F73A3BF6-078C-4824-B4AD-FEBA38E9AB96}" type="presParOf" srcId="{7CEE2F61-7BB6-4095-AEEB-61DE2199E01B}" destId="{D14ADFE3-0042-4740-9C5F-87885873EBB4}" srcOrd="0" destOrd="0" presId="urn:microsoft.com/office/officeart/2005/8/layout/hierarchy3"/>
    <dgm:cxn modelId="{B54C58FF-8228-477F-8017-E2D4B47A52E0}" type="presParOf" srcId="{D14ADFE3-0042-4740-9C5F-87885873EBB4}" destId="{8BC2B739-0D5E-4E7A-89AB-89B2498877B8}" srcOrd="0" destOrd="0" presId="urn:microsoft.com/office/officeart/2005/8/layout/hierarchy3"/>
    <dgm:cxn modelId="{1692E819-F3D4-4771-9D2B-E0E723331814}" type="presParOf" srcId="{D14ADFE3-0042-4740-9C5F-87885873EBB4}" destId="{4F0E2D88-8A88-41D7-BFA2-812C87380599}" srcOrd="1" destOrd="0" presId="urn:microsoft.com/office/officeart/2005/8/layout/hierarchy3"/>
    <dgm:cxn modelId="{1B785EBA-9932-4A2B-8AB0-AC31A6212991}" type="presParOf" srcId="{7CEE2F61-7BB6-4095-AEEB-61DE2199E01B}" destId="{25D3199B-0C5A-407E-98F2-FD47EA908902}" srcOrd="1" destOrd="0" presId="urn:microsoft.com/office/officeart/2005/8/layout/hierarchy3"/>
    <dgm:cxn modelId="{EA6D9B12-7C51-4005-A1C4-A760E0FB9064}" type="presParOf" srcId="{25D3199B-0C5A-407E-98F2-FD47EA908902}" destId="{20FFE3CC-D6B0-4223-9453-143B8BBE2F63}" srcOrd="0" destOrd="0" presId="urn:microsoft.com/office/officeart/2005/8/layout/hierarchy3"/>
    <dgm:cxn modelId="{0D65815B-BC93-4F77-AE71-79919EA295D7}" type="presParOf" srcId="{25D3199B-0C5A-407E-98F2-FD47EA908902}" destId="{0B85F41E-8A02-41D5-8DE5-90D0EDA1206B}" srcOrd="1" destOrd="0" presId="urn:microsoft.com/office/officeart/2005/8/layout/hierarchy3"/>
    <dgm:cxn modelId="{A2ED223F-2000-414E-84AF-451B93094427}" type="presParOf" srcId="{25D3199B-0C5A-407E-98F2-FD47EA908902}" destId="{E022F251-588A-4E67-AA56-1396A4F7BF64}" srcOrd="2" destOrd="0" presId="urn:microsoft.com/office/officeart/2005/8/layout/hierarchy3"/>
    <dgm:cxn modelId="{39D24BE7-1BD5-42BE-9D8F-7A7AA0C74C17}" type="presParOf" srcId="{25D3199B-0C5A-407E-98F2-FD47EA908902}" destId="{BF0F3931-4383-4971-8F5C-CBA5496C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0A5C5-DB49-432C-9085-7BB5BB8BE43E}">
      <dsp:nvSpPr>
        <dsp:cNvPr id="0" name=""/>
        <dsp:cNvSpPr/>
      </dsp:nvSpPr>
      <dsp:spPr>
        <a:xfrm>
          <a:off x="1542" y="481250"/>
          <a:ext cx="5447121" cy="15296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rial" panose="020B0604020202020204" pitchFamily="34" charset="0"/>
              <a:cs typeface="Arial" panose="020B0604020202020204" pitchFamily="34" charset="0"/>
            </a:rPr>
            <a:t>TRÁCH NHIỆM VỚI GIA ĐÌNH:</a:t>
          </a:r>
          <a:endParaRPr lang="en-US" sz="4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43" y="526051"/>
        <a:ext cx="5357519" cy="1440021"/>
      </dsp:txXfrm>
    </dsp:sp>
    <dsp:sp modelId="{AE33052E-0303-4805-BBA4-9CE24678168F}">
      <dsp:nvSpPr>
        <dsp:cNvPr id="0" name=""/>
        <dsp:cNvSpPr/>
      </dsp:nvSpPr>
      <dsp:spPr>
        <a:xfrm>
          <a:off x="546254" y="2010873"/>
          <a:ext cx="544712" cy="1806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007"/>
              </a:lnTo>
              <a:lnTo>
                <a:pt x="544712" y="18060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18B6E-FD8B-4119-915C-AE751A3F0E9B}">
      <dsp:nvSpPr>
        <dsp:cNvPr id="0" name=""/>
        <dsp:cNvSpPr/>
      </dsp:nvSpPr>
      <dsp:spPr>
        <a:xfrm>
          <a:off x="1090967" y="2788500"/>
          <a:ext cx="6233507" cy="205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mtClean="0">
              <a:latin typeface="Arial" panose="020B0604020202020204" pitchFamily="34" charset="0"/>
              <a:cs typeface="Arial" panose="020B0604020202020204" pitchFamily="34" charset="0"/>
            </a:rPr>
            <a:t>Quan tâm, chia sẻ, yêu thương mọi người trong gia đình.</a:t>
          </a:r>
          <a:endParaRPr lang="en-US" sz="4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1207" y="2848740"/>
        <a:ext cx="6113027" cy="1936281"/>
      </dsp:txXfrm>
    </dsp:sp>
    <dsp:sp modelId="{8B9A9A22-8F3A-4848-806A-2F0BD280493F}">
      <dsp:nvSpPr>
        <dsp:cNvPr id="0" name=""/>
        <dsp:cNvSpPr/>
      </dsp:nvSpPr>
      <dsp:spPr>
        <a:xfrm>
          <a:off x="546254" y="2010873"/>
          <a:ext cx="544712" cy="4616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16895"/>
              </a:lnTo>
              <a:lnTo>
                <a:pt x="544712" y="461689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D180D8-BF6C-4712-8CE3-AC7FBC4BA374}">
      <dsp:nvSpPr>
        <dsp:cNvPr id="0" name=""/>
        <dsp:cNvSpPr/>
      </dsp:nvSpPr>
      <dsp:spPr>
        <a:xfrm>
          <a:off x="1090967" y="5622888"/>
          <a:ext cx="6206981" cy="2009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mtClean="0">
              <a:latin typeface="Arial" panose="020B0604020202020204" pitchFamily="34" charset="0"/>
              <a:cs typeface="Arial" panose="020B0604020202020204" pitchFamily="34" charset="0"/>
            </a:rPr>
            <a:t>Chủ động làm tốt các công việc nhà.</a:t>
          </a:r>
          <a:endParaRPr lang="en-US" sz="4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9831" y="5681752"/>
        <a:ext cx="6089253" cy="1892033"/>
      </dsp:txXfrm>
    </dsp:sp>
    <dsp:sp modelId="{8BC2B739-0D5E-4E7A-89AB-89B2498877B8}">
      <dsp:nvSpPr>
        <dsp:cNvPr id="0" name=""/>
        <dsp:cNvSpPr/>
      </dsp:nvSpPr>
      <dsp:spPr>
        <a:xfrm>
          <a:off x="7750502" y="481250"/>
          <a:ext cx="5646131" cy="14701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rial" panose="020B0604020202020204" pitchFamily="34" charset="0"/>
              <a:cs typeface="Arial" panose="020B0604020202020204" pitchFamily="34" charset="0"/>
            </a:rPr>
            <a:t>LƯU Ý:</a:t>
          </a:r>
          <a:endParaRPr lang="en-US" sz="4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93562" y="524310"/>
        <a:ext cx="5560011" cy="1384061"/>
      </dsp:txXfrm>
    </dsp:sp>
    <dsp:sp modelId="{20FFE3CC-D6B0-4223-9453-143B8BBE2F63}">
      <dsp:nvSpPr>
        <dsp:cNvPr id="0" name=""/>
        <dsp:cNvSpPr/>
      </dsp:nvSpPr>
      <dsp:spPr>
        <a:xfrm>
          <a:off x="8315115" y="1951431"/>
          <a:ext cx="564613" cy="1856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6973"/>
              </a:lnTo>
              <a:lnTo>
                <a:pt x="564613" y="185697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85F41E-8A02-41D5-8DE5-90D0EDA1206B}">
      <dsp:nvSpPr>
        <dsp:cNvPr id="0" name=""/>
        <dsp:cNvSpPr/>
      </dsp:nvSpPr>
      <dsp:spPr>
        <a:xfrm>
          <a:off x="8879728" y="2729058"/>
          <a:ext cx="7044528" cy="2158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mtClean="0">
              <a:latin typeface="Arial" panose="020B0604020202020204" pitchFamily="34" charset="0"/>
              <a:cs typeface="Arial" panose="020B0604020202020204" pitchFamily="34" charset="0"/>
            </a:rPr>
            <a:t>Làm những công việc nhà phù hợp với khả năng.</a:t>
          </a:r>
          <a:endParaRPr lang="en-US" sz="4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42954" y="2792284"/>
        <a:ext cx="6918076" cy="2032240"/>
      </dsp:txXfrm>
    </dsp:sp>
    <dsp:sp modelId="{E022F251-588A-4E67-AA56-1396A4F7BF64}">
      <dsp:nvSpPr>
        <dsp:cNvPr id="0" name=""/>
        <dsp:cNvSpPr/>
      </dsp:nvSpPr>
      <dsp:spPr>
        <a:xfrm>
          <a:off x="8315115" y="1951431"/>
          <a:ext cx="564613" cy="4724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24814"/>
              </a:lnTo>
              <a:lnTo>
                <a:pt x="564613" y="472481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F3931-4383-4971-8F5C-CBA5496C5AAA}">
      <dsp:nvSpPr>
        <dsp:cNvPr id="0" name=""/>
        <dsp:cNvSpPr/>
      </dsp:nvSpPr>
      <dsp:spPr>
        <a:xfrm>
          <a:off x="8879728" y="5665378"/>
          <a:ext cx="7021336" cy="20217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mtClean="0">
              <a:latin typeface="Arial" panose="020B0604020202020204" pitchFamily="34" charset="0"/>
              <a:cs typeface="Arial" panose="020B0604020202020204" pitchFamily="34" charset="0"/>
            </a:rPr>
            <a:t>Làm việc nhà nhưng không để ảnh hưởng tới việc học. </a:t>
          </a:r>
          <a:endParaRPr lang="en-US" sz="4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38943" y="5724593"/>
        <a:ext cx="6902906" cy="1903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image" Target="../media/image3.png"/><Relationship Id="rId19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5.png"/><Relationship Id="rId3" Type="http://schemas.microsoft.com/office/2007/relationships/media" Target="../media/media5.mp3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16600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10718" y="7281325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19567" y="687855"/>
            <a:ext cx="10861833" cy="9599145"/>
          </a:xfrm>
          <a:custGeom>
            <a:avLst/>
            <a:gdLst/>
            <a:ahLst/>
            <a:cxnLst/>
            <a:rect l="l" t="t" r="r" b="b"/>
            <a:pathLst>
              <a:path w="10861833" h="9599145">
                <a:moveTo>
                  <a:pt x="0" y="0"/>
                </a:moveTo>
                <a:lnTo>
                  <a:pt x="10861833" y="0"/>
                </a:lnTo>
                <a:lnTo>
                  <a:pt x="10861833" y="9599145"/>
                </a:lnTo>
                <a:lnTo>
                  <a:pt x="0" y="9599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34923" y="5271161"/>
            <a:ext cx="4729793" cy="4744620"/>
          </a:xfrm>
          <a:custGeom>
            <a:avLst/>
            <a:gdLst/>
            <a:ahLst/>
            <a:cxnLst/>
            <a:rect l="l" t="t" r="r" b="b"/>
            <a:pathLst>
              <a:path w="4729793" h="4744620">
                <a:moveTo>
                  <a:pt x="0" y="0"/>
                </a:moveTo>
                <a:lnTo>
                  <a:pt x="4729794" y="0"/>
                </a:lnTo>
                <a:lnTo>
                  <a:pt x="4729794" y="4744620"/>
                </a:lnTo>
                <a:lnTo>
                  <a:pt x="0" y="4744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13402" y="6784611"/>
            <a:ext cx="3089807" cy="3231170"/>
          </a:xfrm>
          <a:custGeom>
            <a:avLst/>
            <a:gdLst/>
            <a:ahLst/>
            <a:cxnLst/>
            <a:rect l="l" t="t" r="r" b="b"/>
            <a:pathLst>
              <a:path w="3089807" h="3231170">
                <a:moveTo>
                  <a:pt x="0" y="0"/>
                </a:moveTo>
                <a:lnTo>
                  <a:pt x="3089807" y="0"/>
                </a:lnTo>
                <a:lnTo>
                  <a:pt x="3089807" y="3231170"/>
                </a:lnTo>
                <a:lnTo>
                  <a:pt x="0" y="323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266220" y="5487427"/>
            <a:ext cx="3120018" cy="3116118"/>
          </a:xfrm>
          <a:custGeom>
            <a:avLst/>
            <a:gdLst/>
            <a:ahLst/>
            <a:cxnLst/>
            <a:rect l="l" t="t" r="r" b="b"/>
            <a:pathLst>
              <a:path w="3120018" h="3116118">
                <a:moveTo>
                  <a:pt x="3120018" y="0"/>
                </a:moveTo>
                <a:lnTo>
                  <a:pt x="0" y="0"/>
                </a:lnTo>
                <a:lnTo>
                  <a:pt x="0" y="3116118"/>
                </a:lnTo>
                <a:lnTo>
                  <a:pt x="3120018" y="3116118"/>
                </a:lnTo>
                <a:lnTo>
                  <a:pt x="312001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97541" y="5983442"/>
            <a:ext cx="3254880" cy="2595767"/>
          </a:xfrm>
          <a:custGeom>
            <a:avLst/>
            <a:gdLst/>
            <a:ahLst/>
            <a:cxnLst/>
            <a:rect l="l" t="t" r="r" b="b"/>
            <a:pathLst>
              <a:path w="3254880" h="2595767">
                <a:moveTo>
                  <a:pt x="0" y="0"/>
                </a:moveTo>
                <a:lnTo>
                  <a:pt x="3254880" y="0"/>
                </a:lnTo>
                <a:lnTo>
                  <a:pt x="3254880" y="2595767"/>
                </a:lnTo>
                <a:lnTo>
                  <a:pt x="0" y="259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63483" y="5983442"/>
            <a:ext cx="3254880" cy="2595767"/>
          </a:xfrm>
          <a:custGeom>
            <a:avLst/>
            <a:gdLst/>
            <a:ahLst/>
            <a:cxnLst/>
            <a:rect l="l" t="t" r="r" b="b"/>
            <a:pathLst>
              <a:path w="3254880" h="2595767">
                <a:moveTo>
                  <a:pt x="0" y="0"/>
                </a:moveTo>
                <a:lnTo>
                  <a:pt x="3254880" y="0"/>
                </a:lnTo>
                <a:lnTo>
                  <a:pt x="3254880" y="2595767"/>
                </a:lnTo>
                <a:lnTo>
                  <a:pt x="0" y="259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28700" y="5303315"/>
            <a:ext cx="2362223" cy="4499473"/>
          </a:xfrm>
          <a:custGeom>
            <a:avLst/>
            <a:gdLst/>
            <a:ahLst/>
            <a:cxnLst/>
            <a:rect l="l" t="t" r="r" b="b"/>
            <a:pathLst>
              <a:path w="2362223" h="4499473">
                <a:moveTo>
                  <a:pt x="2362223" y="0"/>
                </a:moveTo>
                <a:lnTo>
                  <a:pt x="0" y="0"/>
                </a:lnTo>
                <a:lnTo>
                  <a:pt x="0" y="4499473"/>
                </a:lnTo>
                <a:lnTo>
                  <a:pt x="2362223" y="4499473"/>
                </a:lnTo>
                <a:lnTo>
                  <a:pt x="236222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00508" y="8652031"/>
            <a:ext cx="5174550" cy="1981421"/>
          </a:xfrm>
          <a:custGeom>
            <a:avLst/>
            <a:gdLst/>
            <a:ahLst/>
            <a:cxnLst/>
            <a:rect l="l" t="t" r="r" b="b"/>
            <a:pathLst>
              <a:path w="5174550" h="1981421">
                <a:moveTo>
                  <a:pt x="0" y="0"/>
                </a:moveTo>
                <a:lnTo>
                  <a:pt x="5174550" y="0"/>
                </a:lnTo>
                <a:lnTo>
                  <a:pt x="5174550" y="1981421"/>
                </a:lnTo>
                <a:lnTo>
                  <a:pt x="0" y="1981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949352"/>
            <a:ext cx="1623060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smtClean="0">
                <a:solidFill>
                  <a:srgbClr val="2B5F3C"/>
                </a:solidFill>
                <a:latin typeface="Arial" panose="020B0604020202020204" pitchFamily="34" charset="0"/>
                <a:ea typeface="Bloom Skirt"/>
                <a:cs typeface="Arial" panose="020B0604020202020204" pitchFamily="34" charset="0"/>
                <a:sym typeface="Bloom Skirt"/>
              </a:rPr>
              <a:t>KỸ NĂNG THỂ HIỆN TRÁCH NHIỆM VỚI GIA ĐÌNH</a:t>
            </a:r>
            <a:endParaRPr lang="en-US" sz="8000" b="1">
              <a:solidFill>
                <a:srgbClr val="2B5F3C"/>
              </a:solidFill>
              <a:latin typeface="Arial" panose="020B0604020202020204" pitchFamily="34" charset="0"/>
              <a:ea typeface="Bloom Skirt"/>
              <a:cs typeface="Arial" panose="020B0604020202020204" pitchFamily="34" charset="0"/>
              <a:sym typeface="Bloom Skir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266221" y="952500"/>
            <a:ext cx="1021178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000" b="1" spc="391" smtClean="0">
                <a:solidFill>
                  <a:srgbClr val="FF0000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  <a:sym typeface="Crusoe Text Bold"/>
              </a:rPr>
              <a:t>GIÁO DỤC KỸ NĂNG SỐNG</a:t>
            </a:r>
            <a:endParaRPr lang="en-US" sz="5000" b="1" spc="391">
              <a:solidFill>
                <a:srgbClr val="FF0000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  <a:sym typeface="Crusoe Tex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502"/>
            <a:ext cx="27059122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10718" y="7281325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63600" y="997274"/>
            <a:ext cx="10861833" cy="9599145"/>
          </a:xfrm>
          <a:custGeom>
            <a:avLst/>
            <a:gdLst/>
            <a:ahLst/>
            <a:cxnLst/>
            <a:rect l="l" t="t" r="r" b="b"/>
            <a:pathLst>
              <a:path w="10861833" h="9599145">
                <a:moveTo>
                  <a:pt x="0" y="0"/>
                </a:moveTo>
                <a:lnTo>
                  <a:pt x="10861833" y="0"/>
                </a:lnTo>
                <a:lnTo>
                  <a:pt x="10861833" y="9599145"/>
                </a:lnTo>
                <a:lnTo>
                  <a:pt x="0" y="9599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02149" y="5310068"/>
            <a:ext cx="4729793" cy="4744620"/>
          </a:xfrm>
          <a:custGeom>
            <a:avLst/>
            <a:gdLst/>
            <a:ahLst/>
            <a:cxnLst/>
            <a:rect l="l" t="t" r="r" b="b"/>
            <a:pathLst>
              <a:path w="4729793" h="4744620">
                <a:moveTo>
                  <a:pt x="0" y="0"/>
                </a:moveTo>
                <a:lnTo>
                  <a:pt x="4729793" y="0"/>
                </a:lnTo>
                <a:lnTo>
                  <a:pt x="4729793" y="4744620"/>
                </a:lnTo>
                <a:lnTo>
                  <a:pt x="0" y="4744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13402" y="6784611"/>
            <a:ext cx="3089807" cy="3231170"/>
          </a:xfrm>
          <a:custGeom>
            <a:avLst/>
            <a:gdLst/>
            <a:ahLst/>
            <a:cxnLst/>
            <a:rect l="l" t="t" r="r" b="b"/>
            <a:pathLst>
              <a:path w="3089807" h="3231170">
                <a:moveTo>
                  <a:pt x="0" y="0"/>
                </a:moveTo>
                <a:lnTo>
                  <a:pt x="3089807" y="0"/>
                </a:lnTo>
                <a:lnTo>
                  <a:pt x="3089807" y="3231170"/>
                </a:lnTo>
                <a:lnTo>
                  <a:pt x="0" y="323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266220" y="5487427"/>
            <a:ext cx="3120018" cy="3116118"/>
          </a:xfrm>
          <a:custGeom>
            <a:avLst/>
            <a:gdLst/>
            <a:ahLst/>
            <a:cxnLst/>
            <a:rect l="l" t="t" r="r" b="b"/>
            <a:pathLst>
              <a:path w="3120018" h="3116118">
                <a:moveTo>
                  <a:pt x="3120018" y="0"/>
                </a:moveTo>
                <a:lnTo>
                  <a:pt x="0" y="0"/>
                </a:lnTo>
                <a:lnTo>
                  <a:pt x="0" y="3116118"/>
                </a:lnTo>
                <a:lnTo>
                  <a:pt x="3120018" y="3116118"/>
                </a:lnTo>
                <a:lnTo>
                  <a:pt x="312001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97541" y="5983442"/>
            <a:ext cx="3254880" cy="2595767"/>
          </a:xfrm>
          <a:custGeom>
            <a:avLst/>
            <a:gdLst/>
            <a:ahLst/>
            <a:cxnLst/>
            <a:rect l="l" t="t" r="r" b="b"/>
            <a:pathLst>
              <a:path w="3254880" h="2595767">
                <a:moveTo>
                  <a:pt x="0" y="0"/>
                </a:moveTo>
                <a:lnTo>
                  <a:pt x="3254880" y="0"/>
                </a:lnTo>
                <a:lnTo>
                  <a:pt x="3254880" y="2595767"/>
                </a:lnTo>
                <a:lnTo>
                  <a:pt x="0" y="259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63483" y="5983442"/>
            <a:ext cx="3254880" cy="2595767"/>
          </a:xfrm>
          <a:custGeom>
            <a:avLst/>
            <a:gdLst/>
            <a:ahLst/>
            <a:cxnLst/>
            <a:rect l="l" t="t" r="r" b="b"/>
            <a:pathLst>
              <a:path w="3254880" h="2595767">
                <a:moveTo>
                  <a:pt x="0" y="0"/>
                </a:moveTo>
                <a:lnTo>
                  <a:pt x="3254880" y="0"/>
                </a:lnTo>
                <a:lnTo>
                  <a:pt x="3254880" y="2595767"/>
                </a:lnTo>
                <a:lnTo>
                  <a:pt x="0" y="259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28700" y="5303315"/>
            <a:ext cx="2362223" cy="4499473"/>
          </a:xfrm>
          <a:custGeom>
            <a:avLst/>
            <a:gdLst/>
            <a:ahLst/>
            <a:cxnLst/>
            <a:rect l="l" t="t" r="r" b="b"/>
            <a:pathLst>
              <a:path w="2362223" h="4499473">
                <a:moveTo>
                  <a:pt x="2362223" y="0"/>
                </a:moveTo>
                <a:lnTo>
                  <a:pt x="0" y="0"/>
                </a:lnTo>
                <a:lnTo>
                  <a:pt x="0" y="4499473"/>
                </a:lnTo>
                <a:lnTo>
                  <a:pt x="2362223" y="4499473"/>
                </a:lnTo>
                <a:lnTo>
                  <a:pt x="236222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00508" y="8652031"/>
            <a:ext cx="5174550" cy="1981421"/>
          </a:xfrm>
          <a:custGeom>
            <a:avLst/>
            <a:gdLst/>
            <a:ahLst/>
            <a:cxnLst/>
            <a:rect l="l" t="t" r="r" b="b"/>
            <a:pathLst>
              <a:path w="5174550" h="1981421">
                <a:moveTo>
                  <a:pt x="0" y="0"/>
                </a:moveTo>
                <a:lnTo>
                  <a:pt x="5174550" y="0"/>
                </a:lnTo>
                <a:lnTo>
                  <a:pt x="5174550" y="1981421"/>
                </a:lnTo>
                <a:lnTo>
                  <a:pt x="0" y="1981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549350" y="252597"/>
            <a:ext cx="1576980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1. Làm việc nhà là trách nhiệm của tất cả mọi thành viên trong gia đình.</a:t>
            </a:r>
          </a:p>
          <a:p>
            <a:pPr algn="just"/>
            <a:r>
              <a:rPr lang="en-US" sz="4600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2. Tự giác làm việc nhà không cần bố mẹ nhắc nhở là cách thể hiện trách nhiệm với gia đình của bản thân.</a:t>
            </a:r>
          </a:p>
          <a:p>
            <a:pPr algn="just"/>
            <a:r>
              <a:rPr lang="en-US" sz="4600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3. Chăm sóc bố mẹ, con cái không phải là trách nhiệm hay bổn phận mà là tình yêu thương.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502"/>
            <a:ext cx="27059122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10718" y="7281325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63600" y="997274"/>
            <a:ext cx="10861833" cy="9599145"/>
          </a:xfrm>
          <a:custGeom>
            <a:avLst/>
            <a:gdLst/>
            <a:ahLst/>
            <a:cxnLst/>
            <a:rect l="l" t="t" r="r" b="b"/>
            <a:pathLst>
              <a:path w="10861833" h="9599145">
                <a:moveTo>
                  <a:pt x="0" y="0"/>
                </a:moveTo>
                <a:lnTo>
                  <a:pt x="10861833" y="0"/>
                </a:lnTo>
                <a:lnTo>
                  <a:pt x="10861833" y="9599145"/>
                </a:lnTo>
                <a:lnTo>
                  <a:pt x="0" y="9599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02149" y="5310068"/>
            <a:ext cx="4729793" cy="4744620"/>
          </a:xfrm>
          <a:custGeom>
            <a:avLst/>
            <a:gdLst/>
            <a:ahLst/>
            <a:cxnLst/>
            <a:rect l="l" t="t" r="r" b="b"/>
            <a:pathLst>
              <a:path w="4729793" h="4744620">
                <a:moveTo>
                  <a:pt x="0" y="0"/>
                </a:moveTo>
                <a:lnTo>
                  <a:pt x="4729793" y="0"/>
                </a:lnTo>
                <a:lnTo>
                  <a:pt x="4729793" y="4744620"/>
                </a:lnTo>
                <a:lnTo>
                  <a:pt x="0" y="4744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13402" y="6784611"/>
            <a:ext cx="3089807" cy="3231170"/>
          </a:xfrm>
          <a:custGeom>
            <a:avLst/>
            <a:gdLst/>
            <a:ahLst/>
            <a:cxnLst/>
            <a:rect l="l" t="t" r="r" b="b"/>
            <a:pathLst>
              <a:path w="3089807" h="3231170">
                <a:moveTo>
                  <a:pt x="0" y="0"/>
                </a:moveTo>
                <a:lnTo>
                  <a:pt x="3089807" y="0"/>
                </a:lnTo>
                <a:lnTo>
                  <a:pt x="3089807" y="3231170"/>
                </a:lnTo>
                <a:lnTo>
                  <a:pt x="0" y="323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266220" y="5487427"/>
            <a:ext cx="3120018" cy="3116118"/>
          </a:xfrm>
          <a:custGeom>
            <a:avLst/>
            <a:gdLst/>
            <a:ahLst/>
            <a:cxnLst/>
            <a:rect l="l" t="t" r="r" b="b"/>
            <a:pathLst>
              <a:path w="3120018" h="3116118">
                <a:moveTo>
                  <a:pt x="3120018" y="0"/>
                </a:moveTo>
                <a:lnTo>
                  <a:pt x="0" y="0"/>
                </a:lnTo>
                <a:lnTo>
                  <a:pt x="0" y="3116118"/>
                </a:lnTo>
                <a:lnTo>
                  <a:pt x="3120018" y="3116118"/>
                </a:lnTo>
                <a:lnTo>
                  <a:pt x="312001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97541" y="5983442"/>
            <a:ext cx="3254880" cy="2595767"/>
          </a:xfrm>
          <a:custGeom>
            <a:avLst/>
            <a:gdLst/>
            <a:ahLst/>
            <a:cxnLst/>
            <a:rect l="l" t="t" r="r" b="b"/>
            <a:pathLst>
              <a:path w="3254880" h="2595767">
                <a:moveTo>
                  <a:pt x="0" y="0"/>
                </a:moveTo>
                <a:lnTo>
                  <a:pt x="3254880" y="0"/>
                </a:lnTo>
                <a:lnTo>
                  <a:pt x="3254880" y="2595767"/>
                </a:lnTo>
                <a:lnTo>
                  <a:pt x="0" y="259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63483" y="5983442"/>
            <a:ext cx="3254880" cy="2595767"/>
          </a:xfrm>
          <a:custGeom>
            <a:avLst/>
            <a:gdLst/>
            <a:ahLst/>
            <a:cxnLst/>
            <a:rect l="l" t="t" r="r" b="b"/>
            <a:pathLst>
              <a:path w="3254880" h="2595767">
                <a:moveTo>
                  <a:pt x="0" y="0"/>
                </a:moveTo>
                <a:lnTo>
                  <a:pt x="3254880" y="0"/>
                </a:lnTo>
                <a:lnTo>
                  <a:pt x="3254880" y="2595767"/>
                </a:lnTo>
                <a:lnTo>
                  <a:pt x="0" y="259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28700" y="5303315"/>
            <a:ext cx="2362223" cy="4499473"/>
          </a:xfrm>
          <a:custGeom>
            <a:avLst/>
            <a:gdLst/>
            <a:ahLst/>
            <a:cxnLst/>
            <a:rect l="l" t="t" r="r" b="b"/>
            <a:pathLst>
              <a:path w="2362223" h="4499473">
                <a:moveTo>
                  <a:pt x="2362223" y="0"/>
                </a:moveTo>
                <a:lnTo>
                  <a:pt x="0" y="0"/>
                </a:lnTo>
                <a:lnTo>
                  <a:pt x="0" y="4499473"/>
                </a:lnTo>
                <a:lnTo>
                  <a:pt x="2362223" y="4499473"/>
                </a:lnTo>
                <a:lnTo>
                  <a:pt x="236222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00508" y="8652031"/>
            <a:ext cx="5174550" cy="1981421"/>
          </a:xfrm>
          <a:custGeom>
            <a:avLst/>
            <a:gdLst/>
            <a:ahLst/>
            <a:cxnLst/>
            <a:rect l="l" t="t" r="r" b="b"/>
            <a:pathLst>
              <a:path w="5174550" h="1981421">
                <a:moveTo>
                  <a:pt x="0" y="0"/>
                </a:moveTo>
                <a:lnTo>
                  <a:pt x="5174550" y="0"/>
                </a:lnTo>
                <a:lnTo>
                  <a:pt x="5174550" y="1981421"/>
                </a:lnTo>
                <a:lnTo>
                  <a:pt x="0" y="1981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1143000" y="1268752"/>
            <a:ext cx="14554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Tình huống 1</a:t>
            </a:r>
            <a:r>
              <a:rPr lang="en-US" sz="4600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: </a:t>
            </a:r>
            <a:r>
              <a:rPr lang="en-US" sz="4600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Thấy quần áo đã được phơi khô hoặc quần áo vứt bừa </a:t>
            </a:r>
            <a:r>
              <a:rPr lang="en-US" sz="4600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bộn trên giường, em sẽ làm </a:t>
            </a:r>
            <a:r>
              <a:rPr lang="en-US" sz="4600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gì</a:t>
            </a:r>
            <a:r>
              <a:rPr lang="en-US" sz="4600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200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  <a:p>
            <a:pPr algn="just"/>
            <a:r>
              <a:rPr lang="en-US" sz="4600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Tình </a:t>
            </a:r>
            <a:r>
              <a:rPr lang="en-US" sz="4600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huống </a:t>
            </a:r>
            <a:r>
              <a:rPr lang="en-US" sz="4600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2: Thấy </a:t>
            </a:r>
            <a:r>
              <a:rPr lang="en-US" sz="4600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nhà cửa bừa bộn, bàn ghế bẩn, chén, li tách bẩn, em sẽ làm gì?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3974042" y="375132"/>
            <a:ext cx="765733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000" b="1" smtClean="0">
                <a:solidFill>
                  <a:srgbClr val="2B5F3C"/>
                </a:solidFill>
                <a:latin typeface="Arial" panose="020B0604020202020204" pitchFamily="34" charset="0"/>
                <a:ea typeface="Bloom Skirt"/>
                <a:cs typeface="Arial" panose="020B0604020202020204" pitchFamily="34" charset="0"/>
                <a:sym typeface="Bloom Skirt"/>
              </a:rPr>
              <a:t>XỬ LÝ TÌNH HUỐNG</a:t>
            </a:r>
            <a:endParaRPr lang="en-US" sz="5000" b="1">
              <a:solidFill>
                <a:srgbClr val="2B5F3C"/>
              </a:solidFill>
              <a:latin typeface="Arial" panose="020B0604020202020204" pitchFamily="34" charset="0"/>
              <a:ea typeface="Bloom Skirt"/>
              <a:cs typeface="Arial" panose="020B0604020202020204" pitchFamily="34" charset="0"/>
              <a:sym typeface="Bloom Skirt"/>
            </a:endParaRPr>
          </a:p>
        </p:txBody>
      </p:sp>
    </p:spTree>
    <p:extLst>
      <p:ext uri="{BB962C8B-B14F-4D97-AF65-F5344CB8AC3E}">
        <p14:creationId xmlns:p14="http://schemas.microsoft.com/office/powerpoint/2010/main" val="40700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3182" y="7265854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13575" y="5165300"/>
            <a:ext cx="4341933" cy="3685216"/>
          </a:xfrm>
          <a:custGeom>
            <a:avLst/>
            <a:gdLst/>
            <a:ahLst/>
            <a:cxnLst/>
            <a:rect l="l" t="t" r="r" b="b"/>
            <a:pathLst>
              <a:path w="4341933" h="3685216">
                <a:moveTo>
                  <a:pt x="0" y="0"/>
                </a:moveTo>
                <a:lnTo>
                  <a:pt x="4341933" y="0"/>
                </a:lnTo>
                <a:lnTo>
                  <a:pt x="4341933" y="3685216"/>
                </a:lnTo>
                <a:lnTo>
                  <a:pt x="0" y="3685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24004" y="3581598"/>
            <a:ext cx="5699775" cy="4255832"/>
          </a:xfrm>
          <a:custGeom>
            <a:avLst/>
            <a:gdLst/>
            <a:ahLst/>
            <a:cxnLst/>
            <a:rect l="l" t="t" r="r" b="b"/>
            <a:pathLst>
              <a:path w="5699775" h="4255832">
                <a:moveTo>
                  <a:pt x="0" y="0"/>
                </a:moveTo>
                <a:lnTo>
                  <a:pt x="5699775" y="0"/>
                </a:lnTo>
                <a:lnTo>
                  <a:pt x="5699775" y="4255831"/>
                </a:lnTo>
                <a:lnTo>
                  <a:pt x="0" y="4255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18398" y="6372964"/>
            <a:ext cx="5699775" cy="4255832"/>
          </a:xfrm>
          <a:custGeom>
            <a:avLst/>
            <a:gdLst/>
            <a:ahLst/>
            <a:cxnLst/>
            <a:rect l="l" t="t" r="r" b="b"/>
            <a:pathLst>
              <a:path w="5699775" h="4255832">
                <a:moveTo>
                  <a:pt x="0" y="0"/>
                </a:moveTo>
                <a:lnTo>
                  <a:pt x="5699775" y="0"/>
                </a:lnTo>
                <a:lnTo>
                  <a:pt x="5699775" y="4255832"/>
                </a:lnTo>
                <a:lnTo>
                  <a:pt x="0" y="42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01118" y="6491519"/>
            <a:ext cx="808517" cy="729687"/>
          </a:xfrm>
          <a:custGeom>
            <a:avLst/>
            <a:gdLst/>
            <a:ahLst/>
            <a:cxnLst/>
            <a:rect l="l" t="t" r="r" b="b"/>
            <a:pathLst>
              <a:path w="808517" h="729687">
                <a:moveTo>
                  <a:pt x="0" y="0"/>
                </a:moveTo>
                <a:lnTo>
                  <a:pt x="808517" y="0"/>
                </a:lnTo>
                <a:lnTo>
                  <a:pt x="808517" y="729687"/>
                </a:lnTo>
                <a:lnTo>
                  <a:pt x="0" y="7296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2768" y="3802877"/>
            <a:ext cx="4459766" cy="5609768"/>
          </a:xfrm>
          <a:custGeom>
            <a:avLst/>
            <a:gdLst/>
            <a:ahLst/>
            <a:cxnLst/>
            <a:rect l="l" t="t" r="r" b="b"/>
            <a:pathLst>
              <a:path w="4459766" h="5609768">
                <a:moveTo>
                  <a:pt x="0" y="0"/>
                </a:moveTo>
                <a:lnTo>
                  <a:pt x="4459766" y="0"/>
                </a:lnTo>
                <a:lnTo>
                  <a:pt x="4459766" y="5609768"/>
                </a:lnTo>
                <a:lnTo>
                  <a:pt x="0" y="56097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77162" y="4342756"/>
            <a:ext cx="5699775" cy="4255832"/>
          </a:xfrm>
          <a:custGeom>
            <a:avLst/>
            <a:gdLst/>
            <a:ahLst/>
            <a:cxnLst/>
            <a:rect l="l" t="t" r="r" b="b"/>
            <a:pathLst>
              <a:path w="5699775" h="4255832">
                <a:moveTo>
                  <a:pt x="0" y="0"/>
                </a:moveTo>
                <a:lnTo>
                  <a:pt x="5699774" y="0"/>
                </a:lnTo>
                <a:lnTo>
                  <a:pt x="5699774" y="4255832"/>
                </a:lnTo>
                <a:lnTo>
                  <a:pt x="0" y="42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967906" y="4552215"/>
            <a:ext cx="5451751" cy="6302602"/>
          </a:xfrm>
          <a:custGeom>
            <a:avLst/>
            <a:gdLst/>
            <a:ahLst/>
            <a:cxnLst/>
            <a:rect l="l" t="t" r="r" b="b"/>
            <a:pathLst>
              <a:path w="5451751" h="6302602">
                <a:moveTo>
                  <a:pt x="5451751" y="0"/>
                </a:moveTo>
                <a:lnTo>
                  <a:pt x="0" y="0"/>
                </a:lnTo>
                <a:lnTo>
                  <a:pt x="0" y="6302603"/>
                </a:lnTo>
                <a:lnTo>
                  <a:pt x="5451751" y="6302603"/>
                </a:lnTo>
                <a:lnTo>
                  <a:pt x="545175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83041" y="8294152"/>
            <a:ext cx="4341933" cy="3685216"/>
          </a:xfrm>
          <a:custGeom>
            <a:avLst/>
            <a:gdLst/>
            <a:ahLst/>
            <a:cxnLst/>
            <a:rect l="l" t="t" r="r" b="b"/>
            <a:pathLst>
              <a:path w="4341933" h="3685216">
                <a:moveTo>
                  <a:pt x="0" y="0"/>
                </a:moveTo>
                <a:lnTo>
                  <a:pt x="4341933" y="0"/>
                </a:lnTo>
                <a:lnTo>
                  <a:pt x="4341933" y="3685216"/>
                </a:lnTo>
                <a:lnTo>
                  <a:pt x="0" y="36852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94424" y="6443926"/>
            <a:ext cx="5699775" cy="4255832"/>
          </a:xfrm>
          <a:custGeom>
            <a:avLst/>
            <a:gdLst/>
            <a:ahLst/>
            <a:cxnLst/>
            <a:rect l="l" t="t" r="r" b="b"/>
            <a:pathLst>
              <a:path w="5699775" h="4255832">
                <a:moveTo>
                  <a:pt x="0" y="0"/>
                </a:moveTo>
                <a:lnTo>
                  <a:pt x="5699775" y="0"/>
                </a:lnTo>
                <a:lnTo>
                  <a:pt x="5699775" y="4255832"/>
                </a:lnTo>
                <a:lnTo>
                  <a:pt x="0" y="42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12051" y="577085"/>
            <a:ext cx="16230600" cy="382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0"/>
              </a:lnSpc>
            </a:pPr>
            <a:r>
              <a:rPr lang="en-US" sz="12000" smtClean="0">
                <a:solidFill>
                  <a:srgbClr val="2B5F3C"/>
                </a:solidFill>
                <a:latin typeface="Bloom Skirt"/>
                <a:ea typeface="Bloom Skirt"/>
                <a:cs typeface="Bloom Skirt"/>
                <a:sym typeface="Bloom Skirt"/>
              </a:rPr>
              <a:t>THANK</a:t>
            </a:r>
          </a:p>
          <a:p>
            <a:pPr algn="ctr">
              <a:lnSpc>
                <a:spcPts val="14930"/>
              </a:lnSpc>
            </a:pPr>
            <a:r>
              <a:rPr lang="en-US" sz="12000" smtClean="0">
                <a:solidFill>
                  <a:srgbClr val="2B5F3C"/>
                </a:solidFill>
                <a:latin typeface="Bloom Skirt"/>
                <a:ea typeface="Bloom Skirt"/>
                <a:cs typeface="Bloom Skirt"/>
                <a:sym typeface="Bloom Skirt"/>
              </a:rPr>
              <a:t>YOU</a:t>
            </a:r>
            <a:endParaRPr lang="en-US" sz="12000">
              <a:solidFill>
                <a:srgbClr val="2B5F3C"/>
              </a:solidFill>
              <a:latin typeface="Bloom Skirt"/>
              <a:ea typeface="Bloom Skirt"/>
              <a:cs typeface="Bloom Skirt"/>
              <a:sym typeface="Bloom Skirt"/>
            </a:endParaRPr>
          </a:p>
        </p:txBody>
      </p:sp>
      <p:sp>
        <p:nvSpPr>
          <p:cNvPr id="17" name="Freeform 5"/>
          <p:cNvSpPr/>
          <p:nvPr/>
        </p:nvSpPr>
        <p:spPr>
          <a:xfrm>
            <a:off x="-675091" y="4659242"/>
            <a:ext cx="5451751" cy="6302602"/>
          </a:xfrm>
          <a:custGeom>
            <a:avLst/>
            <a:gdLst/>
            <a:ahLst/>
            <a:cxnLst/>
            <a:rect l="l" t="t" r="r" b="b"/>
            <a:pathLst>
              <a:path w="5451751" h="6302602">
                <a:moveTo>
                  <a:pt x="0" y="0"/>
                </a:moveTo>
                <a:lnTo>
                  <a:pt x="5451751" y="0"/>
                </a:lnTo>
                <a:lnTo>
                  <a:pt x="5451751" y="6302602"/>
                </a:lnTo>
                <a:lnTo>
                  <a:pt x="0" y="63026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657" y="-42863"/>
            <a:ext cx="16459200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16850" y="7336172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32657" y="342900"/>
            <a:ext cx="12910457" cy="672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  <a:sym typeface="Crusoe Text Bold"/>
              </a:rPr>
              <a:t>EM LIÊN TƯỞNG ĐẾN BÀI HÁT NÀO?</a:t>
            </a:r>
            <a:endParaRPr lang="en-US" sz="46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  <a:sym typeface="Crusoe Text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120752" y="-3529876"/>
            <a:ext cx="15505592" cy="13703067"/>
          </a:xfrm>
          <a:custGeom>
            <a:avLst/>
            <a:gdLst/>
            <a:ahLst/>
            <a:cxnLst/>
            <a:rect l="l" t="t" r="r" b="b"/>
            <a:pathLst>
              <a:path w="15505592" h="13703067">
                <a:moveTo>
                  <a:pt x="0" y="0"/>
                </a:moveTo>
                <a:lnTo>
                  <a:pt x="15505592" y="0"/>
                </a:lnTo>
                <a:lnTo>
                  <a:pt x="15505592" y="13703067"/>
                </a:lnTo>
                <a:lnTo>
                  <a:pt x="0" y="137030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432505" y="7336172"/>
            <a:ext cx="6356636" cy="3563689"/>
          </a:xfrm>
          <a:custGeom>
            <a:avLst/>
            <a:gdLst/>
            <a:ahLst/>
            <a:cxnLst/>
            <a:rect l="l" t="t" r="r" b="b"/>
            <a:pathLst>
              <a:path w="6356636" h="3563689">
                <a:moveTo>
                  <a:pt x="0" y="0"/>
                </a:moveTo>
                <a:lnTo>
                  <a:pt x="6356636" y="0"/>
                </a:lnTo>
                <a:lnTo>
                  <a:pt x="6356636" y="3563689"/>
                </a:lnTo>
                <a:lnTo>
                  <a:pt x="0" y="35636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25444" y="8168742"/>
            <a:ext cx="6356636" cy="3563689"/>
          </a:xfrm>
          <a:custGeom>
            <a:avLst/>
            <a:gdLst/>
            <a:ahLst/>
            <a:cxnLst/>
            <a:rect l="l" t="t" r="r" b="b"/>
            <a:pathLst>
              <a:path w="6356636" h="3563689">
                <a:moveTo>
                  <a:pt x="0" y="0"/>
                </a:moveTo>
                <a:lnTo>
                  <a:pt x="6356637" y="0"/>
                </a:lnTo>
                <a:lnTo>
                  <a:pt x="6356637" y="3563689"/>
                </a:lnTo>
                <a:lnTo>
                  <a:pt x="0" y="35636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Rounded Rectangle 9"/>
          <p:cNvSpPr/>
          <p:nvPr/>
        </p:nvSpPr>
        <p:spPr>
          <a:xfrm>
            <a:off x="609600" y="1333500"/>
            <a:ext cx="11049000" cy="586740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3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658" y="-42863"/>
            <a:ext cx="18320657" cy="1032986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181" y="880467"/>
            <a:ext cx="18740360" cy="9677399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1981200" y="-85196"/>
            <a:ext cx="140310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Bài hát: ba ngọn nến lung linh</a:t>
            </a:r>
            <a:endParaRPr lang="en-US" sz="60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  <a:sym typeface="Crusoe Text 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6600" y="880467"/>
            <a:ext cx="8357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https://www.youtube.com/watch?v=b45LxYgYG0g&amp;list=RDb45LxYgYG0g&amp;start_radio=1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7059122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10718" y="7281325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59733" y="687855"/>
            <a:ext cx="10861833" cy="9599145"/>
          </a:xfrm>
          <a:custGeom>
            <a:avLst/>
            <a:gdLst/>
            <a:ahLst/>
            <a:cxnLst/>
            <a:rect l="l" t="t" r="r" b="b"/>
            <a:pathLst>
              <a:path w="10861833" h="9599145">
                <a:moveTo>
                  <a:pt x="0" y="0"/>
                </a:moveTo>
                <a:lnTo>
                  <a:pt x="10861833" y="0"/>
                </a:lnTo>
                <a:lnTo>
                  <a:pt x="10861833" y="9599145"/>
                </a:lnTo>
                <a:lnTo>
                  <a:pt x="0" y="9599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09272" y="4412301"/>
            <a:ext cx="4729793" cy="4744620"/>
          </a:xfrm>
          <a:custGeom>
            <a:avLst/>
            <a:gdLst/>
            <a:ahLst/>
            <a:cxnLst/>
            <a:rect l="l" t="t" r="r" b="b"/>
            <a:pathLst>
              <a:path w="4729793" h="4744620">
                <a:moveTo>
                  <a:pt x="0" y="0"/>
                </a:moveTo>
                <a:lnTo>
                  <a:pt x="4729793" y="0"/>
                </a:lnTo>
                <a:lnTo>
                  <a:pt x="4729793" y="4744620"/>
                </a:lnTo>
                <a:lnTo>
                  <a:pt x="0" y="4744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13402" y="6784611"/>
            <a:ext cx="3089807" cy="3231170"/>
          </a:xfrm>
          <a:custGeom>
            <a:avLst/>
            <a:gdLst/>
            <a:ahLst/>
            <a:cxnLst/>
            <a:rect l="l" t="t" r="r" b="b"/>
            <a:pathLst>
              <a:path w="3089807" h="3231170">
                <a:moveTo>
                  <a:pt x="0" y="0"/>
                </a:moveTo>
                <a:lnTo>
                  <a:pt x="3089807" y="0"/>
                </a:lnTo>
                <a:lnTo>
                  <a:pt x="3089807" y="3231170"/>
                </a:lnTo>
                <a:lnTo>
                  <a:pt x="0" y="323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266220" y="5487427"/>
            <a:ext cx="3120018" cy="3116118"/>
          </a:xfrm>
          <a:custGeom>
            <a:avLst/>
            <a:gdLst/>
            <a:ahLst/>
            <a:cxnLst/>
            <a:rect l="l" t="t" r="r" b="b"/>
            <a:pathLst>
              <a:path w="3120018" h="3116118">
                <a:moveTo>
                  <a:pt x="3120018" y="0"/>
                </a:moveTo>
                <a:lnTo>
                  <a:pt x="0" y="0"/>
                </a:lnTo>
                <a:lnTo>
                  <a:pt x="0" y="3116118"/>
                </a:lnTo>
                <a:lnTo>
                  <a:pt x="3120018" y="3116118"/>
                </a:lnTo>
                <a:lnTo>
                  <a:pt x="312001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97541" y="5983442"/>
            <a:ext cx="3254880" cy="2595767"/>
          </a:xfrm>
          <a:custGeom>
            <a:avLst/>
            <a:gdLst/>
            <a:ahLst/>
            <a:cxnLst/>
            <a:rect l="l" t="t" r="r" b="b"/>
            <a:pathLst>
              <a:path w="3254880" h="2595767">
                <a:moveTo>
                  <a:pt x="0" y="0"/>
                </a:moveTo>
                <a:lnTo>
                  <a:pt x="3254880" y="0"/>
                </a:lnTo>
                <a:lnTo>
                  <a:pt x="3254880" y="2595767"/>
                </a:lnTo>
                <a:lnTo>
                  <a:pt x="0" y="259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63483" y="5983442"/>
            <a:ext cx="3254880" cy="2595767"/>
          </a:xfrm>
          <a:custGeom>
            <a:avLst/>
            <a:gdLst/>
            <a:ahLst/>
            <a:cxnLst/>
            <a:rect l="l" t="t" r="r" b="b"/>
            <a:pathLst>
              <a:path w="3254880" h="2595767">
                <a:moveTo>
                  <a:pt x="0" y="0"/>
                </a:moveTo>
                <a:lnTo>
                  <a:pt x="3254880" y="0"/>
                </a:lnTo>
                <a:lnTo>
                  <a:pt x="3254880" y="2595767"/>
                </a:lnTo>
                <a:lnTo>
                  <a:pt x="0" y="259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28700" y="5303315"/>
            <a:ext cx="2362223" cy="4499473"/>
          </a:xfrm>
          <a:custGeom>
            <a:avLst/>
            <a:gdLst/>
            <a:ahLst/>
            <a:cxnLst/>
            <a:rect l="l" t="t" r="r" b="b"/>
            <a:pathLst>
              <a:path w="2362223" h="4499473">
                <a:moveTo>
                  <a:pt x="2362223" y="0"/>
                </a:moveTo>
                <a:lnTo>
                  <a:pt x="0" y="0"/>
                </a:lnTo>
                <a:lnTo>
                  <a:pt x="0" y="4499473"/>
                </a:lnTo>
                <a:lnTo>
                  <a:pt x="2362223" y="4499473"/>
                </a:lnTo>
                <a:lnTo>
                  <a:pt x="236222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00508" y="8652031"/>
            <a:ext cx="5174550" cy="1981421"/>
          </a:xfrm>
          <a:custGeom>
            <a:avLst/>
            <a:gdLst/>
            <a:ahLst/>
            <a:cxnLst/>
            <a:rect l="l" t="t" r="r" b="b"/>
            <a:pathLst>
              <a:path w="5174550" h="1981421">
                <a:moveTo>
                  <a:pt x="0" y="0"/>
                </a:moveTo>
                <a:lnTo>
                  <a:pt x="5174550" y="0"/>
                </a:lnTo>
                <a:lnTo>
                  <a:pt x="5174550" y="1981421"/>
                </a:lnTo>
                <a:lnTo>
                  <a:pt x="0" y="1981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61357" y="1709140"/>
            <a:ext cx="140310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Hãy nêu một hình ảnh làm em liên tưởng đến gia đình em?</a:t>
            </a:r>
            <a:endParaRPr lang="en-US" sz="60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  <a:sym typeface="Crusoe Tex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74866" y="7628066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84732" y="6752876"/>
            <a:ext cx="5773061" cy="2210601"/>
          </a:xfrm>
          <a:custGeom>
            <a:avLst/>
            <a:gdLst/>
            <a:ahLst/>
            <a:cxnLst/>
            <a:rect l="l" t="t" r="r" b="b"/>
            <a:pathLst>
              <a:path w="5773061" h="2210601">
                <a:moveTo>
                  <a:pt x="0" y="0"/>
                </a:moveTo>
                <a:lnTo>
                  <a:pt x="5773061" y="0"/>
                </a:lnTo>
                <a:lnTo>
                  <a:pt x="5773061" y="2210602"/>
                </a:lnTo>
                <a:lnTo>
                  <a:pt x="0" y="2210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96211" y="5892859"/>
            <a:ext cx="3813831" cy="3646417"/>
          </a:xfrm>
          <a:custGeom>
            <a:avLst/>
            <a:gdLst/>
            <a:ahLst/>
            <a:cxnLst/>
            <a:rect l="l" t="t" r="r" b="b"/>
            <a:pathLst>
              <a:path w="4097268" h="4284725">
                <a:moveTo>
                  <a:pt x="0" y="0"/>
                </a:moveTo>
                <a:lnTo>
                  <a:pt x="4097268" y="0"/>
                </a:lnTo>
                <a:lnTo>
                  <a:pt x="4097268" y="4284725"/>
                </a:lnTo>
                <a:lnTo>
                  <a:pt x="0" y="42847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304315" y="4712120"/>
            <a:ext cx="3814129" cy="3525695"/>
          </a:xfrm>
          <a:custGeom>
            <a:avLst/>
            <a:gdLst/>
            <a:ahLst/>
            <a:cxnLst/>
            <a:rect l="l" t="t" r="r" b="b"/>
            <a:pathLst>
              <a:path w="4936346" h="4930176">
                <a:moveTo>
                  <a:pt x="4936346" y="0"/>
                </a:moveTo>
                <a:lnTo>
                  <a:pt x="0" y="0"/>
                </a:lnTo>
                <a:lnTo>
                  <a:pt x="0" y="4930175"/>
                </a:lnTo>
                <a:lnTo>
                  <a:pt x="4936346" y="4930175"/>
                </a:lnTo>
                <a:lnTo>
                  <a:pt x="493634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44431" y="5121161"/>
            <a:ext cx="3523909" cy="5431844"/>
          </a:xfrm>
          <a:custGeom>
            <a:avLst/>
            <a:gdLst/>
            <a:ahLst/>
            <a:cxnLst/>
            <a:rect l="l" t="t" r="r" b="b"/>
            <a:pathLst>
              <a:path w="3523909" h="5431844">
                <a:moveTo>
                  <a:pt x="0" y="0"/>
                </a:moveTo>
                <a:lnTo>
                  <a:pt x="3523908" y="0"/>
                </a:lnTo>
                <a:lnTo>
                  <a:pt x="3523908" y="5431844"/>
                </a:lnTo>
                <a:lnTo>
                  <a:pt x="0" y="543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48640" y="6865172"/>
            <a:ext cx="5773061" cy="2210601"/>
          </a:xfrm>
          <a:custGeom>
            <a:avLst/>
            <a:gdLst/>
            <a:ahLst/>
            <a:cxnLst/>
            <a:rect l="l" t="t" r="r" b="b"/>
            <a:pathLst>
              <a:path w="5773061" h="2210601">
                <a:moveTo>
                  <a:pt x="0" y="0"/>
                </a:moveTo>
                <a:lnTo>
                  <a:pt x="5773061" y="0"/>
                </a:lnTo>
                <a:lnTo>
                  <a:pt x="5773061" y="2210602"/>
                </a:lnTo>
                <a:lnTo>
                  <a:pt x="0" y="2210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5259" y="5095771"/>
            <a:ext cx="3480193" cy="6035017"/>
          </a:xfrm>
          <a:custGeom>
            <a:avLst/>
            <a:gdLst/>
            <a:ahLst/>
            <a:cxnLst/>
            <a:rect l="l" t="t" r="r" b="b"/>
            <a:pathLst>
              <a:path w="3480193" h="6035017">
                <a:moveTo>
                  <a:pt x="0" y="0"/>
                </a:moveTo>
                <a:lnTo>
                  <a:pt x="3480194" y="0"/>
                </a:lnTo>
                <a:lnTo>
                  <a:pt x="3480194" y="6035017"/>
                </a:lnTo>
                <a:lnTo>
                  <a:pt x="0" y="60350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207061" y="7970473"/>
            <a:ext cx="5632358" cy="3157641"/>
          </a:xfrm>
          <a:custGeom>
            <a:avLst/>
            <a:gdLst/>
            <a:ahLst/>
            <a:cxnLst/>
            <a:rect l="l" t="t" r="r" b="b"/>
            <a:pathLst>
              <a:path w="5632358" h="3157641">
                <a:moveTo>
                  <a:pt x="0" y="0"/>
                </a:moveTo>
                <a:lnTo>
                  <a:pt x="5632358" y="0"/>
                </a:lnTo>
                <a:lnTo>
                  <a:pt x="5632358" y="3157641"/>
                </a:lnTo>
                <a:lnTo>
                  <a:pt x="0" y="315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31553" y="8708180"/>
            <a:ext cx="5632358" cy="3157641"/>
          </a:xfrm>
          <a:custGeom>
            <a:avLst/>
            <a:gdLst/>
            <a:ahLst/>
            <a:cxnLst/>
            <a:rect l="l" t="t" r="r" b="b"/>
            <a:pathLst>
              <a:path w="5632358" h="3157641">
                <a:moveTo>
                  <a:pt x="0" y="0"/>
                </a:moveTo>
                <a:lnTo>
                  <a:pt x="5632359" y="0"/>
                </a:lnTo>
                <a:lnTo>
                  <a:pt x="5632359" y="3157640"/>
                </a:lnTo>
                <a:lnTo>
                  <a:pt x="0" y="3157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93864" y="8963478"/>
            <a:ext cx="5632358" cy="3157641"/>
          </a:xfrm>
          <a:custGeom>
            <a:avLst/>
            <a:gdLst/>
            <a:ahLst/>
            <a:cxnLst/>
            <a:rect l="l" t="t" r="r" b="b"/>
            <a:pathLst>
              <a:path w="5632358" h="3157641">
                <a:moveTo>
                  <a:pt x="0" y="0"/>
                </a:moveTo>
                <a:lnTo>
                  <a:pt x="5632358" y="0"/>
                </a:lnTo>
                <a:lnTo>
                  <a:pt x="5632358" y="3157641"/>
                </a:lnTo>
                <a:lnTo>
                  <a:pt x="0" y="315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540419" y="7132514"/>
            <a:ext cx="5773061" cy="2210601"/>
          </a:xfrm>
          <a:custGeom>
            <a:avLst/>
            <a:gdLst/>
            <a:ahLst/>
            <a:cxnLst/>
            <a:rect l="l" t="t" r="r" b="b"/>
            <a:pathLst>
              <a:path w="5773061" h="2210601">
                <a:moveTo>
                  <a:pt x="0" y="0"/>
                </a:moveTo>
                <a:lnTo>
                  <a:pt x="5773061" y="0"/>
                </a:lnTo>
                <a:lnTo>
                  <a:pt x="5773061" y="2210602"/>
                </a:lnTo>
                <a:lnTo>
                  <a:pt x="0" y="2210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66800" y="305998"/>
            <a:ext cx="1623060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000" b="1" spc="391" smtClean="0">
                <a:solidFill>
                  <a:srgbClr val="FF0000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  <a:sym typeface="Crusoe Text Bold"/>
              </a:rPr>
              <a:t>EM HÃY HOÀN THÀNH PHIẾU BÀI TẬP SAU: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" y="1298868"/>
            <a:ext cx="172973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buAutoNum type="arabicPeriod"/>
            </a:pPr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Hãy </a:t>
            </a: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viết những việc bố mẹ đã làm cho </a:t>
            </a:r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em?</a:t>
            </a:r>
          </a:p>
          <a:p>
            <a:pPr algn="just"/>
            <a:endParaRPr lang="en-US" sz="22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  <a:p>
            <a:pPr algn="just"/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2. Hãy </a:t>
            </a: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viết những việc em đã làm thể hiện trách nhiệm đối với bố mẹ</a:t>
            </a:r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2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  <a:p>
            <a:pPr algn="just"/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3. </a:t>
            </a: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Hãy so sánh 2 phần viết ở trên. Em rút ra điều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13410" y="7133903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29"/>
                </a:lnTo>
                <a:lnTo>
                  <a:pt x="0" y="8208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1647315" y="4381297"/>
            <a:ext cx="5264358" cy="5505211"/>
          </a:xfrm>
          <a:custGeom>
            <a:avLst/>
            <a:gdLst/>
            <a:ahLst/>
            <a:cxnLst/>
            <a:rect l="l" t="t" r="r" b="b"/>
            <a:pathLst>
              <a:path w="5264358" h="5505211">
                <a:moveTo>
                  <a:pt x="5264358" y="0"/>
                </a:moveTo>
                <a:lnTo>
                  <a:pt x="0" y="0"/>
                </a:lnTo>
                <a:lnTo>
                  <a:pt x="0" y="5505211"/>
                </a:lnTo>
                <a:lnTo>
                  <a:pt x="5264358" y="5505211"/>
                </a:lnTo>
                <a:lnTo>
                  <a:pt x="526435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75225" y="4686300"/>
            <a:ext cx="4732825" cy="5861722"/>
          </a:xfrm>
          <a:custGeom>
            <a:avLst/>
            <a:gdLst/>
            <a:ahLst/>
            <a:cxnLst/>
            <a:rect l="l" t="t" r="r" b="b"/>
            <a:pathLst>
              <a:path w="4207849" h="5155098">
                <a:moveTo>
                  <a:pt x="0" y="0"/>
                </a:moveTo>
                <a:lnTo>
                  <a:pt x="4207850" y="0"/>
                </a:lnTo>
                <a:lnTo>
                  <a:pt x="4207850" y="5155098"/>
                </a:lnTo>
                <a:lnTo>
                  <a:pt x="0" y="51550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03924" y="4914900"/>
            <a:ext cx="4906476" cy="5625148"/>
          </a:xfrm>
          <a:custGeom>
            <a:avLst/>
            <a:gdLst/>
            <a:ahLst/>
            <a:cxnLst/>
            <a:rect l="l" t="t" r="r" b="b"/>
            <a:pathLst>
              <a:path w="4207849" h="5155098">
                <a:moveTo>
                  <a:pt x="0" y="0"/>
                </a:moveTo>
                <a:lnTo>
                  <a:pt x="4207849" y="0"/>
                </a:lnTo>
                <a:lnTo>
                  <a:pt x="4207849" y="5155098"/>
                </a:lnTo>
                <a:lnTo>
                  <a:pt x="0" y="51550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36674" y="540233"/>
            <a:ext cx="1623060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60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  <a:sym typeface="Crusoe Text Bold"/>
              </a:rPr>
              <a:t>THẢO LUẬN NHÓM.</a:t>
            </a:r>
            <a:endParaRPr lang="en-US" sz="60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  <a:sym typeface="Crusoe Tex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201918" y="5931216"/>
            <a:ext cx="4972348" cy="2405373"/>
          </a:xfrm>
          <a:custGeom>
            <a:avLst/>
            <a:gdLst/>
            <a:ahLst/>
            <a:cxnLst/>
            <a:rect l="l" t="t" r="r" b="b"/>
            <a:pathLst>
              <a:path w="4972348" h="2405373">
                <a:moveTo>
                  <a:pt x="0" y="0"/>
                </a:moveTo>
                <a:lnTo>
                  <a:pt x="4972348" y="0"/>
                </a:lnTo>
                <a:lnTo>
                  <a:pt x="4972348" y="2405373"/>
                </a:lnTo>
                <a:lnTo>
                  <a:pt x="0" y="2405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48404" y="7133903"/>
            <a:ext cx="4972348" cy="2405373"/>
          </a:xfrm>
          <a:custGeom>
            <a:avLst/>
            <a:gdLst/>
            <a:ahLst/>
            <a:cxnLst/>
            <a:rect l="l" t="t" r="r" b="b"/>
            <a:pathLst>
              <a:path w="4972348" h="2405373">
                <a:moveTo>
                  <a:pt x="0" y="0"/>
                </a:moveTo>
                <a:lnTo>
                  <a:pt x="4972348" y="0"/>
                </a:lnTo>
                <a:lnTo>
                  <a:pt x="4972348" y="2405373"/>
                </a:lnTo>
                <a:lnTo>
                  <a:pt x="0" y="2405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01918" y="8336589"/>
            <a:ext cx="4972348" cy="2405373"/>
          </a:xfrm>
          <a:custGeom>
            <a:avLst/>
            <a:gdLst/>
            <a:ahLst/>
            <a:cxnLst/>
            <a:rect l="l" t="t" r="r" b="b"/>
            <a:pathLst>
              <a:path w="4972348" h="2405373">
                <a:moveTo>
                  <a:pt x="0" y="0"/>
                </a:moveTo>
                <a:lnTo>
                  <a:pt x="4972348" y="0"/>
                </a:lnTo>
                <a:lnTo>
                  <a:pt x="4972348" y="2405374"/>
                </a:lnTo>
                <a:lnTo>
                  <a:pt x="0" y="2405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1036674" y="1466097"/>
            <a:ext cx="162306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Nhóm </a:t>
            </a: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1+3: Hãy liệt kê những việc em có thể làm để thể hiện trách nhiệm với bố mẹ</a:t>
            </a:r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.</a:t>
            </a:r>
          </a:p>
          <a:p>
            <a:endParaRPr lang="en-US" sz="22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  <a:p>
            <a:pPr algn="just"/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Nhóm </a:t>
            </a: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2+4: những việc làm thể hiện trách nhiệm chia sẻ công việc nhà</a:t>
            </a:r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.</a:t>
            </a:r>
            <a:endParaRPr lang="en-US" sz="46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5536"/>
            <a:ext cx="18288000" cy="8086009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74866" y="7628066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423118"/>
            <a:ext cx="4936346" cy="4930176"/>
          </a:xfrm>
          <a:custGeom>
            <a:avLst/>
            <a:gdLst/>
            <a:ahLst/>
            <a:cxnLst/>
            <a:rect l="l" t="t" r="r" b="b"/>
            <a:pathLst>
              <a:path w="4936346" h="4930176">
                <a:moveTo>
                  <a:pt x="4936346" y="0"/>
                </a:moveTo>
                <a:lnTo>
                  <a:pt x="0" y="0"/>
                </a:lnTo>
                <a:lnTo>
                  <a:pt x="0" y="4930176"/>
                </a:lnTo>
                <a:lnTo>
                  <a:pt x="4936346" y="4930176"/>
                </a:lnTo>
                <a:lnTo>
                  <a:pt x="493634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21225" y="8530317"/>
            <a:ext cx="6404997" cy="3590802"/>
          </a:xfrm>
          <a:custGeom>
            <a:avLst/>
            <a:gdLst/>
            <a:ahLst/>
            <a:cxnLst/>
            <a:rect l="l" t="t" r="r" b="b"/>
            <a:pathLst>
              <a:path w="6404997" h="3590802">
                <a:moveTo>
                  <a:pt x="0" y="0"/>
                </a:moveTo>
                <a:lnTo>
                  <a:pt x="6404997" y="0"/>
                </a:lnTo>
                <a:lnTo>
                  <a:pt x="6404997" y="3590802"/>
                </a:lnTo>
                <a:lnTo>
                  <a:pt x="0" y="3590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73492" y="7276894"/>
            <a:ext cx="5890585" cy="2255603"/>
          </a:xfrm>
          <a:custGeom>
            <a:avLst/>
            <a:gdLst/>
            <a:ahLst/>
            <a:cxnLst/>
            <a:rect l="l" t="t" r="r" b="b"/>
            <a:pathLst>
              <a:path w="5890585" h="2255603">
                <a:moveTo>
                  <a:pt x="0" y="0"/>
                </a:moveTo>
                <a:lnTo>
                  <a:pt x="5890585" y="0"/>
                </a:lnTo>
                <a:lnTo>
                  <a:pt x="5890585" y="2255603"/>
                </a:lnTo>
                <a:lnTo>
                  <a:pt x="0" y="22556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96174" y="7387510"/>
            <a:ext cx="5773061" cy="2210601"/>
          </a:xfrm>
          <a:custGeom>
            <a:avLst/>
            <a:gdLst/>
            <a:ahLst/>
            <a:cxnLst/>
            <a:rect l="l" t="t" r="r" b="b"/>
            <a:pathLst>
              <a:path w="5773061" h="2210601">
                <a:moveTo>
                  <a:pt x="0" y="0"/>
                </a:moveTo>
                <a:lnTo>
                  <a:pt x="5773061" y="0"/>
                </a:lnTo>
                <a:lnTo>
                  <a:pt x="5773061" y="2210602"/>
                </a:lnTo>
                <a:lnTo>
                  <a:pt x="0" y="22106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92822696"/>
              </p:ext>
            </p:extLst>
          </p:nvPr>
        </p:nvGraphicFramePr>
        <p:xfrm>
          <a:off x="2133600" y="-319971"/>
          <a:ext cx="15925800" cy="816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790A5C5-DB49-432C-9085-7BB5BB8BE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dgm id="{F790A5C5-DB49-432C-9085-7BB5BB8BE4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E33052E-0303-4805-BBA4-9CE246781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graphicEl>
                                              <a:dgm id="{AE33052E-0303-4805-BBA4-9CE246781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9418B6E-FD8B-4119-915C-AE751A3F0E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graphicEl>
                                              <a:dgm id="{79418B6E-FD8B-4119-915C-AE751A3F0E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B9A9A22-8F3A-4848-806A-2F0BD28049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graphicEl>
                                              <a:dgm id="{8B9A9A22-8F3A-4848-806A-2F0BD28049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2D180D8-BF6C-4712-8CE3-AC7FBC4BA3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graphicEl>
                                              <a:dgm id="{22D180D8-BF6C-4712-8CE3-AC7FBC4BA3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BC2B739-0D5E-4E7A-89AB-89B249887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>
                                            <p:graphicEl>
                                              <a:dgm id="{8BC2B739-0D5E-4E7A-89AB-89B2498877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0FFE3CC-D6B0-4223-9453-143B8BBE2F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graphicEl>
                                              <a:dgm id="{20FFE3CC-D6B0-4223-9453-143B8BBE2F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B85F41E-8A02-41D5-8DE5-90D0EDA12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graphicEl>
                                              <a:dgm id="{0B85F41E-8A02-41D5-8DE5-90D0EDA12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022F251-588A-4E67-AA56-1396A4F7B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graphicEl>
                                              <a:dgm id="{E022F251-588A-4E67-AA56-1396A4F7BF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F0F3931-4383-4971-8F5C-CBA5496C5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>
                                            <p:graphicEl>
                                              <a:dgm id="{BF0F3931-4383-4971-8F5C-CBA5496C5A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3182" y="7265854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29536" y="4935665"/>
            <a:ext cx="5451751" cy="6302602"/>
          </a:xfrm>
          <a:custGeom>
            <a:avLst/>
            <a:gdLst/>
            <a:ahLst/>
            <a:cxnLst/>
            <a:rect l="l" t="t" r="r" b="b"/>
            <a:pathLst>
              <a:path w="5451751" h="6302602">
                <a:moveTo>
                  <a:pt x="0" y="0"/>
                </a:moveTo>
                <a:lnTo>
                  <a:pt x="5451751" y="0"/>
                </a:lnTo>
                <a:lnTo>
                  <a:pt x="5451751" y="6302602"/>
                </a:lnTo>
                <a:lnTo>
                  <a:pt x="0" y="6302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71371" y="1077884"/>
            <a:ext cx="4572544" cy="7684921"/>
          </a:xfrm>
          <a:custGeom>
            <a:avLst/>
            <a:gdLst/>
            <a:ahLst/>
            <a:cxnLst/>
            <a:rect l="l" t="t" r="r" b="b"/>
            <a:pathLst>
              <a:path w="5276823" h="10051092">
                <a:moveTo>
                  <a:pt x="5276823" y="0"/>
                </a:moveTo>
                <a:lnTo>
                  <a:pt x="0" y="0"/>
                </a:lnTo>
                <a:lnTo>
                  <a:pt x="0" y="10051092"/>
                </a:lnTo>
                <a:lnTo>
                  <a:pt x="5276823" y="10051092"/>
                </a:lnTo>
                <a:lnTo>
                  <a:pt x="527682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22215" y="6601784"/>
            <a:ext cx="4341933" cy="3685216"/>
          </a:xfrm>
          <a:custGeom>
            <a:avLst/>
            <a:gdLst/>
            <a:ahLst/>
            <a:cxnLst/>
            <a:rect l="l" t="t" r="r" b="b"/>
            <a:pathLst>
              <a:path w="4341933" h="3685216">
                <a:moveTo>
                  <a:pt x="0" y="0"/>
                </a:moveTo>
                <a:lnTo>
                  <a:pt x="4341933" y="0"/>
                </a:lnTo>
                <a:lnTo>
                  <a:pt x="4341933" y="3685216"/>
                </a:lnTo>
                <a:lnTo>
                  <a:pt x="0" y="3685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6982436"/>
            <a:ext cx="5699775" cy="4255832"/>
          </a:xfrm>
          <a:custGeom>
            <a:avLst/>
            <a:gdLst/>
            <a:ahLst/>
            <a:cxnLst/>
            <a:rect l="l" t="t" r="r" b="b"/>
            <a:pathLst>
              <a:path w="5699775" h="4255832">
                <a:moveTo>
                  <a:pt x="0" y="0"/>
                </a:moveTo>
                <a:lnTo>
                  <a:pt x="5699775" y="0"/>
                </a:lnTo>
                <a:lnTo>
                  <a:pt x="5699775" y="4255831"/>
                </a:lnTo>
                <a:lnTo>
                  <a:pt x="0" y="42558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95516" y="7357280"/>
            <a:ext cx="808517" cy="729687"/>
          </a:xfrm>
          <a:custGeom>
            <a:avLst/>
            <a:gdLst/>
            <a:ahLst/>
            <a:cxnLst/>
            <a:rect l="l" t="t" r="r" b="b"/>
            <a:pathLst>
              <a:path w="808517" h="729687">
                <a:moveTo>
                  <a:pt x="0" y="0"/>
                </a:moveTo>
                <a:lnTo>
                  <a:pt x="808517" y="0"/>
                </a:lnTo>
                <a:lnTo>
                  <a:pt x="808517" y="729686"/>
                </a:lnTo>
                <a:lnTo>
                  <a:pt x="0" y="729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41435" y="5887681"/>
            <a:ext cx="4459766" cy="5609768"/>
          </a:xfrm>
          <a:custGeom>
            <a:avLst/>
            <a:gdLst/>
            <a:ahLst/>
            <a:cxnLst/>
            <a:rect l="l" t="t" r="r" b="b"/>
            <a:pathLst>
              <a:path w="4459766" h="5609768">
                <a:moveTo>
                  <a:pt x="0" y="0"/>
                </a:moveTo>
                <a:lnTo>
                  <a:pt x="4459766" y="0"/>
                </a:lnTo>
                <a:lnTo>
                  <a:pt x="4459766" y="5609769"/>
                </a:lnTo>
                <a:lnTo>
                  <a:pt x="0" y="56097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48200" y="212864"/>
            <a:ext cx="13431846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600" b="1" spc="391" smtClean="0">
                <a:solidFill>
                  <a:srgbClr val="FF0000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  <a:sym typeface="Crusoe Text Bold"/>
              </a:rPr>
              <a:t>EM CÓ ĐỒNG Ý VỚI CÁC Ý KIẾN SAU KHÔNG? VÌ SAO?</a:t>
            </a:r>
            <a:endParaRPr lang="en-US" sz="4600" b="1" spc="391">
              <a:solidFill>
                <a:srgbClr val="FF0000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  <a:sym typeface="Crusoe Text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905888" y="5866149"/>
            <a:ext cx="5699775" cy="4255832"/>
          </a:xfrm>
          <a:custGeom>
            <a:avLst/>
            <a:gdLst/>
            <a:ahLst/>
            <a:cxnLst/>
            <a:rect l="l" t="t" r="r" b="b"/>
            <a:pathLst>
              <a:path w="5699775" h="4255832">
                <a:moveTo>
                  <a:pt x="0" y="0"/>
                </a:moveTo>
                <a:lnTo>
                  <a:pt x="5699775" y="0"/>
                </a:lnTo>
                <a:lnTo>
                  <a:pt x="5699775" y="4255832"/>
                </a:lnTo>
                <a:lnTo>
                  <a:pt x="0" y="42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0046284" y="6025211"/>
            <a:ext cx="5451751" cy="6302602"/>
          </a:xfrm>
          <a:custGeom>
            <a:avLst/>
            <a:gdLst/>
            <a:ahLst/>
            <a:cxnLst/>
            <a:rect l="l" t="t" r="r" b="b"/>
            <a:pathLst>
              <a:path w="5451751" h="6302602">
                <a:moveTo>
                  <a:pt x="5451751" y="0"/>
                </a:moveTo>
                <a:lnTo>
                  <a:pt x="0" y="0"/>
                </a:lnTo>
                <a:lnTo>
                  <a:pt x="0" y="6302602"/>
                </a:lnTo>
                <a:lnTo>
                  <a:pt x="5451751" y="6302602"/>
                </a:lnTo>
                <a:lnTo>
                  <a:pt x="545175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703329" y="8559525"/>
            <a:ext cx="4341933" cy="3685216"/>
          </a:xfrm>
          <a:custGeom>
            <a:avLst/>
            <a:gdLst/>
            <a:ahLst/>
            <a:cxnLst/>
            <a:rect l="l" t="t" r="r" b="b"/>
            <a:pathLst>
              <a:path w="4341933" h="3685216">
                <a:moveTo>
                  <a:pt x="0" y="0"/>
                </a:moveTo>
                <a:lnTo>
                  <a:pt x="4341933" y="0"/>
                </a:lnTo>
                <a:lnTo>
                  <a:pt x="4341933" y="3685216"/>
                </a:lnTo>
                <a:lnTo>
                  <a:pt x="0" y="3685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54635" y="8086966"/>
            <a:ext cx="5699775" cy="4255832"/>
          </a:xfrm>
          <a:custGeom>
            <a:avLst/>
            <a:gdLst/>
            <a:ahLst/>
            <a:cxnLst/>
            <a:rect l="l" t="t" r="r" b="b"/>
            <a:pathLst>
              <a:path w="5699775" h="4255832">
                <a:moveTo>
                  <a:pt x="0" y="0"/>
                </a:moveTo>
                <a:lnTo>
                  <a:pt x="5699775" y="0"/>
                </a:lnTo>
                <a:lnTo>
                  <a:pt x="5699775" y="4255832"/>
                </a:lnTo>
                <a:lnTo>
                  <a:pt x="0" y="42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4605459" y="1750943"/>
            <a:ext cx="1347458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buAutoNum type="arabicPeriod"/>
            </a:pPr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 Làm </a:t>
            </a: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việc nhà là trách nhiệm của người lớn trong gia đình. </a:t>
            </a:r>
          </a:p>
          <a:p>
            <a:pPr algn="just">
              <a:spcAft>
                <a:spcPts val="0"/>
              </a:spcAft>
            </a:pPr>
            <a:endParaRPr lang="en-US" sz="22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2. Trẻ em có thể làm việc nhà phù hợp với khả năng của bản thân. </a:t>
            </a:r>
            <a:endParaRPr lang="en-US" sz="4600" b="1" spc="391" smtClean="0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22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3. Chỉ làm việc nhà khi bố mẹ nhắc nhở</a:t>
            </a:r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.</a:t>
            </a:r>
            <a:endParaRPr lang="en-US" sz="46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</p:txBody>
      </p:sp>
      <p:sp>
        <p:nvSpPr>
          <p:cNvPr id="18" name="Freeform 9"/>
          <p:cNvSpPr/>
          <p:nvPr/>
        </p:nvSpPr>
        <p:spPr>
          <a:xfrm>
            <a:off x="5638383" y="7994065"/>
            <a:ext cx="5699775" cy="4255832"/>
          </a:xfrm>
          <a:custGeom>
            <a:avLst/>
            <a:gdLst/>
            <a:ahLst/>
            <a:cxnLst/>
            <a:rect l="l" t="t" r="r" b="b"/>
            <a:pathLst>
              <a:path w="5699775" h="4255832">
                <a:moveTo>
                  <a:pt x="0" y="0"/>
                </a:moveTo>
                <a:lnTo>
                  <a:pt x="5699775" y="0"/>
                </a:lnTo>
                <a:lnTo>
                  <a:pt x="5699775" y="4255832"/>
                </a:lnTo>
                <a:lnTo>
                  <a:pt x="0" y="42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1_lam_viec_nha_la_trach_nhiem_cua_nguoi_lon_cce60ba2-0648-4fa3-a5b5-cb038fcf0b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77800" y="2622852"/>
            <a:ext cx="511175" cy="511175"/>
          </a:xfrm>
          <a:prstGeom prst="rect">
            <a:avLst/>
          </a:prstGeom>
        </p:spPr>
      </p:pic>
      <p:pic>
        <p:nvPicPr>
          <p:cNvPr id="19" name="2_tre_em_co_the_lam_viec_nha_phu_hop_voi_kha_b83923f9-a4a1-4704-bdc8-b21fc38b96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96996" y="4426002"/>
            <a:ext cx="471487" cy="471487"/>
          </a:xfrm>
          <a:prstGeom prst="rect">
            <a:avLst/>
          </a:prstGeom>
        </p:spPr>
      </p:pic>
      <p:pic>
        <p:nvPicPr>
          <p:cNvPr id="20" name="3_chi_lam_viec_nha_khi_bo_me_nhac_nho_d42e55c9-c17f-4ef6-9945-89707661439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634863" y="5356850"/>
            <a:ext cx="549160" cy="5491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73" y="3360506"/>
            <a:ext cx="1151227" cy="11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83" y="1619191"/>
            <a:ext cx="1065144" cy="106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90" y="5015073"/>
            <a:ext cx="1078958" cy="107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1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640800" cy="7970473"/>
          </a:xfrm>
          <a:custGeom>
            <a:avLst/>
            <a:gdLst/>
            <a:ahLst/>
            <a:cxnLst/>
            <a:rect l="l" t="t" r="r" b="b"/>
            <a:pathLst>
              <a:path w="31876741" h="12252795">
                <a:moveTo>
                  <a:pt x="0" y="0"/>
                </a:moveTo>
                <a:lnTo>
                  <a:pt x="31876741" y="0"/>
                </a:lnTo>
                <a:lnTo>
                  <a:pt x="31876741" y="12252795"/>
                </a:lnTo>
                <a:lnTo>
                  <a:pt x="0" y="122527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169" b="-231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7686" y="7553052"/>
            <a:ext cx="47296809" cy="4179379"/>
          </a:xfrm>
          <a:custGeom>
            <a:avLst/>
            <a:gdLst/>
            <a:ahLst/>
            <a:cxnLst/>
            <a:rect l="l" t="t" r="r" b="b"/>
            <a:pathLst>
              <a:path w="47296809" h="4179379">
                <a:moveTo>
                  <a:pt x="0" y="0"/>
                </a:moveTo>
                <a:lnTo>
                  <a:pt x="47296808" y="0"/>
                </a:lnTo>
                <a:lnTo>
                  <a:pt x="47296808" y="4179379"/>
                </a:lnTo>
                <a:lnTo>
                  <a:pt x="0" y="4179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5702" b="-957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10718" y="7281325"/>
            <a:ext cx="27248896" cy="8208730"/>
          </a:xfrm>
          <a:custGeom>
            <a:avLst/>
            <a:gdLst/>
            <a:ahLst/>
            <a:cxnLst/>
            <a:rect l="l" t="t" r="r" b="b"/>
            <a:pathLst>
              <a:path w="27248896" h="8208730">
                <a:moveTo>
                  <a:pt x="0" y="0"/>
                </a:moveTo>
                <a:lnTo>
                  <a:pt x="27248895" y="0"/>
                </a:lnTo>
                <a:lnTo>
                  <a:pt x="27248895" y="8208730"/>
                </a:lnTo>
                <a:lnTo>
                  <a:pt x="0" y="82087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27461" y="2787749"/>
            <a:ext cx="8833664" cy="8759489"/>
          </a:xfrm>
          <a:custGeom>
            <a:avLst/>
            <a:gdLst/>
            <a:ahLst/>
            <a:cxnLst/>
            <a:rect l="l" t="t" r="r" b="b"/>
            <a:pathLst>
              <a:path w="10388691" h="10421257">
                <a:moveTo>
                  <a:pt x="0" y="0"/>
                </a:moveTo>
                <a:lnTo>
                  <a:pt x="10388690" y="0"/>
                </a:lnTo>
                <a:lnTo>
                  <a:pt x="10388690" y="10421257"/>
                </a:lnTo>
                <a:lnTo>
                  <a:pt x="0" y="1042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20820" y="-3204591"/>
            <a:ext cx="16098731" cy="14233961"/>
          </a:xfrm>
          <a:custGeom>
            <a:avLst/>
            <a:gdLst/>
            <a:ahLst/>
            <a:cxnLst/>
            <a:rect l="l" t="t" r="r" b="b"/>
            <a:pathLst>
              <a:path w="16098731" h="14233961">
                <a:moveTo>
                  <a:pt x="0" y="0"/>
                </a:moveTo>
                <a:lnTo>
                  <a:pt x="16098731" y="0"/>
                </a:lnTo>
                <a:lnTo>
                  <a:pt x="16098731" y="14233961"/>
                </a:lnTo>
                <a:lnTo>
                  <a:pt x="0" y="142339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12"/>
          <p:cNvSpPr txBox="1"/>
          <p:nvPr/>
        </p:nvSpPr>
        <p:spPr>
          <a:xfrm>
            <a:off x="2362200" y="388172"/>
            <a:ext cx="1205821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600" b="1" spc="391" smtClean="0">
                <a:solidFill>
                  <a:srgbClr val="FF0000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  <a:sym typeface="Crusoe Text Bold"/>
              </a:rPr>
              <a:t>EM CÓ ĐỒNG Ý VỚI CÁC Ý KIẾN SAU KHÔNG? VÌ SAO?</a:t>
            </a:r>
            <a:endParaRPr lang="en-US" sz="4600" b="1" spc="391">
              <a:solidFill>
                <a:srgbClr val="FF0000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  <a:sym typeface="Crusoe Text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2009656"/>
            <a:ext cx="1160102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600" b="1" spc="391" smtClean="0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4</a:t>
            </a: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. Tự giác làm việc nhà phù hợp với bản thân là biết yêu thương bố mẹ, gia đình. </a:t>
            </a:r>
            <a:endParaRPr lang="en-US" sz="4600" b="1" spc="391" smtClean="0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2200" b="1" spc="391">
              <a:solidFill>
                <a:srgbClr val="2B5F3C"/>
              </a:solidFill>
              <a:latin typeface="Arial" panose="020B0604020202020204" pitchFamily="34" charset="0"/>
              <a:ea typeface="Crusoe Text Bold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4600" b="1" spc="391">
                <a:solidFill>
                  <a:srgbClr val="2B5F3C"/>
                </a:solidFill>
                <a:latin typeface="Arial" panose="020B0604020202020204" pitchFamily="34" charset="0"/>
                <a:ea typeface="Crusoe Text Bold"/>
                <a:cs typeface="Arial" panose="020B0604020202020204" pitchFamily="34" charset="0"/>
              </a:rPr>
              <a:t>5. Bố mẹ có trách nhiệm chăm sóc con cái và con cái cần có bổn phận chăm sóc bố mẹ.</a:t>
            </a:r>
          </a:p>
        </p:txBody>
      </p:sp>
      <p:pic>
        <p:nvPicPr>
          <p:cNvPr id="5" name="4_tu_giac_lam_viec_nha_phu_hop_voi_ban_than_la_8f3cadad-b938-4056-8cd3-af9d8a6a29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3817" y="3519367"/>
            <a:ext cx="704772" cy="704772"/>
          </a:xfrm>
          <a:prstGeom prst="rect">
            <a:avLst/>
          </a:prstGeom>
        </p:spPr>
      </p:pic>
      <p:pic>
        <p:nvPicPr>
          <p:cNvPr id="10" name="5_bo_me_co_trach_nhiem_cham_soc_con_cai_va_con_75b2def7-dec0-4247-b87d-dc78031d7d6f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97003" y="5991479"/>
            <a:ext cx="571500" cy="571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65" y="1902049"/>
            <a:ext cx="1056786" cy="103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16316"/>
            <a:ext cx="1048518" cy="104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438</Words>
  <Application>Microsoft Office PowerPoint</Application>
  <PresentationFormat>Custom</PresentationFormat>
  <Paragraphs>41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Bloom Skirt</vt:lpstr>
      <vt:lpstr>Crusoe Text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K4-B18-KN THE HIEN TN VOI GĐ</dc:title>
  <cp:lastModifiedBy>Lan Lan</cp:lastModifiedBy>
  <cp:revision>15</cp:revision>
  <dcterms:created xsi:type="dcterms:W3CDTF">2006-08-16T00:00:00Z</dcterms:created>
  <dcterms:modified xsi:type="dcterms:W3CDTF">2025-11-18T10:26:50Z</dcterms:modified>
  <dc:identifier>DAG4cuzC8BI</dc:identifier>
</cp:coreProperties>
</file>