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34" r:id="rId2"/>
    <p:sldId id="366" r:id="rId3"/>
    <p:sldId id="327" r:id="rId4"/>
    <p:sldId id="367" r:id="rId5"/>
    <p:sldId id="324" r:id="rId6"/>
    <p:sldId id="371" r:id="rId7"/>
    <p:sldId id="309" r:id="rId8"/>
    <p:sldId id="368" r:id="rId9"/>
    <p:sldId id="372" r:id="rId10"/>
    <p:sldId id="342" r:id="rId11"/>
    <p:sldId id="362" r:id="rId12"/>
    <p:sldId id="369" r:id="rId13"/>
    <p:sldId id="341" r:id="rId14"/>
    <p:sldId id="370" r:id="rId15"/>
    <p:sldId id="343" r:id="rId16"/>
    <p:sldId id="365" r:id="rId17"/>
    <p:sldId id="3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CE384-01CA-4A16-8659-38F0CF12BE57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1E576-9BB8-478B-B4AD-1412ADA5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4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>
            <a:fillRect/>
          </a:stretch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4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59D546-96EE-4D21-A47C-92A9066D43E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74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59D546-96EE-4D21-A47C-92A9066D43E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775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ECDE7-8CF9-4CF4-A43B-3166DA58D2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C029D2-9F00-4F65-A322-DF8753133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9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ECDE7-8CF9-4CF4-A43B-3166DA58D2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C029D2-9F00-4F65-A322-DF8753133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7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5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5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59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59D546-96EE-4D21-A47C-92A9066D43E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30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59D546-96EE-4D21-A47C-92A9066D43E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86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59D546-96EE-4D21-A47C-92A9066D43E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59D546-96EE-4D21-A47C-92A9066D43E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491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59D546-96EE-4D21-A47C-92A9066D43E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83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59D546-96EE-4D21-A47C-92A9066D43E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635320-0D45-4406-E2FB-354A002DCAC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862" y="164183"/>
            <a:ext cx="1291472" cy="12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595" y="382270"/>
            <a:ext cx="10797540" cy="31534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44695" y="3535680"/>
            <a:ext cx="3103245" cy="307594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3225800" y="1048385"/>
            <a:ext cx="55689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200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KHỞI ĐỘNG</a:t>
            </a:r>
            <a:endParaRPr kumimoji="0" lang="en-GB" altLang="en-US" sz="7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206500"/>
            <a:ext cx="8477250" cy="40411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39529"/>
          <a:stretch>
            <a:fillRect/>
          </a:stretch>
        </p:blipFill>
        <p:spPr>
          <a:xfrm flipH="1">
            <a:off x="698500" y="1435100"/>
            <a:ext cx="2453640" cy="5059045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3068995" y="2175821"/>
            <a:ext cx="7734300" cy="1927860"/>
          </a:xfr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8020"/>
            <a:ext cx="12192000" cy="1109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5" descr="21"/>
          <p:cNvPicPr>
            <a:picLocks noChangeAspect="1"/>
          </p:cNvPicPr>
          <p:nvPr/>
        </p:nvPicPr>
        <p:blipFill>
          <a:blip r:embed="rId3"/>
          <a:srcRect l="6430" r="6534" b="15582"/>
          <a:stretch>
            <a:fillRect/>
          </a:stretch>
        </p:blipFill>
        <p:spPr>
          <a:xfrm>
            <a:off x="847" y="69427"/>
            <a:ext cx="12142047" cy="6789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 rot="21300000">
            <a:off x="4432101" y="1564389"/>
            <a:ext cx="3940790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kumimoji="0" lang="en-GB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kumimoji="0" lang="en-GB" alt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dàn</a:t>
            </a:r>
            <a:r>
              <a:rPr kumimoji="0" lang="en-GB" alt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ý</a:t>
            </a:r>
            <a:endParaRPr kumimoji="0" lang="en-GB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382060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7772E2-4DD7-F383-EDDB-2C7A98F39A00}"/>
              </a:ext>
            </a:extLst>
          </p:cNvPr>
          <p:cNvSpPr/>
          <p:nvPr/>
        </p:nvSpPr>
        <p:spPr>
          <a:xfrm>
            <a:off x="2849758" y="354764"/>
            <a:ext cx="64924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E83E54-3074-620C-3A0A-AB66BF5BD010}"/>
              </a:ext>
            </a:extLst>
          </p:cNvPr>
          <p:cNvSpPr/>
          <p:nvPr/>
        </p:nvSpPr>
        <p:spPr>
          <a:xfrm>
            <a:off x="867748" y="1390261"/>
            <a:ext cx="10758196" cy="39468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9F8C1-7816-D7CE-F94D-684A3903F618}"/>
              </a:ext>
            </a:extLst>
          </p:cNvPr>
          <p:cNvSpPr txBox="1"/>
          <p:nvPr/>
        </p:nvSpPr>
        <p:spPr>
          <a:xfrm>
            <a:off x="1399592" y="1744824"/>
            <a:ext cx="10030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724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5425" y="226060"/>
            <a:ext cx="11739880" cy="640588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BCFB388C-B7E7-F49F-88B2-563C5B4CC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44449"/>
              </p:ext>
            </p:extLst>
          </p:nvPr>
        </p:nvGraphicFramePr>
        <p:xfrm>
          <a:off x="776114" y="4174"/>
          <a:ext cx="10848975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48975">
                  <a:extLst>
                    <a:ext uri="{9D8B030D-6E8A-4147-A177-3AD203B41FA5}">
                      <a16:colId xmlns:a16="http://schemas.microsoft.com/office/drawing/2014/main" val="958536047"/>
                    </a:ext>
                  </a:extLst>
                </a:gridCol>
              </a:tblGrid>
              <a:tr h="5686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49927"/>
                  </a:ext>
                </a:extLst>
              </a:tr>
              <a:tr h="9477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tổ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tham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,……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185074"/>
                  </a:ext>
                </a:extLst>
              </a:tr>
            </a:tbl>
          </a:graphicData>
        </a:graphic>
      </p:graphicFrame>
      <p:sp>
        <p:nvSpPr>
          <p:cNvPr id="12" name="Arrow: Right 11">
            <a:extLst>
              <a:ext uri="{FF2B5EF4-FFF2-40B4-BE49-F238E27FC236}">
                <a16:creationId xmlns:a16="http://schemas.microsoft.com/office/drawing/2014/main" id="{6F105704-C3A6-9BC1-E23A-5ACDB60C56D9}"/>
              </a:ext>
            </a:extLst>
          </p:cNvPr>
          <p:cNvSpPr/>
          <p:nvPr/>
        </p:nvSpPr>
        <p:spPr>
          <a:xfrm rot="5400000">
            <a:off x="5944044" y="1618587"/>
            <a:ext cx="434191" cy="6191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10893AE-5256-0D6D-0EF3-17F1B22AF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17258"/>
              </p:ext>
            </p:extLst>
          </p:nvPr>
        </p:nvGraphicFramePr>
        <p:xfrm>
          <a:off x="752475" y="2165007"/>
          <a:ext cx="10839450" cy="1950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39450">
                  <a:extLst>
                    <a:ext uri="{9D8B030D-6E8A-4147-A177-3AD203B41FA5}">
                      <a16:colId xmlns:a16="http://schemas.microsoft.com/office/drawing/2014/main" val="1401880992"/>
                    </a:ext>
                  </a:extLst>
                </a:gridCol>
              </a:tblGrid>
              <a:tr h="529032"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759004"/>
                  </a:ext>
                </a:extLst>
              </a:tr>
              <a:tr h="888864">
                <a:tc>
                  <a:txBody>
                    <a:bodyPr/>
                    <a:lstStyle/>
                    <a:p>
                      <a:pPr algn="just" rtl="0"/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Nêu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diễn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biến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của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sự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việc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theo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trình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tự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thời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gian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: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bắt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đầu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tiếp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-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theo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–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kết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thúc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,... (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cần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nêu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các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hoạt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động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việc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làm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đúng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với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những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gì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em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đã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tham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gia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hoặc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chứng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kiến</a:t>
                      </a:r>
                      <a:r>
                        <a:rPr lang="en-US" sz="2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).</a:t>
                      </a:r>
                      <a:endParaRPr lang="en-US" sz="4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399068"/>
                  </a:ext>
                </a:extLst>
              </a:tr>
            </a:tbl>
          </a:graphicData>
        </a:graphic>
      </p:graphicFrame>
      <p:sp>
        <p:nvSpPr>
          <p:cNvPr id="14" name="Arrow: Right 13">
            <a:extLst>
              <a:ext uri="{FF2B5EF4-FFF2-40B4-BE49-F238E27FC236}">
                <a16:creationId xmlns:a16="http://schemas.microsoft.com/office/drawing/2014/main" id="{D42205CD-E5D8-6EFB-A2D6-154A577428E7}"/>
              </a:ext>
            </a:extLst>
          </p:cNvPr>
          <p:cNvSpPr/>
          <p:nvPr/>
        </p:nvSpPr>
        <p:spPr>
          <a:xfrm rot="5400000">
            <a:off x="5861793" y="4097979"/>
            <a:ext cx="598695" cy="6191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8">
            <a:extLst>
              <a:ext uri="{FF2B5EF4-FFF2-40B4-BE49-F238E27FC236}">
                <a16:creationId xmlns:a16="http://schemas.microsoft.com/office/drawing/2014/main" id="{C38C1D9D-38DD-F875-8A4D-89C0E1E75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019382"/>
              </p:ext>
            </p:extLst>
          </p:nvPr>
        </p:nvGraphicFramePr>
        <p:xfrm>
          <a:off x="771525" y="4717026"/>
          <a:ext cx="10782300" cy="1463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82300">
                  <a:extLst>
                    <a:ext uri="{9D8B030D-6E8A-4147-A177-3AD203B41FA5}">
                      <a16:colId xmlns:a16="http://schemas.microsoft.com/office/drawing/2014/main" val="958536047"/>
                    </a:ext>
                  </a:extLst>
                </a:gridCol>
              </a:tblGrid>
              <a:tr h="5930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49927"/>
                  </a:ext>
                </a:extLst>
              </a:tr>
              <a:tr h="593022">
                <a:tc>
                  <a:txBody>
                    <a:bodyPr/>
                    <a:lstStyle/>
                    <a:p>
                      <a:pPr rtl="0"/>
                      <a:r>
                        <a:rPr lang="vi-VN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Bày tỏ cảm xúc, suy nghĩ về sự việc được tham gia, chứng kiến hoặc nêu việc mình muốn làm tiếp theo để thể hiện truyền thống </a:t>
                      </a:r>
                      <a:r>
                        <a:rPr lang="vi-VN" sz="24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Uống nước nhớ nguồn</a:t>
                      </a:r>
                      <a:r>
                        <a:rPr lang="vi-VN" sz="2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vi-VN" sz="44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185074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AD20FE-E14E-AD2D-237C-A7195221C7B6}"/>
              </a:ext>
            </a:extLst>
          </p:cNvPr>
          <p:cNvSpPr/>
          <p:nvPr/>
        </p:nvSpPr>
        <p:spPr>
          <a:xfrm>
            <a:off x="410547" y="317241"/>
            <a:ext cx="1670180" cy="4478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51D81C-6DA3-7D12-48A1-1AE4A656A555}"/>
              </a:ext>
            </a:extLst>
          </p:cNvPr>
          <p:cNvSpPr/>
          <p:nvPr/>
        </p:nvSpPr>
        <p:spPr>
          <a:xfrm>
            <a:off x="410547" y="3205065"/>
            <a:ext cx="1670180" cy="4478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8283CB-E866-5BD0-C8DB-438B6A9A1861}"/>
              </a:ext>
            </a:extLst>
          </p:cNvPr>
          <p:cNvSpPr/>
          <p:nvPr/>
        </p:nvSpPr>
        <p:spPr>
          <a:xfrm>
            <a:off x="410547" y="5868954"/>
            <a:ext cx="1670180" cy="4478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562695-747F-286A-CED1-C6E78947B0A7}"/>
              </a:ext>
            </a:extLst>
          </p:cNvPr>
          <p:cNvSpPr/>
          <p:nvPr/>
        </p:nvSpPr>
        <p:spPr>
          <a:xfrm>
            <a:off x="2901820" y="111967"/>
            <a:ext cx="9022702" cy="9423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1D00B-4D67-2636-3C0E-8B959773ACAF}"/>
              </a:ext>
            </a:extLst>
          </p:cNvPr>
          <p:cNvSpPr txBox="1"/>
          <p:nvPr/>
        </p:nvSpPr>
        <p:spPr>
          <a:xfrm>
            <a:off x="2942253" y="111967"/>
            <a:ext cx="8683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Thành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gồm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EC03F0-A251-A0EF-C8CD-A8184218254A}"/>
              </a:ext>
            </a:extLst>
          </p:cNvPr>
          <p:cNvSpPr/>
          <p:nvPr/>
        </p:nvSpPr>
        <p:spPr>
          <a:xfrm>
            <a:off x="2789853" y="1782147"/>
            <a:ext cx="1558212" cy="5318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B27E98-10A2-014C-24B6-F9DDC3BE6B14}"/>
              </a:ext>
            </a:extLst>
          </p:cNvPr>
          <p:cNvSpPr/>
          <p:nvPr/>
        </p:nvSpPr>
        <p:spPr>
          <a:xfrm>
            <a:off x="2789852" y="3121089"/>
            <a:ext cx="1838131" cy="5318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23AD7F-1936-FCF6-F403-3C96F8F89927}"/>
              </a:ext>
            </a:extLst>
          </p:cNvPr>
          <p:cNvSpPr/>
          <p:nvPr/>
        </p:nvSpPr>
        <p:spPr>
          <a:xfrm>
            <a:off x="2901820" y="4637313"/>
            <a:ext cx="1558212" cy="5318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780496D-70BF-89F7-C661-91858A594B43}"/>
              </a:ext>
            </a:extLst>
          </p:cNvPr>
          <p:cNvSpPr/>
          <p:nvPr/>
        </p:nvSpPr>
        <p:spPr>
          <a:xfrm>
            <a:off x="4935894" y="1231640"/>
            <a:ext cx="7165910" cy="954107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963FC0-A752-D24A-331A-2FB1B8A87E45}"/>
              </a:ext>
            </a:extLst>
          </p:cNvPr>
          <p:cNvSpPr txBox="1"/>
          <p:nvPr/>
        </p:nvSpPr>
        <p:spPr>
          <a:xfrm>
            <a:off x="4935894" y="1231641"/>
            <a:ext cx="7371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F0FE4D6-81E0-6A1C-C075-EC2828FBE05C}"/>
              </a:ext>
            </a:extLst>
          </p:cNvPr>
          <p:cNvSpPr/>
          <p:nvPr/>
        </p:nvSpPr>
        <p:spPr>
          <a:xfrm>
            <a:off x="4973216" y="2331928"/>
            <a:ext cx="7091265" cy="191266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17E8D-FCC0-1D9D-F834-4EEA3CEB007D}"/>
              </a:ext>
            </a:extLst>
          </p:cNvPr>
          <p:cNvSpPr txBox="1"/>
          <p:nvPr/>
        </p:nvSpPr>
        <p:spPr>
          <a:xfrm>
            <a:off x="4973216" y="2331927"/>
            <a:ext cx="73960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3626A97D-8CC1-F68D-EBF1-F86996958046}"/>
              </a:ext>
            </a:extLst>
          </p:cNvPr>
          <p:cNvSpPr/>
          <p:nvPr/>
        </p:nvSpPr>
        <p:spPr>
          <a:xfrm>
            <a:off x="4935894" y="4556695"/>
            <a:ext cx="7091265" cy="612463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83CACC-7BDC-0E1A-E27A-158DE3417B64}"/>
              </a:ext>
            </a:extLst>
          </p:cNvPr>
          <p:cNvSpPr txBox="1"/>
          <p:nvPr/>
        </p:nvSpPr>
        <p:spPr>
          <a:xfrm>
            <a:off x="5019869" y="4582418"/>
            <a:ext cx="737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5F761E-648E-35D3-F032-97400B2B642F}"/>
              </a:ext>
            </a:extLst>
          </p:cNvPr>
          <p:cNvSpPr/>
          <p:nvPr/>
        </p:nvSpPr>
        <p:spPr>
          <a:xfrm>
            <a:off x="2901820" y="5603767"/>
            <a:ext cx="8879633" cy="10117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D2E56F-FD46-D1F4-3C86-3661CC9DB9AC}"/>
              </a:ext>
            </a:extLst>
          </p:cNvPr>
          <p:cNvSpPr txBox="1"/>
          <p:nvPr/>
        </p:nvSpPr>
        <p:spPr>
          <a:xfrm>
            <a:off x="2999791" y="5573370"/>
            <a:ext cx="8683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4AD8CC-B0EA-E83A-2384-039D1BF57910}"/>
              </a:ext>
            </a:extLst>
          </p:cNvPr>
          <p:cNvCxnSpPr>
            <a:stCxn id="2" idx="3"/>
            <a:endCxn id="6" idx="1"/>
          </p:cNvCxnSpPr>
          <p:nvPr/>
        </p:nvCxnSpPr>
        <p:spPr>
          <a:xfrm>
            <a:off x="2080727" y="541176"/>
            <a:ext cx="861526" cy="47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8BFEA6-CD9C-7931-B404-8E3122C478C1}"/>
              </a:ext>
            </a:extLst>
          </p:cNvPr>
          <p:cNvCxnSpPr>
            <a:stCxn id="3" idx="3"/>
          </p:cNvCxnSpPr>
          <p:nvPr/>
        </p:nvCxnSpPr>
        <p:spPr>
          <a:xfrm flipV="1">
            <a:off x="2080727" y="2185747"/>
            <a:ext cx="709125" cy="12432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8A8B634-FA8B-93AC-397B-5D4F54BCB7E6}"/>
              </a:ext>
            </a:extLst>
          </p:cNvPr>
          <p:cNvCxnSpPr>
            <a:stCxn id="3" idx="3"/>
            <a:endCxn id="8" idx="1"/>
          </p:cNvCxnSpPr>
          <p:nvPr/>
        </p:nvCxnSpPr>
        <p:spPr>
          <a:xfrm flipV="1">
            <a:off x="2080727" y="3387012"/>
            <a:ext cx="709125" cy="41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651405-B371-10EA-F34F-8BEFDB705545}"/>
              </a:ext>
            </a:extLst>
          </p:cNvPr>
          <p:cNvCxnSpPr>
            <a:stCxn id="3" idx="3"/>
            <a:endCxn id="9" idx="1"/>
          </p:cNvCxnSpPr>
          <p:nvPr/>
        </p:nvCxnSpPr>
        <p:spPr>
          <a:xfrm>
            <a:off x="2080727" y="3429000"/>
            <a:ext cx="821093" cy="14742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4BA60AE-D53F-92FE-4139-CD6C747C791F}"/>
              </a:ext>
            </a:extLst>
          </p:cNvPr>
          <p:cNvCxnSpPr>
            <a:stCxn id="4" idx="3"/>
            <a:endCxn id="18" idx="1"/>
          </p:cNvCxnSpPr>
          <p:nvPr/>
        </p:nvCxnSpPr>
        <p:spPr>
          <a:xfrm>
            <a:off x="2080727" y="6092889"/>
            <a:ext cx="821093" cy="167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D7AA826-920C-DD3B-FC0C-BCB9BB5F256C}"/>
              </a:ext>
            </a:extLst>
          </p:cNvPr>
          <p:cNvCxnSpPr>
            <a:stCxn id="7" idx="3"/>
            <a:endCxn id="11" idx="1"/>
          </p:cNvCxnSpPr>
          <p:nvPr/>
        </p:nvCxnSpPr>
        <p:spPr>
          <a:xfrm flipV="1">
            <a:off x="4348065" y="1708695"/>
            <a:ext cx="587829" cy="3393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C72987F-A079-8737-53AA-9FB769AD3753}"/>
              </a:ext>
            </a:extLst>
          </p:cNvPr>
          <p:cNvCxnSpPr>
            <a:stCxn id="8" idx="3"/>
          </p:cNvCxnSpPr>
          <p:nvPr/>
        </p:nvCxnSpPr>
        <p:spPr>
          <a:xfrm>
            <a:off x="4627983" y="3387012"/>
            <a:ext cx="3918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C510A8-0404-C158-4B59-38EA21C93207}"/>
              </a:ext>
            </a:extLst>
          </p:cNvPr>
          <p:cNvCxnSpPr>
            <a:stCxn id="9" idx="3"/>
            <a:endCxn id="16" idx="2"/>
          </p:cNvCxnSpPr>
          <p:nvPr/>
        </p:nvCxnSpPr>
        <p:spPr>
          <a:xfrm flipV="1">
            <a:off x="4460032" y="4862927"/>
            <a:ext cx="475862" cy="403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839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8020"/>
            <a:ext cx="12192000" cy="1109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5" descr="21"/>
          <p:cNvPicPr>
            <a:picLocks noChangeAspect="1"/>
          </p:cNvPicPr>
          <p:nvPr/>
        </p:nvPicPr>
        <p:blipFill>
          <a:blip r:embed="rId3"/>
          <a:srcRect l="6430" r="6534" b="15582"/>
          <a:stretch>
            <a:fillRect/>
          </a:stretch>
        </p:blipFill>
        <p:spPr>
          <a:xfrm>
            <a:off x="847" y="69427"/>
            <a:ext cx="12142047" cy="6789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 rot="21300000">
            <a:off x="4267835" y="1485009"/>
            <a:ext cx="4293235" cy="31393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Góp</a:t>
            </a:r>
            <a:r>
              <a:rPr kumimoji="0" lang="en-GB" alt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ý </a:t>
            </a:r>
            <a:r>
              <a:rPr kumimoji="0" lang="en-GB" alt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GB" alt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chỉnh</a:t>
            </a:r>
            <a:r>
              <a:rPr kumimoji="0" lang="en-GB" alt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sửa</a:t>
            </a:r>
            <a:r>
              <a:rPr kumimoji="0" lang="en-GB" alt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dàn</a:t>
            </a:r>
            <a:r>
              <a:rPr kumimoji="0" lang="en-GB" alt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ý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5425" y="226060"/>
            <a:ext cx="11739880" cy="640588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CC8B39-1297-10B2-2192-FB84C9138DBA}"/>
              </a:ext>
            </a:extLst>
          </p:cNvPr>
          <p:cNvSpPr/>
          <p:nvPr/>
        </p:nvSpPr>
        <p:spPr>
          <a:xfrm>
            <a:off x="704850" y="2247900"/>
            <a:ext cx="2219325" cy="1400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EE0926-7964-EBB0-2523-5FDFC9DD21E8}"/>
              </a:ext>
            </a:extLst>
          </p:cNvPr>
          <p:cNvSpPr/>
          <p:nvPr/>
        </p:nvSpPr>
        <p:spPr>
          <a:xfrm>
            <a:off x="3743325" y="2219325"/>
            <a:ext cx="3038475" cy="14001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3EEB0E-8FC9-D27C-9E4B-0B1926D85C87}"/>
              </a:ext>
            </a:extLst>
          </p:cNvPr>
          <p:cNvSpPr/>
          <p:nvPr/>
        </p:nvSpPr>
        <p:spPr>
          <a:xfrm>
            <a:off x="7448550" y="2171700"/>
            <a:ext cx="4276725" cy="14001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A846D8-FC97-0A93-072D-CFF06048DBB1}"/>
              </a:ext>
            </a:extLst>
          </p:cNvPr>
          <p:cNvSpPr txBox="1"/>
          <p:nvPr/>
        </p:nvSpPr>
        <p:spPr>
          <a:xfrm>
            <a:off x="4781550" y="409575"/>
            <a:ext cx="2466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1484708026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05" y="734060"/>
            <a:ext cx="3521710" cy="4986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2673985"/>
            <a:ext cx="3493135" cy="3860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136995-97F6-3520-9DA1-94F4E7176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62" y="1267119"/>
            <a:ext cx="8297375" cy="1999661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9DE48C4F-5137-251F-E9A9-ED236C5DF8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" y="5747173"/>
            <a:ext cx="12192000" cy="1109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5" descr="21"/>
          <p:cNvPicPr>
            <a:picLocks noChangeAspect="1"/>
          </p:cNvPicPr>
          <p:nvPr/>
        </p:nvPicPr>
        <p:blipFill>
          <a:blip r:embed="rId3"/>
          <a:srcRect l="6430" r="6534" b="15582"/>
          <a:stretch>
            <a:fillRect/>
          </a:stretch>
        </p:blipFill>
        <p:spPr>
          <a:xfrm>
            <a:off x="0" y="68580"/>
            <a:ext cx="12142047" cy="6789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2929023" y="1238986"/>
            <a:ext cx="5672953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GB" altLang="en-US" sz="8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GB" altLang="en-US" sz="8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8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bị</a:t>
            </a:r>
            <a:endParaRPr kumimoji="0" lang="en-GB" altLang="en-US" sz="8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advClick="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AA265E-EB5B-0DCF-0FA4-7C1BB0556183}"/>
              </a:ext>
            </a:extLst>
          </p:cNvPr>
          <p:cNvSpPr txBox="1"/>
          <p:nvPr/>
        </p:nvSpPr>
        <p:spPr>
          <a:xfrm>
            <a:off x="382555" y="1306286"/>
            <a:ext cx="112527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Đề bài: 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Viết bài văn thuật lại một sự việc thể hiện truyền thống Uống nước nhớ nguồn và chia sẻ suy nghĩ, cảm xúc của em về sự việc đó.</a:t>
            </a:r>
            <a:endParaRPr lang="en-US" sz="4800" dirty="0"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0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454659" y="2609850"/>
            <a:ext cx="11423015" cy="3457575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en-US" sz="4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 bị nội dung (chọn nội dung sự việc)</a:t>
            </a:r>
            <a:endParaRPr lang="en-US" altLang="en-US" sz="40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en-US" sz="4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4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iệt kê hoặc nhớ lại những sự việc (hoạt động)</a:t>
            </a:r>
            <a:endParaRPr lang="en-US" altLang="en-US" sz="40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en-US" sz="4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4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ắp xếp theo trình tự hợp lý (trước – sau, bắt đầu – kết thúc,…).</a:t>
            </a:r>
            <a:endParaRPr kumimoji="0" lang="en-GB" alt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57200" y="451485"/>
            <a:ext cx="1117282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lập được dàn ý cho bài văn thuật lại một sự việc cần chuẩn bị những gì?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6F51-56BC-61BF-3474-7ADABDAEA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AB19A-1B77-6217-E13C-5B2B25F06035}"/>
              </a:ext>
            </a:extLst>
          </p:cNvPr>
          <p:cNvSpPr txBox="1"/>
          <p:nvPr/>
        </p:nvSpPr>
        <p:spPr>
          <a:xfrm>
            <a:off x="382555" y="1306286"/>
            <a:ext cx="112527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Đề bài: 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Viết bài văn thuật lại một sự việc thể hiện truyền thống Uống nước nhớ nguồn và chia sẻ suy nghĩ, cảm xúc của em về sự việc đó.</a:t>
            </a:r>
            <a:endParaRPr lang="en-US" sz="4800" dirty="0"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56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5425" y="226060"/>
            <a:ext cx="11739880" cy="640588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025AC7-EEBE-5E0C-CCC2-5DE278796C68}"/>
              </a:ext>
            </a:extLst>
          </p:cNvPr>
          <p:cNvSpPr/>
          <p:nvPr/>
        </p:nvSpPr>
        <p:spPr>
          <a:xfrm>
            <a:off x="450691" y="226060"/>
            <a:ext cx="11290617" cy="2023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Chọn sự việc đã tham gia hoặc chứng kiến (ví dụ: thăm viện bảo tàng, chăm sóc nghĩa trang liệt sĩ, thăm hỏi gia đình thương binh – liệt sĩ, tặng quà người già, chào mừng Ngày Nhà giáo Việt Nam,...).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ề xuất cho du khách tham quan bảo tàng miễn phí trong Ngày Quốc tế bảo tàng">
            <a:extLst>
              <a:ext uri="{FF2B5EF4-FFF2-40B4-BE49-F238E27FC236}">
                <a16:creationId xmlns:a16="http://schemas.microsoft.com/office/drawing/2014/main" id="{AEAC8368-05EF-58B6-5D16-00271E75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333625"/>
            <a:ext cx="54864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ổi trẻ Quốc Oai chăm sóc nghĩa trang liệt sỹ">
            <a:extLst>
              <a:ext uri="{FF2B5EF4-FFF2-40B4-BE49-F238E27FC236}">
                <a16:creationId xmlns:a16="http://schemas.microsoft.com/office/drawing/2014/main" id="{95FE4E47-CB9B-5EF3-7D2B-CF50A1D9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2322268"/>
            <a:ext cx="5072759" cy="309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465931-743A-4EA3-F8D8-327A6351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17" y="0"/>
            <a:ext cx="5847186" cy="3321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F5DDE-1715-F28A-4D44-10481A25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4817" cy="3321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B5E04-C7E6-9663-37D8-FC2C8F8E3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" y="3321698"/>
            <a:ext cx="4910773" cy="3536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DF93A-C5C0-5124-014A-FFC4E7AB2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93" y="3321698"/>
            <a:ext cx="3182060" cy="3536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A3473E-56D2-87EF-AEFA-01B68380A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53" y="3321698"/>
            <a:ext cx="4074127" cy="35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6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88834929514">
            <a:hlinkClick r:id="" action="ppaction://media"/>
            <a:extLst>
              <a:ext uri="{FF2B5EF4-FFF2-40B4-BE49-F238E27FC236}">
                <a16:creationId xmlns:a16="http://schemas.microsoft.com/office/drawing/2014/main" id="{513B8A4C-B973-70DD-28C0-1E89445969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6831" y="-1800807"/>
            <a:ext cx="9311951" cy="86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9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489</Words>
  <Application>Microsoft Office PowerPoint</Application>
  <PresentationFormat>Widescreen</PresentationFormat>
  <Paragraphs>41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等线</vt:lpstr>
      <vt:lpstr>Arial</vt:lpstr>
      <vt:lpstr>Calibri</vt:lpstr>
      <vt:lpstr>Cambria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Nhớ lại những hoạt động, việc làm chính và sắp xếp theo đúng trình tự.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duy nguyen</cp:lastModifiedBy>
  <cp:revision>35</cp:revision>
  <dcterms:created xsi:type="dcterms:W3CDTF">2023-12-09T11:42:24Z</dcterms:created>
  <dcterms:modified xsi:type="dcterms:W3CDTF">2025-03-09T03:49:49Z</dcterms:modified>
</cp:coreProperties>
</file>