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22" r:id="rId3"/>
  </p:sldMasterIdLst>
  <p:notesMasterIdLst>
    <p:notesMasterId r:id="rId23"/>
  </p:notesMasterIdLst>
  <p:sldIdLst>
    <p:sldId id="259" r:id="rId4"/>
    <p:sldId id="312" r:id="rId5"/>
    <p:sldId id="313" r:id="rId6"/>
    <p:sldId id="314" r:id="rId7"/>
    <p:sldId id="315" r:id="rId8"/>
    <p:sldId id="316" r:id="rId9"/>
    <p:sldId id="257" r:id="rId10"/>
    <p:sldId id="319" r:id="rId11"/>
    <p:sldId id="2634" r:id="rId12"/>
    <p:sldId id="262" r:id="rId13"/>
    <p:sldId id="256" r:id="rId14"/>
    <p:sldId id="2644" r:id="rId15"/>
    <p:sldId id="260" r:id="rId16"/>
    <p:sldId id="2645" r:id="rId17"/>
    <p:sldId id="2635" r:id="rId18"/>
    <p:sldId id="2636" r:id="rId19"/>
    <p:sldId id="2637" r:id="rId20"/>
    <p:sldId id="317"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4" d="100"/>
          <a:sy n="54" d="100"/>
        </p:scale>
        <p:origin x="114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D8917-BB42-4B40-ADFD-2954AB743D5B}"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A2FA1-D1F0-4759-A7F1-8C8D437ADF62}" type="slidenum">
              <a:rPr lang="en-US" smtClean="0"/>
              <a:t>‹#›</a:t>
            </a:fld>
            <a:endParaRPr lang="en-US"/>
          </a:p>
        </p:txBody>
      </p:sp>
    </p:spTree>
    <p:extLst>
      <p:ext uri="{BB962C8B-B14F-4D97-AF65-F5344CB8AC3E}">
        <p14:creationId xmlns:p14="http://schemas.microsoft.com/office/powerpoint/2010/main" val="96668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317742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3766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903539"/>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1532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529309373"/>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61863814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8255677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414190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757919916"/>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543829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04859387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1328536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63429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83891275"/>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68006367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6978391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3252048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322927277"/>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249191652"/>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537085150"/>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029740158"/>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10962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41956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416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713121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770443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137186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510039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9/25/2024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066970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9/25/2024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204452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9/25/2024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58525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828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9/25/2024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205610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6048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2263321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9/25/2024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35884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5247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209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711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7708564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327870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image" Target="../media/image2.png"/><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73A1D234-1CE3-9C67-D438-72490BC61BED}"/>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872007" y="0"/>
            <a:ext cx="1591458" cy="1591458"/>
          </a:xfrm>
          <a:prstGeom prst="rect">
            <a:avLst/>
          </a:prstGeom>
        </p:spPr>
      </p:pic>
    </p:spTree>
    <p:extLst>
      <p:ext uri="{BB962C8B-B14F-4D97-AF65-F5344CB8AC3E}">
        <p14:creationId xmlns:p14="http://schemas.microsoft.com/office/powerpoint/2010/main" val="10602971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BD4AF04F-E5FD-30F7-4AA6-9312474F1F8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872007" y="0"/>
            <a:ext cx="1591458" cy="1591458"/>
          </a:xfrm>
          <a:prstGeom prst="rect">
            <a:avLst/>
          </a:prstGeom>
        </p:spPr>
      </p:pic>
    </p:spTree>
    <p:extLst>
      <p:ext uri="{BB962C8B-B14F-4D97-AF65-F5344CB8AC3E}">
        <p14:creationId xmlns:p14="http://schemas.microsoft.com/office/powerpoint/2010/main" val="2529757914"/>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t>9/25/2024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t>‹#›</a:t>
            </a:fld>
            <a:endParaRPr lang="en-US"/>
          </a:p>
        </p:txBody>
      </p:sp>
    </p:spTree>
    <p:extLst>
      <p:ext uri="{BB962C8B-B14F-4D97-AF65-F5344CB8AC3E}">
        <p14:creationId xmlns:p14="http://schemas.microsoft.com/office/powerpoint/2010/main" val="20360572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3.mp3"/><Relationship Id="rId7" Type="http://schemas.openxmlformats.org/officeDocument/2006/relationships/image" Target="../media/image52.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5" Type="http://schemas.openxmlformats.org/officeDocument/2006/relationships/slideLayout" Target="../slideLayouts/slideLayout30.xml"/><Relationship Id="rId10" Type="http://schemas.openxmlformats.org/officeDocument/2006/relationships/image" Target="../media/image29.png"/><Relationship Id="rId4" Type="http://schemas.openxmlformats.org/officeDocument/2006/relationships/audio" Target="../media/media3.mp3"/><Relationship Id="rId9" Type="http://schemas.openxmlformats.org/officeDocument/2006/relationships/image" Target="../media/image54.gif"/></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0.png"/><Relationship Id="rId3" Type="http://schemas.microsoft.com/office/2007/relationships/media" Target="../media/media2.mp3"/><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slideLayout" Target="../slideLayouts/slideLayout30.xml"/><Relationship Id="rId15" Type="http://schemas.openxmlformats.org/officeDocument/2006/relationships/image" Target="../media/image62.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4.gif"/><Relationship Id="rId14" Type="http://schemas.openxmlformats.org/officeDocument/2006/relationships/image" Target="../media/image60.gif"/></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2.mp3"/><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1.png"/><Relationship Id="rId11" Type="http://schemas.openxmlformats.org/officeDocument/2006/relationships/image" Target="../media/image58.png"/><Relationship Id="rId5" Type="http://schemas.openxmlformats.org/officeDocument/2006/relationships/slideLayout" Target="../slideLayouts/slideLayout30.xml"/><Relationship Id="rId15" Type="http://schemas.openxmlformats.org/officeDocument/2006/relationships/image" Target="../media/image68.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4.gif"/><Relationship Id="rId14" Type="http://schemas.openxmlformats.org/officeDocument/2006/relationships/image" Target="../media/image60.gif"/></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microsoft.com/office/2007/relationships/media" Target="../media/media2.mp3"/><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5.png"/><Relationship Id="rId11" Type="http://schemas.openxmlformats.org/officeDocument/2006/relationships/image" Target="../media/image58.png"/><Relationship Id="rId5" Type="http://schemas.openxmlformats.org/officeDocument/2006/relationships/slideLayout" Target="../slideLayouts/slideLayout30.xml"/><Relationship Id="rId15" Type="http://schemas.openxmlformats.org/officeDocument/2006/relationships/image" Target="../media/image74.png"/><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54.gif"/><Relationship Id="rId14" Type="http://schemas.openxmlformats.org/officeDocument/2006/relationships/image" Target="../media/image60.gif"/></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gif"/><Relationship Id="rId18" Type="http://schemas.openxmlformats.org/officeDocument/2006/relationships/image" Target="../media/image82.png"/><Relationship Id="rId3" Type="http://schemas.microsoft.com/office/2007/relationships/media" Target="../media/media5.mp3"/><Relationship Id="rId7" Type="http://schemas.openxmlformats.org/officeDocument/2006/relationships/slideLayout" Target="../slideLayouts/slideLayout30.xml"/><Relationship Id="rId12" Type="http://schemas.openxmlformats.org/officeDocument/2006/relationships/image" Target="../media/image77.gif"/><Relationship Id="rId17" Type="http://schemas.openxmlformats.org/officeDocument/2006/relationships/image" Target="../media/image81.png"/><Relationship Id="rId2" Type="http://schemas.openxmlformats.org/officeDocument/2006/relationships/audio" Target="../media/media4.mp3"/><Relationship Id="rId16" Type="http://schemas.openxmlformats.org/officeDocument/2006/relationships/image" Target="../media/image58.png"/><Relationship Id="rId20" Type="http://schemas.openxmlformats.org/officeDocument/2006/relationships/image" Target="../media/image83.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54.gif"/><Relationship Id="rId5" Type="http://schemas.microsoft.com/office/2007/relationships/media" Target="../media/media2.mp3"/><Relationship Id="rId15" Type="http://schemas.openxmlformats.org/officeDocument/2006/relationships/image" Target="../media/image29.png"/><Relationship Id="rId10" Type="http://schemas.openxmlformats.org/officeDocument/2006/relationships/image" Target="../media/image76.png"/><Relationship Id="rId19" Type="http://schemas.openxmlformats.org/officeDocument/2006/relationships/image" Target="../media/image60.gif"/><Relationship Id="rId4" Type="http://schemas.openxmlformats.org/officeDocument/2006/relationships/audio" Target="../media/media5.mp3"/><Relationship Id="rId9" Type="http://schemas.openxmlformats.org/officeDocument/2006/relationships/image" Target="../media/image75.png"/><Relationship Id="rId14" Type="http://schemas.openxmlformats.org/officeDocument/2006/relationships/image" Target="../media/image79.gif"/></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0.jpeg"/><Relationship Id="rId7" Type="http://schemas.openxmlformats.org/officeDocument/2006/relationships/image" Target="../media/image88.png"/><Relationship Id="rId12"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85.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4.png"/><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96.png"/><Relationship Id="rId5" Type="http://schemas.openxmlformats.org/officeDocument/2006/relationships/image" Target="../media/image97.png"/><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6.png"/><Relationship Id="rId3" Type="http://schemas.openxmlformats.org/officeDocument/2006/relationships/slideLayout" Target="../slideLayouts/slideLayout1.xml"/><Relationship Id="rId21" Type="http://schemas.openxmlformats.org/officeDocument/2006/relationships/image" Target="../media/image21.png"/><Relationship Id="rId34" Type="http://schemas.openxmlformats.org/officeDocument/2006/relationships/image" Target="../media/image32.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8.png"/><Relationship Id="rId25" Type="http://schemas.openxmlformats.org/officeDocument/2006/relationships/image" Target="../media/image25.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7.png"/><Relationship Id="rId20" Type="http://schemas.microsoft.com/office/2007/relationships/hdphoto" Target="../media/hdphoto2.wdp"/><Relationship Id="rId29" Type="http://schemas.openxmlformats.org/officeDocument/2006/relationships/image" Target="../media/image28.gif"/><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image" Target="../media/image24.png"/><Relationship Id="rId32" Type="http://schemas.openxmlformats.org/officeDocument/2006/relationships/image" Target="../media/image31.png"/><Relationship Id="rId5" Type="http://schemas.openxmlformats.org/officeDocument/2006/relationships/image" Target="../media/image7.png"/><Relationship Id="rId15" Type="http://schemas.microsoft.com/office/2007/relationships/hdphoto" Target="../media/hdphoto1.wdp"/><Relationship Id="rId23" Type="http://schemas.openxmlformats.org/officeDocument/2006/relationships/image" Target="../media/image23.png"/><Relationship Id="rId28" Type="http://schemas.microsoft.com/office/2007/relationships/hdphoto" Target="../media/hdphoto3.wdp"/><Relationship Id="rId10" Type="http://schemas.openxmlformats.org/officeDocument/2006/relationships/image" Target="../media/image12.png"/><Relationship Id="rId19" Type="http://schemas.openxmlformats.org/officeDocument/2006/relationships/image" Target="../media/image20.png"/><Relationship Id="rId31"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29.png"/><Relationship Id="rId8"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png"/><Relationship Id="rId18" Type="http://schemas.openxmlformats.org/officeDocument/2006/relationships/image" Target="../media/image28.gif"/><Relationship Id="rId26" Type="http://schemas.openxmlformats.org/officeDocument/2006/relationships/image" Target="../media/image37.png"/><Relationship Id="rId3" Type="http://schemas.openxmlformats.org/officeDocument/2006/relationships/image" Target="../media/image33.jpg"/><Relationship Id="rId21" Type="http://schemas.openxmlformats.org/officeDocument/2006/relationships/slide" Target="slide4.xml"/><Relationship Id="rId7" Type="http://schemas.openxmlformats.org/officeDocument/2006/relationships/image" Target="../media/image13.png"/><Relationship Id="rId12" Type="http://schemas.openxmlformats.org/officeDocument/2006/relationships/image" Target="../media/image19.png"/><Relationship Id="rId17" Type="http://schemas.openxmlformats.org/officeDocument/2006/relationships/image" Target="../media/image26.png"/><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8.png"/><Relationship Id="rId24" Type="http://schemas.openxmlformats.org/officeDocument/2006/relationships/image" Target="../media/image36.png"/><Relationship Id="rId5" Type="http://schemas.openxmlformats.org/officeDocument/2006/relationships/image" Target="../media/image8.png"/><Relationship Id="rId15" Type="http://schemas.openxmlformats.org/officeDocument/2006/relationships/image" Target="../media/image22.png"/><Relationship Id="rId23"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32.png"/><Relationship Id="rId4" Type="http://schemas.openxmlformats.org/officeDocument/2006/relationships/slide" Target="slide17.xml"/><Relationship Id="rId9" Type="http://schemas.openxmlformats.org/officeDocument/2006/relationships/image" Target="../media/image16.png"/><Relationship Id="rId14" Type="http://schemas.microsoft.com/office/2007/relationships/hdphoto" Target="../media/hdphoto2.wdp"/><Relationship Id="rId22" Type="http://schemas.openxmlformats.org/officeDocument/2006/relationships/image" Target="../media/image35.png"/><Relationship Id="rId27"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380.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5.wdp"/><Relationship Id="rId11" Type="http://schemas.openxmlformats.org/officeDocument/2006/relationships/image" Target="../media/image41.png"/><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image" Target="../media/image33.jpg"/><Relationship Id="rId9" Type="http://schemas.microsoft.com/office/2007/relationships/hdphoto" Target="../media/hdphoto6.wdp"/><Relationship Id="rId14" Type="http://schemas.openxmlformats.org/officeDocument/2006/relationships/image" Target="../media/image28.gif"/></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38.png"/><Relationship Id="rId10" Type="http://schemas.openxmlformats.org/officeDocument/2006/relationships/image" Target="../media/image44.png"/><Relationship Id="rId4" Type="http://schemas.openxmlformats.org/officeDocument/2006/relationships/image" Target="../media/image33.jp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image" Target="../media/image45.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38.png"/><Relationship Id="rId10" Type="http://schemas.openxmlformats.org/officeDocument/2006/relationships/image" Target="../media/image47.png"/><Relationship Id="rId4" Type="http://schemas.openxmlformats.org/officeDocument/2006/relationships/image" Target="../media/image33.jp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4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0667999"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VƯỢT CHƯỚNG</a:t>
            </a:r>
          </a:p>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5.55112E-17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1828800" y="458130"/>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𝟔</m:t>
                        </m:r>
                      </m:num>
                      <m:den>
                        <m:r>
                          <a:rPr lang="en-US" altLang="en-US" sz="4400" b="1" i="1" smtClean="0">
                            <a:solidFill>
                              <a:srgbClr val="002060"/>
                            </a:solidFill>
                            <a:latin typeface="Cambria Math" panose="02040503050406030204" pitchFamily="18" charset="0"/>
                            <a:cs typeface="Times New Roman" panose="02020603050405020304" pitchFamily="18" charset="0"/>
                          </a:rPr>
                          <m:t>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𝟕</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oMath>
                </a14:m>
                <a:r>
                  <a:rPr lang="en-US" sz="4400" dirty="0">
                    <a:solidFill>
                      <a:srgbClr val="002060"/>
                    </a:solidFill>
                    <a:latin typeface="Times New Roman" panose="02020603050405020304" pitchFamily="18" charset="0"/>
                    <a:cs typeface="Times New Roman" panose="02020603050405020304" pitchFamily="18" charset="0"/>
                  </a:rPr>
                  <a:t> = ?</a:t>
                </a:r>
              </a:p>
            </p:txBody>
          </p:sp>
        </mc:Choice>
        <mc:Fallback>
          <p:sp>
            <p:nvSpPr>
              <p:cNvPr id="11" name="Rectangle 10"/>
              <p:cNvSpPr>
                <a:spLocks noRot="1" noChangeAspect="1" noMove="1" noResize="1" noEditPoints="1" noAdjustHandles="1" noChangeArrowheads="1" noChangeShapeType="1" noTextEdit="1"/>
              </p:cNvSpPr>
              <p:nvPr/>
            </p:nvSpPr>
            <p:spPr>
              <a:xfrm>
                <a:off x="1828800" y="458130"/>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𝟏𝟑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1400" dirty="0">
                  <a:solidFill>
                    <a:srgbClr val="7030A0"/>
                  </a:solidFill>
                  <a:latin typeface="Calibri" panose="020F0502020204030204"/>
                </a:endParaRPr>
              </a:p>
            </p:txBody>
          </p:sp>
        </mc:Choice>
        <mc:Fallback xmlns="">
          <p:sp>
            <p:nvSpPr>
              <p:cNvPr id="9" name="Rectangular Callout 8"/>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5.55112E-17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𝟏𝟓</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𝟒</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𝟒</m:t>
                      </m:r>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𝟑𝟓</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𝟑𝟓</m:t>
                          </m:r>
                        </m:num>
                        <m:den>
                          <m:r>
                            <a:rPr lang="en-US" altLang="en-US" sz="14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rgbClr val="ED7D31"/>
                  </a:solidFill>
                  <a:prstDash val="solid"/>
                </a:ln>
                <a:solidFill>
                  <a:srgbClr val="FFC000"/>
                </a:solidFill>
                <a:latin typeface="Calibri" panose="020F0502020204030204"/>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𝟑</m:t>
                      </m:r>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𝟏𝟔</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r>
                        <a:rPr lang="en-US" altLang="en-US" sz="3200" b="1" i="1" smtClean="0">
                          <a:solidFill>
                            <a:srgbClr val="002060"/>
                          </a:solidFill>
                          <a:latin typeface="Cambria Math" panose="02040503050406030204" pitchFamily="18" charset="0"/>
                          <a:cs typeface="Times New Roman" panose="02020603050405020304" pitchFamily="18" charset="0"/>
                        </a:rPr>
                        <m:t>=</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𝟓</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8"/>
                <a:stretch>
                  <a:fillRect/>
                </a:stretch>
              </a:blipFill>
              <a:ln>
                <a:noFill/>
              </a:ln>
            </p:spPr>
            <p:txBody>
              <a:bodyPr/>
              <a:lstStyle/>
              <a:p>
                <a:r>
                  <a:rPr lang="en-US">
                    <a:noFill/>
                  </a:rPr>
                  <a:t> </a:t>
                </a:r>
              </a:p>
            </p:txBody>
          </p:sp>
        </mc:Fallback>
      </mc:AlternateContent>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20" name="Rectangular Callout 19"/>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𝟓</m:t>
                          </m:r>
                        </m:num>
                        <m:den>
                          <m:r>
                            <a:rPr lang="en-US" altLang="en-US" sz="14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1400" dirty="0">
                  <a:solidFill>
                    <a:srgbClr val="7030A0"/>
                  </a:solidFill>
                  <a:latin typeface="Calibri" panose="020F0502020204030204"/>
                </a:endParaRPr>
              </a:p>
            </p:txBody>
          </p:sp>
        </mc:Choice>
        <mc:Fallback xmlns="">
          <p:sp>
            <p:nvSpPr>
              <p:cNvPr id="20" name="Rectangular Callout 19"/>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20"/>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5.55112E-17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8B2674EA-8401-D2C9-0E4B-2E6AC11A6D86}"/>
              </a:ext>
            </a:extLst>
          </p:cNvPr>
          <p:cNvGrpSpPr/>
          <p:nvPr/>
        </p:nvGrpSpPr>
        <p:grpSpPr>
          <a:xfrm>
            <a:off x="653191" y="370784"/>
            <a:ext cx="605826" cy="830997"/>
            <a:chOff x="3174278" y="237323"/>
            <a:chExt cx="605826" cy="830997"/>
          </a:xfrm>
        </p:grpSpPr>
        <p:sp>
          <p:nvSpPr>
            <p:cNvPr id="4" name="Oval 3">
              <a:extLst>
                <a:ext uri="{FF2B5EF4-FFF2-40B4-BE49-F238E27FC236}">
                  <a16:creationId xmlns:a16="http://schemas.microsoft.com/office/drawing/2014/main" id="{7F9FAFED-13C0-6EFF-1059-7DA99311DD6D}"/>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1"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527AE97C-73ED-A4F2-515E-0B0EC64F1A36}"/>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grpSp>
      <p:sp>
        <p:nvSpPr>
          <p:cNvPr id="6" name="TextBox 5">
            <a:extLst>
              <a:ext uri="{FF2B5EF4-FFF2-40B4-BE49-F238E27FC236}">
                <a16:creationId xmlns:a16="http://schemas.microsoft.com/office/drawing/2014/main" id="{657EE5A0-79F5-D927-E4CD-B8F986940755}"/>
              </a:ext>
            </a:extLst>
          </p:cNvPr>
          <p:cNvSpPr txBox="1"/>
          <p:nvPr/>
        </p:nvSpPr>
        <p:spPr>
          <a:xfrm>
            <a:off x="1313386" y="505488"/>
            <a:ext cx="8372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prstClr val="black"/>
                </a:solidFill>
                <a:effectLst/>
                <a:uLnTx/>
                <a:uFillTx/>
                <a:latin typeface="Arial"/>
                <a:ea typeface="+mn-ea"/>
                <a:cs typeface="+mn-cs"/>
              </a:rPr>
              <a:t>Tính</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giá</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trị</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biểu</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thức</a:t>
            </a:r>
            <a:endParaRPr kumimoji="0" lang="en-VN" sz="3600" b="1" i="0" u="none" strike="noStrike" kern="1200" cap="none" spc="0" normalizeH="0" baseline="0" noProof="0" dirty="0">
              <a:ln>
                <a:noFill/>
              </a:ln>
              <a:solidFill>
                <a:prstClr val="black"/>
              </a:solidFill>
              <a:effectLst/>
              <a:uLnTx/>
              <a:uFillTx/>
              <a:latin typeface="Arial"/>
              <a:ea typeface="+mn-ea"/>
              <a:cs typeface="+mn-cs"/>
            </a:endParaRPr>
          </a:p>
        </p:txBody>
      </p:sp>
      <p:pic>
        <p:nvPicPr>
          <p:cNvPr id="21" name="Picture 4" descr="Download Ruler Png - Cartoon Picture Of Ruler PNG Image with No Background  - PNGkey.com">
            <a:extLst>
              <a:ext uri="{FF2B5EF4-FFF2-40B4-BE49-F238E27FC236}">
                <a16:creationId xmlns:a16="http://schemas.microsoft.com/office/drawing/2014/main" id="{F55AC6F9-B471-CF88-7605-13C180DAA1D5}"/>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9948208">
            <a:off x="-307624" y="5680795"/>
            <a:ext cx="3576514" cy="16617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rtoon Illustration - Calculator png download - 2362*2362 - Free  Transparent Cartoon png Download. - Clip Art Library">
            <a:extLst>
              <a:ext uri="{FF2B5EF4-FFF2-40B4-BE49-F238E27FC236}">
                <a16:creationId xmlns:a16="http://schemas.microsoft.com/office/drawing/2014/main" id="{D47F6952-064C-6549-A74F-BC340C1C5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550" y="-158428"/>
            <a:ext cx="2131060" cy="21310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41CA84C-1366-20FA-D1E8-9748C0F9D658}"/>
              </a:ext>
            </a:extLst>
          </p:cNvPr>
          <p:cNvSpPr/>
          <p:nvPr/>
        </p:nvSpPr>
        <p:spPr>
          <a:xfrm>
            <a:off x="838200" y="1476375"/>
            <a:ext cx="3895725" cy="1438275"/>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A522BA0-B0EF-67AD-46BD-D5F7767DFAAB}"/>
              </a:ext>
            </a:extLst>
          </p:cNvPr>
          <p:cNvSpPr/>
          <p:nvPr/>
        </p:nvSpPr>
        <p:spPr>
          <a:xfrm>
            <a:off x="6943725" y="1476376"/>
            <a:ext cx="3895725" cy="142875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C323015-BF67-F5C9-A53D-DEA23300F79E}"/>
                  </a:ext>
                </a:extLst>
              </p:cNvPr>
              <p:cNvSpPr txBox="1"/>
              <p:nvPr/>
            </p:nvSpPr>
            <p:spPr>
              <a:xfrm>
                <a:off x="1123950" y="1609725"/>
                <a:ext cx="3543300" cy="1077796"/>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a)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𝟓</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5" name="TextBox 24">
                <a:extLst>
                  <a:ext uri="{FF2B5EF4-FFF2-40B4-BE49-F238E27FC236}">
                    <a16:creationId xmlns:a16="http://schemas.microsoft.com/office/drawing/2014/main" id="{5C323015-BF67-F5C9-A53D-DEA23300F79E}"/>
                  </a:ext>
                </a:extLst>
              </p:cNvPr>
              <p:cNvSpPr txBox="1">
                <a:spLocks noRot="1" noChangeAspect="1" noMove="1" noResize="1" noEditPoints="1" noAdjustHandles="1" noChangeArrowheads="1" noChangeShapeType="1" noTextEdit="1"/>
              </p:cNvSpPr>
              <p:nvPr/>
            </p:nvSpPr>
            <p:spPr>
              <a:xfrm>
                <a:off x="1123950" y="1609725"/>
                <a:ext cx="3543300" cy="1077796"/>
              </a:xfrm>
              <a:prstGeom prst="rect">
                <a:avLst/>
              </a:prstGeom>
              <a:blipFill>
                <a:blip r:embed="rId5"/>
                <a:stretch>
                  <a:fillRect l="-6873" b="-11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67F4CB5-6662-56E5-DE7B-5708D157F443}"/>
                  </a:ext>
                </a:extLst>
              </p:cNvPr>
              <p:cNvSpPr txBox="1"/>
              <p:nvPr/>
            </p:nvSpPr>
            <p:spPr>
              <a:xfrm>
                <a:off x="7200900" y="1666875"/>
                <a:ext cx="3790950" cy="1067152"/>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b)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𝟏𝟐</m:t>
                        </m:r>
                      </m:den>
                    </m:f>
                    <m:r>
                      <a:rPr lang="en-US" altLang="en-US" sz="4400" b="1" i="1" smtClean="0">
                        <a:solidFill>
                          <a:srgbClr val="002060"/>
                        </a:solidFill>
                        <a:latin typeface="Cambria Math" panose="02040503050406030204" pitchFamily="18" charset="0"/>
                        <a:cs typeface="Times New Roman" panose="02020603050405020304" pitchFamily="18" charset="0"/>
                      </a:rPr>
                      <m:t>−(</m:t>
                    </m:r>
                    <m:r>
                      <a:rPr lang="en-US" altLang="en-US" sz="4400" b="1" i="1" smtClean="0">
                        <a:solidFill>
                          <a:srgbClr val="002060"/>
                        </a:solidFill>
                        <a:latin typeface="Cambria Math" panose="02040503050406030204" pitchFamily="18" charset="0"/>
                        <a:cs typeface="Times New Roman" panose="02020603050405020304" pitchFamily="18" charset="0"/>
                      </a:rPr>
                      <m:t>𝟐</m:t>
                    </m:r>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𝟏</m:t>
                        </m:r>
                      </m:num>
                      <m:den>
                        <m:r>
                          <a:rPr lang="en-US" altLang="en-US" sz="4400" b="1" i="1" smtClean="0">
                            <a:solidFill>
                              <a:srgbClr val="002060"/>
                            </a:solidFill>
                            <a:latin typeface="Cambria Math" panose="02040503050406030204" pitchFamily="18" charset="0"/>
                            <a:cs typeface="Times New Roman" panose="02020603050405020304" pitchFamily="18" charset="0"/>
                          </a:rPr>
                          <m:t>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167F4CB5-6662-56E5-DE7B-5708D157F443}"/>
                  </a:ext>
                </a:extLst>
              </p:cNvPr>
              <p:cNvSpPr txBox="1">
                <a:spLocks noRot="1" noChangeAspect="1" noMove="1" noResize="1" noEditPoints="1" noAdjustHandles="1" noChangeArrowheads="1" noChangeShapeType="1" noTextEdit="1"/>
              </p:cNvSpPr>
              <p:nvPr/>
            </p:nvSpPr>
            <p:spPr>
              <a:xfrm>
                <a:off x="7200900" y="1666875"/>
                <a:ext cx="3790950" cy="1067152"/>
              </a:xfrm>
              <a:prstGeom prst="rect">
                <a:avLst/>
              </a:prstGeom>
              <a:blipFill>
                <a:blip r:embed="rId6"/>
                <a:stretch>
                  <a:fillRect l="-6431"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1C3C160-4BF2-C16C-5D66-6DF2828A02BB}"/>
                  </a:ext>
                </a:extLst>
              </p:cNvPr>
              <p:cNvSpPr txBox="1"/>
              <p:nvPr/>
            </p:nvSpPr>
            <p:spPr>
              <a:xfrm>
                <a:off x="1114425" y="2943225"/>
                <a:ext cx="3543300" cy="1067728"/>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𝟏𝟎</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7" name="TextBox 26">
                <a:extLst>
                  <a:ext uri="{FF2B5EF4-FFF2-40B4-BE49-F238E27FC236}">
                    <a16:creationId xmlns:a16="http://schemas.microsoft.com/office/drawing/2014/main" id="{01C3C160-4BF2-C16C-5D66-6DF2828A02BB}"/>
                  </a:ext>
                </a:extLst>
              </p:cNvPr>
              <p:cNvSpPr txBox="1">
                <a:spLocks noRot="1" noChangeAspect="1" noMove="1" noResize="1" noEditPoints="1" noAdjustHandles="1" noChangeArrowheads="1" noChangeShapeType="1" noTextEdit="1"/>
              </p:cNvSpPr>
              <p:nvPr/>
            </p:nvSpPr>
            <p:spPr>
              <a:xfrm>
                <a:off x="1114425" y="2943225"/>
                <a:ext cx="3543300" cy="1067728"/>
              </a:xfrm>
              <a:prstGeom prst="rect">
                <a:avLst/>
              </a:prstGeom>
              <a:blipFill>
                <a:blip r:embed="rId7"/>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657931D-CE05-8AF2-CA9E-E51DC9E1A160}"/>
                  </a:ext>
                </a:extLst>
              </p:cNvPr>
              <p:cNvSpPr txBox="1"/>
              <p:nvPr/>
            </p:nvSpPr>
            <p:spPr>
              <a:xfrm>
                <a:off x="1114425" y="405765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8" name="TextBox 27">
                <a:extLst>
                  <a:ext uri="{FF2B5EF4-FFF2-40B4-BE49-F238E27FC236}">
                    <a16:creationId xmlns:a16="http://schemas.microsoft.com/office/drawing/2014/main" id="{3657931D-CE05-8AF2-CA9E-E51DC9E1A160}"/>
                  </a:ext>
                </a:extLst>
              </p:cNvPr>
              <p:cNvSpPr txBox="1">
                <a:spLocks noRot="1" noChangeAspect="1" noMove="1" noResize="1" noEditPoints="1" noAdjustHandles="1" noChangeArrowheads="1" noChangeShapeType="1" noTextEdit="1"/>
              </p:cNvSpPr>
              <p:nvPr/>
            </p:nvSpPr>
            <p:spPr>
              <a:xfrm>
                <a:off x="1114425" y="4057650"/>
                <a:ext cx="3543300" cy="1067152"/>
              </a:xfrm>
              <a:prstGeom prst="rect">
                <a:avLst/>
              </a:prstGeom>
              <a:blipFill>
                <a:blip r:embed="rId8"/>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A9D8AE0-E93B-B2B7-B11B-10E85E57BF06}"/>
                  </a:ext>
                </a:extLst>
              </p:cNvPr>
              <p:cNvSpPr txBox="1"/>
              <p:nvPr/>
            </p:nvSpPr>
            <p:spPr>
              <a:xfrm>
                <a:off x="1133475" y="515302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9" name="TextBox 28">
                <a:extLst>
                  <a:ext uri="{FF2B5EF4-FFF2-40B4-BE49-F238E27FC236}">
                    <a16:creationId xmlns:a16="http://schemas.microsoft.com/office/drawing/2014/main" id="{7A9D8AE0-E93B-B2B7-B11B-10E85E57BF06}"/>
                  </a:ext>
                </a:extLst>
              </p:cNvPr>
              <p:cNvSpPr txBox="1">
                <a:spLocks noRot="1" noChangeAspect="1" noMove="1" noResize="1" noEditPoints="1" noAdjustHandles="1" noChangeArrowheads="1" noChangeShapeType="1" noTextEdit="1"/>
              </p:cNvSpPr>
              <p:nvPr/>
            </p:nvSpPr>
            <p:spPr>
              <a:xfrm>
                <a:off x="1133475" y="5153025"/>
                <a:ext cx="3543300" cy="1067152"/>
              </a:xfrm>
              <a:prstGeom prst="rect">
                <a:avLst/>
              </a:prstGeom>
              <a:blipFill>
                <a:blip r:embed="rId9"/>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815CFCA-D8C4-E35B-0F06-43D2B57E34CF}"/>
                  </a:ext>
                </a:extLst>
              </p:cNvPr>
              <p:cNvSpPr txBox="1"/>
              <p:nvPr/>
            </p:nvSpPr>
            <p:spPr>
              <a:xfrm>
                <a:off x="6991350" y="292417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0" name="TextBox 29">
                <a:extLst>
                  <a:ext uri="{FF2B5EF4-FFF2-40B4-BE49-F238E27FC236}">
                    <a16:creationId xmlns:a16="http://schemas.microsoft.com/office/drawing/2014/main" id="{3815CFCA-D8C4-E35B-0F06-43D2B57E34CF}"/>
                  </a:ext>
                </a:extLst>
              </p:cNvPr>
              <p:cNvSpPr txBox="1">
                <a:spLocks noRot="1" noChangeAspect="1" noMove="1" noResize="1" noEditPoints="1" noAdjustHandles="1" noChangeArrowheads="1" noChangeShapeType="1" noTextEdit="1"/>
              </p:cNvSpPr>
              <p:nvPr/>
            </p:nvSpPr>
            <p:spPr>
              <a:xfrm>
                <a:off x="6991350" y="2924175"/>
                <a:ext cx="3543300" cy="1067152"/>
              </a:xfrm>
              <a:prstGeom prst="rect">
                <a:avLst/>
              </a:prstGeom>
              <a:blipFill>
                <a:blip r:embed="rId10"/>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7CCD059-DEE1-294F-C359-60A573819EA4}"/>
                  </a:ext>
                </a:extLst>
              </p:cNvPr>
              <p:cNvSpPr txBox="1"/>
              <p:nvPr/>
            </p:nvSpPr>
            <p:spPr>
              <a:xfrm>
                <a:off x="7000875" y="415290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1" name="TextBox 30">
                <a:extLst>
                  <a:ext uri="{FF2B5EF4-FFF2-40B4-BE49-F238E27FC236}">
                    <a16:creationId xmlns:a16="http://schemas.microsoft.com/office/drawing/2014/main" id="{C7CCD059-DEE1-294F-C359-60A573819EA4}"/>
                  </a:ext>
                </a:extLst>
              </p:cNvPr>
              <p:cNvSpPr txBox="1">
                <a:spLocks noRot="1" noChangeAspect="1" noMove="1" noResize="1" noEditPoints="1" noAdjustHandles="1" noChangeArrowheads="1" noChangeShapeType="1" noTextEdit="1"/>
              </p:cNvSpPr>
              <p:nvPr/>
            </p:nvSpPr>
            <p:spPr>
              <a:xfrm>
                <a:off x="7000875" y="4152900"/>
                <a:ext cx="3543300" cy="1067152"/>
              </a:xfrm>
              <a:prstGeom prst="rect">
                <a:avLst/>
              </a:prstGeom>
              <a:blipFill>
                <a:blip r:embed="rId11"/>
                <a:stretch>
                  <a:fillRect l="-687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3E03422-5401-EE22-0458-B73B136AB027}"/>
                  </a:ext>
                </a:extLst>
              </p:cNvPr>
              <p:cNvSpPr txBox="1"/>
              <p:nvPr/>
            </p:nvSpPr>
            <p:spPr>
              <a:xfrm>
                <a:off x="7010400" y="5286375"/>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2" name="TextBox 31">
                <a:extLst>
                  <a:ext uri="{FF2B5EF4-FFF2-40B4-BE49-F238E27FC236}">
                    <a16:creationId xmlns:a16="http://schemas.microsoft.com/office/drawing/2014/main" id="{A3E03422-5401-EE22-0458-B73B136AB027}"/>
                  </a:ext>
                </a:extLst>
              </p:cNvPr>
              <p:cNvSpPr txBox="1">
                <a:spLocks noRot="1" noChangeAspect="1" noMove="1" noResize="1" noEditPoints="1" noAdjustHandles="1" noChangeArrowheads="1" noChangeShapeType="1" noTextEdit="1"/>
              </p:cNvSpPr>
              <p:nvPr/>
            </p:nvSpPr>
            <p:spPr>
              <a:xfrm>
                <a:off x="7010400" y="5286375"/>
                <a:ext cx="2657475" cy="1067152"/>
              </a:xfrm>
              <a:prstGeom prst="rect">
                <a:avLst/>
              </a:prstGeom>
              <a:blipFill>
                <a:blip r:embed="rId12"/>
                <a:stretch>
                  <a:fillRect l="-9174"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36CBC9-48AF-97FC-6807-2BFF9455FC44}"/>
                  </a:ext>
                </a:extLst>
              </p:cNvPr>
              <p:cNvSpPr txBox="1"/>
              <p:nvPr/>
            </p:nvSpPr>
            <p:spPr>
              <a:xfrm>
                <a:off x="9220200" y="5257800"/>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𝟔</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3" name="TextBox 32">
                <a:extLst>
                  <a:ext uri="{FF2B5EF4-FFF2-40B4-BE49-F238E27FC236}">
                    <a16:creationId xmlns:a16="http://schemas.microsoft.com/office/drawing/2014/main" id="{F936CBC9-48AF-97FC-6807-2BFF9455FC44}"/>
                  </a:ext>
                </a:extLst>
              </p:cNvPr>
              <p:cNvSpPr txBox="1">
                <a:spLocks noRot="1" noChangeAspect="1" noMove="1" noResize="1" noEditPoints="1" noAdjustHandles="1" noChangeArrowheads="1" noChangeShapeType="1" noTextEdit="1"/>
              </p:cNvSpPr>
              <p:nvPr/>
            </p:nvSpPr>
            <p:spPr>
              <a:xfrm>
                <a:off x="9220200" y="5257800"/>
                <a:ext cx="2657475" cy="1067152"/>
              </a:xfrm>
              <a:prstGeom prst="rect">
                <a:avLst/>
              </a:prstGeom>
              <a:blipFill>
                <a:blip r:embed="rId13"/>
                <a:stretch>
                  <a:fillRect l="-9425" b="-11429"/>
                </a:stretch>
              </a:blipFill>
            </p:spPr>
            <p:txBody>
              <a:bodyPr/>
              <a:lstStyle/>
              <a:p>
                <a:r>
                  <a:rPr lang="en-US">
                    <a:noFill/>
                  </a:rPr>
                  <a:t> </a:t>
                </a:r>
              </a:p>
            </p:txBody>
          </p:sp>
        </mc:Fallback>
      </mc:AlternateContent>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repeatCount="indefinite" fill="hold" nodeType="withEffect">
                                  <p:stCondLst>
                                    <p:cond delay="50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4" grpId="0" animBg="1"/>
      <p:bldP spid="25" grpId="0"/>
      <p:bldP spid="26" grpId="0"/>
      <p:bldP spid="27" grpId="0"/>
      <p:bldP spid="28" grpId="0"/>
      <p:bldP spid="29"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B2B517BF-75E9-770A-B8A4-9A083F449085}"/>
              </a:ext>
            </a:extLst>
          </p:cNvPr>
          <p:cNvGrpSpPr/>
          <p:nvPr/>
        </p:nvGrpSpPr>
        <p:grpSpPr>
          <a:xfrm>
            <a:off x="439990" y="334490"/>
            <a:ext cx="605826" cy="830997"/>
            <a:chOff x="3174278" y="237323"/>
            <a:chExt cx="605826" cy="830997"/>
          </a:xfrm>
        </p:grpSpPr>
        <p:sp>
          <p:nvSpPr>
            <p:cNvPr id="5" name="Oval 4">
              <a:extLst>
                <a:ext uri="{FF2B5EF4-FFF2-40B4-BE49-F238E27FC236}">
                  <a16:creationId xmlns:a16="http://schemas.microsoft.com/office/drawing/2014/main" id="{4F6DA8F5-A3F5-1935-258A-FCF9EACC9521}"/>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C8BFF8EE-4A66-3D0F-ED08-CC745D813518}"/>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0093D76-97C3-E8AA-5BC2-F12075DEE7DA}"/>
                  </a:ext>
                </a:extLst>
              </p:cNvPr>
              <p:cNvSpPr txBox="1"/>
              <p:nvPr/>
            </p:nvSpPr>
            <p:spPr>
              <a:xfrm>
                <a:off x="1185910" y="330999"/>
                <a:ext cx="10358390" cy="1603581"/>
              </a:xfrm>
              <a:prstGeom prst="rect">
                <a:avLst/>
              </a:prstGeom>
              <a:noFill/>
            </p:spPr>
            <p:txBody>
              <a:bodyPr wrap="square" rtlCol="0">
                <a:spAutoFit/>
              </a:bodyPr>
              <a:lstStyle/>
              <a:p>
                <a:pPr lvl="0">
                  <a:defRPr/>
                </a:pPr>
                <a:r>
                  <a:rPr lang="vi-VN" sz="2800" b="1" dirty="0">
                    <a:solidFill>
                      <a:srgbClr val="002060"/>
                    </a:solidFill>
                    <a:latin typeface="Cambria" panose="02040503050406030204" pitchFamily="18" charset="0"/>
                    <a:ea typeface="Cambria" panose="02040503050406030204" pitchFamily="18" charset="0"/>
                  </a:rPr>
                  <a:t>Chọn câu trả lời đúng.</a:t>
                </a:r>
                <a:endParaRPr lang="en-US" sz="2800" b="1" dirty="0">
                  <a:solidFill>
                    <a:srgbClr val="002060"/>
                  </a:solidFill>
                  <a:latin typeface="Cambria" panose="02040503050406030204" pitchFamily="18" charset="0"/>
                  <a:ea typeface="Cambria" panose="02040503050406030204" pitchFamily="18" charset="0"/>
                </a:endParaRPr>
              </a:p>
              <a:p>
                <a:pPr lvl="0">
                  <a:defRPr/>
                </a:pPr>
                <a:r>
                  <a:rPr lang="vi-VN" sz="2800" dirty="0">
                    <a:solidFill>
                      <a:srgbClr val="002060"/>
                    </a:solidFill>
                    <a:latin typeface="Cambria" panose="02040503050406030204" pitchFamily="18" charset="0"/>
                    <a:ea typeface="Cambria" panose="02040503050406030204" pitchFamily="18" charset="0"/>
                  </a:rPr>
                  <a:t>Hai bạn Nam và Việt cùng chạy thi trên một đoạn đường. Sau một phút, Nam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𝟑</m:t>
                        </m:r>
                      </m:num>
                      <m:den>
                        <m:r>
                          <a:rPr lang="en-US" altLang="en-US" sz="2800" b="1" i="1" smtClean="0">
                            <a:solidFill>
                              <a:srgbClr val="002060"/>
                            </a:solidFill>
                            <a:latin typeface="Cambria Math" panose="02040503050406030204" pitchFamily="18" charset="0"/>
                            <a:cs typeface="Times New Roman" panose="02020603050405020304" pitchFamily="18" charset="0"/>
                          </a:rPr>
                          <m:t>𝟓</m:t>
                        </m:r>
                      </m:den>
                    </m:f>
                  </m:oMath>
                </a14:m>
                <a:r>
                  <a:rPr lang="vi-VN" sz="2800" dirty="0">
                    <a:solidFill>
                      <a:srgbClr val="002060"/>
                    </a:solidFill>
                    <a:latin typeface="Cambria" panose="02040503050406030204" pitchFamily="18" charset="0"/>
                    <a:ea typeface="Cambria" panose="02040503050406030204" pitchFamily="18" charset="0"/>
                  </a:rPr>
                  <a:t> đoạn đường, Việt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𝟕</m:t>
                        </m:r>
                      </m:num>
                      <m:den>
                        <m:r>
                          <a:rPr lang="en-US" altLang="en-US" sz="2800" b="1" i="1" smtClean="0">
                            <a:solidFill>
                              <a:srgbClr val="002060"/>
                            </a:solidFill>
                            <a:latin typeface="Cambria Math" panose="02040503050406030204" pitchFamily="18" charset="0"/>
                            <a:cs typeface="Times New Roman" panose="02020603050405020304" pitchFamily="18" charset="0"/>
                          </a:rPr>
                          <m:t>𝟏𝟎</m:t>
                        </m:r>
                      </m:den>
                    </m:f>
                  </m:oMath>
                </a14:m>
                <a:r>
                  <a:rPr lang="vi-VN" sz="2800" dirty="0">
                    <a:solidFill>
                      <a:srgbClr val="002060"/>
                    </a:solidFill>
                    <a:latin typeface="Cambria" panose="02040503050406030204" pitchFamily="18" charset="0"/>
                    <a:ea typeface="Cambria" panose="02040503050406030204" pitchFamily="18" charset="0"/>
                  </a:rPr>
                  <a:t> đoạn đường.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60093D76-97C3-E8AA-5BC2-F12075DEE7DA}"/>
                  </a:ext>
                </a:extLst>
              </p:cNvPr>
              <p:cNvSpPr txBox="1">
                <a:spLocks noRot="1" noChangeAspect="1" noMove="1" noResize="1" noEditPoints="1" noAdjustHandles="1" noChangeArrowheads="1" noChangeShapeType="1" noTextEdit="1"/>
              </p:cNvSpPr>
              <p:nvPr/>
            </p:nvSpPr>
            <p:spPr>
              <a:xfrm>
                <a:off x="1185910" y="330999"/>
                <a:ext cx="10358390" cy="1603581"/>
              </a:xfrm>
              <a:prstGeom prst="rect">
                <a:avLst/>
              </a:prstGeom>
              <a:blipFill>
                <a:blip r:embed="rId3"/>
                <a:stretch>
                  <a:fillRect l="-1236" t="-3802" r="-765" b="-152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B7BD0C7-B766-030A-A345-5F3379BF48F8}"/>
              </a:ext>
            </a:extLst>
          </p:cNvPr>
          <p:cNvPicPr>
            <a:picLocks noChangeAspect="1"/>
          </p:cNvPicPr>
          <p:nvPr/>
        </p:nvPicPr>
        <p:blipFill>
          <a:blip r:embed="rId4"/>
          <a:stretch>
            <a:fillRect/>
          </a:stretch>
        </p:blipFill>
        <p:spPr>
          <a:xfrm>
            <a:off x="6617749" y="2085975"/>
            <a:ext cx="5105502" cy="301805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5F176E5-8AA2-E190-0AF7-49B31BBD7810}"/>
                  </a:ext>
                </a:extLst>
              </p:cNvPr>
              <p:cNvSpPr txBox="1"/>
              <p:nvPr/>
            </p:nvSpPr>
            <p:spPr>
              <a:xfrm>
                <a:off x="514351" y="2162175"/>
                <a:ext cx="6181724" cy="2061077"/>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Vậy sau một phút:</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A. </a:t>
                </a:r>
                <a:r>
                  <a:rPr lang="vi-VN" sz="2400" dirty="0">
                    <a:solidFill>
                      <a:srgbClr val="002060"/>
                    </a:solidFill>
                    <a:latin typeface="Cambria" panose="02040503050406030204" pitchFamily="18" charset="0"/>
                    <a:ea typeface="Cambria" panose="02040503050406030204" pitchFamily="18" charset="0"/>
                  </a:rPr>
                  <a:t>Nam chạy nhiều hơn Việt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oMath>
                </a14:m>
                <a:r>
                  <a:rPr lang="vi-VN" sz="2400" dirty="0">
                    <a:solidFill>
                      <a:srgbClr val="002060"/>
                    </a:solidFill>
                    <a:latin typeface="Cambria" panose="02040503050406030204" pitchFamily="18" charset="0"/>
                    <a:ea typeface="Cambria" panose="02040503050406030204" pitchFamily="18" charset="0"/>
                  </a:rPr>
                  <a:t> 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B.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C.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35F176E5-8AA2-E190-0AF7-49B31BBD7810}"/>
                  </a:ext>
                </a:extLst>
              </p:cNvPr>
              <p:cNvSpPr txBox="1">
                <a:spLocks noRot="1" noChangeAspect="1" noMove="1" noResize="1" noEditPoints="1" noAdjustHandles="1" noChangeArrowheads="1" noChangeShapeType="1" noTextEdit="1"/>
              </p:cNvSpPr>
              <p:nvPr/>
            </p:nvSpPr>
            <p:spPr>
              <a:xfrm>
                <a:off x="514351" y="2162175"/>
                <a:ext cx="6181724" cy="2061077"/>
              </a:xfrm>
              <a:prstGeom prst="rect">
                <a:avLst/>
              </a:prstGeom>
              <a:blipFill>
                <a:blip r:embed="rId5"/>
                <a:stretch>
                  <a:fillRect l="-1479" t="-2367" b="-1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64A5AFA-15C0-E7F3-DC03-C6EFEA7C752E}"/>
                  </a:ext>
                </a:extLst>
              </p:cNvPr>
              <p:cNvSpPr txBox="1"/>
              <p:nvPr/>
            </p:nvSpPr>
            <p:spPr>
              <a:xfrm>
                <a:off x="619125" y="4638675"/>
                <a:ext cx="10668000" cy="1337033"/>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Ta thấy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&gt;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oMath>
                </a14:m>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Vậy Việt chạy nhiều hơn Nam</a:t>
                </a:r>
                <a:r>
                  <a:rPr lang="en-US" sz="2800" b="1" dirty="0">
                    <a:solidFill>
                      <a:srgbClr val="FF0000"/>
                    </a:solidFill>
                    <a:latin typeface="Cambria" panose="02040503050406030204" pitchFamily="18" charset="0"/>
                    <a:ea typeface="Cambria" panose="02040503050406030204" pitchFamily="18" charset="0"/>
                  </a:rPr>
                  <a:t>:</a:t>
                </a:r>
                <a:r>
                  <a:rPr lang="vi-VN" sz="28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r>
                      <a:rPr lang="en-US" altLang="en-US" sz="2800" b="1" i="1" smtClean="0">
                        <a:solidFill>
                          <a:srgbClr val="FF0000"/>
                        </a:solidFill>
                        <a:latin typeface="Cambria Math" panose="02040503050406030204" pitchFamily="18" charset="0"/>
                        <a:cs typeface="Times New Roman" panose="02020603050405020304" pitchFamily="18" charset="0"/>
                      </a:rPr>
                      <m:t> </m:t>
                    </m:r>
                    <m:r>
                      <a:rPr lang="en-US" altLang="en-US" sz="2800" b="1" i="0" smtClean="0">
                        <a:solidFill>
                          <a:srgbClr val="FF0000"/>
                        </a:solidFill>
                        <a:latin typeface="Cambria Math" panose="02040503050406030204" pitchFamily="18" charset="0"/>
                        <a:cs typeface="Times New Roman" panose="02020603050405020304" pitchFamily="18" charset="0"/>
                      </a:rPr>
                      <m:t>=</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a:solidFill>
                              <a:srgbClr val="FF0000"/>
                            </a:solidFill>
                            <a:latin typeface="Cambria Math" panose="02040503050406030204" pitchFamily="18" charset="0"/>
                            <a:cs typeface="Times New Roman" panose="02020603050405020304" pitchFamily="18" charset="0"/>
                          </a:rPr>
                          <m:t>𝟏𝟎</m:t>
                        </m:r>
                      </m:den>
                    </m:f>
                    <m:r>
                      <m:rPr>
                        <m:nor/>
                      </m:rPr>
                      <a:rPr lang="en-US" sz="2800" b="1" dirty="0">
                        <a:solidFill>
                          <a:srgbClr val="FF0000"/>
                        </a:solidFill>
                        <a:latin typeface="Cambria" panose="02040503050406030204" pitchFamily="18" charset="0"/>
                        <a:ea typeface="Cambria" panose="02040503050406030204" pitchFamily="18" charset="0"/>
                      </a:rPr>
                      <m:t> </m:t>
                    </m:r>
                    <m:r>
                      <m:rPr>
                        <m:nor/>
                      </m:rPr>
                      <a:rPr lang="en-US" sz="2800" b="1" i="0" dirty="0" smtClean="0">
                        <a:solidFill>
                          <a:srgbClr val="FF0000"/>
                        </a:solidFill>
                        <a:latin typeface="Cambria" panose="02040503050406030204" pitchFamily="18" charset="0"/>
                        <a:ea typeface="Cambria" panose="02040503050406030204" pitchFamily="18" charset="0"/>
                      </a:rPr>
                      <m:t>−</m:t>
                    </m:r>
                    <m:r>
                      <m:rPr>
                        <m:nor/>
                      </m:rPr>
                      <a:rPr lang="en-US" sz="2800" b="1" dirty="0">
                        <a:solidFill>
                          <a:srgbClr val="FF0000"/>
                        </a:solidFill>
                        <a:latin typeface="Cambria" panose="02040503050406030204" pitchFamily="18" charset="0"/>
                        <a:ea typeface="Cambria" panose="02040503050406030204" pitchFamily="18" charset="0"/>
                      </a:rPr>
                      <m:t> </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𝟔</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r>
                      <a:rPr lang="en-US" altLang="en-US" sz="2800" b="1" i="1" smtClean="0">
                        <a:solidFill>
                          <a:srgbClr val="FF0000"/>
                        </a:solidFill>
                        <a:latin typeface="Cambria Math" panose="02040503050406030204" pitchFamily="18" charset="0"/>
                        <a:cs typeface="Times New Roman" panose="02020603050405020304" pitchFamily="18" charset="0"/>
                      </a:rPr>
                      <m:t>=</m:t>
                    </m:r>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m:t>
                        </m:r>
                      </m:num>
                      <m:den>
                        <m:r>
                          <a:rPr lang="en-US" altLang="en-US" sz="2800" b="1" i="1">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den>
                    </m:f>
                  </m:oMath>
                </a14:m>
                <a:r>
                  <a:rPr lang="vi-VN" sz="2800" b="1" dirty="0">
                    <a:solidFill>
                      <a:srgbClr val="FF0000"/>
                    </a:solidFill>
                    <a:latin typeface="Cambria" panose="02040503050406030204" pitchFamily="18" charset="0"/>
                    <a:ea typeface="Cambria" panose="02040503050406030204" pitchFamily="18" charset="0"/>
                  </a:rPr>
                  <a:t>(đoạn đường)</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B64A5AFA-15C0-E7F3-DC03-C6EFEA7C752E}"/>
                  </a:ext>
                </a:extLst>
              </p:cNvPr>
              <p:cNvSpPr txBox="1">
                <a:spLocks noRot="1" noChangeAspect="1" noMove="1" noResize="1" noEditPoints="1" noAdjustHandles="1" noChangeArrowheads="1" noChangeShapeType="1" noTextEdit="1"/>
              </p:cNvSpPr>
              <p:nvPr/>
            </p:nvSpPr>
            <p:spPr>
              <a:xfrm>
                <a:off x="619125" y="4638675"/>
                <a:ext cx="10668000" cy="1337033"/>
              </a:xfrm>
              <a:prstGeom prst="rect">
                <a:avLst/>
              </a:prstGeom>
              <a:blipFill>
                <a:blip r:embed="rId6"/>
                <a:stretch>
                  <a:fillRect l="-857" r="-743" b="-4566"/>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C6D98DCC-343E-AC56-729A-8DDC6BCCBFE5}"/>
              </a:ext>
            </a:extLst>
          </p:cNvPr>
          <p:cNvSpPr/>
          <p:nvPr/>
        </p:nvSpPr>
        <p:spPr>
          <a:xfrm>
            <a:off x="476250" y="3676650"/>
            <a:ext cx="438150" cy="4381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8FAC2C89-5683-E59D-B8E7-9E0C198DBD19}"/>
              </a:ext>
            </a:extLst>
          </p:cNvPr>
          <p:cNvGrpSpPr/>
          <p:nvPr/>
        </p:nvGrpSpPr>
        <p:grpSpPr>
          <a:xfrm>
            <a:off x="460147" y="491321"/>
            <a:ext cx="605826" cy="830997"/>
            <a:chOff x="3174278" y="246848"/>
            <a:chExt cx="605826" cy="830997"/>
          </a:xfrm>
        </p:grpSpPr>
        <p:sp>
          <p:nvSpPr>
            <p:cNvPr id="5" name="Oval 4">
              <a:extLst>
                <a:ext uri="{FF2B5EF4-FFF2-40B4-BE49-F238E27FC236}">
                  <a16:creationId xmlns:a16="http://schemas.microsoft.com/office/drawing/2014/main" id="{784E59BD-76C6-8E62-7442-A9ABF6F38DE6}"/>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81F78AC7-96A7-DFB9-9BF5-15B1C12E7625}"/>
                </a:ext>
              </a:extLst>
            </p:cNvPr>
            <p:cNvSpPr txBox="1"/>
            <p:nvPr/>
          </p:nvSpPr>
          <p:spPr>
            <a:xfrm>
              <a:off x="3257222" y="246848"/>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endParaRPr kumimoji="0" lang="en-VN"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7BB25A7-F224-5BD1-97BB-055E12D3C914}"/>
                  </a:ext>
                </a:extLst>
              </p:cNvPr>
              <p:cNvSpPr txBox="1"/>
              <p:nvPr/>
            </p:nvSpPr>
            <p:spPr>
              <a:xfrm>
                <a:off x="1120342" y="440205"/>
                <a:ext cx="10395383" cy="1387816"/>
              </a:xfrm>
              <a:prstGeom prst="rect">
                <a:avLst/>
              </a:prstGeom>
              <a:noFill/>
            </p:spPr>
            <p:txBody>
              <a:bodyPr wrap="square" rtlCol="0">
                <a:spAutoFit/>
              </a:bodyPr>
              <a:lstStyle/>
              <a:p>
                <a:pPr lvl="0" algn="just">
                  <a:defRPr/>
                </a:pPr>
                <a:r>
                  <a:rPr lang="vi-VN" sz="2400" b="1" dirty="0">
                    <a:solidFill>
                      <a:prstClr val="black"/>
                    </a:solidFill>
                    <a:latin typeface="Cambria" panose="02040503050406030204" pitchFamily="18" charset="0"/>
                    <a:ea typeface="Cambria" panose="02040503050406030204" pitchFamily="18" charset="0"/>
                  </a:rPr>
                  <a:t>Thư viện của Trường Tiểu học Nguyễn Du có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oMath>
                </a14:m>
                <a:r>
                  <a:rPr lang="vi-VN" sz="2400" b="1" dirty="0">
                    <a:solidFill>
                      <a:prstClr val="black"/>
                    </a:solidFill>
                    <a:latin typeface="Cambria" panose="02040503050406030204" pitchFamily="18" charset="0"/>
                    <a:ea typeface="Cambria" panose="02040503050406030204" pitchFamily="18" charset="0"/>
                  </a:rPr>
                  <a:t> số sách là sách giáo khoa,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𝟗</m:t>
                        </m:r>
                      </m:den>
                    </m:f>
                  </m:oMath>
                </a14:m>
                <a:r>
                  <a:rPr lang="vi-VN" sz="2400" b="1" dirty="0">
                    <a:solidFill>
                      <a:prstClr val="black"/>
                    </a:solidFill>
                    <a:latin typeface="Cambria" panose="02040503050406030204" pitchFamily="18" charset="0"/>
                    <a:ea typeface="Cambria" panose="02040503050406030204" pitchFamily="18" charset="0"/>
                  </a:rPr>
                  <a:t> số sách là sách tham khảo, còn lại là truyện thiếu nhi và tạp chí. Tìm phân số chỉ số truyện thiếu nhi và tạp chí trong thư viện của trường đó.</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37BB25A7-F224-5BD1-97BB-055E12D3C914}"/>
                  </a:ext>
                </a:extLst>
              </p:cNvPr>
              <p:cNvSpPr txBox="1">
                <a:spLocks noRot="1" noChangeAspect="1" noMove="1" noResize="1" noEditPoints="1" noAdjustHandles="1" noChangeArrowheads="1" noChangeShapeType="1" noTextEdit="1"/>
              </p:cNvSpPr>
              <p:nvPr/>
            </p:nvSpPr>
            <p:spPr>
              <a:xfrm>
                <a:off x="1120342" y="440205"/>
                <a:ext cx="10395383" cy="1387816"/>
              </a:xfrm>
              <a:prstGeom prst="rect">
                <a:avLst/>
              </a:prstGeom>
              <a:blipFill>
                <a:blip r:embed="rId3"/>
                <a:stretch>
                  <a:fillRect l="-938" r="-880"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8087C83-01B7-31C7-775F-7623AC9D33C1}"/>
                  </a:ext>
                </a:extLst>
              </p:cNvPr>
              <p:cNvSpPr txBox="1"/>
              <p:nvPr/>
            </p:nvSpPr>
            <p:spPr>
              <a:xfrm>
                <a:off x="1457325" y="2486025"/>
                <a:ext cx="8963025" cy="299235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a:t>
                </a:r>
                <a:r>
                  <a:rPr lang="en-US" sz="3200" b="1" dirty="0" err="1">
                    <a:solidFill>
                      <a:srgbClr val="FF0000"/>
                    </a:solidFill>
                    <a:latin typeface="Cambria" panose="02040503050406030204" pitchFamily="18" charset="0"/>
                    <a:ea typeface="Cambria" panose="02040503050406030204" pitchFamily="18" charset="0"/>
                  </a:rPr>
                  <a:t>i</a:t>
                </a:r>
                <a:r>
                  <a:rPr lang="en-US" sz="3200" b="1" dirty="0">
                    <a:solidFill>
                      <a:srgbClr val="FF0000"/>
                    </a:solidFill>
                    <a:latin typeface="Cambria" panose="02040503050406030204" pitchFamily="18" charset="0"/>
                    <a:ea typeface="Cambria" panose="02040503050406030204" pitchFamily="18" charset="0"/>
                  </a:rPr>
                  <a:t>:</a:t>
                </a:r>
                <a:endParaRPr lang="en-US" sz="3200" b="1"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Phân số chỉ số truyện thiếu nhi và tạp chí trong thư viện của trường là:</a:t>
                </a:r>
              </a:p>
              <a:p>
                <a:pPr algn="ctr"/>
                <a:r>
                  <a:rPr lang="vi-VN" sz="3200" b="0" i="0" dirty="0">
                    <a:solidFill>
                      <a:srgbClr val="FF0000"/>
                    </a:solidFill>
                    <a:effectLst/>
                    <a:latin typeface="Cambria" panose="02040503050406030204" pitchFamily="18" charset="0"/>
                    <a:ea typeface="Cambria" panose="02040503050406030204" pitchFamily="18" charset="0"/>
                  </a:rPr>
                  <a:t>1−</a:t>
                </a:r>
                <a:r>
                  <a:rPr lang="vi-VN"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a:solidFill>
                              <a:srgbClr val="FF0000"/>
                            </a:solidFill>
                            <a:latin typeface="Cambria Math" panose="02040503050406030204" pitchFamily="18" charset="0"/>
                            <a:cs typeface="Times New Roman" panose="02020603050405020304" pitchFamily="18" charset="0"/>
                          </a:rPr>
                          <m:t>𝟐</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(số sách)</a:t>
                </a:r>
              </a:p>
              <a:p>
                <a:pPr algn="r"/>
                <a:r>
                  <a:rPr lang="vi-VN" sz="3200" b="0" i="0" dirty="0">
                    <a:solidFill>
                      <a:srgbClr val="FF0000"/>
                    </a:solidFill>
                    <a:effectLst/>
                    <a:latin typeface="Cambria" panose="02040503050406030204" pitchFamily="18" charset="0"/>
                    <a:ea typeface="Cambria" panose="02040503050406030204" pitchFamily="18" charset="0"/>
                  </a:rPr>
                  <a:t>Đáp số: </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 số sách</a:t>
                </a:r>
              </a:p>
            </p:txBody>
          </p:sp>
        </mc:Choice>
        <mc:Fallback xmlns="">
          <p:sp>
            <p:nvSpPr>
              <p:cNvPr id="2" name="TextBox 1">
                <a:extLst>
                  <a:ext uri="{FF2B5EF4-FFF2-40B4-BE49-F238E27FC236}">
                    <a16:creationId xmlns:a16="http://schemas.microsoft.com/office/drawing/2014/main" id="{18087C83-01B7-31C7-775F-7623AC9D33C1}"/>
                  </a:ext>
                </a:extLst>
              </p:cNvPr>
              <p:cNvSpPr txBox="1">
                <a:spLocks noRot="1" noChangeAspect="1" noMove="1" noResize="1" noEditPoints="1" noAdjustHandles="1" noChangeArrowheads="1" noChangeShapeType="1" noTextEdit="1"/>
              </p:cNvSpPr>
              <p:nvPr/>
            </p:nvSpPr>
            <p:spPr>
              <a:xfrm>
                <a:off x="1457325" y="2486025"/>
                <a:ext cx="8963025" cy="2992358"/>
              </a:xfrm>
              <a:prstGeom prst="rect">
                <a:avLst/>
              </a:prstGeom>
              <a:blipFill>
                <a:blip r:embed="rId4"/>
                <a:stretch>
                  <a:fillRect t="-2648" r="-1769" b="-1833"/>
                </a:stretch>
              </a:blipFill>
            </p:spPr>
            <p:txBody>
              <a:bodyPr/>
              <a:lstStyle/>
              <a:p>
                <a:r>
                  <a:rPr lang="en-US">
                    <a:noFill/>
                  </a:rPr>
                  <a:t> </a:t>
                </a:r>
              </a:p>
            </p:txBody>
          </p:sp>
        </mc:Fallback>
      </mc:AlternateContent>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22" name="图片 20">
            <a:extLst>
              <a:ext uri="{FF2B5EF4-FFF2-40B4-BE49-F238E27FC236}">
                <a16:creationId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Arial"/>
                  <a:sym typeface="Arial"/>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7" action="ppaction://hlinksldjump"/>
            <a:extLst>
              <a:ext uri="{FF2B5EF4-FFF2-40B4-BE49-F238E27FC236}">
                <a16:creationId xmlns:a16="http://schemas.microsoft.com/office/drawing/2014/main" id="{76FDE3AD-8366-42A4-AAAE-E406F4828B46}"/>
              </a:ext>
            </a:extLst>
          </p:cNvPr>
          <p:cNvSpPr/>
          <p:nvPr/>
        </p:nvSpPr>
        <p:spPr>
          <a:xfrm>
            <a:off x="11100620" y="6084165"/>
            <a:ext cx="937650"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sp>
        <p:nvSpPr>
          <p:cNvPr id="6" name="Rectangle: Rounded Corners 5">
            <a:hlinkClick r:id="rId27" action="ppaction://hlinksldjump"/>
            <a:extLst>
              <a:ext uri="{FF2B5EF4-FFF2-40B4-BE49-F238E27FC236}">
                <a16:creationId xmlns:a16="http://schemas.microsoft.com/office/drawing/2014/main" id="{AA82E4ED-6D61-0E59-5011-ED08965A6620}"/>
              </a:ext>
            </a:extLst>
          </p:cNvPr>
          <p:cNvSpPr/>
          <p:nvPr/>
        </p:nvSpPr>
        <p:spPr>
          <a:xfrm>
            <a:off x="276225" y="228600"/>
            <a:ext cx="11144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975555" y="761603"/>
                <a:ext cx="7807136" cy="1635832"/>
              </a:xfrm>
              <a:prstGeom prst="rect">
                <a:avLst/>
              </a:prstGeom>
              <a:noFill/>
            </p:spPr>
            <p:txBody>
              <a:bodyPr wrap="square" rtlCol="0">
                <a:spAutoFit/>
              </a:bodyPr>
              <a:lstStyle/>
              <a:p>
                <a:pPr lvl="0" algn="ctr" defTabSz="914377">
                  <a:defRPr/>
                </a:pPr>
                <a:r>
                  <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Viết</a:t>
                </a:r>
                <a:r>
                  <a:rPr kumimoji="0" lang="nl-NL"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phân số sau thành phân số thập phân: </a:t>
                </a:r>
                <a14:m>
                  <m:oMath xmlns:m="http://schemas.openxmlformats.org/officeDocument/2006/math">
                    <m:f>
                      <m:fPr>
                        <m:ctrlPr>
                          <a:rPr lang="en-US" altLang="en-US" sz="4000" b="1" i="1">
                            <a:solidFill>
                              <a:srgbClr val="002060"/>
                            </a:solidFill>
                            <a:latin typeface="Cambria Math" panose="02040503050406030204" pitchFamily="18" charset="0"/>
                            <a:cs typeface="Times New Roman" panose="02020603050405020304" pitchFamily="18" charset="0"/>
                          </a:rPr>
                        </m:ctrlPr>
                      </m:fPr>
                      <m:num>
                        <m:r>
                          <a:rPr lang="en-US" altLang="en-US" sz="4000" b="1" i="1" smtClean="0">
                            <a:solidFill>
                              <a:srgbClr val="002060"/>
                            </a:solidFill>
                            <a:latin typeface="Cambria Math" panose="02040503050406030204" pitchFamily="18" charset="0"/>
                            <a:cs typeface="Times New Roman" panose="02020603050405020304" pitchFamily="18" charset="0"/>
                          </a:rPr>
                          <m:t>𝟗</m:t>
                        </m:r>
                      </m:num>
                      <m:den>
                        <m:r>
                          <a:rPr lang="en-US" altLang="en-US" sz="4000" b="1" i="0" smtClean="0">
                            <a:solidFill>
                              <a:srgbClr val="002060"/>
                            </a:solidFill>
                            <a:latin typeface="Cambria Math" panose="02040503050406030204" pitchFamily="18" charset="0"/>
                            <a:cs typeface="Times New Roman" panose="02020603050405020304" pitchFamily="18" charset="0"/>
                          </a:rPr>
                          <m:t>𝟑</m:t>
                        </m:r>
                        <m:r>
                          <a:rPr lang="en-US" altLang="en-US" sz="4000" b="1">
                            <a:solidFill>
                              <a:srgbClr val="002060"/>
                            </a:solidFill>
                            <a:latin typeface="Cambria Math" panose="02040503050406030204" pitchFamily="18" charset="0"/>
                            <a:cs typeface="Times New Roman" panose="02020603050405020304" pitchFamily="18" charset="0"/>
                          </a:rPr>
                          <m:t>𝟎</m:t>
                        </m:r>
                      </m:den>
                    </m:f>
                  </m:oMath>
                </a14:m>
                <a:endPar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75555" y="761603"/>
                <a:ext cx="7807136" cy="1635832"/>
              </a:xfrm>
              <a:prstGeom prst="rect">
                <a:avLst/>
              </a:prstGeom>
              <a:blipFill>
                <a:blip r:embed="rId7"/>
                <a:stretch>
                  <a:fillRect t="-6716" r="-1483" b="-4104"/>
                </a:stretch>
              </a:blipFill>
            </p:spPr>
            <p:txBody>
              <a:bodyPr/>
              <a:lstStyle/>
              <a:p>
                <a:r>
                  <a:rPr lang="en-US">
                    <a:noFill/>
                  </a:rPr>
                  <a:t> </a:t>
                </a:r>
              </a:p>
            </p:txBody>
          </p:sp>
        </mc:Fallback>
      </mc:AlternateContent>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204870" y="3798477"/>
                  <a:ext cx="5772813" cy="115922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4800" b="1" i="1" smtClean="0">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𝟗</m:t>
                          </m:r>
                        </m:num>
                        <m:den>
                          <m:r>
                            <a:rPr lang="en-US" altLang="en-US" sz="4800" b="1" i="0" smtClean="0">
                              <a:solidFill>
                                <a:srgbClr val="FF0000"/>
                              </a:solidFill>
                              <a:latin typeface="Cambria Math" panose="02040503050406030204" pitchFamily="18" charset="0"/>
                              <a:cs typeface="Times New Roman" panose="02020603050405020304" pitchFamily="18" charset="0"/>
                            </a:rPr>
                            <m:t>𝟑</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a:solidFill>
                                <a:srgbClr val="FF0000"/>
                              </a:solidFill>
                              <a:latin typeface="Cambria Math" panose="02040503050406030204" pitchFamily="18" charset="0"/>
                              <a:cs typeface="Times New Roman" panose="02020603050405020304" pitchFamily="18" charset="0"/>
                            </a:rPr>
                            <m:t>𝟗</m:t>
                          </m:r>
                          <m:r>
                            <a:rPr lang="en-US" altLang="en-US" sz="4800" b="1" i="1" smtClean="0">
                              <a:solidFill>
                                <a:srgbClr val="FF0000"/>
                              </a:solidFill>
                              <a:latin typeface="Cambria Math" panose="02040503050406030204" pitchFamily="18" charset="0"/>
                              <a:cs typeface="Times New Roman" panose="02020603050405020304" pitchFamily="18" charset="0"/>
                            </a:rPr>
                            <m:t>  : </m:t>
                          </m:r>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a:solidFill>
                                <a:srgbClr val="FF0000"/>
                              </a:solidFill>
                              <a:latin typeface="Cambria Math" panose="02040503050406030204" pitchFamily="18" charset="0"/>
                              <a:cs typeface="Times New Roman" panose="02020603050405020304" pitchFamily="18" charset="0"/>
                            </a:rPr>
                            <m:t>𝟑𝟎</m:t>
                          </m:r>
                          <m:r>
                            <a:rPr lang="en-US" altLang="en-US" sz="4800" b="1" i="0" smtClean="0">
                              <a:solidFill>
                                <a:srgbClr val="FF0000"/>
                              </a:solidFill>
                              <a:latin typeface="Cambria Math" panose="02040503050406030204" pitchFamily="18" charset="0"/>
                              <a:cs typeface="Times New Roman" panose="02020603050405020304" pitchFamily="18" charset="0"/>
                            </a:rPr>
                            <m:t>  : </m:t>
                          </m:r>
                          <m:r>
                            <a:rPr lang="en-US" altLang="en-US" sz="4800" b="1" i="0" smtClean="0">
                              <a:solidFill>
                                <a:srgbClr val="FF0000"/>
                              </a:solidFill>
                              <a:latin typeface="Cambria Math" panose="02040503050406030204" pitchFamily="18" charset="0"/>
                              <a:cs typeface="Times New Roman" panose="02020603050405020304" pitchFamily="18" charset="0"/>
                            </a:rPr>
                            <m:t>𝟑</m:t>
                          </m:r>
                        </m:den>
                      </m:f>
                      <m:r>
                        <m:rPr>
                          <m:nor/>
                        </m:rP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i="0" smtClean="0">
                              <a:solidFill>
                                <a:srgbClr val="FF0000"/>
                              </a:solidFill>
                              <a:latin typeface="Cambria Math" panose="02040503050406030204" pitchFamily="18" charset="0"/>
                              <a:cs typeface="Times New Roman" panose="02020603050405020304" pitchFamily="18" charset="0"/>
                            </a:rPr>
                            <m:t>𝟏</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04870" y="3798477"/>
                  <a:ext cx="5772813" cy="1159228"/>
                </a:xfrm>
                <a:prstGeom prst="rect">
                  <a:avLst/>
                </a:prstGeom>
                <a:blipFill>
                  <a:blip r:embed="rId10"/>
                  <a:stretch>
                    <a:fillRect b="-1151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3"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406109" y="617479"/>
                <a:ext cx="7588717" cy="1790105"/>
              </a:xfrm>
              <a:prstGeom prst="rect">
                <a:avLst/>
              </a:prstGeom>
              <a:noFill/>
            </p:spPr>
            <p:txBody>
              <a:bodyPr wrap="square" rtlCol="0">
                <a:spAutoFit/>
              </a:bodyPr>
              <a:lstStyle/>
              <a:p>
                <a:pPr lvl="0" algn="ctr" defTabSz="914377">
                  <a:defRPr/>
                </a:pPr>
                <a:r>
                  <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𝟓</m:t>
                        </m:r>
                      </m:den>
                    </m:f>
                  </m:oMath>
                </a14:m>
                <a:endPar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406109" y="617479"/>
                <a:ext cx="7588717" cy="1790105"/>
              </a:xfrm>
              <a:prstGeom prst="rect">
                <a:avLst/>
              </a:prstGeom>
              <a:blipFill>
                <a:blip r:embed="rId7"/>
                <a:stretch>
                  <a:fillRect l="-2169" t="-6803" r="-3534" b="-4082"/>
                </a:stretch>
              </a:blipFill>
            </p:spPr>
            <p:txBody>
              <a:bodyPr/>
              <a:lstStyle/>
              <a:p>
                <a:r>
                  <a:rPr lang="en-US">
                    <a:noFill/>
                  </a:rPr>
                  <a:t> </a:t>
                </a:r>
              </a:p>
            </p:txBody>
          </p:sp>
        </mc:Fallback>
      </mc:AlternateContent>
      <p:grpSp>
        <p:nvGrpSpPr>
          <p:cNvPr id="29" name="Group 28"/>
          <p:cNvGrpSpPr/>
          <p:nvPr/>
        </p:nvGrpSpPr>
        <p:grpSpPr>
          <a:xfrm>
            <a:off x="2152651" y="2498739"/>
            <a:ext cx="6921490" cy="4789573"/>
            <a:chOff x="3605209" y="2498738"/>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690400" y="3871673"/>
                  <a:ext cx="3503402" cy="142596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000" b="1" i="1" smtClean="0">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den>
                      </m:f>
                    </m:oMath>
                  </a14:m>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den>
                      </m:f>
                      <m:r>
                        <m:rPr>
                          <m:nor/>
                        </m:rPr>
                        <a:rPr lang="en-US" sz="60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𝟖</m:t>
                          </m:r>
                        </m:num>
                        <m:den>
                          <m:r>
                            <a:rPr lang="en-US" altLang="en-US" sz="6000" b="1" i="0" smtClean="0">
                              <a:solidFill>
                                <a:srgbClr val="FF0000"/>
                              </a:solidFill>
                              <a:latin typeface="Cambria Math" panose="02040503050406030204" pitchFamily="18" charset="0"/>
                              <a:cs typeface="Times New Roman" panose="02020603050405020304" pitchFamily="18" charset="0"/>
                            </a:rPr>
                            <m:t>𝟏</m:t>
                          </m:r>
                          <m:r>
                            <a:rPr lang="en-US" altLang="en-US" sz="6000" b="1">
                              <a:solidFill>
                                <a:srgbClr val="FF0000"/>
                              </a:solidFill>
                              <a:latin typeface="Cambria Math" panose="02040503050406030204" pitchFamily="18" charset="0"/>
                              <a:cs typeface="Times New Roman" panose="02020603050405020304" pitchFamily="18" charset="0"/>
                            </a:rPr>
                            <m:t>𝟎</m:t>
                          </m:r>
                        </m:den>
                      </m:f>
                    </m:oMath>
                  </a14:m>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0400" y="3871673"/>
                  <a:ext cx="3503402" cy="1425968"/>
                </a:xfrm>
                <a:prstGeom prst="rect">
                  <a:avLst/>
                </a:prstGeom>
                <a:blipFill>
                  <a:blip r:embed="rId9"/>
                  <a:stretch>
                    <a:fillRect b="-1324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2" action="ppaction://hlinksldjump"/>
            <a:extLst>
              <a:ext uri="{FF2B5EF4-FFF2-40B4-BE49-F238E27FC236}">
                <a16:creationId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014675" y="514885"/>
                <a:ext cx="9110128" cy="1944378"/>
              </a:xfrm>
              <a:prstGeom prst="rect">
                <a:avLst/>
              </a:prstGeom>
              <a:noFill/>
            </p:spPr>
            <p:txBody>
              <a:bodyPr wrap="square" rtlCol="0">
                <a:spAutoFit/>
              </a:bodyPr>
              <a:lstStyle/>
              <a:p>
                <a:pPr lvl="0" algn="ctr" defTabSz="914377">
                  <a:defRPr/>
                </a:pPr>
                <a:r>
                  <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𝟏𝟐</m:t>
                        </m:r>
                      </m:num>
                      <m:den>
                        <m:r>
                          <a:rPr lang="en-US" altLang="en-US" sz="4800" b="1" i="1" smtClean="0">
                            <a:solidFill>
                              <a:srgbClr val="002060"/>
                            </a:solidFill>
                            <a:latin typeface="Cambria Math" panose="02040503050406030204" pitchFamily="18" charset="0"/>
                            <a:cs typeface="Times New Roman" panose="02020603050405020304" pitchFamily="18" charset="0"/>
                          </a:rPr>
                          <m:t>𝟐𝟓</m:t>
                        </m:r>
                      </m:den>
                    </m:f>
                  </m:oMath>
                </a14:m>
                <a:endPar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014675" y="514885"/>
                <a:ext cx="9110128" cy="1944378"/>
              </a:xfrm>
              <a:prstGeom prst="rect">
                <a:avLst/>
              </a:prstGeom>
              <a:blipFill>
                <a:blip r:embed="rId7"/>
                <a:stretch>
                  <a:fillRect l="-1538" t="-7210" r="-2943" b="-4389"/>
                </a:stretch>
              </a:blipFill>
            </p:spPr>
            <p:txBody>
              <a:bodyPr/>
              <a:lstStyle/>
              <a:p>
                <a:r>
                  <a:rPr lang="en-US">
                    <a:noFill/>
                  </a:rPr>
                  <a:t> </a:t>
                </a:r>
              </a:p>
            </p:txBody>
          </p:sp>
        </mc:Fallback>
      </mc:AlternateContent>
      <p:grpSp>
        <p:nvGrpSpPr>
          <p:cNvPr id="29" name="Group 28"/>
          <p:cNvGrpSpPr/>
          <p:nvPr/>
        </p:nvGrpSpPr>
        <p:grpSpPr>
          <a:xfrm>
            <a:off x="1476376" y="2472952"/>
            <a:ext cx="7650156" cy="4789574"/>
            <a:chOff x="3657600" y="2472952"/>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198669" y="3814255"/>
                  <a:ext cx="4039793" cy="1559401"/>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den>
                      </m:f>
                    </m:oMath>
                  </a14:m>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den>
                      </m:f>
                      <m:r>
                        <m:rPr>
                          <m:nor/>
                        </m:rP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600" b="1" i="1">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𝟒𝟖</m:t>
                          </m:r>
                        </m:num>
                        <m:den>
                          <m:r>
                            <a:rPr lang="en-US" altLang="en-US" sz="6600" b="1" i="0" smtClean="0">
                              <a:solidFill>
                                <a:srgbClr val="FF0000"/>
                              </a:solidFill>
                              <a:latin typeface="Cambria Math" panose="02040503050406030204" pitchFamily="18" charset="0"/>
                              <a:cs typeface="Times New Roman" panose="02020603050405020304" pitchFamily="18" charset="0"/>
                            </a:rPr>
                            <m:t>𝟏</m:t>
                          </m:r>
                          <m:r>
                            <a:rPr lang="en-US" altLang="en-US" sz="6600" b="1">
                              <a:solidFill>
                                <a:srgbClr val="FF0000"/>
                              </a:solidFill>
                              <a:latin typeface="Cambria Math" panose="02040503050406030204" pitchFamily="18" charset="0"/>
                              <a:cs typeface="Times New Roman" panose="02020603050405020304" pitchFamily="18" charset="0"/>
                            </a:rPr>
                            <m:t>𝟎</m:t>
                          </m:r>
                          <m:r>
                            <a:rPr lang="en-US" altLang="en-US" sz="6600" b="1" i="0" smtClean="0">
                              <a:solidFill>
                                <a:srgbClr val="FF0000"/>
                              </a:solidFill>
                              <a:latin typeface="Cambria Math" panose="02040503050406030204" pitchFamily="18" charset="0"/>
                              <a:cs typeface="Times New Roman" panose="02020603050405020304" pitchFamily="18" charset="0"/>
                            </a:rPr>
                            <m:t>𝟎</m:t>
                          </m:r>
                        </m:den>
                      </m:f>
                    </m:oMath>
                  </a14:m>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198669" y="3814255"/>
                  <a:ext cx="4039793" cy="1559401"/>
                </a:xfrm>
                <a:prstGeom prst="rect">
                  <a:avLst/>
                </a:prstGeom>
                <a:blipFill>
                  <a:blip r:embed="rId9"/>
                  <a:stretch>
                    <a:fillRect t="-391" b="-13672"/>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2" action="ppaction://hlinksldjump"/>
            <a:extLst>
              <a:ext uri="{FF2B5EF4-FFF2-40B4-BE49-F238E27FC236}">
                <a16:creationId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sp>
        <p:nvSpPr>
          <p:cNvPr id="3" name="Rectangle: Rounded Corners 2">
            <a:extLst>
              <a:ext uri="{FF2B5EF4-FFF2-40B4-BE49-F238E27FC236}">
                <a16:creationId xmlns:a16="http://schemas.microsoft.com/office/drawing/2014/main" id="{5F2154CC-B399-E72A-5E10-7EB7A75588F8}"/>
              </a:ext>
            </a:extLst>
          </p:cNvPr>
          <p:cNvSpPr/>
          <p:nvPr/>
        </p:nvSpPr>
        <p:spPr>
          <a:xfrm>
            <a:off x="3057832" y="1838632"/>
            <a:ext cx="8750710" cy="3185652"/>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59C590E8-36C3-E0CC-2C99-F8C620248EE3}"/>
              </a:ext>
            </a:extLst>
          </p:cNvPr>
          <p:cNvPicPr>
            <a:picLocks noChangeAspect="1"/>
          </p:cNvPicPr>
          <p:nvPr/>
        </p:nvPicPr>
        <p:blipFill>
          <a:blip r:embed="rId4"/>
          <a:stretch>
            <a:fillRect/>
          </a:stretch>
        </p:blipFill>
        <p:spPr>
          <a:xfrm>
            <a:off x="3086452" y="2191495"/>
            <a:ext cx="8870449" cy="26519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7DE4C0B-476A-CB4E-133F-F555C47AEC91}"/>
              </a:ext>
            </a:extLst>
          </p:cNvPr>
          <p:cNvPicPr>
            <a:picLocks noChangeAspect="1"/>
          </p:cNvPicPr>
          <p:nvPr/>
        </p:nvPicPr>
        <p:blipFill>
          <a:blip r:embed="rId3"/>
          <a:stretch>
            <a:fillRect/>
          </a:stretch>
        </p:blipFill>
        <p:spPr>
          <a:xfrm>
            <a:off x="2459859" y="1627865"/>
            <a:ext cx="10772566" cy="3700593"/>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12F63388-6DA1-31F1-14DA-40A474CCAFFD}"/>
              </a:ext>
            </a:extLst>
          </p:cNvPr>
          <p:cNvGrpSpPr/>
          <p:nvPr/>
        </p:nvGrpSpPr>
        <p:grpSpPr>
          <a:xfrm>
            <a:off x="556431" y="459255"/>
            <a:ext cx="605826" cy="830997"/>
            <a:chOff x="3155228" y="237323"/>
            <a:chExt cx="605826" cy="830997"/>
          </a:xfrm>
        </p:grpSpPr>
        <p:sp>
          <p:nvSpPr>
            <p:cNvPr id="4" name="Oval 3">
              <a:extLst>
                <a:ext uri="{FF2B5EF4-FFF2-40B4-BE49-F238E27FC236}">
                  <a16:creationId xmlns:a16="http://schemas.microsoft.com/office/drawing/2014/main" id="{6DE35AAD-5FA1-1695-D562-E1271A5B3335}"/>
                </a:ext>
              </a:extLst>
            </p:cNvPr>
            <p:cNvSpPr/>
            <p:nvPr/>
          </p:nvSpPr>
          <p:spPr>
            <a:xfrm>
              <a:off x="315522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4B424B20-96D2-EC9F-AFEA-63F29B5548BB}"/>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grpSp>
      <p:sp>
        <p:nvSpPr>
          <p:cNvPr id="6" name="Rounded Rectangle 43">
            <a:extLst>
              <a:ext uri="{FF2B5EF4-FFF2-40B4-BE49-F238E27FC236}">
                <a16:creationId xmlns:a16="http://schemas.microsoft.com/office/drawing/2014/main" id="{29099EC7-EA46-C314-E6F3-5B705BCAD8F0}"/>
              </a:ext>
            </a:extLst>
          </p:cNvPr>
          <p:cNvSpPr/>
          <p:nvPr/>
        </p:nvSpPr>
        <p:spPr>
          <a:xfrm>
            <a:off x="1206458" y="641604"/>
            <a:ext cx="1222417"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76273B3-4CE2-3575-1571-8E1C07ABFF7C}"/>
              </a:ext>
            </a:extLst>
          </p:cNvPr>
          <p:cNvSpPr txBox="1"/>
          <p:nvPr/>
        </p:nvSpPr>
        <p:spPr>
          <a:xfrm>
            <a:off x="1178427" y="628836"/>
            <a:ext cx="12905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ea typeface="+mn-ea"/>
                <a:cs typeface="+mn-cs"/>
              </a:rPr>
              <a:t>Tính</a:t>
            </a:r>
            <a:endParaRPr kumimoji="0" lang="en-VN"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6A820BA2-3D2D-DBFC-FA50-CFDFA54AA6BE}"/>
              </a:ext>
            </a:extLst>
          </p:cNvPr>
          <p:cNvPicPr>
            <a:picLocks noChangeAspect="1"/>
          </p:cNvPicPr>
          <p:nvPr/>
        </p:nvPicPr>
        <p:blipFill>
          <a:blip r:embed="rId3"/>
          <a:stretch>
            <a:fillRect/>
          </a:stretch>
        </p:blipFill>
        <p:spPr>
          <a:xfrm>
            <a:off x="433387" y="2105025"/>
            <a:ext cx="11344275" cy="1390650"/>
          </a:xfrm>
          <a:prstGeom prst="rect">
            <a:avLst/>
          </a:prstGeom>
        </p:spPr>
      </p:pic>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644</Words>
  <Application>Microsoft Office PowerPoint</Application>
  <PresentationFormat>Widescreen</PresentationFormat>
  <Paragraphs>80</Paragraphs>
  <Slides>19</Slides>
  <Notes>13</Notes>
  <HiddenSlides>0</HiddenSlides>
  <MMClips>12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#9Slide07 IcielStormtrooper</vt:lpstr>
      <vt:lpstr>Arial</vt:lpstr>
      <vt:lpstr>Bebas Neue</vt:lpstr>
      <vt:lpstr>Calibri</vt:lpstr>
      <vt:lpstr>Calibri Light</vt:lpstr>
      <vt:lpstr>Cambria</vt:lpstr>
      <vt:lpstr>Cambria Math</vt:lpstr>
      <vt:lpstr>Karla</vt:lpstr>
      <vt:lpstr>Love Ya Like A Sister</vt:lpstr>
      <vt:lpstr>SVN-SAF</vt:lpstr>
      <vt:lpstr>Times New Roman</vt:lpstr>
      <vt:lpstr>Find a Rainbow Day by Slidesgo</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vu luong</cp:lastModifiedBy>
  <cp:revision>19</cp:revision>
  <dcterms:created xsi:type="dcterms:W3CDTF">2024-06-06T08:48:18Z</dcterms:created>
  <dcterms:modified xsi:type="dcterms:W3CDTF">2024-09-25T02:40:06Z</dcterms:modified>
</cp:coreProperties>
</file>