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015" r:id="rId2"/>
    <p:sldId id="3016" r:id="rId3"/>
    <p:sldId id="2979" r:id="rId4"/>
    <p:sldId id="2976" r:id="rId5"/>
    <p:sldId id="2983" r:id="rId6"/>
    <p:sldId id="2980" r:id="rId7"/>
    <p:sldId id="2981" r:id="rId8"/>
    <p:sldId id="2987" r:id="rId9"/>
    <p:sldId id="2994" r:id="rId10"/>
    <p:sldId id="2985" r:id="rId11"/>
    <p:sldId id="2986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98D7"/>
    <a:srgbClr val="FF3399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505064-6C45-45DA-B53E-FE3FE70CA689}"/>
              </a:ext>
            </a:extLst>
          </p:cNvPr>
          <p:cNvSpPr txBox="1"/>
          <p:nvPr/>
        </p:nvSpPr>
        <p:spPr>
          <a:xfrm>
            <a:off x="932835" y="222849"/>
            <a:ext cx="101505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6AF3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UBNND PHƯỜNG PHÙ LIỄN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6AF3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LÝ TỰ TRỌNG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56AF3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96A6F8-119E-4BA4-8C1A-F34EEE2B214C}"/>
              </a:ext>
            </a:extLst>
          </p:cNvPr>
          <p:cNvSpPr txBox="1"/>
          <p:nvPr/>
        </p:nvSpPr>
        <p:spPr>
          <a:xfrm>
            <a:off x="1020711" y="1494220"/>
            <a:ext cx="1015057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/>
                <a:solidFill>
                  <a:srgbClr val="008A3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008A3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Tin </a:t>
            </a:r>
            <a:r>
              <a:rPr kumimoji="0" lang="en-US" sz="4000" b="1" i="0" u="none" strike="noStrike" kern="1200" cap="none" spc="0" normalizeH="0" baseline="0" noProof="0" dirty="0" err="1">
                <a:ln/>
                <a:solidFill>
                  <a:srgbClr val="008A3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008A3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kumimoji="0" lang="vi-VN" sz="4000" b="1" i="0" u="none" strike="noStrike" kern="1200" cap="none" spc="0" normalizeH="0" baseline="0" noProof="0" dirty="0">
              <a:ln/>
              <a:solidFill>
                <a:srgbClr val="008A3B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1CE450-DF50-4BE4-AA9C-AE3140067180}"/>
              </a:ext>
            </a:extLst>
          </p:cNvPr>
          <p:cNvSpPr txBox="1"/>
          <p:nvPr/>
        </p:nvSpPr>
        <p:spPr>
          <a:xfrm>
            <a:off x="1242550" y="2526776"/>
            <a:ext cx="1015057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 DỤNG PHẦN MỀM KHI ĐƯỢC PHÉP</a:t>
            </a:r>
            <a:endParaRPr kumimoji="0" lang="vi-VN" sz="40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3312B7-48C7-4B90-9168-0F53FA21A784}"/>
              </a:ext>
            </a:extLst>
          </p:cNvPr>
          <p:cNvSpPr txBox="1"/>
          <p:nvPr/>
        </p:nvSpPr>
        <p:spPr>
          <a:xfrm>
            <a:off x="1345789" y="4486618"/>
            <a:ext cx="10047339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56AF3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56AF3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56AF3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56AF3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56AF3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56AF3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56AF3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56AF3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56AF3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kumimoji="0" lang="vi-VN" sz="2800" b="1" i="0" u="none" strike="noStrike" kern="1200" cap="none" spc="0" normalizeH="0" baseline="0" noProof="0" dirty="0">
              <a:ln/>
              <a:solidFill>
                <a:srgbClr val="56AF3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id="{46A08F8C-64A4-4018-BCC4-4943F340FC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0" y="335948"/>
            <a:ext cx="1664763" cy="1512215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C124813-CAB0-4BAE-8522-6E556B9CA0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018" y="4809958"/>
            <a:ext cx="10323871" cy="2048042"/>
          </a:xfrm>
          <a:prstGeom prst="rect">
            <a:avLst/>
          </a:prstGeom>
        </p:spPr>
      </p:pic>
      <p:pic>
        <p:nvPicPr>
          <p:cNvPr id="10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id="{7F9DA2C2-1B47-4382-9082-4A46D60039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348" b="89776" l="9744" r="89776">
                        <a14:foregroundMark x1="44728" y1="24281" x2="56869" y2="27157"/>
                        <a14:foregroundMark x1="56390" y1="26677" x2="57348" y2="28435"/>
                        <a14:foregroundMark x1="38978" y1="27636" x2="60064" y2="33387"/>
                        <a14:foregroundMark x1="60064" y1="33387" x2="42332" y2="32748"/>
                        <a14:foregroundMark x1="55911" y1="21885" x2="56390" y2="20927"/>
                        <a14:foregroundMark x1="53195" y1="24281" x2="51278" y2="22364"/>
                        <a14:foregroundMark x1="42332" y1="29393" x2="62780" y2="37220"/>
                        <a14:foregroundMark x1="62780" y1="37220" x2="45208" y2="24601"/>
                        <a14:foregroundMark x1="45208" y1="24601" x2="43770" y2="27157"/>
                        <a14:foregroundMark x1="56869" y1="25240" x2="55911" y2="28914"/>
                        <a14:foregroundMark x1="57348" y1="29872" x2="57348" y2="29872"/>
                        <a14:foregroundMark x1="57348" y1="29872" x2="57348" y2="29872"/>
                        <a14:foregroundMark x1="57348" y1="26677" x2="57348" y2="26677"/>
                        <a14:foregroundMark x1="51278" y1="9265" x2="51278" y2="9265"/>
                        <a14:foregroundMark x1="52716" y1="7348" x2="52716" y2="7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472" y="4131345"/>
            <a:ext cx="2975264" cy="297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6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95759" y="653374"/>
            <a:ext cx="3237702" cy="845815"/>
            <a:chOff x="895759" y="653374"/>
            <a:chExt cx="3237702" cy="84581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5759" y="670258"/>
              <a:ext cx="1045646" cy="82893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652195" y="1425059"/>
            <a:ext cx="9751340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: Word,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Unikey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Kiran’s Typing Tutor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Kids Games Learning Science. Theo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miễn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 descr="A picture containing text, vector graphics, businesscard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817" y1="32840" x2="59467" y2="42308"/>
                        <a14:foregroundMark x1="39941" y1="38462" x2="39941" y2="38462"/>
                        <a14:foregroundMark x1="37278" y1="34615" x2="38757" y2="36391"/>
                        <a14:foregroundMark x1="40533" y1="76923" x2="61538" y2="81953"/>
                        <a14:foregroundMark x1="48817" y1="79586" x2="30473" y2="80769"/>
                        <a14:foregroundMark x1="27219" y1="78402" x2="32840" y2="81953"/>
                        <a14:foregroundMark x1="49408" y1="40828" x2="48817" y2="49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77" y="5014728"/>
            <a:ext cx="1843272" cy="184327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C149F4F-5A88-08A6-CD86-BC88B20C7EE1}"/>
              </a:ext>
            </a:extLst>
          </p:cNvPr>
          <p:cNvSpPr txBox="1"/>
          <p:nvPr/>
        </p:nvSpPr>
        <p:spPr>
          <a:xfrm>
            <a:off x="1652195" y="2939274"/>
            <a:ext cx="93111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Phần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mềm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không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miễn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phí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là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: Kids Games Learning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Sciene</a:t>
            </a:r>
            <a:endParaRPr lang="en-US" sz="2000" i="1" dirty="0">
              <a:solidFill>
                <a:srgbClr val="FF0000"/>
              </a:solidFill>
              <a:latin typeface="UTM Avo" panose="0204060305050602020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DB522A-58E4-8A21-FFE2-715FE741B7CA}"/>
              </a:ext>
            </a:extLst>
          </p:cNvPr>
          <p:cNvGrpSpPr/>
          <p:nvPr/>
        </p:nvGrpSpPr>
        <p:grpSpPr>
          <a:xfrm>
            <a:off x="1586207" y="3456354"/>
            <a:ext cx="10258500" cy="2671733"/>
            <a:chOff x="1652195" y="3816062"/>
            <a:chExt cx="10258500" cy="2671733"/>
          </a:xfrm>
        </p:grpSpPr>
        <p:sp>
          <p:nvSpPr>
            <p:cNvPr id="9" name="Rectangle 8"/>
            <p:cNvSpPr/>
            <p:nvPr/>
          </p:nvSpPr>
          <p:spPr>
            <a:xfrm>
              <a:off x="1843706" y="4399183"/>
              <a:ext cx="8505049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 dirty="0">
                  <a:solidFill>
                    <a:srgbClr val="7FC354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A.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nơi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thoáng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mát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khô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ráo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..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43405" y="5482590"/>
              <a:ext cx="10067290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>
                  <a:solidFill>
                    <a:srgbClr val="7FC354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altLang="vi-VN" sz="2000">
                  <a:latin typeface="UTM Avo" panose="02040603050506020204" pitchFamily="18" charset="0"/>
                  <a:cs typeface="Times New Roman" panose="02020603050405020304" pitchFamily="18" charset="0"/>
                </a:rPr>
                <a:t>Sử dụng bút bi để viết lên bề mặt màn hình điện thoại thông minh.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52195" y="3816062"/>
              <a:ext cx="9751340" cy="506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: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9"/>
            <p:cNvSpPr/>
            <p:nvPr/>
          </p:nvSpPr>
          <p:spPr>
            <a:xfrm>
              <a:off x="1843405" y="4940935"/>
              <a:ext cx="9560560" cy="506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 dirty="0">
                  <a:solidFill>
                    <a:srgbClr val="7FC354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cặp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phím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9"/>
            <p:cNvSpPr/>
            <p:nvPr/>
          </p:nvSpPr>
          <p:spPr>
            <a:xfrm>
              <a:off x="1843405" y="5934710"/>
              <a:ext cx="9222105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 dirty="0">
                  <a:solidFill>
                    <a:srgbClr val="7FC354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Truy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cập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tùy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tiện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bất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kì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Internet.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067ECEE-B6FD-1FB5-C244-7325B6EB06D5}"/>
                </a:ext>
              </a:extLst>
            </p:cNvPr>
            <p:cNvGrpSpPr/>
            <p:nvPr/>
          </p:nvGrpSpPr>
          <p:grpSpPr>
            <a:xfrm>
              <a:off x="1752860" y="4516040"/>
              <a:ext cx="456938" cy="1466973"/>
              <a:chOff x="1752860" y="4516040"/>
              <a:chExt cx="456938" cy="1466973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1789114" y="4516040"/>
                <a:ext cx="420684" cy="4176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E0F5E27-B869-1A84-AB0F-48405CA11814}"/>
                  </a:ext>
                </a:extLst>
              </p:cNvPr>
              <p:cNvSpPr/>
              <p:nvPr/>
            </p:nvSpPr>
            <p:spPr>
              <a:xfrm>
                <a:off x="1752860" y="5565402"/>
                <a:ext cx="420684" cy="4176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631B572-DA59-6559-D9E5-A406129534C4}"/>
                  </a:ext>
                </a:extLst>
              </p:cNvPr>
              <p:cNvSpPr/>
              <p:nvPr/>
            </p:nvSpPr>
            <p:spPr>
              <a:xfrm>
                <a:off x="1779687" y="5061455"/>
                <a:ext cx="420684" cy="4176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0A22E0D-EFAB-424F-B360-CD4F93A326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8816" y="214550"/>
            <a:ext cx="926586" cy="694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29962" y="662801"/>
            <a:ext cx="3231780" cy="855507"/>
            <a:chOff x="901681" y="653374"/>
            <a:chExt cx="3231780" cy="8555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1681" y="763571"/>
              <a:ext cx="807820" cy="74531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694423" y="1296307"/>
            <a:ext cx="975134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anh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sử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thì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sẽ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endParaRPr lang="en-US" sz="2400" i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anh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2400" i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toy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48" b="89776" l="9744" r="89776">
                        <a14:foregroundMark x1="44728" y1="24281" x2="56869" y2="27157"/>
                        <a14:foregroundMark x1="56390" y1="26677" x2="57348" y2="28435"/>
                        <a14:foregroundMark x1="38978" y1="27636" x2="60064" y2="33387"/>
                        <a14:foregroundMark x1="60064" y1="33387" x2="42332" y2="32748"/>
                        <a14:foregroundMark x1="55911" y1="21885" x2="56390" y2="20927"/>
                        <a14:foregroundMark x1="53195" y1="24281" x2="51278" y2="22364"/>
                        <a14:foregroundMark x1="42332" y1="29393" x2="62780" y2="37220"/>
                        <a14:foregroundMark x1="62780" y1="37220" x2="45208" y2="24601"/>
                        <a14:foregroundMark x1="45208" y1="24601" x2="43770" y2="27157"/>
                        <a14:foregroundMark x1="56869" y1="25240" x2="55911" y2="28914"/>
                        <a14:foregroundMark x1="57348" y1="29872" x2="57348" y2="29872"/>
                        <a14:foregroundMark x1="57348" y1="29872" x2="57348" y2="29872"/>
                        <a14:foregroundMark x1="57348" y1="26677" x2="57348" y2="26677"/>
                        <a14:foregroundMark x1="51278" y1="9265" x2="51278" y2="9265"/>
                        <a14:foregroundMark x1="52716" y1="7348" x2="52716" y2="7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945" y="2060197"/>
            <a:ext cx="2975264" cy="29752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745734-9387-468B-89C7-12A710457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8816" y="214550"/>
            <a:ext cx="926586" cy="694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iới thiệu 1">
            <a:hlinkClick r:id="" action="ppaction://media"/>
            <a:extLst>
              <a:ext uri="{FF2B5EF4-FFF2-40B4-BE49-F238E27FC236}">
                <a16:creationId xmlns:a16="http://schemas.microsoft.com/office/drawing/2014/main" id="{4398EF11-D0D5-4C71-8060-AE010478520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3909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3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41325" y="2465069"/>
            <a:ext cx="10962640" cy="2451231"/>
            <a:chOff x="522612" y="813568"/>
            <a:chExt cx="10962947" cy="3036697"/>
          </a:xfrm>
        </p:grpSpPr>
        <p:sp>
          <p:nvSpPr>
            <p:cNvPr id="13" name="Rectangle 12"/>
            <p:cNvSpPr/>
            <p:nvPr/>
          </p:nvSpPr>
          <p:spPr>
            <a:xfrm>
              <a:off x="3305494" y="973351"/>
              <a:ext cx="7173355" cy="913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800" b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Phần mềm miễn phí</a:t>
              </a:r>
            </a:p>
          </p:txBody>
        </p:sp>
        <p:sp>
          <p:nvSpPr>
            <p:cNvPr id="2" name="Rectangle: Rounded Corners 1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7544" y="1711155"/>
              <a:ext cx="10887380" cy="1936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Ở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quen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gõ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,...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miễn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miễn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22612" y="813568"/>
              <a:ext cx="2898644" cy="967337"/>
              <a:chOff x="522612" y="813568"/>
              <a:chExt cx="2898644" cy="96733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22612" y="969483"/>
                <a:ext cx="2372989" cy="787756"/>
                <a:chOff x="5906375" y="1278622"/>
                <a:chExt cx="2372989" cy="787756"/>
              </a:xfrm>
            </p:grpSpPr>
            <p:sp>
              <p:nvSpPr>
                <p:cNvPr id="21" name="Rectangle: Top Corners Rounded 20"/>
                <p:cNvSpPr/>
                <p:nvPr/>
              </p:nvSpPr>
              <p:spPr>
                <a:xfrm>
                  <a:off x="5981023" y="1404722"/>
                  <a:ext cx="2298341" cy="66165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906375" y="1278622"/>
                  <a:ext cx="2135017" cy="7418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19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264793" y="565916"/>
                  <a:ext cx="2916628" cy="2768146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/>
              <p:cNvSpPr/>
              <p:nvPr/>
            </p:nvSpPr>
            <p:spPr>
              <a:xfrm>
                <a:off x="2583880" y="813568"/>
                <a:ext cx="721380" cy="913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r>
                  <a:rPr lang="en-US" sz="2800" b="1">
                    <a:solidFill>
                      <a:schemeClr val="bg1"/>
                    </a:solidFill>
                    <a:latin typeface="UTM HelvetIns" panose="02040603050506020204" pitchFamily="18" charset="0"/>
                    <a:cs typeface="Times New Roman" panose="02020603050405020304" pitchFamily="18" charset="0"/>
                  </a:rPr>
                  <a:t>1</a:t>
                </a:r>
                <a:endParaRPr lang="vi-VN" sz="28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528714" y="3297180"/>
              <a:ext cx="9134572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endParaRPr lang="vi-VN" sz="200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212" y="137197"/>
            <a:ext cx="4063166" cy="2272593"/>
            <a:chOff x="301091" y="301982"/>
            <a:chExt cx="4134561" cy="2508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8DD3622-F7D1-A3EB-494C-334BDE7829C3}"/>
              </a:ext>
            </a:extLst>
          </p:cNvPr>
          <p:cNvSpPr/>
          <p:nvPr/>
        </p:nvSpPr>
        <p:spPr>
          <a:xfrm>
            <a:off x="1222177" y="873215"/>
            <a:ext cx="209790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altLang="vi-VN" sz="28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KHỞI ĐỘNG</a:t>
            </a:r>
            <a:endParaRPr lang="en-US" altLang="vi-VN" sz="2800" b="1" dirty="0">
              <a:solidFill>
                <a:srgbClr val="7FC354"/>
              </a:solidFill>
              <a:latin typeface="SVN-Androgyne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13C80CE-3346-4A9A-AD71-9993BB6466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816" y="214550"/>
            <a:ext cx="926586" cy="694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36304" y="450215"/>
            <a:ext cx="1087590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miễn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miễn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endParaRPr lang="en-US" sz="2800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43915" y="1270000"/>
            <a:ext cx="1029970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latin typeface="UTM Avo" panose="02040603050506020204"/>
              </a:rPr>
              <a:t>Các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được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cá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nhân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hoặc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tổ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chức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sản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xuất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ra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để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đáp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ứng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các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nhu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cầu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làm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việc</a:t>
            </a:r>
            <a:r>
              <a:rPr lang="en-US" sz="2400" dirty="0">
                <a:latin typeface="UTM Avo" panose="02040603050506020204"/>
              </a:rPr>
              <a:t>, </a:t>
            </a:r>
            <a:r>
              <a:rPr lang="en-US" sz="2400" dirty="0" err="1">
                <a:latin typeface="UTM Avo" panose="02040603050506020204"/>
              </a:rPr>
              <a:t>học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tập</a:t>
            </a:r>
            <a:r>
              <a:rPr lang="en-US" sz="2400" dirty="0">
                <a:latin typeface="UTM Avo" panose="02040603050506020204"/>
              </a:rPr>
              <a:t> hay </a:t>
            </a:r>
            <a:r>
              <a:rPr lang="en-US" sz="2400" dirty="0" err="1">
                <a:latin typeface="UTM Avo" panose="02040603050506020204"/>
              </a:rPr>
              <a:t>giải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trí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của</a:t>
            </a:r>
            <a:r>
              <a:rPr lang="en-US" sz="2400" dirty="0">
                <a:latin typeface="UTM Avo" panose="02040603050506020204"/>
              </a:rPr>
              <a:t> con </a:t>
            </a:r>
            <a:r>
              <a:rPr lang="en-US" sz="2400" dirty="0" err="1">
                <a:latin typeface="UTM Avo" panose="02040603050506020204"/>
              </a:rPr>
              <a:t>người</a:t>
            </a:r>
            <a:r>
              <a:rPr lang="en-US" sz="2400" dirty="0">
                <a:latin typeface="UTM Avo" panose="02040603050506020204"/>
              </a:rPr>
              <a:t>. </a:t>
            </a:r>
            <a:r>
              <a:rPr lang="en-US" sz="2400" dirty="0" err="1">
                <a:latin typeface="UTM Avo" panose="02040603050506020204"/>
              </a:rPr>
              <a:t>Có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miễn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phí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và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không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miễn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phí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sử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dụng</a:t>
            </a:r>
            <a:r>
              <a:rPr lang="en-US" sz="2400" dirty="0">
                <a:latin typeface="UTM Avo" panose="02040603050506020204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" y="1374775"/>
            <a:ext cx="611505" cy="572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120" y="4718050"/>
            <a:ext cx="5953760" cy="136398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3328670" y="6082030"/>
            <a:ext cx="532955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err="1">
                <a:latin typeface="UTM Avo" panose="02040603050506020204"/>
              </a:rPr>
              <a:t>Hình</a:t>
            </a:r>
            <a:r>
              <a:rPr lang="en-US" sz="2400" dirty="0">
                <a:latin typeface="UTM Avo" panose="02040603050506020204"/>
              </a:rPr>
              <a:t> 23. </a:t>
            </a:r>
            <a:r>
              <a:rPr lang="en-US" sz="2400" dirty="0" err="1">
                <a:latin typeface="UTM Avo" panose="02040603050506020204"/>
              </a:rPr>
              <a:t>Một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số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trên</a:t>
            </a:r>
            <a:r>
              <a:rPr lang="en-US" sz="2400" dirty="0">
                <a:latin typeface="UTM Avo" panose="02040603050506020204"/>
              </a:rPr>
              <a:t> Internet</a:t>
            </a:r>
          </a:p>
        </p:txBody>
      </p:sp>
      <p:graphicFrame>
        <p:nvGraphicFramePr>
          <p:cNvPr id="8" name="Table 7"/>
          <p:cNvGraphicFramePr/>
          <p:nvPr>
            <p:extLst>
              <p:ext uri="{D42A27DB-BD31-4B8C-83A1-F6EECF244321}">
                <p14:modId xmlns:p14="http://schemas.microsoft.com/office/powerpoint/2010/main" val="1638462255"/>
              </p:ext>
            </p:extLst>
          </p:nvPr>
        </p:nvGraphicFramePr>
        <p:xfrm>
          <a:off x="919480" y="2855595"/>
          <a:ext cx="1062228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5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5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5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5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Phần mềm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Tác giả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Chức năng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Quyền sử dụng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latin typeface="UTM Avo" panose="02040603050506020204"/>
                        </a:rPr>
                        <a:t>PowerPoint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Công ty 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Tạo bài trình chiếu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Không miễn phí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Kiran's Typing Tutor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Kĩ sư lập trình</a:t>
                      </a:r>
                    </a:p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Kiran người Ấn Độ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Luyện tập gõ bàn</a:t>
                      </a:r>
                    </a:p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phím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err="1">
                          <a:latin typeface="UTM Avo" panose="02040603050506020204"/>
                        </a:rPr>
                        <a:t>Miễn</a:t>
                      </a:r>
                      <a:r>
                        <a:rPr lang="en-US" dirty="0">
                          <a:latin typeface="UTM Avo" panose="02040603050506020204"/>
                        </a:rPr>
                        <a:t> </a:t>
                      </a:r>
                      <a:r>
                        <a:rPr lang="en-US" dirty="0" err="1">
                          <a:latin typeface="UTM Avo" panose="02040603050506020204"/>
                        </a:rPr>
                        <a:t>phí</a:t>
                      </a:r>
                      <a:endParaRPr lang="en-US" dirty="0">
                        <a:latin typeface="UTM Avo" panose="02040603050506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7BDB211-C84F-49FC-978B-B3C62A0F7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8816" y="214550"/>
            <a:ext cx="926586" cy="694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39560" y="428078"/>
            <a:ext cx="10239614" cy="1511846"/>
            <a:chOff x="3294857" y="592334"/>
            <a:chExt cx="7929870" cy="1269937"/>
          </a:xfrm>
        </p:grpSpPr>
        <p:grpSp>
          <p:nvGrpSpPr>
            <p:cNvPr id="12" name="Group 11"/>
            <p:cNvGrpSpPr/>
            <p:nvPr/>
          </p:nvGrpSpPr>
          <p:grpSpPr>
            <a:xfrm>
              <a:off x="3294857" y="592334"/>
              <a:ext cx="7929870" cy="1269937"/>
              <a:chOff x="3294857" y="592334"/>
              <a:chExt cx="7929870" cy="1269937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57601" y="911578"/>
                <a:ext cx="7567126" cy="950693"/>
                <a:chOff x="4131425" y="934090"/>
                <a:chExt cx="6807716" cy="1402534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59"/>
                  <a:ext cx="6721212" cy="128226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131425" y="934090"/>
                  <a:ext cx="6721212" cy="125562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294857" y="592334"/>
                <a:ext cx="842690" cy="746198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95851" y="965448"/>
              <a:ext cx="7386778" cy="698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 defTabSz="342900">
                <a:buFont typeface="Arial" panose="020B0604020202020204" pitchFamily="34" charset="0"/>
                <a:buChar char="•"/>
              </a:pP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Có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những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phần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mềm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được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miễn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phí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sử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dụng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.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Có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những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.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phần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mềm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không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được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miễn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phí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sử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dụng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1532255" y="2308860"/>
            <a:ext cx="9202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UTM Avo" panose="02040603050506020204"/>
              </a:rPr>
              <a:t>Những</a:t>
            </a:r>
            <a:r>
              <a:rPr lang="en-US" sz="2800" dirty="0">
                <a:latin typeface="UTM Avo" panose="02040603050506020204"/>
              </a:rPr>
              <a:t> </a:t>
            </a:r>
            <a:r>
              <a:rPr lang="en-US" sz="2800" dirty="0" err="1">
                <a:latin typeface="UTM Avo" panose="02040603050506020204"/>
              </a:rPr>
              <a:t>phần</a:t>
            </a:r>
            <a:r>
              <a:rPr lang="en-US" sz="2800" dirty="0">
                <a:latin typeface="UTM Avo" panose="02040603050506020204"/>
              </a:rPr>
              <a:t> </a:t>
            </a:r>
            <a:r>
              <a:rPr lang="en-US" sz="2800" dirty="0" err="1">
                <a:latin typeface="UTM Avo" panose="02040603050506020204"/>
              </a:rPr>
              <a:t>mềm</a:t>
            </a:r>
            <a:r>
              <a:rPr lang="en-US" sz="2800" dirty="0">
                <a:latin typeface="UTM Avo" panose="02040603050506020204"/>
              </a:rPr>
              <a:t> </a:t>
            </a:r>
            <a:r>
              <a:rPr lang="en-US" sz="2800" dirty="0" err="1">
                <a:latin typeface="UTM Avo" panose="02040603050506020204"/>
              </a:rPr>
              <a:t>nào</a:t>
            </a:r>
            <a:r>
              <a:rPr lang="en-US" sz="2800" dirty="0">
                <a:latin typeface="UTM Avo" panose="02040603050506020204"/>
              </a:rPr>
              <a:t> </a:t>
            </a:r>
            <a:r>
              <a:rPr lang="en-US" sz="2800" dirty="0" err="1">
                <a:latin typeface="UTM Avo" panose="02040603050506020204"/>
              </a:rPr>
              <a:t>sau</a:t>
            </a:r>
            <a:r>
              <a:rPr lang="en-US" sz="2800" dirty="0">
                <a:latin typeface="UTM Avo" panose="02040603050506020204"/>
              </a:rPr>
              <a:t> </a:t>
            </a:r>
            <a:r>
              <a:rPr lang="en-US" sz="2800" dirty="0" err="1">
                <a:latin typeface="UTM Avo" panose="02040603050506020204"/>
              </a:rPr>
              <a:t>đây</a:t>
            </a:r>
            <a:r>
              <a:rPr lang="en-US" sz="2800" dirty="0">
                <a:latin typeface="UTM Avo" panose="02040603050506020204"/>
              </a:rPr>
              <a:t> là </a:t>
            </a:r>
            <a:r>
              <a:rPr lang="en-US" sz="2800" dirty="0" err="1">
                <a:latin typeface="UTM Avo" panose="02040603050506020204"/>
              </a:rPr>
              <a:t>miễn</a:t>
            </a:r>
            <a:r>
              <a:rPr lang="en-US" sz="2800" dirty="0">
                <a:latin typeface="UTM Avo" panose="02040603050506020204"/>
              </a:rPr>
              <a:t> phí?</a:t>
            </a:r>
          </a:p>
        </p:txBody>
      </p:sp>
      <p:sp>
        <p:nvSpPr>
          <p:cNvPr id="19" name="Rectangle 4"/>
          <p:cNvSpPr/>
          <p:nvPr/>
        </p:nvSpPr>
        <p:spPr>
          <a:xfrm>
            <a:off x="812800" y="4563110"/>
            <a:ext cx="102419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 4"/>
          <p:cNvSpPr/>
          <p:nvPr/>
        </p:nvSpPr>
        <p:spPr>
          <a:xfrm>
            <a:off x="828040" y="5208270"/>
            <a:ext cx="1022667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4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90" y="2086711"/>
            <a:ext cx="817435" cy="804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850" y="2952115"/>
            <a:ext cx="9203055" cy="29718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339850" y="3418205"/>
            <a:ext cx="488950" cy="4997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90970" y="4869180"/>
            <a:ext cx="466090" cy="49720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484505" y="5853430"/>
            <a:ext cx="11707495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200" dirty="0">
                <a:latin typeface="UTM Avo" panose="02040603050506020204"/>
              </a:rPr>
              <a:t>2. </a:t>
            </a:r>
            <a:r>
              <a:rPr lang="en-US" sz="2200" dirty="0" err="1">
                <a:latin typeface="UTM Avo" panose="02040603050506020204"/>
              </a:rPr>
              <a:t>Em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hãy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lấy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ví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dụ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về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phần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mềm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miễn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phí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và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phần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mềm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không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miễn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phí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có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trong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máy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tính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của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em</a:t>
            </a:r>
            <a:r>
              <a:rPr lang="en-US" sz="2200" dirty="0">
                <a:latin typeface="UTM Avo" panose="02040603050506020204"/>
              </a:rPr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EFCE755-6ABF-4933-B658-AC8716FD1C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8816" y="214550"/>
            <a:ext cx="926586" cy="694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715" y="90170"/>
            <a:ext cx="853821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2. Sử dụng phần mềm có bản quyền</a:t>
            </a:r>
            <a:endParaRPr lang="en-US" sz="2800"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defTabSz="342900">
              <a:lnSpc>
                <a:spcPct val="150000"/>
              </a:lnSpc>
            </a:pPr>
            <a:endParaRPr lang="vi-VN" sz="2800" b="1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2910" y="669297"/>
            <a:ext cx="10962640" cy="5617203"/>
            <a:chOff x="522612" y="964965"/>
            <a:chExt cx="10962947" cy="2885138"/>
          </a:xfrm>
        </p:grpSpPr>
        <p:sp>
          <p:nvSpPr>
            <p:cNvPr id="4" name="Rectangle 3"/>
            <p:cNvSpPr/>
            <p:nvPr/>
          </p:nvSpPr>
          <p:spPr>
            <a:xfrm>
              <a:off x="3823434" y="1131044"/>
              <a:ext cx="7394147" cy="3025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sư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̉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dụng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trái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phép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phần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mềm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có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bản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quyền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endParaRPr lang="vi-VN" sz="24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Rounded Corners 4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37884" y="1481606"/>
              <a:ext cx="10647978" cy="22473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342900">
                <a:lnSpc>
                  <a:spcPts val="2600"/>
                </a:lnSpc>
              </a:pP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Theo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dõi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thoại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An, Minh, Khoa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endParaRPr lang="vi-VN" altLang="vi-VN" sz="2000" i="1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>
                <a:lnSpc>
                  <a:spcPts val="2600"/>
                </a:lnSpc>
              </a:pPr>
              <a:endParaRPr lang="en-US" altLang="vi-VN" sz="2000" i="1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>
                <a:lnSpc>
                  <a:spcPts val="26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Khoa: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hôm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nay,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luôn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báo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“Product Activation Failed”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nhỉ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algn="l" defTabSz="342900">
                <a:lnSpc>
                  <a:spcPts val="27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An: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quyền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nhưng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hạn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tục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l" defTabSz="342900">
                <a:lnSpc>
                  <a:spcPts val="26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Minh: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vẫn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đấy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!</a:t>
              </a:r>
            </a:p>
            <a:p>
              <a:pPr algn="l" defTabSz="342900">
                <a:lnSpc>
                  <a:spcPts val="26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An: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vi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phạm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luật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hưởng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quyền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lợi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ra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l" defTabSz="342900">
                <a:lnSpc>
                  <a:spcPts val="26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Khoa: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lựa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gây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ra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mất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an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nữa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!</a:t>
              </a:r>
              <a:endParaRPr lang="vi-VN" alt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/>
              <a:endPara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/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quyền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38185" y="964965"/>
              <a:ext cx="6010444" cy="2090127"/>
              <a:chOff x="638185" y="964965"/>
              <a:chExt cx="6010444" cy="209012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38185" y="1081832"/>
                <a:ext cx="2578172" cy="341840"/>
                <a:chOff x="6021948" y="1390971"/>
                <a:chExt cx="2578172" cy="341840"/>
              </a:xfrm>
            </p:grpSpPr>
            <p:sp>
              <p:nvSpPr>
                <p:cNvPr id="14" name="Rectangle: Top Corners Rounded 13"/>
                <p:cNvSpPr/>
                <p:nvPr/>
              </p:nvSpPr>
              <p:spPr>
                <a:xfrm>
                  <a:off x="6021948" y="1390971"/>
                  <a:ext cx="2578172" cy="341840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6179278" y="1408110"/>
                  <a:ext cx="2202877" cy="30756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 dirty="0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 rot="20419193">
                <a:off x="2886634" y="964965"/>
                <a:ext cx="981102" cy="639780"/>
                <a:chOff x="10442150" y="1062239"/>
                <a:chExt cx="3497522" cy="2341948"/>
              </a:xfrm>
            </p:grpSpPr>
            <p:pic>
              <p:nvPicPr>
                <p:cNvPr id="12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0442150" y="1062239"/>
                  <a:ext cx="3497522" cy="2341948"/>
                </a:xfrm>
                <a:prstGeom prst="rect">
                  <a:avLst/>
                </a:prstGeom>
              </p:spPr>
            </p:pic>
            <p:pic>
              <p:nvPicPr>
                <p:cNvPr id="13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0685922" y="1321766"/>
                  <a:ext cx="3046517" cy="1829783"/>
                </a:xfrm>
                <a:prstGeom prst="rect">
                  <a:avLst/>
                </a:prstGeom>
              </p:spPr>
            </p:pic>
          </p:grpSp>
          <p:sp>
            <p:nvSpPr>
              <p:cNvPr id="11" name="Rectangle 10"/>
              <p:cNvSpPr/>
              <p:nvPr/>
            </p:nvSpPr>
            <p:spPr>
              <a:xfrm>
                <a:off x="6061873" y="2676429"/>
                <a:ext cx="586756" cy="37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endParaRPr lang="vi-VN" sz="28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0" name="Rectangle 5"/>
          <p:cNvSpPr/>
          <p:nvPr/>
        </p:nvSpPr>
        <p:spPr>
          <a:xfrm>
            <a:off x="3071168" y="854213"/>
            <a:ext cx="91186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altLang="vi-VN" sz="28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52EDEF5-A89D-4690-A893-32AE594830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5102" y="214550"/>
            <a:ext cx="790299" cy="592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1696" y="1550681"/>
            <a:ext cx="10396712" cy="189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Mỗi phần mềm là sản phẩm trí tuệ và cũng là tài sản của tác giả. Tác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giả của phần mềm có thể là cá nhân hoặc tổ chức. Tác giả có quyềncho phép hoặc không cho phép người khác sử dụng phần mềm. Phần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mềm đã được tác giả cho phép sử dụng còn được gọi là phần mềm có bản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quyền. Em chỉ được sử dụng phần mềm khi đã được tác giả cho phép.</a:t>
            </a:r>
          </a:p>
        </p:txBody>
      </p:sp>
      <p:sp>
        <p:nvSpPr>
          <p:cNvPr id="11" name="Rectangle 5"/>
          <p:cNvSpPr/>
          <p:nvPr/>
        </p:nvSpPr>
        <p:spPr>
          <a:xfrm>
            <a:off x="1141696" y="3677693"/>
            <a:ext cx="10396712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 dirty="0" err="1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Ví</a:t>
            </a:r>
            <a:r>
              <a:rPr lang="en-US" sz="2000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PowerPoint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mua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gõ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phím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Kiran's Typing Tutor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miễn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51" y="1550681"/>
            <a:ext cx="687705" cy="6616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D85CD3-2E13-D9FC-8F86-B9B87B68AB15}"/>
              </a:ext>
            </a:extLst>
          </p:cNvPr>
          <p:cNvSpPr txBox="1"/>
          <p:nvPr/>
        </p:nvSpPr>
        <p:spPr>
          <a:xfrm>
            <a:off x="567965" y="415118"/>
            <a:ext cx="10791334" cy="91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342900">
              <a:lnSpc>
                <a:spcPct val="140000"/>
              </a:lnSpc>
            </a:pPr>
            <a:r>
              <a:rPr lang="en-US" altLang="vi-VN" sz="20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Lời</a:t>
            </a:r>
            <a:r>
              <a:rPr lang="en-US" altLang="vi-VN" sz="20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giải</a:t>
            </a:r>
            <a:r>
              <a:rPr lang="en-US" altLang="vi-VN" sz="20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Word/Excel/PowerPoint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hạn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chi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ảnh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01E46-F192-4266-9F1A-EEB1AB9B2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8816" y="214550"/>
            <a:ext cx="926586" cy="694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B154B3EC-5F6D-FC91-973D-E05F65033040}"/>
              </a:ext>
            </a:extLst>
          </p:cNvPr>
          <p:cNvSpPr txBox="1"/>
          <p:nvPr/>
        </p:nvSpPr>
        <p:spPr>
          <a:xfrm>
            <a:off x="2074160" y="851109"/>
            <a:ext cx="791170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 err="1">
                <a:latin typeface="UTM Avo" panose="02040603050506020204"/>
              </a:rPr>
              <a:t>Chúng</a:t>
            </a:r>
            <a:r>
              <a:rPr lang="en-US" sz="2000" dirty="0">
                <a:latin typeface="UTM Avo" panose="02040603050506020204"/>
              </a:rPr>
              <a:t> ta </a:t>
            </a:r>
            <a:r>
              <a:rPr lang="en-US" sz="2000" dirty="0" err="1">
                <a:latin typeface="UTM Avo" panose="02040603050506020204"/>
              </a:rPr>
              <a:t>chỉ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sử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dụng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phần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mềm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có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bản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quyền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vì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các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lí</a:t>
            </a:r>
            <a:r>
              <a:rPr lang="en-US" sz="2000" dirty="0">
                <a:latin typeface="UTM Avo" panose="02040603050506020204"/>
              </a:rPr>
              <a:t> do </a:t>
            </a:r>
            <a:r>
              <a:rPr lang="en-US" sz="2000" dirty="0" err="1">
                <a:latin typeface="UTM Avo" panose="02040603050506020204"/>
              </a:rPr>
              <a:t>sau</a:t>
            </a:r>
            <a:r>
              <a:rPr lang="en-US" sz="2000" dirty="0">
                <a:latin typeface="UTM Avo" panose="02040603050506020204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A52E8C-F3E7-EFB9-FA3C-A3004A407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86" y="1699048"/>
            <a:ext cx="9461428" cy="4230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B0BF93-9D3E-47E0-9F26-1DB87D85B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8816" y="214550"/>
            <a:ext cx="926586" cy="694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112580" y="715321"/>
            <a:ext cx="10066596" cy="1111254"/>
            <a:chOff x="3428848" y="790164"/>
            <a:chExt cx="7795879" cy="822026"/>
          </a:xfrm>
        </p:grpSpPr>
        <p:grpSp>
          <p:nvGrpSpPr>
            <p:cNvPr id="12" name="Group 11"/>
            <p:cNvGrpSpPr/>
            <p:nvPr/>
          </p:nvGrpSpPr>
          <p:grpSpPr>
            <a:xfrm>
              <a:off x="3428848" y="790164"/>
              <a:ext cx="7795879" cy="822026"/>
              <a:chOff x="3428848" y="790164"/>
              <a:chExt cx="7795879" cy="822026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57601" y="911578"/>
                <a:ext cx="7567126" cy="700612"/>
                <a:chOff x="4131425" y="934090"/>
                <a:chExt cx="6807716" cy="1033595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60"/>
                  <a:ext cx="6721212" cy="91332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131425" y="934090"/>
                  <a:ext cx="6721212" cy="91332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428848" y="790164"/>
                <a:ext cx="657385" cy="582112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53986" y="911721"/>
              <a:ext cx="7301692" cy="527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 defTabSz="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altLang="vi-VN" sz="30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Chỉ được sử dụng phần mềm có bản quyền.</a:t>
              </a:r>
              <a:endParaRPr lang="en-US" altLang="vi-VN" sz="3000" b="1" dirty="0">
                <a:solidFill>
                  <a:srgbClr val="F03C69"/>
                </a:solidFill>
                <a:latin typeface="UTM  Avo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1961515" y="2753360"/>
            <a:ext cx="9202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UTM Avo" panose="02040603050506020204"/>
              </a:rPr>
              <a:t>Dùng phần mềm có bản quyền tránh được những rủi ro nào sau đây?</a:t>
            </a:r>
            <a:endParaRPr lang="en-US" sz="2400" dirty="0">
              <a:latin typeface="UTM Avo" panose="02040603050506020204"/>
            </a:endParaRPr>
          </a:p>
          <a:p>
            <a:endParaRPr lang="vi-VN" sz="2400" dirty="0">
              <a:latin typeface="UTM Avo" panose="02040603050506020204"/>
            </a:endParaRPr>
          </a:p>
          <a:p>
            <a:pPr marL="514350" indent="-514350">
              <a:buAutoNum type="alphaUcPeriod"/>
            </a:pPr>
            <a:r>
              <a:rPr lang="vi-VN" sz="2400" dirty="0">
                <a:latin typeface="UTM Avo" panose="02040603050506020204"/>
              </a:rPr>
              <a:t>Máy tính bị nhiễm virus. </a:t>
            </a:r>
            <a:r>
              <a:rPr lang="en-US" sz="2400" dirty="0">
                <a:latin typeface="UTM Avo" panose="02040603050506020204"/>
              </a:rPr>
              <a:t>     </a:t>
            </a:r>
            <a:r>
              <a:rPr lang="vi-VN" sz="2400" dirty="0">
                <a:latin typeface="UTM Avo" panose="02040603050506020204"/>
              </a:rPr>
              <a:t>B. Bị đánh cắp thông tin.</a:t>
            </a:r>
            <a:endParaRPr lang="en-US" sz="2400" dirty="0">
              <a:latin typeface="UTM Avo" panose="02040603050506020204"/>
            </a:endParaRPr>
          </a:p>
          <a:p>
            <a:endParaRPr lang="vi-VN" sz="2400" dirty="0">
              <a:latin typeface="UTM Avo" panose="02040603050506020204"/>
            </a:endParaRPr>
          </a:p>
          <a:p>
            <a:r>
              <a:rPr lang="vi-VN" sz="2400" dirty="0">
                <a:latin typeface="UTM Avo" panose="02040603050506020204"/>
              </a:rPr>
              <a:t>C. Vi phạm pháp luật. </a:t>
            </a:r>
            <a:r>
              <a:rPr lang="en-US" sz="2400" dirty="0">
                <a:latin typeface="UTM Avo" panose="02040603050506020204"/>
              </a:rPr>
              <a:t>                 </a:t>
            </a:r>
            <a:r>
              <a:rPr lang="vi-VN" sz="2400" dirty="0">
                <a:latin typeface="UTM Avo" panose="02040603050506020204"/>
              </a:rPr>
              <a:t>D. Bị mất điện.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377" y="2404044"/>
            <a:ext cx="922033" cy="907738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1961442" y="4251490"/>
            <a:ext cx="405352" cy="386499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C1B249C-D8BB-4507-9844-6A9F49D5E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8816" y="214550"/>
            <a:ext cx="926586" cy="694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 bldLvl="0" animBg="1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873</Words>
  <Application>Microsoft Office PowerPoint</Application>
  <PresentationFormat>Widescreen</PresentationFormat>
  <Paragraphs>78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等线</vt:lpstr>
      <vt:lpstr>Arial</vt:lpstr>
      <vt:lpstr>Calibri</vt:lpstr>
      <vt:lpstr>iCiel Cadena</vt:lpstr>
      <vt:lpstr>Segoe Print</vt:lpstr>
      <vt:lpstr>SVN-Androgyne</vt:lpstr>
      <vt:lpstr>SVN-SAF</vt:lpstr>
      <vt:lpstr>Times New Roman</vt:lpstr>
      <vt:lpstr>UTM  Avo</vt:lpstr>
      <vt:lpstr>UTM Avo</vt:lpstr>
      <vt:lpstr>UTM Bienvenue</vt:lpstr>
      <vt:lpstr>UTM HelvetIns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Vu Ngoc</cp:lastModifiedBy>
  <cp:revision>196</cp:revision>
  <dcterms:created xsi:type="dcterms:W3CDTF">2021-11-14T08:33:00Z</dcterms:created>
  <dcterms:modified xsi:type="dcterms:W3CDTF">2026-02-02T03:11:44Z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66D305AB9531430CA82F64AC33C83CE7</vt:lpwstr>
  </property>
  <property fmtid="{D5CDD505-2E9C-101B-9397-08002B2CF9AE}" pid="3" name="KSOProductBuildVer">
    <vt:lpwstr>1033-11.2.0.11486</vt:lpwstr>
  </property>
</Properties>
</file>