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29"/>
  </p:notesMasterIdLst>
  <p:sldIdLst>
    <p:sldId id="407" r:id="rId3"/>
    <p:sldId id="388" r:id="rId4"/>
    <p:sldId id="379" r:id="rId5"/>
    <p:sldId id="376" r:id="rId6"/>
    <p:sldId id="401" r:id="rId7"/>
    <p:sldId id="377" r:id="rId8"/>
    <p:sldId id="402" r:id="rId9"/>
    <p:sldId id="375" r:id="rId10"/>
    <p:sldId id="403" r:id="rId11"/>
    <p:sldId id="378" r:id="rId12"/>
    <p:sldId id="404" r:id="rId13"/>
    <p:sldId id="380" r:id="rId14"/>
    <p:sldId id="381" r:id="rId15"/>
    <p:sldId id="382" r:id="rId16"/>
    <p:sldId id="383" r:id="rId17"/>
    <p:sldId id="408" r:id="rId18"/>
    <p:sldId id="412" r:id="rId19"/>
    <p:sldId id="396" r:id="rId20"/>
    <p:sldId id="397" r:id="rId21"/>
    <p:sldId id="398" r:id="rId22"/>
    <p:sldId id="399" r:id="rId23"/>
    <p:sldId id="392" r:id="rId24"/>
    <p:sldId id="411" r:id="rId25"/>
    <p:sldId id="394" r:id="rId26"/>
    <p:sldId id="393" r:id="rId27"/>
    <p:sldId id="395" r:id="rId28"/>
  </p:sldIdLst>
  <p:sldSz cx="9144000" cy="6858000" type="screen4x3"/>
  <p:notesSz cx="6858000" cy="9144000"/>
  <p:embeddedFontLst>
    <p:embeddedFont>
      <p:font typeface=".VnAvant" panose="020B7200000000000000" pitchFamily="34" charset="0"/>
      <p:regular r:id="rId30"/>
      <p:bold r:id="rId31"/>
      <p:italic r:id="rId32"/>
      <p:boldItalic r:id="rId33"/>
    </p:embeddedFont>
    <p:embeddedFont>
      <p:font typeface="Arial-Rounded" panose="020B0500000000000000" pitchFamily="3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VNI-Avo" pitchFamily="2" charset="0"/>
      <p:regular r:id="rId43"/>
      <p:bold r:id="rId44"/>
      <p:italic r:id="rId45"/>
      <p:boldItalic r:id="rId46"/>
    </p:embeddedFont>
  </p:embeddedFontLst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99"/>
    <a:srgbClr val="009900"/>
    <a:srgbClr val="0033CC"/>
    <a:srgbClr val="00CC00"/>
    <a:srgbClr val="008000"/>
    <a:srgbClr val="CCECFF"/>
    <a:srgbClr val="FF9933"/>
    <a:srgbClr val="FFCC00"/>
    <a:srgbClr val="9933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3194" autoAdjust="0"/>
  </p:normalViewPr>
  <p:slideViewPr>
    <p:cSldViewPr>
      <p:cViewPr varScale="1">
        <p:scale>
          <a:sx n="106" d="100"/>
          <a:sy n="106" d="100"/>
        </p:scale>
        <p:origin x="19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ags" Target="tags/tag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24/11/2025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7772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53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166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8271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709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2.wdp"/><Relationship Id="rId5" Type="http://schemas.openxmlformats.org/officeDocument/2006/relationships/image" Target="../media/image16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6.xml"/><Relationship Id="rId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5" Type="http://schemas.openxmlformats.org/officeDocument/2006/relationships/slide" Target="slide6.xml"/><Relationship Id="rId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5" Type="http://schemas.openxmlformats.org/officeDocument/2006/relationships/slide" Target="slide6.xml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5" Type="http://schemas.openxmlformats.org/officeDocument/2006/relationships/slide" Target="slide6.xml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576313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13316" name="Picture 7" descr="49f49ec9_58b09ed5_20070404000648792_re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buom hoa d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6" y="3860553"/>
            <a:ext cx="2249091" cy="257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1447800" y="423000"/>
            <a:ext cx="6858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700" b="1" dirty="0">
                <a:solidFill>
                  <a:srgbClr val="000000"/>
                </a:solidFill>
              </a:rPr>
              <a:t>CHÀO MỪNG  CÁC THẦY GIÁO CÔ GIÁO VỀ DỰ GIỜ THĂM LỚP</a:t>
            </a:r>
            <a:r>
              <a:rPr lang="vi-VN" altLang="en-US" sz="2700" b="1" dirty="0">
                <a:solidFill>
                  <a:srgbClr val="000000"/>
                </a:solidFill>
              </a:rPr>
              <a:t> 1A</a:t>
            </a:r>
            <a:endParaRPr lang="en-US" altLang="en-US" sz="195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WordArt 4"/>
          <p:cNvSpPr>
            <a:spLocks noChangeArrowheads="1" noChangeShapeType="1" noTextEdit="1"/>
          </p:cNvSpPr>
          <p:nvPr/>
        </p:nvSpPr>
        <p:spPr bwMode="auto">
          <a:xfrm>
            <a:off x="2857500" y="3314700"/>
            <a:ext cx="4914900" cy="14287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85724"/>
              </a:avLst>
            </a:prstTxWarp>
            <a:scene3d>
              <a:camera prst="legacyPerspectiveBottom"/>
              <a:lightRig rig="legacyFlat3" dir="t"/>
            </a:scene3d>
            <a:sp3d extrusionH="121893000" prstMaterial="legacyMatte">
              <a:extrusionClr>
                <a:srgbClr val="00F692"/>
              </a:extrusionClr>
              <a:contourClr>
                <a:srgbClr val="000000"/>
              </a:contourClr>
            </a:sp3d>
          </a:bodyPr>
          <a:lstStyle/>
          <a:p>
            <a:pPr algn="ctr"/>
            <a:r>
              <a:rPr lang="vi-VN" sz="2700" b="1" kern="10" normalizeH="1" dirty="0">
                <a:ln w="9525">
                  <a:round/>
                  <a:headEnd/>
                  <a:tailEnd/>
                </a:ln>
                <a:solidFill>
                  <a:srgbClr val="000000"/>
                </a:solidFill>
              </a:rPr>
              <a:t>Tiếng việt</a:t>
            </a:r>
            <a:endParaRPr lang="en-US" sz="2700" b="1" kern="10" normalizeH="1" dirty="0">
              <a:ln w="9525">
                <a:round/>
                <a:headEnd/>
                <a:tailEnd/>
              </a:ln>
              <a:solidFill>
                <a:srgbClr val="000000"/>
              </a:solidFill>
            </a:endParaRP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3209925" y="5458985"/>
            <a:ext cx="53244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350" dirty="0">
                <a:latin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solidFill>
                  <a:srgbClr val="0000CC"/>
                </a:solidFill>
              </a:rPr>
              <a:t>Giáo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viên</a:t>
            </a:r>
            <a:r>
              <a:rPr lang="en-US" altLang="en-US" sz="2400" b="1" dirty="0">
                <a:solidFill>
                  <a:srgbClr val="0000CC"/>
                </a:solidFill>
              </a:rPr>
              <a:t>: </a:t>
            </a:r>
            <a:r>
              <a:rPr lang="en-US" altLang="en-US" sz="2400" b="1" dirty="0" err="1">
                <a:solidFill>
                  <a:srgbClr val="0000CC"/>
                </a:solidFill>
              </a:rPr>
              <a:t>Trần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Thị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Thuý</a:t>
            </a:r>
            <a:endParaRPr lang="en-US" altLang="en-US" sz="2400" b="1" dirty="0">
              <a:solidFill>
                <a:srgbClr val="0000CC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CC"/>
                </a:solidFill>
              </a:rPr>
              <a:t>Trường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Tiểu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học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Lý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Tự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Trọng</a:t>
            </a:r>
            <a:endParaRPr lang="en-US" altLang="en-US" sz="2400" b="1" dirty="0">
              <a:solidFill>
                <a:srgbClr val="0000CC"/>
              </a:solidFill>
            </a:endParaRPr>
          </a:p>
        </p:txBody>
      </p:sp>
      <p:pic>
        <p:nvPicPr>
          <p:cNvPr id="13321" name="Picture 35" descr="1466F10D5EAC4B0AA7D758AB687A66F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1428751"/>
            <a:ext cx="1143000" cy="315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33" descr="hinh dong chu chi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85" y="1619251"/>
            <a:ext cx="1481138" cy="93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54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1231519" cy="112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68159" y="2038872"/>
            <a:ext cx="8375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VNI-Avo" pitchFamily="2" charset="0"/>
              </a:rPr>
              <a:t>Tìm teân </a:t>
            </a:r>
            <a:r>
              <a:rPr lang="en-US" sz="4400" b="1" dirty="0" err="1">
                <a:solidFill>
                  <a:srgbClr val="0033CC"/>
                </a:solidFill>
                <a:latin typeface="VNI-Avo" pitchFamily="2" charset="0"/>
              </a:rPr>
              <a:t>moät</a:t>
            </a:r>
            <a:r>
              <a:rPr lang="en-US" sz="44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VNI-Avo" pitchFamily="2" charset="0"/>
              </a:rPr>
              <a:t>loaøi</a:t>
            </a:r>
            <a:r>
              <a:rPr lang="en-US" sz="4400" b="1" dirty="0">
                <a:solidFill>
                  <a:srgbClr val="0033CC"/>
                </a:solidFill>
                <a:latin typeface="VNI-Avo" pitchFamily="2" charset="0"/>
              </a:rPr>
              <a:t> hoa </a:t>
            </a:r>
            <a:r>
              <a:rPr lang="en-US" sz="4400" b="1" dirty="0" err="1">
                <a:solidFill>
                  <a:srgbClr val="0033CC"/>
                </a:solidFill>
                <a:latin typeface="VNI-Avo" pitchFamily="2" charset="0"/>
              </a:rPr>
              <a:t>nôû</a:t>
            </a:r>
            <a:r>
              <a:rPr lang="en-US" sz="44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VNI-Avo" pitchFamily="2" charset="0"/>
              </a:rPr>
              <a:t>vaøo</a:t>
            </a:r>
            <a:r>
              <a:rPr lang="en-US" sz="44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VNI-Avo" pitchFamily="2" charset="0"/>
              </a:rPr>
              <a:t>muøa</a:t>
            </a:r>
            <a:r>
              <a:rPr lang="en-US" sz="44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VNI-Avo" pitchFamily="2" charset="0"/>
              </a:rPr>
              <a:t>heø</a:t>
            </a:r>
            <a:r>
              <a:rPr lang="en-US" sz="44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VNI-Avo" pitchFamily="2" charset="0"/>
              </a:rPr>
              <a:t>coù</a:t>
            </a:r>
            <a:r>
              <a:rPr lang="en-US" sz="44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VNI-Avo" pitchFamily="2" charset="0"/>
              </a:rPr>
              <a:t>chöùa</a:t>
            </a:r>
            <a:r>
              <a:rPr lang="en-US" sz="44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VNI-Avo" pitchFamily="2" charset="0"/>
              </a:rPr>
              <a:t>vaàn</a:t>
            </a:r>
            <a:r>
              <a:rPr lang="en-US" sz="44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VNI-Avo" pitchFamily="2" charset="0"/>
              </a:rPr>
              <a:t>en</a:t>
            </a:r>
            <a:r>
              <a:rPr lang="en-US" sz="4400" b="1" dirty="0">
                <a:solidFill>
                  <a:srgbClr val="0033CC"/>
                </a:solidFill>
                <a:latin typeface="VNI-Avo" pitchFamily="2" charset="0"/>
              </a:rPr>
              <a:t>?</a:t>
            </a:r>
            <a:endParaRPr lang="en-US" sz="44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720191"/>
      </p:ext>
    </p:extLst>
  </p:cSld>
  <p:clrMapOvr>
    <a:masterClrMapping/>
  </p:clrMapOvr>
  <p:transition advTm="6645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50/aa/2a/50aa2a42dae5df40ee3153eb507c66f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1628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545567"/>
      </p:ext>
    </p:extLst>
  </p:cSld>
  <p:clrMapOvr>
    <a:masterClrMapping/>
  </p:clrMapOvr>
  <p:transition advTm="6645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C:\Users\JDW\Downloads\s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534400" cy="533400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Hộp Văn bản 4"/>
          <p:cNvSpPr txBox="1">
            <a:spLocks noChangeArrowheads="1"/>
          </p:cNvSpPr>
          <p:nvPr/>
        </p:nvSpPr>
        <p:spPr bwMode="auto">
          <a:xfrm>
            <a:off x="0" y="5830888"/>
            <a:ext cx="9220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4000" dirty="0" err="1">
                <a:latin typeface="Times New Roman" pitchFamily="18" charset="0"/>
                <a:ea typeface="Arial-Rounded"/>
                <a:cs typeface="Times New Roman" pitchFamily="18" charset="0"/>
              </a:rPr>
              <a:t>Nhện</a:t>
            </a:r>
            <a:r>
              <a:rPr lang="en-US" altLang="en-US" sz="4000" dirty="0"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ea typeface="Arial-Rounded"/>
                <a:cs typeface="Times New Roman" pitchFamily="18" charset="0"/>
              </a:rPr>
              <a:t>ngắm</a:t>
            </a:r>
            <a:r>
              <a:rPr lang="en-US" altLang="en-US" sz="4000" dirty="0"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ea typeface="Arial-Rounded"/>
                <a:cs typeface="Times New Roman" pitchFamily="18" charset="0"/>
              </a:rPr>
              <a:t>nghía</a:t>
            </a:r>
            <a:r>
              <a:rPr lang="en-US" altLang="en-US" sz="4000" dirty="0"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ea typeface="Arial-Rounded"/>
                <a:cs typeface="Times New Roman" pitchFamily="18" charset="0"/>
              </a:rPr>
              <a:t>tấm</a:t>
            </a:r>
            <a:r>
              <a:rPr lang="en-US" altLang="en-US" sz="4000" dirty="0"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ea typeface="Arial-Rounded"/>
                <a:cs typeface="Times New Roman" pitchFamily="18" charset="0"/>
              </a:rPr>
              <a:t>lưới</a:t>
            </a:r>
            <a:r>
              <a:rPr lang="en-US" altLang="en-US" sz="4000" dirty="0"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ea typeface="Arial-Rounded"/>
                <a:cs typeface="Times New Roman" pitchFamily="18" charset="0"/>
              </a:rPr>
              <a:t>vừa</a:t>
            </a:r>
            <a:r>
              <a:rPr lang="en-US" altLang="en-US" sz="4000" dirty="0"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ea typeface="Arial-Rounded"/>
                <a:cs typeface="Times New Roman" pitchFamily="18" charset="0"/>
              </a:rPr>
              <a:t>làm</a:t>
            </a:r>
            <a:r>
              <a:rPr lang="en-US" altLang="en-US" sz="4000" dirty="0"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ea typeface="Arial-Rounded"/>
                <a:cs typeface="Times New Roman" pitchFamily="18" charset="0"/>
              </a:rPr>
              <a:t>xong</a:t>
            </a:r>
            <a:r>
              <a:rPr lang="vi-VN" altLang="en-US" sz="4000" dirty="0">
                <a:latin typeface="Times New Roman" pitchFamily="18" charset="0"/>
                <a:ea typeface="Arial-Rounded"/>
                <a:cs typeface="Times New Roman" pitchFamily="18" charset="0"/>
              </a:rPr>
              <a:t>.</a:t>
            </a:r>
          </a:p>
        </p:txBody>
      </p:sp>
      <p:sp>
        <p:nvSpPr>
          <p:cNvPr id="7" name="Hộp Văn bản 4"/>
          <p:cNvSpPr txBox="1">
            <a:spLocks noChangeArrowheads="1"/>
          </p:cNvSpPr>
          <p:nvPr/>
        </p:nvSpPr>
        <p:spPr bwMode="auto">
          <a:xfrm>
            <a:off x="7010400" y="5830888"/>
            <a:ext cx="106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vi-VN" altLang="en-US" sz="4000" dirty="0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am</a:t>
            </a:r>
          </a:p>
        </p:txBody>
      </p:sp>
      <p:sp>
        <p:nvSpPr>
          <p:cNvPr id="9" name="Hộp Văn bản 4"/>
          <p:cNvSpPr txBox="1">
            <a:spLocks noChangeArrowheads="1"/>
          </p:cNvSpPr>
          <p:nvPr/>
        </p:nvSpPr>
        <p:spPr bwMode="auto">
          <a:xfrm>
            <a:off x="4125191" y="5842867"/>
            <a:ext cx="106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vi-VN" altLang="en-US" sz="4000" dirty="0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âm</a:t>
            </a:r>
          </a:p>
        </p:txBody>
      </p:sp>
      <p:sp>
        <p:nvSpPr>
          <p:cNvPr id="10" name="Hộp Văn bản 4"/>
          <p:cNvSpPr txBox="1">
            <a:spLocks noChangeArrowheads="1"/>
          </p:cNvSpPr>
          <p:nvPr/>
        </p:nvSpPr>
        <p:spPr bwMode="auto">
          <a:xfrm>
            <a:off x="1828800" y="5830888"/>
            <a:ext cx="106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vi-VN" altLang="en-US" sz="4000" dirty="0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ăm</a:t>
            </a:r>
          </a:p>
        </p:txBody>
      </p:sp>
    </p:spTree>
    <p:extLst>
      <p:ext uri="{BB962C8B-B14F-4D97-AF65-F5344CB8AC3E}">
        <p14:creationId xmlns:p14="http://schemas.microsoft.com/office/powerpoint/2010/main" val="365884042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3" descr="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81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3" descr="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181" y="228600"/>
            <a:ext cx="7548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2" descr="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172200"/>
            <a:ext cx="6858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44246"/>
            <a:ext cx="9198866" cy="132735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FF00"/>
                </a:solidFill>
              </a:rPr>
              <a:t>Thứ </a:t>
            </a:r>
            <a:r>
              <a:rPr lang="en-US" sz="3600" dirty="0" err="1">
                <a:solidFill>
                  <a:srgbClr val="FFFF00"/>
                </a:solidFill>
              </a:rPr>
              <a:t>năm</a:t>
            </a:r>
            <a:r>
              <a:rPr lang="vi-VN" sz="3600" dirty="0">
                <a:solidFill>
                  <a:srgbClr val="FFFF00"/>
                </a:solidFill>
              </a:rPr>
              <a:t> ngày </a:t>
            </a:r>
            <a:r>
              <a:rPr lang="en-US" sz="3600" dirty="0">
                <a:solidFill>
                  <a:srgbClr val="FFFF00"/>
                </a:solidFill>
              </a:rPr>
              <a:t>27</a:t>
            </a:r>
            <a:r>
              <a:rPr lang="vi-VN" sz="3600" dirty="0">
                <a:solidFill>
                  <a:srgbClr val="FFFF00"/>
                </a:solidFill>
              </a:rPr>
              <a:t> tháng 10 năm 2022</a:t>
            </a:r>
          </a:p>
          <a:p>
            <a:pPr algn="ctr"/>
            <a:r>
              <a:rPr lang="vi-VN" sz="3600" dirty="0">
                <a:solidFill>
                  <a:srgbClr val="FFFF00"/>
                </a:solidFill>
              </a:rPr>
              <a:t>Tiếng Việt: 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6" name="Google Shape;461;p28"/>
          <p:cNvSpPr txBox="1"/>
          <p:nvPr/>
        </p:nvSpPr>
        <p:spPr>
          <a:xfrm>
            <a:off x="394079" y="1371600"/>
            <a:ext cx="8521321" cy="1930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5400" b="1" kern="0" dirty="0" err="1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Bài</a:t>
            </a:r>
            <a:r>
              <a:rPr lang="en-US" sz="5400" b="1" kern="0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 34 </a:t>
            </a:r>
            <a:r>
              <a:rPr lang="en-US" sz="6000" b="1" kern="0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: </a:t>
            </a:r>
            <a:r>
              <a:rPr lang="en-US" sz="6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am   </a:t>
            </a:r>
            <a:r>
              <a:rPr lang="en-US" sz="6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ăm</a:t>
            </a:r>
            <a:r>
              <a:rPr lang="en-US" sz="6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6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6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634770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606393" y="2424545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717942" y="3317827"/>
            <a:ext cx="362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1773703" y="609600"/>
            <a:ext cx="24409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VNI-Avo" pitchFamily="2" charset="0"/>
              </a:rPr>
              <a:t>am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51E201-6E37-465F-95CB-F7110AAEC0D6}"/>
              </a:ext>
            </a:extLst>
          </p:cNvPr>
          <p:cNvSpPr txBox="1"/>
          <p:nvPr/>
        </p:nvSpPr>
        <p:spPr>
          <a:xfrm flipH="1">
            <a:off x="3967977" y="2532965"/>
            <a:ext cx="607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4214662" y="580102"/>
            <a:ext cx="24909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  <a:latin typeface="VNI-Avo"/>
                <a:cs typeface="Times New Roman" pitchFamily="18" charset="0"/>
              </a:rPr>
              <a:t>a</a:t>
            </a:r>
            <a:r>
              <a:rPr lang="en-US" sz="6600" b="1" dirty="0" err="1">
                <a:solidFill>
                  <a:srgbClr val="FF0000"/>
                </a:solidFill>
                <a:latin typeface="VNI-Avo"/>
                <a:cs typeface="Times New Roman" pitchFamily="18" charset="0"/>
              </a:rPr>
              <a:t>êm</a:t>
            </a:r>
            <a:endParaRPr lang="en-US" sz="6600" b="1" dirty="0">
              <a:solidFill>
                <a:srgbClr val="FF0000"/>
              </a:solidFill>
              <a:latin typeface="VNI-Avo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86520" y="2517657"/>
            <a:ext cx="11833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am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6781800" y="609599"/>
            <a:ext cx="2440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aâm</a:t>
            </a:r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405118" y="3385931"/>
            <a:ext cx="2164281" cy="842696"/>
            <a:chOff x="4110158" y="3385931"/>
            <a:chExt cx="2164281" cy="84269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C51E201-6E37-465F-95CB-F7110AAEC0D6}"/>
                </a:ext>
              </a:extLst>
            </p:cNvPr>
            <p:cNvSpPr txBox="1"/>
            <p:nvPr/>
          </p:nvSpPr>
          <p:spPr>
            <a:xfrm flipH="1">
              <a:off x="4110158" y="3397630"/>
              <a:ext cx="21642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solidFill>
                    <a:srgbClr val="0033CC"/>
                  </a:solidFill>
                  <a:latin typeface="VNI-Avo" pitchFamily="2" charset="0"/>
                </a:rPr>
                <a:t>laøm</a:t>
              </a:r>
              <a:endParaRPr lang="en-US" sz="4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259425" y="3385931"/>
              <a:ext cx="11833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VNI-Avo" pitchFamily="2" charset="0"/>
                </a:rPr>
                <a:t>am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1761282" y="580102"/>
            <a:ext cx="161018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  <a:latin typeface="VNI-Avo" pitchFamily="2" charset="0"/>
              </a:rPr>
              <a:t>a</a:t>
            </a:r>
            <a:r>
              <a:rPr lang="en-US" sz="6600" b="1" dirty="0">
                <a:solidFill>
                  <a:srgbClr val="000099"/>
                </a:solidFill>
                <a:latin typeface="VNI-Avo" pitchFamily="2" charset="0"/>
              </a:rPr>
              <a:t>m</a:t>
            </a:r>
            <a:r>
              <a:rPr lang="vi-VN" sz="6600" b="1" dirty="0">
                <a:solidFill>
                  <a:srgbClr val="FF0000"/>
                </a:solidFill>
                <a:latin typeface="VNI-Avo" pitchFamily="2" charset="0"/>
              </a:rPr>
              <a:t>    </a:t>
            </a:r>
            <a:endParaRPr lang="en-US" sz="6600" b="1" dirty="0">
              <a:solidFill>
                <a:srgbClr val="000099"/>
              </a:solidFill>
              <a:latin typeface="VNI-Avo"/>
              <a:cs typeface="Times New Roman" pitchFamily="18" charset="0"/>
            </a:endParaRPr>
          </a:p>
          <a:p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14662" y="609600"/>
            <a:ext cx="203373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  <a:latin typeface="VNI-Avo"/>
                <a:cs typeface="Times New Roman" pitchFamily="18" charset="0"/>
              </a:rPr>
              <a:t>a</a:t>
            </a:r>
            <a:r>
              <a:rPr lang="en-US" sz="6600" b="1" dirty="0" err="1">
                <a:solidFill>
                  <a:srgbClr val="000099"/>
                </a:solidFill>
                <a:latin typeface="VNI-Avo"/>
                <a:cs typeface="Times New Roman" pitchFamily="18" charset="0"/>
              </a:rPr>
              <a:t>êm</a:t>
            </a:r>
            <a:endParaRPr lang="en-US" sz="6600" b="1" dirty="0">
              <a:solidFill>
                <a:srgbClr val="000099"/>
              </a:solidFill>
              <a:latin typeface="VNI-Avo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6788950" y="728971"/>
            <a:ext cx="266449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aâ</a:t>
            </a:r>
            <a:r>
              <a:rPr lang="en-US" sz="6600" b="1" dirty="0" err="1">
                <a:solidFill>
                  <a:srgbClr val="0033CC"/>
                </a:solidFill>
                <a:latin typeface="VNI-Avo" pitchFamily="2" charset="0"/>
              </a:rPr>
              <a:t>m</a:t>
            </a:r>
            <a:endParaRPr lang="en-US" sz="66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54523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32" grpId="0"/>
      <p:bldP spid="43" grpId="0"/>
      <p:bldP spid="20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09" y="921841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902728" y="3542943"/>
            <a:ext cx="42600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Tạo tiếng mới có vần </a:t>
            </a:r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 am, ăm, âm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52400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/>
              <a:t>Mình</a:t>
            </a:r>
            <a:r>
              <a:rPr lang="en-US" sz="4400" b="1" dirty="0"/>
              <a:t> </a:t>
            </a:r>
            <a:r>
              <a:rPr lang="en-US" sz="4400" b="1" dirty="0" err="1"/>
              <a:t>cùng</a:t>
            </a:r>
            <a:r>
              <a:rPr lang="en-US" sz="4400" b="1" dirty="0"/>
              <a:t> </a:t>
            </a:r>
            <a:r>
              <a:rPr lang="en-US" sz="4400" b="1" dirty="0" err="1"/>
              <a:t>thi</a:t>
            </a:r>
            <a:r>
              <a:rPr lang="en-US" sz="4400" b="1" dirty="0"/>
              <a:t> </a:t>
            </a:r>
            <a:r>
              <a:rPr lang="en-US" sz="4400" b="1" dirty="0" err="1"/>
              <a:t>tài</a:t>
            </a:r>
            <a:r>
              <a:rPr lang="en-US" sz="4400" b="1" dirty="0"/>
              <a:t>! 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22478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842" y="1063329"/>
            <a:ext cx="9419716" cy="473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0849081"/>
      </p:ext>
    </p:extLst>
  </p:cSld>
  <p:clrMapOvr>
    <a:masterClrMapping/>
  </p:clrMapOvr>
  <p:transition advTm="6645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10540" y="1989142"/>
            <a:ext cx="3838546" cy="101797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15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34496" y="3806566"/>
            <a:ext cx="1919273" cy="14230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647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70176" y="3806566"/>
            <a:ext cx="1919273" cy="14230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647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05857" y="3806566"/>
            <a:ext cx="1919273" cy="14230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647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40052" y="3806566"/>
            <a:ext cx="1919273" cy="142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47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74777" y="3806566"/>
            <a:ext cx="1919273" cy="142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47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11413" y="3806566"/>
            <a:ext cx="1919273" cy="142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47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6162" y="3806566"/>
            <a:ext cx="1919273" cy="142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47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16617" y="3806566"/>
            <a:ext cx="1919273" cy="142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47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47523" y="3806566"/>
            <a:ext cx="1919273" cy="142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47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</p:spTree>
    <p:extLst>
      <p:ext uri="{BB962C8B-B14F-4D97-AF65-F5344CB8AC3E}">
        <p14:creationId xmlns:p14="http://schemas.microsoft.com/office/powerpoint/2010/main" val="22908243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11140" y="5128625"/>
            <a:ext cx="394239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86585" y="5128622"/>
            <a:ext cx="140941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pic>
        <p:nvPicPr>
          <p:cNvPr id="1026" name="Picture 2" descr="9 tác dụng tuyệt vời của quả c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74" y="956915"/>
            <a:ext cx="4264510" cy="354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ận cảnh vườn cam cho lãi gần 1 tỷ đồng/năm của nông dân Hòa Bì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808" y="956914"/>
            <a:ext cx="3534905" cy="354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48174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81373" y="5259682"/>
            <a:ext cx="372396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tăm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tre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43412" y="5259682"/>
            <a:ext cx="148674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ăm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 descr="Tăm tre tiệt trù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52" y="533400"/>
            <a:ext cx="4033338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ăm tre – SIÊU THỊ HÀN QUỐC OK MAR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08" y="685800"/>
            <a:ext cx="3636991" cy="378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2228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1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Khởi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0000CC"/>
                </a:solidFill>
              </a:rPr>
              <a:t>động</a:t>
            </a:r>
            <a:r>
              <a:rPr lang="en-US" b="1" dirty="0">
                <a:solidFill>
                  <a:srgbClr val="0000CC"/>
                </a:solidFill>
              </a:rPr>
              <a:t>!</a:t>
            </a:r>
            <a:endParaRPr lang="vi-VN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013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90800" y="5564482"/>
            <a:ext cx="412500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sâm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33612" y="5564482"/>
            <a:ext cx="173307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Chiêm bao, mơ thấy củ sâm đánh lô đề con số gì 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079" y="228601"/>
            <a:ext cx="5336049" cy="473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40493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710" y="4261356"/>
            <a:ext cx="340909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868" y="4261355"/>
            <a:ext cx="3143746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860" y="4261354"/>
            <a:ext cx="3731657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hiêm bao, mơ thấy củ sâm đánh lô đề con số gì ?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880" y="1828801"/>
            <a:ext cx="2528754" cy="224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Tăm tre – SIÊU THỊ HÀN QUỐC OK MART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654" y="1657350"/>
            <a:ext cx="2586174" cy="272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Ăn cam có tác dụng gì? Nên ăn cam lúc nào tốt nhất?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12" y="1895814"/>
            <a:ext cx="2535101" cy="224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77119"/>
      </p:ext>
    </p:extLst>
  </p:cSld>
  <p:clrMapOvr>
    <a:masterClrMapping/>
  </p:clrMapOvr>
  <p:transition advTm="6645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0" y="82422"/>
            <a:ext cx="9144000" cy="94906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solidFill>
                <a:srgbClr val="FF0066"/>
              </a:solidFill>
              <a:latin typeface="Quicksand Medium" panose="000006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0475" y="56472"/>
            <a:ext cx="17396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am</a:t>
            </a:r>
            <a:r>
              <a:rPr lang="en-US" sz="66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8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5121" y="56472"/>
            <a:ext cx="18418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vi-VN" sz="66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66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8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02027" y="56472"/>
            <a:ext cx="16953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â</a:t>
            </a:r>
            <a:r>
              <a:rPr lang="vi-VN" sz="66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66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8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008343" y="1068077"/>
            <a:ext cx="2535686" cy="1951722"/>
            <a:chOff x="3931225" y="1818420"/>
            <a:chExt cx="4744278" cy="2348279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4" name="Rectangle 3"/>
            <p:cNvSpPr/>
            <p:nvPr/>
          </p:nvSpPr>
          <p:spPr>
            <a:xfrm>
              <a:off x="3931225" y="1837471"/>
              <a:ext cx="4744278" cy="2329228"/>
            </a:xfrm>
            <a:prstGeom prst="rect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3931225" y="1818420"/>
              <a:ext cx="4744278" cy="1183665"/>
              <a:chOff x="3931225" y="1818420"/>
              <a:chExt cx="4744278" cy="1183665"/>
            </a:xfrm>
            <a:grpFill/>
          </p:grpSpPr>
          <p:cxnSp>
            <p:nvCxnSpPr>
              <p:cNvPr id="12" name="Straight Connector 11"/>
              <p:cNvCxnSpPr>
                <a:stCxn id="4" idx="1"/>
                <a:endCxn id="4" idx="3"/>
              </p:cNvCxnSpPr>
              <p:nvPr/>
            </p:nvCxnSpPr>
            <p:spPr>
              <a:xfrm>
                <a:off x="3931225" y="3002085"/>
                <a:ext cx="4744278" cy="0"/>
              </a:xfrm>
              <a:prstGeom prst="lin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6303365" y="1818420"/>
                <a:ext cx="13029" cy="1154352"/>
              </a:xfrm>
              <a:prstGeom prst="lin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TextBox 18"/>
          <p:cNvSpPr txBox="1"/>
          <p:nvPr/>
        </p:nvSpPr>
        <p:spPr>
          <a:xfrm>
            <a:off x="3790052" y="2078753"/>
            <a:ext cx="1820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6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vi-VN" sz="6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6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22745" y="1120371"/>
            <a:ext cx="35420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66024" y="1167400"/>
            <a:ext cx="196362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vi-VN" sz="6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6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7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5023" y="3121655"/>
            <a:ext cx="13152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am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6988" y="3872016"/>
            <a:ext cx="18079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khá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07313" y="3084707"/>
            <a:ext cx="12090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ẵ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4400" dirty="0">
                <a:latin typeface="Quicksand Medium" panose="00000600000000000000" pitchFamily="2" charset="0"/>
              </a:rPr>
              <a:t> </a:t>
            </a:r>
            <a:endParaRPr lang="en-US" sz="400" dirty="0">
              <a:latin typeface="Quicksand Medium" panose="000006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53583" y="3852818"/>
            <a:ext cx="15017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cằ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24963" y="3084707"/>
            <a:ext cx="15017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đậm</a:t>
            </a:r>
            <a:endParaRPr lang="en-US" sz="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93310" y="3752997"/>
            <a:ext cx="16859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nhẩm</a:t>
            </a:r>
            <a:endParaRPr lang="en-US" sz="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50" y="4612591"/>
            <a:ext cx="1604483" cy="202412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902" y="4641457"/>
            <a:ext cx="1466495" cy="199526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352" y="4522438"/>
            <a:ext cx="1948990" cy="204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3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Ể DỤC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5129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48"/>
            <a:ext cx="587411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5186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940" y="0"/>
            <a:ext cx="3538676" cy="1970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839" y="2590197"/>
            <a:ext cx="3463648" cy="19020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811" y="5112178"/>
            <a:ext cx="3538676" cy="196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22510"/>
      </p:ext>
    </p:extLst>
  </p:cSld>
  <p:clrMapOvr>
    <a:masterClrMapping/>
  </p:clrMapOvr>
  <p:transition advTm="6645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64298" y="0"/>
            <a:ext cx="7123099" cy="3291840"/>
            <a:chOff x="1419064" y="0"/>
            <a:chExt cx="9497465" cy="32918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9064" y="348520"/>
              <a:ext cx="9300036" cy="268383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7202658" y="0"/>
              <a:ext cx="3713871" cy="3291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44281" y="3115977"/>
            <a:ext cx="7195044" cy="3291840"/>
            <a:chOff x="1125708" y="3115977"/>
            <a:chExt cx="9593392" cy="32918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9064" y="3711454"/>
              <a:ext cx="9300036" cy="268232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125708" y="3115977"/>
              <a:ext cx="3713871" cy="3291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051505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35" y="978772"/>
            <a:ext cx="8132800" cy="541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2935" y="57445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Mảnh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0000CC"/>
                </a:solidFill>
              </a:rPr>
              <a:t>ghép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00B050"/>
                </a:solidFill>
              </a:rPr>
              <a:t>sắc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FF00FF"/>
                </a:solidFill>
              </a:rPr>
              <a:t>màu</a:t>
            </a:r>
            <a:endParaRPr lang="vi-VN" b="1" dirty="0">
              <a:solidFill>
                <a:srgbClr val="FF00FF"/>
              </a:solidFill>
            </a:endParaRPr>
          </a:p>
        </p:txBody>
      </p:sp>
      <p:sp>
        <p:nvSpPr>
          <p:cNvPr id="15" name="Rectangle 14">
            <a:hlinkClick r:id="" action="ppaction://noaction"/>
          </p:cNvPr>
          <p:cNvSpPr/>
          <p:nvPr/>
        </p:nvSpPr>
        <p:spPr>
          <a:xfrm>
            <a:off x="594971" y="1006481"/>
            <a:ext cx="4316465" cy="2895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1</a:t>
            </a:r>
            <a:endParaRPr lang="vi-VN" sz="5400" dirty="0"/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629608" y="3874372"/>
            <a:ext cx="4316464" cy="273627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3</a:t>
            </a:r>
            <a:endParaRPr lang="vi-VN" sz="54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918363" y="1014847"/>
            <a:ext cx="3962400" cy="2902527"/>
          </a:xfrm>
          <a:prstGeom prst="rect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2</a:t>
            </a:r>
            <a:endParaRPr lang="vi-VN" sz="5400" dirty="0"/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4959927" y="3882738"/>
            <a:ext cx="3962400" cy="273627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4</a:t>
            </a:r>
            <a:endParaRPr lang="vi-VN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34182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81199" y="3048000"/>
            <a:ext cx="52341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en    un    in   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eân</a:t>
            </a:r>
            <a:endParaRPr lang="en-US" sz="48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5377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35" y="978772"/>
            <a:ext cx="8132800" cy="541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2935" y="57445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Mảnh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0000CC"/>
                </a:solidFill>
              </a:rPr>
              <a:t>ghép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00B050"/>
                </a:solidFill>
              </a:rPr>
              <a:t>sắc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FF00FF"/>
                </a:solidFill>
              </a:rPr>
              <a:t>màu</a:t>
            </a:r>
            <a:endParaRPr lang="vi-VN" b="1" dirty="0">
              <a:solidFill>
                <a:srgbClr val="FF00FF"/>
              </a:solidFill>
            </a:endParaRPr>
          </a:p>
        </p:txBody>
      </p:sp>
      <p:sp>
        <p:nvSpPr>
          <p:cNvPr id="15" name="Rectangle 14">
            <a:hlinkClick r:id="" action="ppaction://noaction"/>
          </p:cNvPr>
          <p:cNvSpPr/>
          <p:nvPr/>
        </p:nvSpPr>
        <p:spPr>
          <a:xfrm>
            <a:off x="594971" y="1006481"/>
            <a:ext cx="4316465" cy="2895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1</a:t>
            </a:r>
            <a:endParaRPr lang="vi-VN" sz="5400" dirty="0"/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629608" y="3874372"/>
            <a:ext cx="4316464" cy="273627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3</a:t>
            </a:r>
            <a:endParaRPr lang="vi-VN" sz="54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918363" y="1014847"/>
            <a:ext cx="3962400" cy="2902527"/>
          </a:xfrm>
          <a:prstGeom prst="rect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2</a:t>
            </a:r>
            <a:endParaRPr lang="vi-VN" sz="5400" dirty="0"/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4959927" y="3882738"/>
            <a:ext cx="3962400" cy="273627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4</a:t>
            </a:r>
            <a:endParaRPr lang="vi-VN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8771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6473" y="3048000"/>
            <a:ext cx="830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ngoïn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neán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        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xin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loãi</a:t>
            </a:r>
            <a:endParaRPr lang="en-US" sz="48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634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35" y="978772"/>
            <a:ext cx="8132800" cy="541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2935" y="57445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Mảnh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0000CC"/>
                </a:solidFill>
              </a:rPr>
              <a:t>ghép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00B050"/>
                </a:solidFill>
              </a:rPr>
              <a:t>sắc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FF00FF"/>
                </a:solidFill>
              </a:rPr>
              <a:t>màu</a:t>
            </a:r>
            <a:endParaRPr lang="vi-VN" b="1" dirty="0">
              <a:solidFill>
                <a:srgbClr val="FF00FF"/>
              </a:solidFill>
            </a:endParaRPr>
          </a:p>
        </p:txBody>
      </p:sp>
      <p:sp>
        <p:nvSpPr>
          <p:cNvPr id="15" name="Rectangle 14">
            <a:hlinkClick r:id="" action="ppaction://noaction"/>
          </p:cNvPr>
          <p:cNvSpPr/>
          <p:nvPr/>
        </p:nvSpPr>
        <p:spPr>
          <a:xfrm>
            <a:off x="594971" y="1006481"/>
            <a:ext cx="4316465" cy="2895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1</a:t>
            </a:r>
            <a:endParaRPr lang="vi-VN" sz="5400" dirty="0"/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629608" y="3874372"/>
            <a:ext cx="4316464" cy="273627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3</a:t>
            </a:r>
            <a:endParaRPr lang="vi-VN" sz="54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918363" y="1014847"/>
            <a:ext cx="3962400" cy="2902527"/>
          </a:xfrm>
          <a:prstGeom prst="rect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2</a:t>
            </a:r>
            <a:endParaRPr lang="vi-VN" sz="5400" dirty="0"/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4959927" y="3882738"/>
            <a:ext cx="3962400" cy="273627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4</a:t>
            </a:r>
            <a:endParaRPr lang="vi-VN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22935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5855" y="2493956"/>
            <a:ext cx="78416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ñeøn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pin          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cuùn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con</a:t>
            </a:r>
            <a:endParaRPr lang="en-US" sz="48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34547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35" y="978772"/>
            <a:ext cx="8132800" cy="541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2935" y="57445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Mảnh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0000CC"/>
                </a:solidFill>
              </a:rPr>
              <a:t>ghép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00B050"/>
                </a:solidFill>
              </a:rPr>
              <a:t>sắc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FF00FF"/>
                </a:solidFill>
              </a:rPr>
              <a:t>màu</a:t>
            </a:r>
            <a:endParaRPr lang="vi-VN" b="1" dirty="0">
              <a:solidFill>
                <a:srgbClr val="FF00FF"/>
              </a:solidFill>
            </a:endParaRPr>
          </a:p>
        </p:txBody>
      </p:sp>
      <p:sp>
        <p:nvSpPr>
          <p:cNvPr id="15" name="Rectangle 14">
            <a:hlinkClick r:id="" action="ppaction://noaction"/>
          </p:cNvPr>
          <p:cNvSpPr/>
          <p:nvPr/>
        </p:nvSpPr>
        <p:spPr>
          <a:xfrm>
            <a:off x="594971" y="1006481"/>
            <a:ext cx="4316465" cy="2895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1</a:t>
            </a:r>
            <a:endParaRPr lang="vi-VN" sz="5400" dirty="0"/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629608" y="3874372"/>
            <a:ext cx="4316464" cy="273627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3</a:t>
            </a:r>
            <a:endParaRPr lang="vi-VN" sz="54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918363" y="1014847"/>
            <a:ext cx="3962400" cy="2902527"/>
          </a:xfrm>
          <a:prstGeom prst="rect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2</a:t>
            </a:r>
            <a:endParaRPr lang="vi-VN" sz="5400" dirty="0"/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4959927" y="3882738"/>
            <a:ext cx="3962400" cy="273627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4</a:t>
            </a:r>
            <a:endParaRPr lang="vi-VN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87626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7719</TotalTime>
  <Words>210</Words>
  <Application>Microsoft Office PowerPoint</Application>
  <PresentationFormat>On-screen Show (4:3)</PresentationFormat>
  <Paragraphs>89</Paragraphs>
  <Slides>26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Chivo Light</vt:lpstr>
      <vt:lpstr>Quicksand Medium</vt:lpstr>
      <vt:lpstr>Arial-Rounded</vt:lpstr>
      <vt:lpstr>Times New Roman</vt:lpstr>
      <vt:lpstr>Comic Sans MS</vt:lpstr>
      <vt:lpstr>Calibri</vt:lpstr>
      <vt:lpstr>Arial</vt:lpstr>
      <vt:lpstr>.VnAvant</vt:lpstr>
      <vt:lpstr>VNI-Avo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Administrator</cp:lastModifiedBy>
  <cp:revision>415</cp:revision>
  <dcterms:created xsi:type="dcterms:W3CDTF">2006-08-16T00:00:00Z</dcterms:created>
  <dcterms:modified xsi:type="dcterms:W3CDTF">2025-11-24T09:54:57Z</dcterms:modified>
</cp:coreProperties>
</file>