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12"/>
  </p:notesMasterIdLst>
  <p:sldIdLst>
    <p:sldId id="284" r:id="rId3"/>
    <p:sldId id="293" r:id="rId4"/>
    <p:sldId id="281" r:id="rId5"/>
    <p:sldId id="264" r:id="rId6"/>
    <p:sldId id="294" r:id="rId7"/>
    <p:sldId id="289" r:id="rId8"/>
    <p:sldId id="290" r:id="rId9"/>
    <p:sldId id="295" r:id="rId10"/>
    <p:sldId id="291"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a:srgbClr val="FF9933"/>
    <a:srgbClr val="2FB793"/>
    <a:srgbClr val="FF0066"/>
    <a:srgbClr val="FA9D9B"/>
    <a:srgbClr val="93CBED"/>
    <a:srgbClr val="8EDCFA"/>
    <a:srgbClr val="CCCC00"/>
    <a:srgbClr val="FBC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558" autoAdjust="0"/>
  </p:normalViewPr>
  <p:slideViewPr>
    <p:cSldViewPr>
      <p:cViewPr varScale="1">
        <p:scale>
          <a:sx n="85" d="100"/>
          <a:sy n="85" d="100"/>
        </p:scale>
        <p:origin x="53" y="44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F5417-6C6A-47EB-AB83-7B3CB73ABC56}" type="datetimeFigureOut">
              <a:rPr lang="en-US" smtClean="0"/>
              <a:t>12/27/2024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3F9739-4379-4A8A-BA8D-40944C4BDFA5}" type="slidenum">
              <a:rPr lang="en-US" smtClean="0"/>
              <a:t>‹#›</a:t>
            </a:fld>
            <a:endParaRPr lang="en-US"/>
          </a:p>
        </p:txBody>
      </p:sp>
    </p:spTree>
    <p:extLst>
      <p:ext uri="{BB962C8B-B14F-4D97-AF65-F5344CB8AC3E}">
        <p14:creationId xmlns:p14="http://schemas.microsoft.com/office/powerpoint/2010/main" val="95701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76881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69561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89788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20E726-FD03-466F-9721-AC55DE5DFC07}"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75987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E726-FD03-466F-9721-AC55DE5DFC07}"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064775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20E726-FD03-466F-9721-AC55DE5DFC07}"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1437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20E726-FD03-466F-9721-AC55DE5DFC07}"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286003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20E726-FD03-466F-9721-AC55DE5DFC07}"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986123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20E726-FD03-466F-9721-AC55DE5DFC07}"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016401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0E726-FD03-466F-9721-AC55DE5DFC07}"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8203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4116657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405847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201736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E726-FD03-466F-9721-AC55DE5DFC07}"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326317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E726-FD03-466F-9721-AC55DE5DFC07}"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841828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3394710"/>
            <a:ext cx="9144000" cy="174879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3953"/>
            <a:ext cx="1995926" cy="51435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2379415" y="0"/>
            <a:ext cx="6764585" cy="51435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383491" y="405229"/>
            <a:ext cx="8377019" cy="4333043"/>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63"/>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3422" y="4131526"/>
            <a:ext cx="1198304" cy="1174970"/>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095746" y="4131527"/>
            <a:ext cx="1064720" cy="1008021"/>
          </a:xfrm>
          <a:prstGeom prst="rect">
            <a:avLst/>
          </a:prstGeom>
        </p:spPr>
      </p:pic>
    </p:spTree>
    <p:extLst>
      <p:ext uri="{BB962C8B-B14F-4D97-AF65-F5344CB8AC3E}">
        <p14:creationId xmlns:p14="http://schemas.microsoft.com/office/powerpoint/2010/main" val="403005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719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58258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96237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56031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75541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12398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p:txBody>
          <a:bodyPr/>
          <a:lstStyle/>
          <a:p>
            <a:fld id="{43B11896-F749-4AA1-9F1D-B9ACB5BB66A8}" type="datetimeFigureOut">
              <a:rPr lang="en-US" smtClean="0"/>
              <a:t>12/27/2024</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64773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74C9106-6B34-8580-C8A6-B06C30B110F2}"/>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6D45C01-201F-4D58-A32B-8C585F3E186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1E9789-7CD1-494D-B0D3-1DE8F7BEAC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291C4-F77B-40D4-AF78-454E29EFB4A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B11896-F749-4AA1-9F1D-B9ACB5BB66A8}" type="datetimeFigureOut">
              <a:rPr lang="en-US" smtClean="0"/>
              <a:t>12/27/2024</a:t>
            </a:fld>
            <a:endParaRPr lang="en-US"/>
          </a:p>
        </p:txBody>
      </p:sp>
      <p:sp>
        <p:nvSpPr>
          <p:cNvPr id="5" name="Footer Placeholder 4">
            <a:extLst>
              <a:ext uri="{FF2B5EF4-FFF2-40B4-BE49-F238E27FC236}">
                <a16:creationId xmlns:a16="http://schemas.microsoft.com/office/drawing/2014/main" id="{79F759D4-AF2A-4DFC-8C30-72113E02F9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99452E-07F1-42B9-8A8C-80AE07EF74C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6ECF3B-8AA0-4503-A9D9-964893FDE8D9}" type="slidenum">
              <a:rPr lang="en-US" smtClean="0"/>
              <a:t>‹#›</a:t>
            </a:fld>
            <a:endParaRPr lang="en-US"/>
          </a:p>
        </p:txBody>
      </p:sp>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9192605"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2185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20E726-FD03-466F-9721-AC55DE5DFC07}" type="datetimeFigureOut">
              <a:rPr lang="en-US" smtClean="0"/>
              <a:t>12/27/2024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12C1FC-DE18-4737-9098-26654523E3C6}" type="slidenum">
              <a:rPr lang="en-US" smtClean="0"/>
              <a:t>‹#›</a:t>
            </a:fld>
            <a:endParaRPr lang="en-US"/>
          </a:p>
        </p:txBody>
      </p:sp>
    </p:spTree>
    <p:extLst>
      <p:ext uri="{BB962C8B-B14F-4D97-AF65-F5344CB8AC3E}">
        <p14:creationId xmlns:p14="http://schemas.microsoft.com/office/powerpoint/2010/main" val="3162143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pic>
        <p:nvPicPr>
          <p:cNvPr id="4" name="Picture 3" descr="A close up of a text&#10;&#10;Description automatically generated">
            <a:extLst>
              <a:ext uri="{FF2B5EF4-FFF2-40B4-BE49-F238E27FC236}">
                <a16:creationId xmlns:a16="http://schemas.microsoft.com/office/drawing/2014/main" id="{86C6EDBA-E3EA-943B-ACF0-9329C64F9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514350"/>
            <a:ext cx="7162800" cy="2494110"/>
          </a:xfrm>
          <a:prstGeom prst="rect">
            <a:avLst/>
          </a:prstGeom>
        </p:spPr>
      </p:pic>
    </p:spTree>
    <p:extLst>
      <p:ext uri="{BB962C8B-B14F-4D97-AF65-F5344CB8AC3E}">
        <p14:creationId xmlns:p14="http://schemas.microsoft.com/office/powerpoint/2010/main" val="105707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ui Đến Trường - Nhóm Hoa Tay - Nhạc Thiếu Nhi Sôi Động Remix">
            <a:hlinkClick r:id="" action="ppaction://media"/>
            <a:extLst>
              <a:ext uri="{FF2B5EF4-FFF2-40B4-BE49-F238E27FC236}">
                <a16:creationId xmlns:a16="http://schemas.microsoft.com/office/drawing/2014/main" id="{545AA6A6-84DA-307A-5786-D944820C7E7A}"/>
              </a:ext>
            </a:extLst>
          </p:cNvPr>
          <p:cNvPicPr>
            <a:picLocks noChangeAspect="1"/>
          </p:cNvPicPr>
          <p:nvPr>
            <a:videoFile r:link="rId1"/>
            <p:extLst>
              <p:ext uri="{DAA4B4D4-6D71-4841-9C94-3DE7FCFB9230}">
                <p14:media xmlns:p14="http://schemas.microsoft.com/office/powerpoint/2010/main" r:embed="rId2">
                  <p14:trim st="21079" end="136313"/>
                </p14:media>
              </p:ext>
            </p:extLst>
          </p:nvPr>
        </p:nvPicPr>
        <p:blipFill>
          <a:blip r:embed="rId4"/>
          <a:stretch>
            <a:fillRect/>
          </a:stretch>
        </p:blipFill>
        <p:spPr>
          <a:xfrm>
            <a:off x="-1" y="-171450"/>
            <a:ext cx="9144001" cy="5314950"/>
          </a:xfrm>
          <a:prstGeom prst="rect">
            <a:avLst/>
          </a:prstGeom>
        </p:spPr>
      </p:pic>
    </p:spTree>
    <p:extLst>
      <p:ext uri="{BB962C8B-B14F-4D97-AF65-F5344CB8AC3E}">
        <p14:creationId xmlns:p14="http://schemas.microsoft.com/office/powerpoint/2010/main" val="8249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14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1AD69E-0445-4090-C26E-002B35CA5FFE}"/>
              </a:ext>
            </a:extLst>
          </p:cNvPr>
          <p:cNvGrpSpPr/>
          <p:nvPr/>
        </p:nvGrpSpPr>
        <p:grpSpPr>
          <a:xfrm>
            <a:off x="457200" y="285750"/>
            <a:ext cx="605826" cy="830997"/>
            <a:chOff x="3174278" y="237323"/>
            <a:chExt cx="605826" cy="830997"/>
          </a:xfrm>
        </p:grpSpPr>
        <p:sp>
          <p:nvSpPr>
            <p:cNvPr id="4" name="Oval 3">
              <a:extLst>
                <a:ext uri="{FF2B5EF4-FFF2-40B4-BE49-F238E27FC236}">
                  <a16:creationId xmlns:a16="http://schemas.microsoft.com/office/drawing/2014/main" id="{E622FEC1-95BF-2A9C-DCD4-04A54558EFAE}"/>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EFEECA-0A9B-E072-85D5-7170ABE4FEDF}"/>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grpSp>
      <p:sp>
        <p:nvSpPr>
          <p:cNvPr id="6" name="TextBox 5">
            <a:extLst>
              <a:ext uri="{FF2B5EF4-FFF2-40B4-BE49-F238E27FC236}">
                <a16:creationId xmlns:a16="http://schemas.microsoft.com/office/drawing/2014/main" id="{4B8EF429-056C-E30C-5329-A14024FC7F27}"/>
              </a:ext>
            </a:extLst>
          </p:cNvPr>
          <p:cNvSpPr txBox="1"/>
          <p:nvPr/>
        </p:nvSpPr>
        <p:spPr>
          <a:xfrm>
            <a:off x="1143000" y="339409"/>
            <a:ext cx="7467600" cy="1077218"/>
          </a:xfrm>
          <a:prstGeom prst="rect">
            <a:avLst/>
          </a:prstGeom>
          <a:noFill/>
        </p:spPr>
        <p:txBody>
          <a:bodyPr wrap="square" rtlCol="0">
            <a:spAutoFit/>
          </a:bodyPr>
          <a:lstStyle/>
          <a:p>
            <a:pPr lvl="0" algn="just">
              <a:defRPr/>
            </a:pPr>
            <a:r>
              <a:rPr lang="en-VN" sz="3200" b="1" dirty="0">
                <a:solidFill>
                  <a:prstClr val="black"/>
                </a:solidFill>
                <a:latin typeface="Cambria" panose="02040503050406030204" pitchFamily="18" charset="0"/>
                <a:ea typeface="Cambria" panose="02040503050406030204" pitchFamily="18" charset="0"/>
                <a:cs typeface="Arial" panose="020B0604020202020204" pitchFamily="34" charset="0"/>
              </a:rPr>
              <a:t>Chọn số thập phân thích hợp với cách đọc số thập phân đó.</a:t>
            </a: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ABD8A47-E38C-6031-6781-DA6750F150B2}"/>
              </a:ext>
            </a:extLst>
          </p:cNvPr>
          <p:cNvPicPr>
            <a:picLocks noChangeAspect="1"/>
          </p:cNvPicPr>
          <p:nvPr/>
        </p:nvPicPr>
        <p:blipFill>
          <a:blip r:embed="rId2"/>
          <a:stretch>
            <a:fillRect/>
          </a:stretch>
        </p:blipFill>
        <p:spPr>
          <a:xfrm>
            <a:off x="457200" y="1504950"/>
            <a:ext cx="8229600" cy="2587873"/>
          </a:xfrm>
          <a:prstGeom prst="rect">
            <a:avLst/>
          </a:prstGeom>
        </p:spPr>
      </p:pic>
      <p:cxnSp>
        <p:nvCxnSpPr>
          <p:cNvPr id="10" name="Straight Connector 9">
            <a:extLst>
              <a:ext uri="{FF2B5EF4-FFF2-40B4-BE49-F238E27FC236}">
                <a16:creationId xmlns:a16="http://schemas.microsoft.com/office/drawing/2014/main" id="{3468E69D-1CC7-9B44-4A10-883049DFBA58}"/>
              </a:ext>
            </a:extLst>
          </p:cNvPr>
          <p:cNvCxnSpPr/>
          <p:nvPr/>
        </p:nvCxnSpPr>
        <p:spPr>
          <a:xfrm flipV="1">
            <a:off x="1981200" y="2038350"/>
            <a:ext cx="27432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1B969B-5172-C3BA-E59D-2F6484F252D4}"/>
              </a:ext>
            </a:extLst>
          </p:cNvPr>
          <p:cNvCxnSpPr>
            <a:cxnSpLocks/>
          </p:cNvCxnSpPr>
          <p:nvPr/>
        </p:nvCxnSpPr>
        <p:spPr>
          <a:xfrm flipH="1">
            <a:off x="2057400" y="3028950"/>
            <a:ext cx="16764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9C7576-9C5B-6905-B231-C52164C3AEB4}"/>
              </a:ext>
            </a:extLst>
          </p:cNvPr>
          <p:cNvCxnSpPr>
            <a:cxnSpLocks/>
          </p:cNvCxnSpPr>
          <p:nvPr/>
        </p:nvCxnSpPr>
        <p:spPr>
          <a:xfrm>
            <a:off x="5257800" y="3028950"/>
            <a:ext cx="68580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A4B1DD-0348-5E8B-7747-4603BA69AE88}"/>
              </a:ext>
            </a:extLst>
          </p:cNvPr>
          <p:cNvCxnSpPr>
            <a:cxnSpLocks/>
          </p:cNvCxnSpPr>
          <p:nvPr/>
        </p:nvCxnSpPr>
        <p:spPr>
          <a:xfrm flipH="1" flipV="1">
            <a:off x="3581400" y="2038350"/>
            <a:ext cx="3429000" cy="990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8EF429-056C-E30C-5329-A14024FC7F27}"/>
              </a:ext>
            </a:extLst>
          </p:cNvPr>
          <p:cNvSpPr txBox="1"/>
          <p:nvPr/>
        </p:nvSpPr>
        <p:spPr>
          <a:xfrm>
            <a:off x="304800" y="285750"/>
            <a:ext cx="8763000" cy="707886"/>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0,019: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phẩy</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mười</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chín</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4B8EF429-056C-E30C-5329-A14024FC7F27}"/>
              </a:ext>
            </a:extLst>
          </p:cNvPr>
          <p:cNvSpPr txBox="1"/>
          <p:nvPr/>
        </p:nvSpPr>
        <p:spPr>
          <a:xfrm>
            <a:off x="228600" y="1352550"/>
            <a:ext cx="8763000" cy="1323439"/>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0,019: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phẩy</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trăm</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mười</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chín</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B8EF429-056C-E30C-5329-A14024FC7F27}"/>
              </a:ext>
            </a:extLst>
          </p:cNvPr>
          <p:cNvSpPr txBox="1"/>
          <p:nvPr/>
        </p:nvSpPr>
        <p:spPr>
          <a:xfrm>
            <a:off x="152400" y="2800350"/>
            <a:ext cx="8763000" cy="707886"/>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0,019: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phẩy</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một</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chín</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4B8EF429-056C-E30C-5329-A14024FC7F27}"/>
              </a:ext>
            </a:extLst>
          </p:cNvPr>
          <p:cNvSpPr txBox="1"/>
          <p:nvPr/>
        </p:nvSpPr>
        <p:spPr>
          <a:xfrm>
            <a:off x="228600" y="1345734"/>
            <a:ext cx="10134600" cy="707886"/>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19</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4B8EF429-056C-E30C-5329-A14024FC7F27}"/>
              </a:ext>
            </a:extLst>
          </p:cNvPr>
          <p:cNvSpPr txBox="1"/>
          <p:nvPr/>
        </p:nvSpPr>
        <p:spPr>
          <a:xfrm>
            <a:off x="152400" y="2800350"/>
            <a:ext cx="10134600" cy="707886"/>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19</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4B8EF429-056C-E30C-5329-A14024FC7F27}"/>
              </a:ext>
            </a:extLst>
          </p:cNvPr>
          <p:cNvSpPr txBox="1"/>
          <p:nvPr/>
        </p:nvSpPr>
        <p:spPr>
          <a:xfrm>
            <a:off x="304800" y="285750"/>
            <a:ext cx="10134600" cy="707886"/>
          </a:xfrm>
          <a:prstGeom prst="rect">
            <a:avLst/>
          </a:prstGeom>
          <a:noFill/>
        </p:spPr>
        <p:txBody>
          <a:bodyPr wrap="square" rtlCol="0">
            <a:spAutoFit/>
          </a:bodyPr>
          <a:lstStyle/>
          <a:p>
            <a:pPr lvl="0" algn="just">
              <a:defRPr/>
            </a:pP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0</a:t>
            </a:r>
            <a:r>
              <a:rPr lang="en-US" sz="40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19</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TextBox 8"/>
          <p:cNvSpPr txBox="1"/>
          <p:nvPr/>
        </p:nvSpPr>
        <p:spPr>
          <a:xfrm>
            <a:off x="609600" y="3832651"/>
            <a:ext cx="7391400" cy="830997"/>
          </a:xfrm>
          <a:prstGeom prst="rect">
            <a:avLst/>
          </a:prstGeom>
          <a:noFill/>
        </p:spPr>
        <p:txBody>
          <a:bodyPr wrap="square" rtlCol="0">
            <a:spAutoFit/>
          </a:bodyPr>
          <a:lstStyle/>
          <a:p>
            <a:r>
              <a:rPr lang="en-US" sz="4800" b="1" dirty="0" err="1" smtClean="0">
                <a:solidFill>
                  <a:srgbClr val="0000FF"/>
                </a:solidFill>
                <a:latin typeface="Times New Roman" panose="02020603050405020304" pitchFamily="18" charset="0"/>
                <a:cs typeface="Times New Roman" panose="02020603050405020304" pitchFamily="18" charset="0"/>
              </a:rPr>
              <a:t>Ví</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dụ</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Đọc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số</a:t>
            </a:r>
            <a:r>
              <a:rPr lang="en-US" sz="4800" b="1" dirty="0" smtClean="0">
                <a:latin typeface="Times New Roman" panose="02020603050405020304" pitchFamily="18" charset="0"/>
                <a:cs typeface="Times New Roman" panose="02020603050405020304" pitchFamily="18" charset="0"/>
              </a:rPr>
              <a:t> 0,009; 12,005</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565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9"/>
                                        </p:tgtEl>
                                        <p:attrNameLst>
                                          <p:attrName>ppt_y</p:attrName>
                                        </p:attrNameLst>
                                      </p:cBhvr>
                                      <p:tavLst>
                                        <p:tav tm="0">
                                          <p:val>
                                            <p:strVal val="#ppt_y"/>
                                          </p:val>
                                        </p:tav>
                                        <p:tav tm="100000">
                                          <p:val>
                                            <p:strVal val="#ppt_y"/>
                                          </p:val>
                                        </p:tav>
                                      </p:tavLst>
                                    </p:anim>
                                    <p:anim calcmode="lin" valueType="num">
                                      <p:cBhvr>
                                        <p:cTn id="3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9"/>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anim calcmode="lin" valueType="num">
                                      <p:cBhvr>
                                        <p:cTn id="3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7"/>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8"/>
                                        </p:tgtEl>
                                        <p:attrNameLst>
                                          <p:attrName>ppt_y</p:attrName>
                                        </p:attrNameLst>
                                      </p:cBhvr>
                                      <p:tavLst>
                                        <p:tav tm="0">
                                          <p:val>
                                            <p:strVal val="#ppt_y"/>
                                          </p:val>
                                        </p:tav>
                                        <p:tav tm="100000">
                                          <p:val>
                                            <p:strVal val="#ppt_y"/>
                                          </p:val>
                                        </p:tav>
                                      </p:tavLst>
                                    </p:anim>
                                    <p:anim calcmode="lin" valueType="num">
                                      <p:cBhvr>
                                        <p:cTn id="4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7" grpId="0"/>
      <p:bldP spid="18" grpId="0"/>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E52549-1668-06E4-1785-626B7F7F83E3}"/>
              </a:ext>
            </a:extLst>
          </p:cNvPr>
          <p:cNvGrpSpPr/>
          <p:nvPr/>
        </p:nvGrpSpPr>
        <p:grpSpPr>
          <a:xfrm>
            <a:off x="457200" y="285750"/>
            <a:ext cx="605826" cy="830997"/>
            <a:chOff x="3174278" y="237323"/>
            <a:chExt cx="605826" cy="830997"/>
          </a:xfrm>
        </p:grpSpPr>
        <p:sp>
          <p:nvSpPr>
            <p:cNvPr id="3" name="Oval 2">
              <a:extLst>
                <a:ext uri="{FF2B5EF4-FFF2-40B4-BE49-F238E27FC236}">
                  <a16:creationId xmlns:a16="http://schemas.microsoft.com/office/drawing/2014/main" id="{39ECE6BA-9CC2-3EA9-939D-E082374AC0C2}"/>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BA9401D-CF3F-5009-D66D-E0F0DB85EBF7}"/>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1050459E-2126-9511-1002-3236430B9EF9}"/>
              </a:ext>
            </a:extLst>
          </p:cNvPr>
          <p:cNvSpPr txBox="1"/>
          <p:nvPr/>
        </p:nvSpPr>
        <p:spPr>
          <a:xfrm>
            <a:off x="1143000" y="339409"/>
            <a:ext cx="74676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Đ, S?</a:t>
            </a:r>
            <a:endParaRPr kumimoji="0" lang="en-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9A15F072-4B50-C387-08C9-4B08F1A66234}"/>
              </a:ext>
            </a:extLst>
          </p:cNvPr>
          <p:cNvSpPr txBox="1"/>
          <p:nvPr/>
        </p:nvSpPr>
        <p:spPr>
          <a:xfrm>
            <a:off x="304800" y="1123950"/>
            <a:ext cx="8382000" cy="2543838"/>
          </a:xfrm>
          <a:prstGeom prst="rect">
            <a:avLst/>
          </a:prstGeom>
          <a:noFill/>
        </p:spPr>
        <p:txBody>
          <a:bodyPr wrap="square" rtlCol="0">
            <a:spAutoFit/>
          </a:bodyPr>
          <a:lstStyle/>
          <a:p>
            <a:pPr marL="514350" lvl="0" indent="-514350">
              <a:lnSpc>
                <a:spcPct val="200000"/>
              </a:lnSpc>
              <a:buAutoNum type="alphaLcParenR"/>
            </a:pPr>
            <a:r>
              <a:rPr lang="en-US" sz="2800" dirty="0" err="1">
                <a:solidFill>
                  <a:prstClr val="black"/>
                </a:solidFill>
                <a:latin typeface="Cambria" panose="02040503050406030204" pitchFamily="18" charset="0"/>
                <a:ea typeface="Cambria" panose="02040503050406030204" pitchFamily="18" charset="0"/>
              </a:rPr>
              <a:t>Chữ</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3 </a:t>
            </a:r>
            <a:r>
              <a:rPr lang="en-US" sz="2800" dirty="0" err="1">
                <a:solidFill>
                  <a:prstClr val="black"/>
                </a:solidFill>
                <a:latin typeface="Cambria" panose="02040503050406030204" pitchFamily="18" charset="0"/>
                <a:ea typeface="Cambria" panose="02040503050406030204" pitchFamily="18" charset="0"/>
              </a:rPr>
              <a:t>trong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2,03 </a:t>
            </a:r>
            <a:r>
              <a:rPr lang="en-US" sz="2800" dirty="0" err="1">
                <a:solidFill>
                  <a:prstClr val="black"/>
                </a:solidFill>
                <a:latin typeface="Cambria" panose="02040503050406030204" pitchFamily="18" charset="0"/>
                <a:ea typeface="Cambria" panose="02040503050406030204" pitchFamily="18" charset="0"/>
              </a:rPr>
              <a:t>thuộc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hàng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phần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trăm</a:t>
            </a:r>
            <a:endParaRPr lang="en-US" sz="2800" dirty="0">
              <a:solidFill>
                <a:prstClr val="black"/>
              </a:solidFill>
              <a:latin typeface="Cambria" panose="02040503050406030204" pitchFamily="18" charset="0"/>
              <a:ea typeface="Cambria" panose="02040503050406030204" pitchFamily="18" charset="0"/>
            </a:endParaRPr>
          </a:p>
          <a:p>
            <a:pPr marL="514350" lvl="0" indent="-514350">
              <a:lnSpc>
                <a:spcPct val="200000"/>
              </a:lnSpc>
              <a:buAutoNum type="alphaLcParenR"/>
            </a:pPr>
            <a:r>
              <a:rPr lang="en-US" sz="2800" dirty="0" err="1">
                <a:solidFill>
                  <a:prstClr val="black"/>
                </a:solidFill>
                <a:latin typeface="Cambria" panose="02040503050406030204" pitchFamily="18" charset="0"/>
                <a:ea typeface="Cambria" panose="02040503050406030204" pitchFamily="18" charset="0"/>
              </a:rPr>
              <a:t>Chữ</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3 </a:t>
            </a:r>
            <a:r>
              <a:rPr lang="en-US" sz="2800" dirty="0" err="1">
                <a:solidFill>
                  <a:prstClr val="black"/>
                </a:solidFill>
                <a:latin typeface="Cambria" panose="02040503050406030204" pitchFamily="18" charset="0"/>
                <a:ea typeface="Cambria" panose="02040503050406030204" pitchFamily="18" charset="0"/>
              </a:rPr>
              <a:t>trong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109,37 </a:t>
            </a:r>
            <a:r>
              <a:rPr lang="en-US" sz="2800" dirty="0" err="1">
                <a:solidFill>
                  <a:prstClr val="black"/>
                </a:solidFill>
                <a:latin typeface="Cambria" panose="02040503050406030204" pitchFamily="18" charset="0"/>
                <a:ea typeface="Cambria" panose="02040503050406030204" pitchFamily="18" charset="0"/>
              </a:rPr>
              <a:t>thuộc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hàng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chục</a:t>
            </a:r>
            <a:endParaRPr lang="en-US" sz="2800" dirty="0">
              <a:solidFill>
                <a:prstClr val="black"/>
              </a:solidFill>
              <a:latin typeface="Cambria" panose="02040503050406030204" pitchFamily="18" charset="0"/>
              <a:ea typeface="Cambria" panose="02040503050406030204" pitchFamily="18" charset="0"/>
            </a:endParaRPr>
          </a:p>
          <a:p>
            <a:pPr marL="514350" lvl="0" indent="-514350">
              <a:lnSpc>
                <a:spcPct val="200000"/>
              </a:lnSpc>
              <a:buAutoNum type="alphaLcParenR"/>
            </a:pPr>
            <a:r>
              <a:rPr lang="en-US" sz="2800" dirty="0" err="1">
                <a:solidFill>
                  <a:prstClr val="black"/>
                </a:solidFill>
                <a:latin typeface="Cambria" panose="02040503050406030204" pitchFamily="18" charset="0"/>
                <a:ea typeface="Cambria" panose="02040503050406030204" pitchFamily="18" charset="0"/>
              </a:rPr>
              <a:t>Chữ</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3 </a:t>
            </a:r>
            <a:r>
              <a:rPr lang="en-US" sz="2800" dirty="0" err="1">
                <a:solidFill>
                  <a:prstClr val="black"/>
                </a:solidFill>
                <a:latin typeface="Cambria" panose="02040503050406030204" pitchFamily="18" charset="0"/>
                <a:ea typeface="Cambria" panose="02040503050406030204" pitchFamily="18" charset="0"/>
              </a:rPr>
              <a:t>trong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số</a:t>
            </a:r>
            <a:r>
              <a:rPr lang="en-US" sz="2800" dirty="0">
                <a:solidFill>
                  <a:prstClr val="black"/>
                </a:solidFill>
                <a:latin typeface="Cambria" panose="02040503050406030204" pitchFamily="18" charset="0"/>
                <a:ea typeface="Cambria" panose="02040503050406030204" pitchFamily="18" charset="0"/>
              </a:rPr>
              <a:t> 98,213 </a:t>
            </a:r>
            <a:r>
              <a:rPr lang="en-US" sz="2800" dirty="0" err="1">
                <a:solidFill>
                  <a:prstClr val="black"/>
                </a:solidFill>
                <a:latin typeface="Cambria" panose="02040503050406030204" pitchFamily="18" charset="0"/>
                <a:ea typeface="Cambria" panose="02040503050406030204" pitchFamily="18" charset="0"/>
              </a:rPr>
              <a:t>thuộc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hàng</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phần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nghìn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8828C22F-5CA1-18D2-D15F-E747DB0091FF}"/>
              </a:ext>
            </a:extLst>
          </p:cNvPr>
          <p:cNvSpPr/>
          <p:nvPr/>
        </p:nvSpPr>
        <p:spPr>
          <a:xfrm>
            <a:off x="7772400" y="1428750"/>
            <a:ext cx="609600" cy="4572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3015BC43-D8E9-19AA-6CDF-70FE4C13DD47}"/>
              </a:ext>
            </a:extLst>
          </p:cNvPr>
          <p:cNvSpPr/>
          <p:nvPr/>
        </p:nvSpPr>
        <p:spPr>
          <a:xfrm>
            <a:off x="7315200" y="2343150"/>
            <a:ext cx="609600" cy="4572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DDAD921A-27CF-4EC2-7ABC-C590ED071C25}"/>
              </a:ext>
            </a:extLst>
          </p:cNvPr>
          <p:cNvSpPr/>
          <p:nvPr/>
        </p:nvSpPr>
        <p:spPr>
          <a:xfrm>
            <a:off x="8305800" y="3105150"/>
            <a:ext cx="609600" cy="4572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7163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animBg="1"/>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E52549-1668-06E4-1785-626B7F7F83E3}"/>
              </a:ext>
            </a:extLst>
          </p:cNvPr>
          <p:cNvGrpSpPr/>
          <p:nvPr/>
        </p:nvGrpSpPr>
        <p:grpSpPr>
          <a:xfrm>
            <a:off x="118074" y="7844"/>
            <a:ext cx="605826" cy="830997"/>
            <a:chOff x="3174278" y="237323"/>
            <a:chExt cx="605826" cy="830997"/>
          </a:xfrm>
        </p:grpSpPr>
        <p:sp>
          <p:nvSpPr>
            <p:cNvPr id="3" name="Oval 2">
              <a:extLst>
                <a:ext uri="{FF2B5EF4-FFF2-40B4-BE49-F238E27FC236}">
                  <a16:creationId xmlns:a16="http://schemas.microsoft.com/office/drawing/2014/main" id="{39ECE6BA-9CC2-3EA9-939D-E082374AC0C2}"/>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BA9401D-CF3F-5009-D66D-E0F0DB85EBF7}"/>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1050459E-2126-9511-1002-3236430B9EF9}"/>
              </a:ext>
            </a:extLst>
          </p:cNvPr>
          <p:cNvSpPr txBox="1"/>
          <p:nvPr/>
        </p:nvSpPr>
        <p:spPr>
          <a:xfrm>
            <a:off x="740169" y="122332"/>
            <a:ext cx="8251431" cy="2062103"/>
          </a:xfrm>
          <a:prstGeom prst="rect">
            <a:avLst/>
          </a:prstGeom>
          <a:noFill/>
        </p:spPr>
        <p:txBody>
          <a:bodyPr wrap="square" rtlCol="0">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Nêu số thập phân thích hợp với số đo chiều cao (theo đơn vị mét) của mỗi bạn. Sau đó cho biết phần nguyên, phần thập phân của số thập phân đó.</a:t>
            </a: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9E738B4C-255E-7BC1-1594-0AC11A5FA46B}"/>
              </a:ext>
            </a:extLst>
          </p:cNvPr>
          <p:cNvPicPr>
            <a:picLocks noChangeAspect="1"/>
          </p:cNvPicPr>
          <p:nvPr/>
        </p:nvPicPr>
        <p:blipFill>
          <a:blip r:embed="rId2"/>
          <a:stretch>
            <a:fillRect/>
          </a:stretch>
        </p:blipFill>
        <p:spPr>
          <a:xfrm>
            <a:off x="5105400" y="1657350"/>
            <a:ext cx="3539067" cy="2895600"/>
          </a:xfrm>
          <a:prstGeom prst="rect">
            <a:avLst/>
          </a:prstGeom>
        </p:spPr>
      </p:pic>
      <p:cxnSp>
        <p:nvCxnSpPr>
          <p:cNvPr id="5" name="Straight Connector 4"/>
          <p:cNvCxnSpPr/>
          <p:nvPr/>
        </p:nvCxnSpPr>
        <p:spPr>
          <a:xfrm>
            <a:off x="1676400" y="590550"/>
            <a:ext cx="23622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6858000" y="590550"/>
            <a:ext cx="21336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838200" y="1123950"/>
            <a:ext cx="40386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838200" y="1581150"/>
            <a:ext cx="4038600" cy="0"/>
          </a:xfrm>
          <a:prstGeom prst="line">
            <a:avLst/>
          </a:prstGeom>
          <a:ln w="34925"/>
        </p:spPr>
        <p:style>
          <a:lnRef idx="3">
            <a:schemeClr val="accent5"/>
          </a:lnRef>
          <a:fillRef idx="0">
            <a:schemeClr val="accent5"/>
          </a:fillRef>
          <a:effectRef idx="2">
            <a:schemeClr val="accent5"/>
          </a:effectRef>
          <a:fontRef idx="minor">
            <a:schemeClr val="tx1"/>
          </a:fontRef>
        </p:style>
      </p:cxnSp>
      <p:cxnSp>
        <p:nvCxnSpPr>
          <p:cNvPr id="18" name="Straight Connector 17"/>
          <p:cNvCxnSpPr/>
          <p:nvPr/>
        </p:nvCxnSpPr>
        <p:spPr>
          <a:xfrm>
            <a:off x="5105400" y="1581150"/>
            <a:ext cx="2971800" cy="0"/>
          </a:xfrm>
          <a:prstGeom prst="line">
            <a:avLst/>
          </a:prstGeom>
          <a:ln w="3492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67436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E738B4C-255E-7BC1-1594-0AC11A5FA46B}"/>
              </a:ext>
            </a:extLst>
          </p:cNvPr>
          <p:cNvPicPr>
            <a:picLocks noChangeAspect="1"/>
          </p:cNvPicPr>
          <p:nvPr/>
        </p:nvPicPr>
        <p:blipFill>
          <a:blip r:embed="rId2"/>
          <a:stretch>
            <a:fillRect/>
          </a:stretch>
        </p:blipFill>
        <p:spPr>
          <a:xfrm>
            <a:off x="1066800" y="0"/>
            <a:ext cx="6286501" cy="5143500"/>
          </a:xfrm>
          <a:prstGeom prst="rect">
            <a:avLst/>
          </a:prstGeom>
        </p:spPr>
      </p:pic>
    </p:spTree>
    <p:extLst>
      <p:ext uri="{BB962C8B-B14F-4D97-AF65-F5344CB8AC3E}">
        <p14:creationId xmlns:p14="http://schemas.microsoft.com/office/powerpoint/2010/main" val="4010702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jumping on a rainbow&#10;&#10;Description automatically generated">
            <a:extLst>
              <a:ext uri="{FF2B5EF4-FFF2-40B4-BE49-F238E27FC236}">
                <a16:creationId xmlns:a16="http://schemas.microsoft.com/office/drawing/2014/main" id="{10FD3EF8-92DA-625B-1B4B-6A669DF77C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 y="961"/>
            <a:ext cx="9143985" cy="5142539"/>
          </a:xfrm>
          <a:prstGeom prst="rect">
            <a:avLst/>
          </a:prstGeom>
        </p:spPr>
      </p:pic>
      <p:pic>
        <p:nvPicPr>
          <p:cNvPr id="13" name="Picture 12">
            <a:extLst>
              <a:ext uri="{FF2B5EF4-FFF2-40B4-BE49-F238E27FC236}">
                <a16:creationId xmlns:a16="http://schemas.microsoft.com/office/drawing/2014/main" id="{F53789F1-06CC-E7DB-21F0-32EA0146B24C}"/>
              </a:ext>
            </a:extLst>
          </p:cNvPr>
          <p:cNvPicPr>
            <a:picLocks noChangeAspect="1"/>
          </p:cNvPicPr>
          <p:nvPr/>
        </p:nvPicPr>
        <p:blipFill>
          <a:blip r:embed="rId3"/>
          <a:stretch>
            <a:fillRect/>
          </a:stretch>
        </p:blipFill>
        <p:spPr>
          <a:xfrm>
            <a:off x="457200" y="361950"/>
            <a:ext cx="8224217" cy="1322947"/>
          </a:xfrm>
          <a:prstGeom prst="rect">
            <a:avLst/>
          </a:prstGeom>
        </p:spPr>
      </p:pic>
    </p:spTree>
    <p:extLst>
      <p:ext uri="{BB962C8B-B14F-4D97-AF65-F5344CB8AC3E}">
        <p14:creationId xmlns:p14="http://schemas.microsoft.com/office/powerpoint/2010/main" val="3959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TotalTime>
  <Words>123</Words>
  <Application>Microsoft Office PowerPoint</Application>
  <PresentationFormat>On-screen Show (16:9)</PresentationFormat>
  <Paragraphs>19</Paragraphs>
  <Slides>9</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KaiTi</vt:lpstr>
      <vt:lpstr>Arial</vt:lpstr>
      <vt:lpstr>Calibri</vt:lpstr>
      <vt:lpstr>Calibri Light</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Thai Hau</cp:lastModifiedBy>
  <cp:revision>85</cp:revision>
  <dcterms:created xsi:type="dcterms:W3CDTF">2022-04-03T13:31:22Z</dcterms:created>
  <dcterms:modified xsi:type="dcterms:W3CDTF">2024-12-26T23:02:57Z</dcterms:modified>
</cp:coreProperties>
</file>