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  <p:sldMasterId id="2147483683" r:id="rId4"/>
    <p:sldMasterId id="2147483695" r:id="rId5"/>
  </p:sldMasterIdLst>
  <p:notesMasterIdLst>
    <p:notesMasterId r:id="rId27"/>
  </p:notesMasterIdLst>
  <p:sldIdLst>
    <p:sldId id="406" r:id="rId6"/>
    <p:sldId id="386" r:id="rId7"/>
    <p:sldId id="396" r:id="rId8"/>
    <p:sldId id="419" r:id="rId9"/>
    <p:sldId id="420" r:id="rId10"/>
    <p:sldId id="421" r:id="rId11"/>
    <p:sldId id="418" r:id="rId12"/>
    <p:sldId id="474" r:id="rId13"/>
    <p:sldId id="380" r:id="rId14"/>
    <p:sldId id="381" r:id="rId15"/>
    <p:sldId id="425" r:id="rId16"/>
    <p:sldId id="423" r:id="rId17"/>
    <p:sldId id="424" r:id="rId18"/>
    <p:sldId id="426" r:id="rId19"/>
    <p:sldId id="489" r:id="rId20"/>
    <p:sldId id="422" r:id="rId21"/>
    <p:sldId id="429" r:id="rId22"/>
    <p:sldId id="430" r:id="rId23"/>
    <p:sldId id="358" r:id="rId24"/>
    <p:sldId id="382" r:id="rId25"/>
    <p:sldId id="46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AAA02-51CE-4AE3-A59E-B6D3C421625B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87FFC-197E-4C8D-ADE3-FB3EC7E2E4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19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7/19/2025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7/19/2025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1130" y="560070"/>
            <a:ext cx="120408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200">
              <a:lnSpc>
                <a:spcPct val="150000"/>
              </a:lnSpc>
              <a:buClr>
                <a:srgbClr val="000000"/>
              </a:buClr>
            </a:pPr>
            <a:r>
              <a:rPr lang="vi-VN" sz="44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3.</a:t>
            </a:r>
            <a:r>
              <a:rPr lang="vi-VN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Chọn kể lại 1-2 đoạn của câu chuyện theo tranh.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" y="0"/>
            <a:ext cx="121500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5410" y="0"/>
            <a:ext cx="1229741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19760" y="770890"/>
            <a:ext cx="76873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vi-VN" sz="4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* Tiêu chí đánh giá:</a:t>
            </a:r>
            <a:endParaRPr lang="vi-VN" sz="4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8"/>
          <p:cNvSpPr txBox="1"/>
          <p:nvPr/>
        </p:nvSpPr>
        <p:spPr>
          <a:xfrm>
            <a:off x="796925" y="1760220"/>
            <a:ext cx="76873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vi-VN" sz="4400" b="1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- Kể chuyện đúng nội dung</a:t>
            </a:r>
          </a:p>
        </p:txBody>
      </p:sp>
      <p:sp>
        <p:nvSpPr>
          <p:cNvPr id="3" name="TextBox 18"/>
          <p:cNvSpPr txBox="1"/>
          <p:nvPr/>
        </p:nvSpPr>
        <p:spPr>
          <a:xfrm>
            <a:off x="796925" y="2528570"/>
            <a:ext cx="76873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vi-VN" sz="4400" b="1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- Có sáng tạo</a:t>
            </a:r>
          </a:p>
        </p:txBody>
      </p:sp>
      <p:sp>
        <p:nvSpPr>
          <p:cNvPr id="4" name="TextBox 18"/>
          <p:cNvSpPr txBox="1"/>
          <p:nvPr/>
        </p:nvSpPr>
        <p:spPr>
          <a:xfrm>
            <a:off x="738505" y="3296920"/>
            <a:ext cx="76873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vi-VN" sz="4400" b="1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- Kể đúng ngữ điệu theo vai.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76225" y="0"/>
            <a:ext cx="12856210" cy="6773545"/>
            <a:chOff x="902865" y="819656"/>
            <a:chExt cx="4871775" cy="36022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10290" r="50000" b="55103"/>
            <a:stretch>
              <a:fillRect/>
            </a:stretch>
          </p:blipFill>
          <p:spPr>
            <a:xfrm>
              <a:off x="902865" y="819656"/>
              <a:ext cx="2539700" cy="17520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53" t="53972" r="49347" b="11421"/>
            <a:stretch>
              <a:fillRect/>
            </a:stretch>
          </p:blipFill>
          <p:spPr>
            <a:xfrm>
              <a:off x="902865" y="2652806"/>
              <a:ext cx="2539700" cy="175209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3165" t="10088" r="-3165" b="55305"/>
            <a:stretch>
              <a:fillRect/>
            </a:stretch>
          </p:blipFill>
          <p:spPr>
            <a:xfrm>
              <a:off x="3234940" y="836630"/>
              <a:ext cx="2539700" cy="175209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576" t="54499" r="-2576" b="10894"/>
            <a:stretch>
              <a:fillRect/>
            </a:stretch>
          </p:blipFill>
          <p:spPr>
            <a:xfrm>
              <a:off x="3234940" y="2669780"/>
              <a:ext cx="2539700" cy="175209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11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" panose="020B0604020202020204" pitchFamily="34" charset="0"/>
                <a:cs typeface="Arial-Rounded" panose="020B0500000000000000" pitchFamily="34" charset="0"/>
              </a:rPr>
              <a:t>Vận dụng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" panose="020B0604020202020204" pitchFamily="34" charset="0"/>
                <a:cs typeface="Arial-Rounded" panose="020B0500000000000000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0640" y="0"/>
            <a:ext cx="11909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vi-VN" sz="4000" b="1" kern="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</a:t>
            </a: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Dựa vào câu hỏi gợi ý, đoán nội dung của từng tranh.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11760" y="304798"/>
            <a:ext cx="12191365" cy="6405246"/>
            <a:chOff x="425356" y="463944"/>
            <a:chExt cx="5988761" cy="4424673"/>
          </a:xfrm>
        </p:grpSpPr>
        <p:grpSp>
          <p:nvGrpSpPr>
            <p:cNvPr id="21" name="Group 20"/>
            <p:cNvGrpSpPr/>
            <p:nvPr/>
          </p:nvGrpSpPr>
          <p:grpSpPr>
            <a:xfrm>
              <a:off x="892233" y="463944"/>
              <a:ext cx="4946059" cy="4276490"/>
              <a:chOff x="892233" y="463944"/>
              <a:chExt cx="4946059" cy="4276490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200000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t="10289" r="50000"/>
              <a:stretch>
                <a:fillRect/>
              </a:stretch>
            </p:blipFill>
            <p:spPr>
              <a:xfrm>
                <a:off x="892233" y="1021464"/>
                <a:ext cx="2079568" cy="371897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200000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0000" t="10289"/>
              <a:stretch>
                <a:fillRect/>
              </a:stretch>
            </p:blipFill>
            <p:spPr>
              <a:xfrm>
                <a:off x="3758724" y="1021464"/>
                <a:ext cx="2079568" cy="371897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2448456" y="463944"/>
                <a:ext cx="1733712" cy="700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vi-VN" sz="40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rPr>
                  <a:t>Chú đỗ con     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25356" y="2371367"/>
              <a:ext cx="2949609" cy="65841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Cuộc gặp gỡ của đỗ con và cô mưa xuân diễn ra thế nào?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74965" y="2371367"/>
              <a:ext cx="2949609" cy="65841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Cuộc gặp gỡ của đỗ con và chị gió xuân diễn ra thế nào?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4899" y="4230202"/>
              <a:ext cx="2949609" cy="65841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Cuộc gặp gỡ của đỗ con và bác mặt trời diễn ra thế nào?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64508" y="4230202"/>
              <a:ext cx="2949609" cy="36057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Cuối cùng, đỗ con làm gì?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14124" y="734"/>
            <a:ext cx="11708130" cy="1738630"/>
            <a:chOff x="224920" y="315352"/>
            <a:chExt cx="6357817" cy="130397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920" y="315352"/>
              <a:ext cx="6357817" cy="130397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42836" y="517758"/>
              <a:ext cx="5437833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200">
                <a:buClr>
                  <a:srgbClr val="000000"/>
                </a:buClr>
              </a:pPr>
              <a:r>
                <a:rPr lang="vi-VN" sz="36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Nói với người thân về hành trình hạt đỗ con trở thành cây đỗ.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717540" y="1840230"/>
            <a:ext cx="6540500" cy="457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3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</a:p>
          <a:p>
            <a:pPr algn="just" defTabSz="1219200">
              <a:lnSpc>
                <a:spcPct val="13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về những ai đã góp phần giúp hạt đỗ nằm trong lòng đất có thể nảy mầm và vươn lên thành cây đỗ.</a:t>
            </a:r>
          </a:p>
          <a:p>
            <a:pPr algn="just" defTabSz="1219200">
              <a:lnSpc>
                <a:spcPct val="13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Hoặc trao đổi với người thân câu chuyện Chú đỗ con.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1717675"/>
            <a:ext cx="6027420" cy="5139690"/>
            <a:chOff x="902865" y="819656"/>
            <a:chExt cx="4871775" cy="36022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10290" r="50000" b="55103"/>
            <a:stretch>
              <a:fillRect/>
            </a:stretch>
          </p:blipFill>
          <p:spPr>
            <a:xfrm>
              <a:off x="902865" y="819656"/>
              <a:ext cx="2539700" cy="175209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53" t="53972" r="49347" b="11421"/>
            <a:stretch>
              <a:fillRect/>
            </a:stretch>
          </p:blipFill>
          <p:spPr>
            <a:xfrm>
              <a:off x="902865" y="2652806"/>
              <a:ext cx="2539700" cy="17520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3165" t="10088" r="-3165" b="55305"/>
            <a:stretch>
              <a:fillRect/>
            </a:stretch>
          </p:blipFill>
          <p:spPr>
            <a:xfrm>
              <a:off x="3234940" y="836630"/>
              <a:ext cx="2539700" cy="175209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576" t="54499" r="-2576" b="10894"/>
            <a:stretch>
              <a:fillRect/>
            </a:stretch>
          </p:blipFill>
          <p:spPr>
            <a:xfrm>
              <a:off x="3234940" y="2669780"/>
              <a:ext cx="2539700" cy="175209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926" cy="6858000"/>
          </a:xfrm>
          <a:prstGeom prst="rect">
            <a:avLst/>
          </a:prstGeom>
          <a:ln>
            <a:noFill/>
          </a:ln>
        </p:spPr>
      </p:pic>
      <p:sp>
        <p:nvSpPr>
          <p:cNvPr id="5" name="TextBox 68"/>
          <p:cNvSpPr txBox="1"/>
          <p:nvPr/>
        </p:nvSpPr>
        <p:spPr>
          <a:xfrm>
            <a:off x="1455733" y="2087894"/>
            <a:ext cx="9268460" cy="1600186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Google Shape;7681;p56"/>
          <p:cNvGrpSpPr/>
          <p:nvPr/>
        </p:nvGrpSpPr>
        <p:grpSpPr>
          <a:xfrm>
            <a:off x="200660" y="147549"/>
            <a:ext cx="786478" cy="763578"/>
            <a:chOff x="1773575" y="4308850"/>
            <a:chExt cx="650450" cy="645825"/>
          </a:xfrm>
        </p:grpSpPr>
        <p:sp>
          <p:nvSpPr>
            <p:cNvPr id="8" name="Google Shape;7682;p56"/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Google Shape;7683;p56"/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3" name="Google Shape;7681;p56"/>
          <p:cNvGrpSpPr/>
          <p:nvPr/>
        </p:nvGrpSpPr>
        <p:grpSpPr>
          <a:xfrm>
            <a:off x="11426882" y="5974040"/>
            <a:ext cx="652318" cy="647680"/>
            <a:chOff x="1773575" y="4308850"/>
            <a:chExt cx="650450" cy="645825"/>
          </a:xfrm>
        </p:grpSpPr>
        <p:sp>
          <p:nvSpPr>
            <p:cNvPr id="14" name="Google Shape;7682;p56"/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Google Shape;7683;p56"/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6" name="Rectangle: Rounded Corners 15"/>
          <p:cNvSpPr/>
          <p:nvPr/>
        </p:nvSpPr>
        <p:spPr>
          <a:xfrm>
            <a:off x="598170" y="2087880"/>
            <a:ext cx="10847705" cy="24060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 ƠN QUÝ THẦY CÔ ĐÃ VỀ DỰ GIỜ THĂM LỚP.</a:t>
            </a:r>
          </a:p>
          <a:p>
            <a:pPr marL="0" marR="0" lvl="0" indent="0" algn="ctr" defTabSz="1219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CHÚC CÁC EM CHĂM NGOAN, HỌC GIỎI!</a:t>
            </a:r>
          </a:p>
        </p:txBody>
      </p:sp>
      <p:grpSp>
        <p:nvGrpSpPr>
          <p:cNvPr id="10" name="Google Shape;7681;p56"/>
          <p:cNvGrpSpPr/>
          <p:nvPr/>
        </p:nvGrpSpPr>
        <p:grpSpPr>
          <a:xfrm>
            <a:off x="9773021" y="3633449"/>
            <a:ext cx="652318" cy="647680"/>
            <a:chOff x="1773575" y="4308850"/>
            <a:chExt cx="650450" cy="645825"/>
          </a:xfrm>
        </p:grpSpPr>
        <p:sp>
          <p:nvSpPr>
            <p:cNvPr id="11" name="Google Shape;7682;p56"/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Google Shape;7683;p56"/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FFFF00"/>
              </a:solidFill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3260" cy="6858000"/>
          </a:xfrm>
          <a:prstGeom prst="rect">
            <a:avLst/>
          </a:prstGeom>
        </p:spPr>
      </p:pic>
      <p:sp>
        <p:nvSpPr>
          <p:cNvPr id="5" name="TextBox 28"/>
          <p:cNvSpPr txBox="1"/>
          <p:nvPr/>
        </p:nvSpPr>
        <p:spPr>
          <a:xfrm>
            <a:off x="95885" y="5274945"/>
            <a:ext cx="11226165" cy="1445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Cuộc gặp gỡ giữa hạt đỗ và cô mưa xuân.</a:t>
            </a:r>
          </a:p>
          <a:p>
            <a:pPr algn="ctr" defTabSz="1219200">
              <a:buClr>
                <a:srgbClr val="000000"/>
              </a:buClr>
            </a:pPr>
            <a:endParaRPr lang="vi-VN" sz="4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635" cy="6857365"/>
          </a:xfrm>
          <a:prstGeom prst="rect">
            <a:avLst/>
          </a:prstGeom>
        </p:spPr>
      </p:pic>
      <p:sp>
        <p:nvSpPr>
          <p:cNvPr id="4" name="TextBox 29"/>
          <p:cNvSpPr txBox="1"/>
          <p:nvPr/>
        </p:nvSpPr>
        <p:spPr>
          <a:xfrm>
            <a:off x="9525" y="4919980"/>
            <a:ext cx="11709400" cy="1938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endParaRPr lang="vi-VN" sz="40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Cuộc gặp gỡ của đỗ con đã nảy mầm và chị gió xuân.</a:t>
            </a:r>
          </a:p>
          <a:p>
            <a:pPr algn="ctr" defTabSz="1219200">
              <a:buClr>
                <a:srgbClr val="000000"/>
              </a:buClr>
            </a:pPr>
            <a:endParaRPr lang="en-US" sz="40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" y="149860"/>
            <a:ext cx="11939905" cy="655764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5104765"/>
            <a:ext cx="12191365" cy="1938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Cuộc gặp gỡ giữa chú đỗ với mầm lớn hơn và bác mặt trời.</a:t>
            </a:r>
            <a:endParaRPr lang="en-US" sz="40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</a:pPr>
            <a:endParaRPr lang="en-US" sz="40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60" y="142240"/>
            <a:ext cx="12288520" cy="660781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-47625" y="5881370"/>
            <a:ext cx="12287885" cy="11988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1219200">
              <a:buClr>
                <a:srgbClr val="000000"/>
              </a:buClr>
            </a:pPr>
            <a:r>
              <a:rPr lang="vi-VN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 đỗ con đã lớn thành cây đỗ và mặt trời đang tỏa nắng.</a:t>
            </a:r>
          </a:p>
          <a:p>
            <a:pPr algn="l" defTabSz="1219200">
              <a:buClr>
                <a:srgbClr val="000000"/>
              </a:buClr>
            </a:pPr>
            <a:endParaRPr lang="vi-VN" sz="36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0289" r="50000"/>
          <a:stretch>
            <a:fillRect/>
          </a:stretch>
        </p:blipFill>
        <p:spPr>
          <a:xfrm>
            <a:off x="298450" y="-67310"/>
            <a:ext cx="5973445" cy="68573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00" t="10289"/>
          <a:stretch>
            <a:fillRect/>
          </a:stretch>
        </p:blipFill>
        <p:spPr>
          <a:xfrm>
            <a:off x="6083935" y="939165"/>
            <a:ext cx="5767705" cy="597789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2257425"/>
            <a:ext cx="6913880" cy="1198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Cuộc gặp gỡ giữa hạt đỗ và cô mưa xuân.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5935345"/>
            <a:ext cx="6428105" cy="1137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3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Cuộc gặp gỡ giữa chú đỗ với mầm lớn hơn và bác mặt trời.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00" t="10289"/>
          <a:stretch>
            <a:fillRect/>
          </a:stretch>
        </p:blipFill>
        <p:spPr>
          <a:xfrm>
            <a:off x="6499225" y="-67310"/>
            <a:ext cx="5239385" cy="69405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539865" y="5906770"/>
            <a:ext cx="5654040" cy="116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1219200">
              <a:buClr>
                <a:srgbClr val="000000"/>
              </a:buClr>
            </a:pPr>
            <a:r>
              <a:rPr lang="vi-VN" sz="35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 đỗ con đã lớn thành cây và mặt trời đang tỏa nắng.</a:t>
            </a:r>
          </a:p>
        </p:txBody>
      </p:sp>
      <p:sp>
        <p:nvSpPr>
          <p:cNvPr id="4" name="TextBox 29"/>
          <p:cNvSpPr txBox="1"/>
          <p:nvPr/>
        </p:nvSpPr>
        <p:spPr>
          <a:xfrm>
            <a:off x="6648450" y="2276475"/>
            <a:ext cx="5553075" cy="11988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1219200">
              <a:buClr>
                <a:srgbClr val="000000"/>
              </a:buClr>
            </a:pPr>
            <a:r>
              <a:rPr lang="vi-VN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Cuộc gặp gỡ của đỗ con đã nảy mầm và chị gió xuân.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1" grpId="0" bldLvl="0" animBg="1"/>
      <p:bldP spid="31" grpId="1" animBg="1"/>
      <p:bldP spid="32" grpId="0" bldLvl="0" animBg="1"/>
      <p:bldP spid="32" grpId="1" animBg="1"/>
      <p:bldP spid="4" grpId="0" bldLvl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19760" y="770890"/>
            <a:ext cx="76873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vi-VN" sz="4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2.</a:t>
            </a:r>
            <a:r>
              <a:rPr lang="vi-VN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Nghe kể chuyện.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92809" y="309619"/>
            <a:ext cx="78687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Xem video kể chuyện “Chú đỗ con”</a:t>
            </a:r>
            <a:endParaRPr lang="vi-VN" sz="32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7" name="52063175070063743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0" y="-80010"/>
            <a:ext cx="12193270" cy="6856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7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326</Words>
  <Application>Microsoft Office PowerPoint</Application>
  <PresentationFormat>Widescreen</PresentationFormat>
  <Paragraphs>33</Paragraphs>
  <Slides>21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等线 Light</vt:lpstr>
      <vt:lpstr>SimSun</vt:lpstr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Wingdings</vt:lpstr>
      <vt:lpstr>华康少女文字W5(P)</vt:lpstr>
      <vt:lpstr>2_Office 主题​​</vt:lpstr>
      <vt:lpstr>1_Doodle Sketchbook by Slidesgo</vt:lpstr>
      <vt:lpstr>3_Office 主题​​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93</cp:revision>
  <dcterms:created xsi:type="dcterms:W3CDTF">2021-07-26T05:12:00Z</dcterms:created>
  <dcterms:modified xsi:type="dcterms:W3CDTF">2025-07-19T02:24:38Z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AD42E6BCAAFC4312918AA9CA9F74D17A</vt:lpwstr>
  </property>
  <property fmtid="{D5CDD505-2E9C-101B-9397-08002B2CF9AE}" pid="3" name="KSOProductBuildVer">
    <vt:lpwstr>1033-11.2.0.11341</vt:lpwstr>
  </property>
</Properties>
</file>