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75" r:id="rId3"/>
    <p:sldId id="299" r:id="rId4"/>
    <p:sldId id="288" r:id="rId5"/>
    <p:sldId id="276" r:id="rId6"/>
    <p:sldId id="277" r:id="rId7"/>
    <p:sldId id="278" r:id="rId8"/>
    <p:sldId id="279" r:id="rId9"/>
    <p:sldId id="280" r:id="rId10"/>
    <p:sldId id="301" r:id="rId11"/>
    <p:sldId id="302" r:id="rId12"/>
    <p:sldId id="303" r:id="rId13"/>
    <p:sldId id="304" r:id="rId14"/>
    <p:sldId id="305" r:id="rId15"/>
    <p:sldId id="281" r:id="rId16"/>
    <p:sldId id="307" r:id="rId17"/>
    <p:sldId id="308" r:id="rId18"/>
    <p:sldId id="312" r:id="rId19"/>
    <p:sldId id="313" r:id="rId20"/>
    <p:sldId id="315" r:id="rId21"/>
    <p:sldId id="316" r:id="rId22"/>
    <p:sldId id="318" r:id="rId23"/>
    <p:sldId id="293" r:id="rId24"/>
    <p:sldId id="294" r:id="rId25"/>
    <p:sldId id="295" r:id="rId26"/>
    <p:sldId id="296" r:id="rId27"/>
    <p:sldId id="297" r:id="rId28"/>
    <p:sldId id="300" r:id="rId29"/>
    <p:sldId id="290" r:id="rId3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513"/>
    <a:srgbClr val="FDD7CF"/>
    <a:srgbClr val="FF6969"/>
    <a:srgbClr val="ABE1FE"/>
    <a:srgbClr val="84A8AC"/>
    <a:srgbClr val="D4EFFC"/>
    <a:srgbClr val="FF5D5D"/>
    <a:srgbClr val="F9F3B8"/>
    <a:srgbClr val="FA2C42"/>
    <a:srgbClr val="FA4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40" autoAdjust="0"/>
    <p:restoredTop sz="94280" autoAdjust="0"/>
  </p:normalViewPr>
  <p:slideViewPr>
    <p:cSldViewPr snapToGrid="0">
      <p:cViewPr>
        <p:scale>
          <a:sx n="76" d="100"/>
          <a:sy n="76" d="100"/>
        </p:scale>
        <p:origin x="-420" y="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0116E-3CB4-4EC9-85BB-E94409EAD348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AD9CF1-D7E8-4362-85C5-D774D25E8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900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AD9CF1-D7E8-4362-85C5-D774D25E8A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56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=""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=""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=""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=""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76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=""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=""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=""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=""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=""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=""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=""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=""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=""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=""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=""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=""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=""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=""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=""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=""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=""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=""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=""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=""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../media/media3.mp3"/><Relationship Id="rId7" Type="http://schemas.openxmlformats.org/officeDocument/2006/relationships/image" Target="../media/image4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gif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46.png"/><Relationship Id="rId4" Type="http://schemas.openxmlformats.org/officeDocument/2006/relationships/audio" Target="../media/media3.mp3"/><Relationship Id="rId9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../media/media3.mp3"/><Relationship Id="rId7" Type="http://schemas.openxmlformats.org/officeDocument/2006/relationships/image" Target="../media/image4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7.gif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46.png"/><Relationship Id="rId4" Type="http://schemas.openxmlformats.org/officeDocument/2006/relationships/audio" Target="../media/media3.mp3"/><Relationship Id="rId9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media" Target="../media/media3.mp3"/><Relationship Id="rId7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jp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46.png"/><Relationship Id="rId4" Type="http://schemas.openxmlformats.org/officeDocument/2006/relationships/audio" Target="../media/media3.mp3"/><Relationship Id="rId9" Type="http://schemas.openxmlformats.org/officeDocument/2006/relationships/image" Target="../media/image44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image" Target="../media/image50.png"/><Relationship Id="rId12" Type="http://schemas.openxmlformats.org/officeDocument/2006/relationships/image" Target="../media/image4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9.jpg"/><Relationship Id="rId11" Type="http://schemas.microsoft.com/office/2007/relationships/hdphoto" Target="../media/hdphoto12.wdp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45.png"/><Relationship Id="rId4" Type="http://schemas.openxmlformats.org/officeDocument/2006/relationships/audio" Target="../media/media3.mp3"/><Relationship Id="rId9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gif"/><Relationship Id="rId5" Type="http://schemas.microsoft.com/office/2007/relationships/hdphoto" Target="../media/hdphoto13.wdp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180973" y="1259838"/>
            <a:ext cx="3964299" cy="1323439"/>
            <a:chOff x="563030" y="1233713"/>
            <a:chExt cx="3025821" cy="1323439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chemeClr val="bg1"/>
                  </a:solidFill>
                  <a:latin typeface="+mj-lt"/>
                </a:rPr>
                <a:t>28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563030" y="1233713"/>
              <a:ext cx="30258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rgbClr val="FF6969"/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rgbClr val="FF6969"/>
                  </a:solidFill>
                  <a:latin typeface="+mj-lt"/>
                </a:rPr>
                <a:t>28</a:t>
              </a:r>
              <a:endParaRPr lang="vi-VN" sz="8000" dirty="0">
                <a:solidFill>
                  <a:srgbClr val="FF6969"/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8620" y="4052729"/>
            <a:ext cx="72706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CÁC MÙA TRONG NĂM</a:t>
            </a:r>
            <a:r>
              <a:rPr lang="vi-VN" sz="6000" dirty="0" smtClean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 (Tiết 1)</a:t>
            </a:r>
            <a:endParaRPr lang="vi-VN" sz="60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+mj-lt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664558" y="103703"/>
            <a:ext cx="68643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CHỦ ĐỀ 6: </a:t>
            </a:r>
          </a:p>
          <a:p>
            <a:pPr algn="ctr"/>
            <a:r>
              <a:rPr lang="en-US" sz="4800" dirty="0" smtClean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TRÁI 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0686410" y="3811452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waii planet earth stars cartoon night sky Vector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t="322" r="909" b="10517"/>
          <a:stretch/>
        </p:blipFill>
        <p:spPr bwMode="auto">
          <a:xfrm>
            <a:off x="7289313" y="2714032"/>
            <a:ext cx="3089846" cy="303058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20378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0" r="16650"/>
          <a:stretch/>
        </p:blipFill>
        <p:spPr>
          <a:xfrm>
            <a:off x="43542" y="1667072"/>
            <a:ext cx="2391186" cy="2391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43542" y="4373707"/>
            <a:ext cx="2391186" cy="52322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/>
              <a:t>MÙA XUÂN</a:t>
            </a:r>
            <a:endParaRPr lang="en-US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6285" y="4809423"/>
            <a:ext cx="10885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smtClean="0">
                <a:ln w="12700" cmpd="sng">
                  <a:solidFill>
                    <a:srgbClr val="92D05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endParaRPr lang="en-US" sz="4000" b="1" dirty="0">
              <a:ln w="12700" cmpd="sng">
                <a:solidFill>
                  <a:srgbClr val="92D050"/>
                </a:solidFill>
                <a:prstDash val="solid"/>
              </a:ln>
              <a:solidFill>
                <a:srgbClr val="92D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5425" y="4809423"/>
            <a:ext cx="10885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ln w="12700" cmpd="sng">
                  <a:solidFill>
                    <a:srgbClr val="92D05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endParaRPr lang="en-US" sz="4000" b="1" dirty="0">
              <a:ln w="12700" cmpd="sng">
                <a:solidFill>
                  <a:srgbClr val="92D050"/>
                </a:solidFill>
                <a:prstDash val="solid"/>
              </a:ln>
              <a:solidFill>
                <a:srgbClr val="92D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74564" y="4809423"/>
            <a:ext cx="10885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n w="12700" cmpd="sng">
                  <a:solidFill>
                    <a:srgbClr val="92D05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  <a:endParaRPr lang="en-US" sz="4000" b="1" dirty="0">
              <a:ln w="12700" cmpd="sng">
                <a:solidFill>
                  <a:srgbClr val="92D050"/>
                </a:solidFill>
                <a:prstDash val="solid"/>
              </a:ln>
              <a:solidFill>
                <a:srgbClr val="92D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28052" y="4809423"/>
            <a:ext cx="10885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</a:t>
            </a:r>
            <a:endParaRPr lang="en-US" sz="4000" b="1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47192" y="4809423"/>
            <a:ext cx="10885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</a:t>
            </a:r>
            <a:endParaRPr lang="en-US" sz="4000" b="1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66331" y="4809423"/>
            <a:ext cx="10885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6</a:t>
            </a:r>
            <a:endParaRPr lang="en-US" sz="4000" b="1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10586" y="4809423"/>
            <a:ext cx="10885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</a:t>
            </a:r>
            <a:endParaRPr lang="en-US" sz="4000" b="1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29726" y="4809423"/>
            <a:ext cx="10885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8</a:t>
            </a:r>
            <a:endParaRPr lang="en-US" sz="4000" b="1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948865" y="4809423"/>
            <a:ext cx="10885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9</a:t>
            </a:r>
            <a:endParaRPr lang="en-US" sz="4000" b="1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447006" y="4809423"/>
            <a:ext cx="10885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n w="12700" cmpd="sng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10</a:t>
            </a:r>
            <a:endParaRPr lang="en-US" sz="4000" b="1" dirty="0">
              <a:ln w="12700" cmpd="sng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66146" y="4809423"/>
            <a:ext cx="10885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n w="12700" cmpd="sng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11</a:t>
            </a:r>
            <a:endParaRPr lang="en-US" sz="4000" b="1" dirty="0">
              <a:ln w="12700" cmpd="sng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085285" y="4809423"/>
            <a:ext cx="10885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ln w="12700" cmpd="sng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12</a:t>
            </a:r>
            <a:endParaRPr lang="en-US" sz="4000" b="1" dirty="0">
              <a:ln w="12700" cmpd="sng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02624" y="4373707"/>
            <a:ext cx="2391186" cy="5232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/>
              <a:t>MÙA HÈ</a:t>
            </a:r>
            <a:endParaRPr lang="en-US" sz="28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6085656" y="4373707"/>
            <a:ext cx="2391186" cy="523220"/>
          </a:xfrm>
          <a:prstGeom prst="rect">
            <a:avLst/>
          </a:prstGeom>
          <a:solidFill>
            <a:srgbClr val="FFC000">
              <a:alpha val="87000"/>
            </a:srgbClr>
          </a:solidFill>
          <a:ln>
            <a:solidFill>
              <a:srgbClr val="FFC000">
                <a:alpha val="45000"/>
              </a:srgb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/>
              <a:t>MÙA THU</a:t>
            </a:r>
            <a:endParaRPr lang="en-US" sz="28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9447006" y="4373707"/>
            <a:ext cx="2391186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/>
              <a:t>MÙA ĐÔNG</a:t>
            </a:r>
            <a:endParaRPr lang="en-US" sz="2800" b="1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2978696" y="1667072"/>
            <a:ext cx="2415114" cy="2415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5964454" y="1667072"/>
            <a:ext cx="2584460" cy="2505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6" r="16676"/>
          <a:stretch/>
        </p:blipFill>
        <p:spPr>
          <a:xfrm>
            <a:off x="9262253" y="1667072"/>
            <a:ext cx="2575939" cy="2415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722707" y="379174"/>
            <a:ext cx="9175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CÁC MÙA TRONG NĂM</a:t>
            </a:r>
            <a:endParaRPr lang="vi-VN" sz="3600" dirty="0">
              <a:ln>
                <a:solidFill>
                  <a:srgbClr val="FA2C42"/>
                </a:solidFill>
              </a:ln>
              <a:solidFill>
                <a:srgbClr val="FF69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862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 animBg="1"/>
      <p:bldP spid="37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51085" y="174172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smtClean="0">
                <a:solidFill>
                  <a:srgbClr val="00B050"/>
                </a:solidFill>
                <a:latin typeface="HP001 5 hàng" panose="020B0603050302020204" pitchFamily="34" charset="0"/>
              </a:rPr>
              <a:t>Mùa xuân</a:t>
            </a:r>
            <a:endParaRPr lang="en-US" sz="6000" b="1" dirty="0">
              <a:solidFill>
                <a:srgbClr val="00B050"/>
              </a:solidFill>
              <a:latin typeface="HP001 5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51085" y="972457"/>
            <a:ext cx="4963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n w="22225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Tết Nguyên Đán</a:t>
            </a:r>
            <a:endParaRPr lang="en-US" sz="4000" b="1" dirty="0">
              <a:ln w="22225">
                <a:solidFill>
                  <a:srgbClr val="FF0000"/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0343"/>
            <a:ext cx="4310743" cy="25433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884" y="1680343"/>
            <a:ext cx="4245430" cy="2524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286" y="4223659"/>
            <a:ext cx="4673602" cy="26343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292486" y="4173251"/>
            <a:ext cx="3254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/>
              <a:t>Gói bánh chưng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4523403" y="3367620"/>
            <a:ext cx="3319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/>
              <a:t>Ngắm pháo hoa</a:t>
            </a: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9240547" y="4231308"/>
            <a:ext cx="2505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/>
              <a:t>Đi chúc tết</a:t>
            </a:r>
            <a:endParaRPr lang="en-US" sz="32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657" y="-87720"/>
            <a:ext cx="1758629" cy="17586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422" y="-329344"/>
            <a:ext cx="2022694" cy="202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11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51085" y="174172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smtClean="0">
                <a:solidFill>
                  <a:srgbClr val="FF0000"/>
                </a:solidFill>
                <a:latin typeface="HP001 5 hàng" panose="020B0603050302020204" pitchFamily="34" charset="0"/>
              </a:rPr>
              <a:t>Mùa hè</a:t>
            </a:r>
            <a:endParaRPr lang="en-US" sz="6000" b="1" dirty="0">
              <a:solidFill>
                <a:srgbClr val="FF0000"/>
              </a:solidFill>
              <a:latin typeface="HP001 5 hàng" panose="020B06030503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2" y="2030346"/>
            <a:ext cx="4996979" cy="3235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801" y="1989972"/>
            <a:ext cx="5834568" cy="3275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959429" y="5601345"/>
            <a:ext cx="2844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smtClean="0"/>
              <a:t>Đi biển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8411030" y="5601345"/>
            <a:ext cx="2844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/>
              <a:t>Đi bơi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158" y="-208351"/>
            <a:ext cx="2238697" cy="223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8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51085" y="174172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HP001 5 hàng" panose="020B0603050302020204" pitchFamily="34" charset="0"/>
              </a:rPr>
              <a:t>Mùa thu</a:t>
            </a:r>
            <a:endParaRPr lang="en-US" sz="6000" b="1" dirty="0">
              <a:ln>
                <a:solidFill>
                  <a:srgbClr val="FFC000"/>
                </a:solidFill>
              </a:ln>
              <a:solidFill>
                <a:srgbClr val="FFC000"/>
              </a:solidFill>
              <a:latin typeface="HP001 5 hàng" panose="020B06030503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83" y="1427674"/>
            <a:ext cx="5545909" cy="3466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67" y="1229463"/>
            <a:ext cx="5179370" cy="36644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78639" y="5329318"/>
            <a:ext cx="4662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/>
              <a:t>Ngày khai trường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839245" y="5329318"/>
            <a:ext cx="3562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/>
              <a:t>Tết Trung thu</a:t>
            </a:r>
            <a:endParaRPr lang="en-US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377" y="-258705"/>
            <a:ext cx="1881416" cy="18814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478" y="-237838"/>
            <a:ext cx="1860549" cy="186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4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51085" y="174172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Mùa đông</a:t>
            </a:r>
            <a:endParaRPr lang="en-US" sz="6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P001 5 hàng" panose="020B06030503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950" y="1714500"/>
            <a:ext cx="6123214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5715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36311" y="5487778"/>
            <a:ext cx="5242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smtClean="0"/>
              <a:t>Ngày nhà giáo Việt Nam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6437085" y="5487777"/>
            <a:ext cx="5242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/>
              <a:t>Ngày lễ Giáng sinh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261" y="0"/>
            <a:ext cx="5083035" cy="1714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107" y="1"/>
            <a:ext cx="4630057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0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9289" y="474616"/>
            <a:ext cx="11329853" cy="1060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smtClean="0"/>
              <a:t>3. </a:t>
            </a:r>
            <a:r>
              <a:rPr lang="en-US" sz="2800" dirty="0" err="1" smtClean="0"/>
              <a:t>Hãy</a:t>
            </a:r>
            <a:r>
              <a:rPr lang="en-US" sz="2800" dirty="0" smtClean="0"/>
              <a:t> </a:t>
            </a:r>
            <a:r>
              <a:rPr lang="en-US" sz="2800" dirty="0" err="1" smtClean="0"/>
              <a:t>quan</a:t>
            </a:r>
            <a:r>
              <a:rPr lang="en-US" sz="2800" dirty="0" smtClean="0"/>
              <a:t> </a:t>
            </a:r>
            <a:r>
              <a:rPr lang="en-US" sz="2800" dirty="0" err="1" smtClean="0"/>
              <a:t>sát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dưới</a:t>
            </a:r>
            <a:r>
              <a:rPr lang="en-US" sz="2800" dirty="0" smtClean="0"/>
              <a:t> </a:t>
            </a:r>
            <a:r>
              <a:rPr lang="en-US" sz="2800" dirty="0" err="1" smtClean="0"/>
              <a:t>đây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cho</a:t>
            </a:r>
            <a:r>
              <a:rPr lang="en-US" sz="2800" dirty="0" smtClean="0"/>
              <a:t> </a:t>
            </a:r>
            <a:r>
              <a:rPr lang="en-US" sz="2800" dirty="0" err="1" smtClean="0"/>
              <a:t>biết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thể</a:t>
            </a:r>
            <a:r>
              <a:rPr lang="en-US" sz="2800" dirty="0" smtClean="0"/>
              <a:t> </a:t>
            </a:r>
            <a:r>
              <a:rPr lang="en-US" sz="2800" dirty="0" err="1" smtClean="0"/>
              <a:t>hiện</a:t>
            </a:r>
            <a:r>
              <a:rPr lang="en-US" sz="2800" dirty="0" smtClean="0"/>
              <a:t> </a:t>
            </a:r>
            <a:r>
              <a:rPr lang="en-US" sz="2800" dirty="0" err="1" smtClean="0"/>
              <a:t>mùa</a:t>
            </a:r>
            <a:r>
              <a:rPr lang="en-US" sz="2800" dirty="0" smtClean="0"/>
              <a:t> </a:t>
            </a:r>
            <a:r>
              <a:rPr lang="en-US" sz="2800" dirty="0" err="1" smtClean="0"/>
              <a:t>mưa</a:t>
            </a:r>
            <a:r>
              <a:rPr lang="en-US" sz="2800" dirty="0" smtClean="0"/>
              <a:t>,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thể</a:t>
            </a:r>
            <a:r>
              <a:rPr lang="en-US" sz="2800" dirty="0" smtClean="0"/>
              <a:t> </a:t>
            </a:r>
            <a:r>
              <a:rPr lang="en-US" sz="2800" dirty="0" err="1" smtClean="0"/>
              <a:t>hiện</a:t>
            </a:r>
            <a:r>
              <a:rPr lang="en-US" sz="2800" dirty="0" smtClean="0"/>
              <a:t> </a:t>
            </a:r>
            <a:r>
              <a:rPr lang="en-US" sz="2800" dirty="0" err="1" smtClean="0"/>
              <a:t>mùa</a:t>
            </a:r>
            <a:r>
              <a:rPr lang="en-US" sz="2800" dirty="0" smtClean="0"/>
              <a:t> </a:t>
            </a:r>
            <a:r>
              <a:rPr lang="en-US" sz="2800" dirty="0" err="1" smtClean="0"/>
              <a:t>khô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vì</a:t>
            </a:r>
            <a:r>
              <a:rPr lang="en-US" sz="2800" dirty="0" smtClean="0"/>
              <a:t> </a:t>
            </a:r>
            <a:r>
              <a:rPr lang="en-US" sz="2800" dirty="0" err="1" smtClean="0"/>
              <a:t>sao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grpSp>
        <p:nvGrpSpPr>
          <p:cNvPr id="2" name="Group 1"/>
          <p:cNvGrpSpPr/>
          <p:nvPr/>
        </p:nvGrpSpPr>
        <p:grpSpPr>
          <a:xfrm>
            <a:off x="1566338" y="1711620"/>
            <a:ext cx="9195753" cy="3468964"/>
            <a:chOff x="1094376" y="1900306"/>
            <a:chExt cx="9195753" cy="3468964"/>
          </a:xfrm>
        </p:grpSpPr>
        <p:pic>
          <p:nvPicPr>
            <p:cNvPr id="5122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43" t="47619" r="49837" b="33810"/>
            <a:stretch/>
          </p:blipFill>
          <p:spPr bwMode="auto">
            <a:xfrm>
              <a:off x="1094376" y="1900306"/>
              <a:ext cx="4377511" cy="3295810"/>
            </a:xfrm>
            <a:prstGeom prst="roundRect">
              <a:avLst>
                <a:gd name="adj" fmla="val 8975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656916" y="4906850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63" t="47538" r="9317" b="33891"/>
            <a:stretch/>
          </p:blipFill>
          <p:spPr bwMode="auto">
            <a:xfrm>
              <a:off x="5912618" y="1900306"/>
              <a:ext cx="4377511" cy="3295810"/>
            </a:xfrm>
            <a:prstGeom prst="roundRect">
              <a:avLst>
                <a:gd name="adj" fmla="val 8975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7870163" y="4906850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1590" y="2477749"/>
            <a:ext cx="1324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chemeClr val="accent1"/>
                  </a:solidFill>
                </a:ln>
                <a:solidFill>
                  <a:srgbClr val="84A8AC"/>
                </a:solidFill>
              </a:rPr>
              <a:t>MÙA MƯA</a:t>
            </a:r>
            <a:endParaRPr lang="en-US" sz="3200" b="1" dirty="0">
              <a:ln>
                <a:solidFill>
                  <a:schemeClr val="accent1"/>
                </a:solidFill>
              </a:ln>
              <a:solidFill>
                <a:srgbClr val="84A8A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62091" y="2477749"/>
            <a:ext cx="1324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8A513"/>
                </a:solidFill>
              </a:rPr>
              <a:t>MÙA KHÔ</a:t>
            </a:r>
            <a:endParaRPr lang="en-US" sz="3200" b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rgbClr val="F8A51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9764" y="5087450"/>
            <a:ext cx="4467903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3600" dirty="0" err="1" smtClean="0"/>
              <a:t>Mưa</a:t>
            </a:r>
            <a:r>
              <a:rPr lang="en-US" sz="3600" dirty="0" smtClean="0"/>
              <a:t> </a:t>
            </a:r>
            <a:r>
              <a:rPr lang="en-US" sz="3600" dirty="0" err="1" smtClean="0"/>
              <a:t>nặng</a:t>
            </a:r>
            <a:r>
              <a:rPr lang="en-US" sz="3600" dirty="0" smtClean="0"/>
              <a:t> </a:t>
            </a:r>
            <a:r>
              <a:rPr lang="en-US" sz="3600" dirty="0" err="1" smtClean="0"/>
              <a:t>hạt</a:t>
            </a:r>
            <a:r>
              <a:rPr lang="en-US" sz="3600" dirty="0" smtClean="0"/>
              <a:t>, </a:t>
            </a:r>
            <a:r>
              <a:rPr lang="en-US" sz="3600" dirty="0" err="1" smtClean="0"/>
              <a:t>mau</a:t>
            </a:r>
            <a:endParaRPr lang="en-US" sz="3600" dirty="0" smtClean="0"/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3600" dirty="0" err="1" smtClean="0"/>
              <a:t>Cây</a:t>
            </a:r>
            <a:r>
              <a:rPr lang="en-US" sz="3600" dirty="0" smtClean="0"/>
              <a:t> </a:t>
            </a:r>
            <a:r>
              <a:rPr lang="en-US" sz="3600" dirty="0" err="1" smtClean="0"/>
              <a:t>cối</a:t>
            </a:r>
            <a:r>
              <a:rPr lang="en-US" sz="3600" dirty="0" smtClean="0"/>
              <a:t> </a:t>
            </a:r>
            <a:r>
              <a:rPr lang="en-US" sz="3600" dirty="0" err="1" smtClean="0"/>
              <a:t>xanh</a:t>
            </a:r>
            <a:r>
              <a:rPr lang="en-US" sz="3600" dirty="0" smtClean="0"/>
              <a:t> </a:t>
            </a:r>
            <a:r>
              <a:rPr lang="en-US" sz="3600" dirty="0" err="1" smtClean="0"/>
              <a:t>tốt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6733182" y="5101859"/>
            <a:ext cx="4467903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3600" dirty="0" err="1" smtClean="0"/>
              <a:t>Đất</a:t>
            </a:r>
            <a:r>
              <a:rPr lang="en-US" sz="3600" dirty="0" smtClean="0"/>
              <a:t>  </a:t>
            </a:r>
            <a:r>
              <a:rPr lang="en-US" sz="3600" dirty="0" err="1" smtClean="0"/>
              <a:t>khô</a:t>
            </a:r>
            <a:r>
              <a:rPr lang="en-US" sz="3600" dirty="0" smtClean="0"/>
              <a:t> </a:t>
            </a:r>
            <a:r>
              <a:rPr lang="en-US" sz="3600" dirty="0" err="1" smtClean="0"/>
              <a:t>nứt</a:t>
            </a:r>
            <a:r>
              <a:rPr lang="en-US" sz="3600" dirty="0" smtClean="0"/>
              <a:t> </a:t>
            </a:r>
            <a:r>
              <a:rPr lang="en-US" sz="3600" dirty="0" err="1" smtClean="0"/>
              <a:t>nẻ</a:t>
            </a:r>
            <a:endParaRPr lang="en-US" sz="3600" dirty="0" smtClean="0"/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3600" dirty="0" err="1" smtClean="0"/>
              <a:t>Cây</a:t>
            </a:r>
            <a:r>
              <a:rPr lang="en-US" sz="3600" dirty="0" smtClean="0"/>
              <a:t> </a:t>
            </a:r>
            <a:r>
              <a:rPr lang="en-US" sz="3600" dirty="0" err="1" smtClean="0"/>
              <a:t>cối</a:t>
            </a:r>
            <a:r>
              <a:rPr lang="en-US" sz="3600" dirty="0" smtClean="0"/>
              <a:t> </a:t>
            </a:r>
            <a:r>
              <a:rPr lang="en-US" sz="3600" dirty="0" err="1" smtClean="0"/>
              <a:t>úa</a:t>
            </a:r>
            <a:r>
              <a:rPr lang="en-US" sz="3600" dirty="0" smtClean="0"/>
              <a:t> </a:t>
            </a:r>
            <a:r>
              <a:rPr lang="en-US" sz="3600" dirty="0" err="1" smtClean="0"/>
              <a:t>vàng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0365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7" grpId="0" build="p"/>
      <p:bldP spid="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6" y="2066795"/>
            <a:ext cx="11736886" cy="47912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2147" y="835497"/>
            <a:ext cx="11329853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600" dirty="0" err="1" smtClean="0"/>
              <a:t>Nơi</a:t>
            </a:r>
            <a:r>
              <a:rPr lang="en-US" sz="3600" dirty="0" smtClean="0"/>
              <a:t> </a:t>
            </a:r>
            <a:r>
              <a:rPr lang="en-US" sz="3600" dirty="0" err="1" smtClean="0"/>
              <a:t>em</a:t>
            </a:r>
            <a:r>
              <a:rPr lang="en-US" sz="3600" dirty="0" smtClean="0"/>
              <a:t> </a:t>
            </a:r>
            <a:r>
              <a:rPr lang="en-US" sz="3600" dirty="0" err="1" smtClean="0"/>
              <a:t>đang</a:t>
            </a:r>
            <a:r>
              <a:rPr lang="en-US" sz="3600" dirty="0" smtClean="0"/>
              <a:t> </a:t>
            </a:r>
            <a:r>
              <a:rPr lang="en-US" sz="3600" dirty="0" err="1" smtClean="0"/>
              <a:t>sống</a:t>
            </a:r>
            <a:r>
              <a:rPr lang="en-US" sz="3600" dirty="0" smtClean="0"/>
              <a:t> </a:t>
            </a:r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 err="1" smtClean="0"/>
              <a:t>các</a:t>
            </a:r>
            <a:r>
              <a:rPr lang="en-US" sz="3600" dirty="0" smtClean="0"/>
              <a:t> </a:t>
            </a:r>
            <a:r>
              <a:rPr lang="en-US" sz="3600" dirty="0" err="1" smtClean="0"/>
              <a:t>mùa</a:t>
            </a:r>
            <a:r>
              <a:rPr lang="en-US" sz="3600" dirty="0" smtClean="0"/>
              <a:t> </a:t>
            </a:r>
            <a:r>
              <a:rPr lang="en-US" sz="3600" dirty="0" err="1" smtClean="0"/>
              <a:t>nào</a:t>
            </a:r>
            <a:r>
              <a:rPr lang="en-US" sz="3600" dirty="0" smtClean="0"/>
              <a:t>? </a:t>
            </a:r>
            <a:r>
              <a:rPr lang="en-US" sz="3600" dirty="0" err="1" smtClean="0"/>
              <a:t>Nêu</a:t>
            </a:r>
            <a:r>
              <a:rPr lang="en-US" sz="3600" dirty="0" smtClean="0"/>
              <a:t> </a:t>
            </a:r>
            <a:r>
              <a:rPr lang="en-US" sz="3600" dirty="0" err="1" smtClean="0"/>
              <a:t>đặc</a:t>
            </a:r>
            <a:r>
              <a:rPr lang="en-US" sz="3600" dirty="0" smtClean="0"/>
              <a:t> </a:t>
            </a:r>
            <a:r>
              <a:rPr lang="en-US" sz="3600" dirty="0" err="1" smtClean="0"/>
              <a:t>điểm</a:t>
            </a:r>
            <a:r>
              <a:rPr lang="en-US" sz="3600" dirty="0" smtClean="0"/>
              <a:t> </a:t>
            </a:r>
            <a:r>
              <a:rPr lang="en-US" sz="3600" dirty="0" err="1" smtClean="0"/>
              <a:t>thời</a:t>
            </a:r>
            <a:r>
              <a:rPr lang="en-US" sz="3600" dirty="0" smtClean="0"/>
              <a:t> </a:t>
            </a:r>
            <a:r>
              <a:rPr lang="en-US" sz="3600" dirty="0" err="1" smtClean="0"/>
              <a:t>tiết</a:t>
            </a:r>
            <a:r>
              <a:rPr lang="en-US" sz="3600" dirty="0" smtClean="0"/>
              <a:t> </a:t>
            </a:r>
            <a:r>
              <a:rPr lang="en-US" sz="3600" dirty="0" err="1" smtClean="0"/>
              <a:t>của</a:t>
            </a:r>
            <a:r>
              <a:rPr lang="en-US" sz="3600" dirty="0" smtClean="0"/>
              <a:t> </a:t>
            </a:r>
            <a:r>
              <a:rPr lang="en-US" sz="3600" dirty="0" err="1" smtClean="0"/>
              <a:t>các</a:t>
            </a:r>
            <a:r>
              <a:rPr lang="en-US" sz="3600" dirty="0" smtClean="0"/>
              <a:t> </a:t>
            </a:r>
            <a:r>
              <a:rPr lang="en-US" sz="3600" dirty="0" err="1" smtClean="0"/>
              <a:t>mùa</a:t>
            </a:r>
            <a:r>
              <a:rPr lang="en-US" sz="3600" dirty="0" smtClean="0"/>
              <a:t> </a:t>
            </a:r>
            <a:r>
              <a:rPr lang="en-US" sz="3600" dirty="0" err="1" smtClean="0"/>
              <a:t>đó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421626" y="250722"/>
            <a:ext cx="5427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/>
              <a:t>THỰC HÀNH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4778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4 - 9Slide.vn">
            <a:extLst>
              <a:ext uri="{FF2B5EF4-FFF2-40B4-BE49-F238E27FC236}">
                <a16:creationId xmlns="" xmlns:a16="http://schemas.microsoft.com/office/drawing/2014/main" id="{E18C4D47-0D65-4F9A-9974-1FF57080FB9C}"/>
              </a:ext>
            </a:extLst>
          </p:cNvPr>
          <p:cNvSpPr txBox="1"/>
          <p:nvPr/>
        </p:nvSpPr>
        <p:spPr>
          <a:xfrm>
            <a:off x="3442415" y="1517302"/>
            <a:ext cx="582210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vi-VN" sz="3600" b="1" dirty="0" smtClean="0">
                <a:solidFill>
                  <a:srgbClr val="C00000"/>
                </a:solidFill>
                <a:latin typeface="HP001" panose="020B0603050302020204" pitchFamily="34" charset="0"/>
              </a:rPr>
              <a:t>Các mùa trong năm (tiết </a:t>
            </a:r>
            <a:r>
              <a:rPr lang="en-US" sz="3600" b="1" dirty="0" smtClean="0">
                <a:solidFill>
                  <a:srgbClr val="C00000"/>
                </a:solidFill>
                <a:latin typeface="HP001" panose="020B0603050302020204" pitchFamily="34" charset="0"/>
              </a:rPr>
              <a:t>2</a:t>
            </a:r>
            <a:r>
              <a:rPr lang="vi-VN" sz="3600" b="1" dirty="0" smtClean="0">
                <a:solidFill>
                  <a:srgbClr val="C00000"/>
                </a:solidFill>
                <a:latin typeface="HP001" panose="020B06030503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0488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426422"/>
            <a:ext cx="10972800" cy="990600"/>
          </a:xfrm>
        </p:spPr>
        <p:txBody>
          <a:bodyPr>
            <a:no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?</a:t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15859"/>
            <a:ext cx="9889350" cy="5134736"/>
          </a:xfrm>
        </p:spPr>
      </p:pic>
      <p:sp>
        <p:nvSpPr>
          <p:cNvPr id="3" name="Rectangle 2"/>
          <p:cNvSpPr/>
          <p:nvPr/>
        </p:nvSpPr>
        <p:spPr>
          <a:xfrm>
            <a:off x="609600" y="858404"/>
            <a:ext cx="955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4617B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Vậy</a:t>
            </a:r>
            <a:r>
              <a:rPr lang="en-US" sz="3600" dirty="0">
                <a:solidFill>
                  <a:srgbClr val="04617B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4617B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04617B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2 </a:t>
            </a:r>
            <a:r>
              <a:rPr lang="en-US" sz="3600" dirty="0" err="1">
                <a:solidFill>
                  <a:srgbClr val="04617B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04617B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4617B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mùa</a:t>
            </a:r>
            <a:r>
              <a:rPr lang="en-US" sz="3600" dirty="0">
                <a:solidFill>
                  <a:srgbClr val="04617B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4617B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04617B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4617B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04617B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4617B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năm</a:t>
            </a:r>
            <a:r>
              <a:rPr lang="en-US" sz="3600" dirty="0">
                <a:solidFill>
                  <a:srgbClr val="04617B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2448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52400"/>
            <a:ext cx="12839179" cy="533400"/>
          </a:xfrm>
        </p:spPr>
        <p:txBody>
          <a:bodyPr>
            <a:normAutofit fontScale="90000"/>
          </a:bodyPr>
          <a:lstStyle/>
          <a:p>
            <a:r>
              <a:rPr lang="en-US" sz="3600" dirty="0" err="1">
                <a:solidFill>
                  <a:srgbClr val="04617B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04617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04617B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3600" dirty="0" err="1">
                <a:solidFill>
                  <a:srgbClr val="04617B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04617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4617B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>
                <a:solidFill>
                  <a:srgbClr val="04617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4617B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04617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4617B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04617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04617B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88" y="1703540"/>
            <a:ext cx="10492024" cy="5154460"/>
          </a:xfrm>
        </p:spPr>
      </p:pic>
      <p:sp>
        <p:nvSpPr>
          <p:cNvPr id="3" name="Rectangle 2"/>
          <p:cNvSpPr/>
          <p:nvPr/>
        </p:nvSpPr>
        <p:spPr>
          <a:xfrm>
            <a:off x="507999" y="914401"/>
            <a:ext cx="71328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4617B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4617B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4617B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04617B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2 </a:t>
            </a:r>
            <a:r>
              <a:rPr lang="en-US" sz="3600" dirty="0" err="1">
                <a:solidFill>
                  <a:srgbClr val="04617B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04617B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4617B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mùa</a:t>
            </a:r>
            <a:r>
              <a:rPr lang="en-US" sz="3600" dirty="0">
                <a:solidFill>
                  <a:srgbClr val="04617B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4617B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04617B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4617B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04617B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4617B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năm</a:t>
            </a:r>
            <a:r>
              <a:rPr lang="en-US" sz="3600" dirty="0">
                <a:solidFill>
                  <a:srgbClr val="04617B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731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ca bốn mùa _ Chun Chin _ Nhạc thiếu nhi vui nhộ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502" end="11133.398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28600"/>
            <a:ext cx="11684000" cy="6096000"/>
          </a:xfrm>
        </p:spPr>
      </p:pic>
    </p:spTree>
    <p:extLst>
      <p:ext uri="{BB962C8B-B14F-4D97-AF65-F5344CB8AC3E}">
        <p14:creationId xmlns:p14="http://schemas.microsoft.com/office/powerpoint/2010/main" val="4138617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78" y="475989"/>
            <a:ext cx="11849622" cy="6087649"/>
          </a:xfrm>
        </p:spPr>
      </p:pic>
    </p:spTree>
    <p:extLst>
      <p:ext uri="{BB962C8B-B14F-4D97-AF65-F5344CB8AC3E}">
        <p14:creationId xmlns:p14="http://schemas.microsoft.com/office/powerpoint/2010/main" val="731652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</p:spPr>
        <p:txBody>
          <a:bodyPr/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00" y="1870598"/>
            <a:ext cx="10972800" cy="7315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err="1" smtClean="0">
                <a:solidFill>
                  <a:srgbClr val="FF0000"/>
                </a:solidFill>
              </a:rPr>
              <a:t>Vậy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trong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một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năm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có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mấy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mùa</a:t>
            </a:r>
            <a:r>
              <a:rPr lang="en-US" sz="4000" dirty="0" smtClean="0">
                <a:solidFill>
                  <a:srgbClr val="FF0000"/>
                </a:solidFill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</a:rPr>
              <a:t>là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những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mùa</a:t>
            </a:r>
            <a:r>
              <a:rPr lang="en-US" sz="4000" dirty="0" smtClean="0">
                <a:solidFill>
                  <a:srgbClr val="FF0000"/>
                </a:solidFill>
              </a:rPr>
              <a:t>  </a:t>
            </a:r>
            <a:r>
              <a:rPr lang="en-US" sz="4000" dirty="0" err="1" smtClean="0">
                <a:solidFill>
                  <a:srgbClr val="FF0000"/>
                </a:solidFill>
              </a:rPr>
              <a:t>nào</a:t>
            </a:r>
            <a:r>
              <a:rPr lang="en-US" sz="4000" dirty="0" smtClean="0">
                <a:solidFill>
                  <a:srgbClr val="FF0000"/>
                </a:solidFill>
              </a:rPr>
              <a:t> ?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9301" y="3391258"/>
            <a:ext cx="117326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</a:rPr>
              <a:t>Bạn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nào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có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thể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nêu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lại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cho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cả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lớp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nghe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thứ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tự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các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4000" dirty="0" err="1" smtClean="0">
                <a:solidFill>
                  <a:srgbClr val="FF0000"/>
                </a:solidFill>
              </a:rPr>
              <a:t>mùa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trong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năm</a:t>
            </a:r>
            <a:r>
              <a:rPr lang="en-US" sz="4000" dirty="0" smtClean="0">
                <a:solidFill>
                  <a:srgbClr val="FF0000"/>
                </a:solidFill>
              </a:rPr>
              <a:t> ?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2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09462" y="4545497"/>
            <a:ext cx="6970643" cy="105354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ONG NON TÌM MẬT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25879" y="5599044"/>
            <a:ext cx="1457738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vi-VN" sz="3600" dirty="0" smtClean="0"/>
              <a:t>PLAY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8128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2" y="1894723"/>
            <a:ext cx="1308560" cy="13085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98255" y="546599"/>
            <a:ext cx="7950935" cy="16547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 tiết ấm áp, muôn hoa đua nở là đặc điểm của mùa nào trong năm?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35617" y="5366596"/>
            <a:ext cx="3701281" cy="9426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n w="0"/>
                <a:solidFill>
                  <a:schemeClr val="tx1"/>
                </a:solidFill>
              </a:rPr>
              <a:t>C. </a:t>
            </a:r>
            <a:r>
              <a:rPr lang="vi-VN" sz="2800" dirty="0" smtClean="0">
                <a:ln w="0"/>
                <a:solidFill>
                  <a:schemeClr val="tx1"/>
                </a:solidFill>
              </a:rPr>
              <a:t>Mùa thu</a:t>
            </a:r>
            <a:endParaRPr lang="en-US" sz="280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35617" y="3895841"/>
            <a:ext cx="3673732" cy="102806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A. </a:t>
            </a:r>
            <a:r>
              <a:rPr lang="vi-VN" sz="2800" dirty="0" smtClean="0"/>
              <a:t>Mùa xuân</a:t>
            </a:r>
            <a:endParaRPr lang="en-US" sz="2800" dirty="0"/>
          </a:p>
        </p:txBody>
      </p:sp>
      <p:sp>
        <p:nvSpPr>
          <p:cNvPr id="7" name="Rounded Rectangle 6"/>
          <p:cNvSpPr/>
          <p:nvPr/>
        </p:nvSpPr>
        <p:spPr>
          <a:xfrm>
            <a:off x="6857261" y="3912797"/>
            <a:ext cx="3674904" cy="10111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B. </a:t>
            </a:r>
            <a:r>
              <a:rPr lang="vi-VN" sz="2800" dirty="0" smtClean="0"/>
              <a:t>Mùa hè</a:t>
            </a:r>
            <a:endParaRPr lang="en-US" sz="2800" dirty="0"/>
          </a:p>
        </p:txBody>
      </p:sp>
      <p:sp>
        <p:nvSpPr>
          <p:cNvPr id="11" name="Rounded Rectangle 10"/>
          <p:cNvSpPr/>
          <p:nvPr/>
        </p:nvSpPr>
        <p:spPr>
          <a:xfrm>
            <a:off x="6857261" y="5330013"/>
            <a:ext cx="3674904" cy="10111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 smtClean="0"/>
              <a:t>D. Mùa đông</a:t>
            </a:r>
            <a:endParaRPr lang="en-US" sz="2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3701" y="2855627"/>
            <a:ext cx="1828129" cy="18281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000" l="5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86" y="3759288"/>
            <a:ext cx="1073117" cy="10731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000" l="5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57" y="5216205"/>
            <a:ext cx="1073117" cy="10731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000" l="5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86" y="5238508"/>
            <a:ext cx="1073117" cy="10731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57" y="62393"/>
            <a:ext cx="1832330" cy="1832330"/>
          </a:xfrm>
          <a:prstGeom prst="rect">
            <a:avLst/>
          </a:prstGeom>
        </p:spPr>
      </p:pic>
      <p:pic>
        <p:nvPicPr>
          <p:cNvPr id="16" name="Nhac-tra-loi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41382" y="878461"/>
            <a:ext cx="609600" cy="609600"/>
          </a:xfrm>
          <a:prstGeom prst="rect">
            <a:avLst/>
          </a:prstGeom>
        </p:spPr>
      </p:pic>
      <p:pic>
        <p:nvPicPr>
          <p:cNvPr id="17" name="Nhac-tra-loi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03529" y="1946403"/>
            <a:ext cx="609600" cy="609600"/>
          </a:xfrm>
          <a:prstGeom prst="rect">
            <a:avLst/>
          </a:prstGeom>
        </p:spPr>
      </p:pic>
      <p:pic>
        <p:nvPicPr>
          <p:cNvPr id="18" name="Nhac-tra-loi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03529" y="3014345"/>
            <a:ext cx="609600" cy="609600"/>
          </a:xfrm>
          <a:prstGeom prst="rect">
            <a:avLst/>
          </a:prstGeom>
        </p:spPr>
      </p:pic>
      <p:pic>
        <p:nvPicPr>
          <p:cNvPr id="19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03529" y="40672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6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-0.78854 0.0210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27" y="1042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36075" y="982044"/>
            <a:ext cx="5552662" cy="769441"/>
          </a:xfrm>
          <a:prstGeom prst="rect">
            <a:avLst/>
          </a:prstGeom>
          <a:solidFill>
            <a:srgbClr val="F8A513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 thu có ngày lễ gì?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45" y="171595"/>
            <a:ext cx="1620898" cy="162089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203605" y="4615969"/>
            <a:ext cx="3701281" cy="9426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n w="0"/>
                <a:solidFill>
                  <a:schemeClr val="tx1"/>
                </a:solidFill>
              </a:rPr>
              <a:t>C. </a:t>
            </a:r>
            <a:r>
              <a:rPr lang="vi-VN" sz="2800" dirty="0" smtClean="0">
                <a:ln w="0"/>
                <a:solidFill>
                  <a:schemeClr val="tx1"/>
                </a:solidFill>
              </a:rPr>
              <a:t>Tết Thiếu nhi</a:t>
            </a:r>
            <a:endParaRPr lang="en-US" sz="280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625249" y="4573240"/>
            <a:ext cx="3673732" cy="102806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D</a:t>
            </a:r>
            <a:r>
              <a:rPr lang="vi-VN" sz="2800" dirty="0" smtClean="0"/>
              <a:t>. Khai giảng</a:t>
            </a:r>
            <a:endParaRPr lang="en-US" sz="2800" dirty="0"/>
          </a:p>
        </p:txBody>
      </p:sp>
      <p:sp>
        <p:nvSpPr>
          <p:cNvPr id="7" name="Rounded Rectangle 6"/>
          <p:cNvSpPr/>
          <p:nvPr/>
        </p:nvSpPr>
        <p:spPr>
          <a:xfrm>
            <a:off x="6625249" y="3162170"/>
            <a:ext cx="3674904" cy="10111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B. </a:t>
            </a:r>
            <a:r>
              <a:rPr lang="vi-VN" sz="2800" dirty="0" smtClean="0"/>
              <a:t>Giáng sinh</a:t>
            </a:r>
            <a:endParaRPr lang="en-US" sz="2800" dirty="0"/>
          </a:p>
        </p:txBody>
      </p:sp>
      <p:sp>
        <p:nvSpPr>
          <p:cNvPr id="8" name="Rounded Rectangle 7"/>
          <p:cNvSpPr/>
          <p:nvPr/>
        </p:nvSpPr>
        <p:spPr>
          <a:xfrm>
            <a:off x="1203605" y="3162170"/>
            <a:ext cx="3674904" cy="10111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A</a:t>
            </a:r>
            <a:r>
              <a:rPr lang="vi-VN" sz="2800" dirty="0" smtClean="0"/>
              <a:t>. Tết Nguyên đán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000" l="5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474" y="3008661"/>
            <a:ext cx="1073117" cy="10731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000" l="5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45" y="4465578"/>
            <a:ext cx="1073117" cy="10731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000" l="5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29" y="2931098"/>
            <a:ext cx="1073117" cy="10731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87" y="1366764"/>
            <a:ext cx="1828129" cy="1828129"/>
          </a:xfrm>
          <a:prstGeom prst="rect">
            <a:avLst/>
          </a:prstGeom>
        </p:spPr>
      </p:pic>
      <p:pic>
        <p:nvPicPr>
          <p:cNvPr id="13" name="Nhac-tra-loi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41382" y="878461"/>
            <a:ext cx="609600" cy="609600"/>
          </a:xfrm>
          <a:prstGeom prst="rect">
            <a:avLst/>
          </a:prstGeom>
        </p:spPr>
      </p:pic>
      <p:pic>
        <p:nvPicPr>
          <p:cNvPr id="14" name="Nhac-tra-loi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03529" y="1946403"/>
            <a:ext cx="609600" cy="609600"/>
          </a:xfrm>
          <a:prstGeom prst="rect">
            <a:avLst/>
          </a:prstGeom>
        </p:spPr>
      </p:pic>
      <p:pic>
        <p:nvPicPr>
          <p:cNvPr id="15" name="Nhac-tra-loi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03529" y="3014345"/>
            <a:ext cx="609600" cy="609600"/>
          </a:xfrm>
          <a:prstGeom prst="rect">
            <a:avLst/>
          </a:prstGeom>
        </p:spPr>
      </p:pic>
      <p:pic>
        <p:nvPicPr>
          <p:cNvPr id="16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03529" y="40672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6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0.41146 0.3699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3" y="18495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7999" y="583097"/>
            <a:ext cx="6467061" cy="12003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miền Nam nước ta, một năm có mấy mùa?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693935" y="4814752"/>
            <a:ext cx="3701281" cy="9426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n w="0"/>
                <a:solidFill>
                  <a:schemeClr val="tx1"/>
                </a:solidFill>
              </a:rPr>
              <a:t>C. </a:t>
            </a:r>
            <a:r>
              <a:rPr lang="vi-VN" sz="2800" dirty="0" smtClean="0">
                <a:ln w="0"/>
                <a:solidFill>
                  <a:schemeClr val="tx1"/>
                </a:solidFill>
              </a:rPr>
              <a:t>Ba mùa</a:t>
            </a:r>
            <a:endParaRPr lang="en-US" sz="2800" dirty="0">
              <a:ln w="0"/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049318" y="3343997"/>
            <a:ext cx="3673732" cy="102806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 smtClean="0"/>
              <a:t>B. Hai mùa</a:t>
            </a:r>
            <a:endParaRPr lang="en-US" sz="2800" dirty="0"/>
          </a:p>
        </p:txBody>
      </p:sp>
      <p:sp>
        <p:nvSpPr>
          <p:cNvPr id="5" name="Rounded Rectangle 4"/>
          <p:cNvSpPr/>
          <p:nvPr/>
        </p:nvSpPr>
        <p:spPr>
          <a:xfrm>
            <a:off x="7048146" y="4722741"/>
            <a:ext cx="3674904" cy="10111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D</a:t>
            </a:r>
            <a:r>
              <a:rPr lang="vi-VN" sz="2800" dirty="0" smtClean="0"/>
              <a:t>. Bốn mùa</a:t>
            </a:r>
            <a:endParaRPr lang="en-US" sz="2800" dirty="0"/>
          </a:p>
        </p:txBody>
      </p:sp>
      <p:sp>
        <p:nvSpPr>
          <p:cNvPr id="6" name="Rounded Rectangle 5"/>
          <p:cNvSpPr/>
          <p:nvPr/>
        </p:nvSpPr>
        <p:spPr>
          <a:xfrm>
            <a:off x="1693935" y="3360953"/>
            <a:ext cx="3674904" cy="10111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A</a:t>
            </a:r>
            <a:r>
              <a:rPr lang="vi-VN" sz="2800" dirty="0" smtClean="0"/>
              <a:t>. Một mùa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000" l="5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210" y="4474178"/>
            <a:ext cx="1073117" cy="10731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000" l="5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75" y="4664361"/>
            <a:ext cx="1073117" cy="10731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000" l="5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59" y="3129881"/>
            <a:ext cx="1073117" cy="10731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63" y="1186216"/>
            <a:ext cx="1828129" cy="18281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85598" y="-512425"/>
            <a:ext cx="2191043" cy="2191043"/>
          </a:xfrm>
          <a:prstGeom prst="rect">
            <a:avLst/>
          </a:prstGeom>
        </p:spPr>
      </p:pic>
      <p:pic>
        <p:nvPicPr>
          <p:cNvPr id="12" name="Nhac-tra-loi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41382" y="878461"/>
            <a:ext cx="609600" cy="609600"/>
          </a:xfrm>
          <a:prstGeom prst="rect">
            <a:avLst/>
          </a:prstGeom>
        </p:spPr>
      </p:pic>
      <p:pic>
        <p:nvPicPr>
          <p:cNvPr id="13" name="Nhac-tra-loi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03529" y="1946403"/>
            <a:ext cx="609600" cy="609600"/>
          </a:xfrm>
          <a:prstGeom prst="rect">
            <a:avLst/>
          </a:prstGeom>
        </p:spPr>
      </p:pic>
      <p:pic>
        <p:nvPicPr>
          <p:cNvPr id="14" name="Nhac-tra-loi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03529" y="3014345"/>
            <a:ext cx="609600" cy="609600"/>
          </a:xfrm>
          <a:prstGeom prst="rect">
            <a:avLst/>
          </a:prstGeom>
        </p:spPr>
      </p:pic>
      <p:pic>
        <p:nvPicPr>
          <p:cNvPr id="15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03529" y="40672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46732 0.2004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59" y="1002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923" y="3411192"/>
            <a:ext cx="6972300" cy="1466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398" y="1598825"/>
            <a:ext cx="6991350" cy="1514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398" y="5175934"/>
            <a:ext cx="6991350" cy="14753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26364" y="419926"/>
            <a:ext cx="8441635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vi-VN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ãy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năm.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378226" y="1908313"/>
            <a:ext cx="848138" cy="92765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378226" y="3584713"/>
            <a:ext cx="848138" cy="92765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378226" y="5449770"/>
            <a:ext cx="848138" cy="92765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6000" l="5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34" y="1714870"/>
            <a:ext cx="1073117" cy="10731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6000" l="5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67" y="5304305"/>
            <a:ext cx="1073117" cy="10731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67" y="-357574"/>
            <a:ext cx="1859677" cy="18596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38160" y="1066257"/>
            <a:ext cx="1859677" cy="1859677"/>
          </a:xfrm>
          <a:prstGeom prst="rect">
            <a:avLst/>
          </a:prstGeom>
        </p:spPr>
      </p:pic>
      <p:pic>
        <p:nvPicPr>
          <p:cNvPr id="13" name="Nhac-tra-loi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41382" y="878461"/>
            <a:ext cx="609600" cy="609600"/>
          </a:xfrm>
          <a:prstGeom prst="rect">
            <a:avLst/>
          </a:prstGeom>
        </p:spPr>
      </p:pic>
      <p:pic>
        <p:nvPicPr>
          <p:cNvPr id="14" name="Nhac-tra-loi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3529" y="1946403"/>
            <a:ext cx="609600" cy="609600"/>
          </a:xfrm>
          <a:prstGeom prst="rect">
            <a:avLst/>
          </a:prstGeom>
        </p:spPr>
      </p:pic>
      <p:pic>
        <p:nvPicPr>
          <p:cNvPr id="16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3529" y="40672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1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22222E-6 L -0.68607 0.2289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10" y="1143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91250" cy="5334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14362" y="838614"/>
            <a:ext cx="7109890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yêu thích nhất mùa nào trong năm? Vì sao?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87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0866" y="2792389"/>
            <a:ext cx="4076237" cy="4210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763" y="1895124"/>
            <a:ext cx="4076237" cy="42107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3208" y="3290917"/>
            <a:ext cx="1789083" cy="17890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238479"/>
            <a:ext cx="1777692" cy="17776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32743" cy="193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3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13567 4.81481E-6 C 0.19635 4.81481E-6 0.27135 -0.07801 0.27135 -0.14144 L 0.27135 -0.28264 " pathEditMode="relative" rAng="0" ptsTypes="AA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141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81481E-6 L -0.10482 0.04004 C -0.12657 0.04907 -0.15938 0.05393 -0.19375 0.05393 C -0.23269 0.05393 -0.26407 0.04907 -0.28581 0.04004 L -0.3905 4.81481E-6 " pathEditMode="relative" rAng="0" ptsTypes="AAAAA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26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1.45833E-6 -3.7037E-7 C 0.00351 0.00139 0.00703 0.00301 0.01067 0.00417 C 0.01692 0.00602 0.02343 0.00625 0.02968 0.00833 C 0.03216 0.00926 0.03437 0.01204 0.03684 0.0125 C 0.04401 0.01389 0.04804 0.01435 0.05468 0.0169 C 0.05625 0.01736 0.05794 0.01806 0.0595 0.01898 C 0.06145 0.02014 0.06341 0.02176 0.06536 0.02315 C 0.06809 0.02778 0.06966 0.02986 0.07135 0.03588 C 0.07226 0.03935 0.07265 0.04306 0.07369 0.04653 C 0.07513 0.05093 0.07721 0.05463 0.07851 0.05903 C 0.07981 0.06389 0.08268 0.07454 0.0845 0.07824 C 0.08541 0.08009 0.08684 0.08102 0.08802 0.08241 C 0.0888 0.08519 0.08932 0.0882 0.09036 0.09074 C 0.09166 0.09398 0.09531 0.09977 0.09752 0.10139 C 0.11158 0.1125 0.12825 0.10695 0.14283 0.10787 C 0.14622 0.10926 0.14791 0.10972 0.15117 0.11204 C 0.16809 0.12361 0.15781 0.11736 0.16666 0.12269 C 0.16783 0.12408 0.16888 0.1257 0.17018 0.12685 C 0.17135 0.12778 0.17252 0.12801 0.17369 0.12894 C 0.17708 0.13148 0.18072 0.13495 0.18333 0.13958 C 0.18776 0.14745 0.18606 0.14745 0.18919 0.15648 C 0.19023 0.15949 0.19179 0.16181 0.19283 0.16482 C 0.20091 0.1882 0.18867 0.15787 0.19869 0.18171 C 0.1996 0.18611 0.20013 0.19144 0.20234 0.19445 C 0.20364 0.19653 0.20546 0.19769 0.20703 0.19884 C 0.21562 0.2044 0.23893 0.20301 0.23919 0.20301 C 0.24205 0.2044 0.24479 0.20602 0.24752 0.20718 C 0.26289 0.21296 0.25065 0.20625 0.2595 0.21134 C 0.26067 0.21273 0.26184 0.21435 0.26302 0.21574 C 0.26458 0.21713 0.2664 0.21806 0.26783 0.21991 C 0.27565 0.22986 0.26731 0.22384 0.275 0.22824 C 0.27734 0.23264 0.27929 0.23773 0.28203 0.24097 C 0.28554 0.24514 0.28632 0.2456 0.28919 0.25162 C 0.2901 0.25347 0.29062 0.25625 0.29166 0.25787 C 0.29257 0.25972 0.29401 0.26065 0.29518 0.26227 C 0.30117 0.27107 0.29609 0.2669 0.30234 0.2706 C 0.30273 0.27269 0.30247 0.2757 0.30351 0.27708 C 0.30481 0.27894 0.30664 0.27847 0.30833 0.27917 C 0.31223 0.28056 0.31627 0.28171 0.32018 0.28333 C 0.32369 0.28472 0.32734 0.28611 0.33085 0.2875 C 0.33216 0.2882 0.3332 0.28912 0.3345 0.28982 C 0.34062 0.29283 0.33932 0.29097 0.34635 0.29607 C 0.3483 0.29745 0.35026 0.29884 0.35234 0.30023 C 0.35351 0.30116 0.35468 0.30162 0.35585 0.30232 C 0.35755 0.3037 0.35898 0.30556 0.36067 0.30671 C 0.36223 0.30764 0.3638 0.30787 0.36536 0.3088 C 0.36783 0.30995 0.37005 0.31204 0.37252 0.31296 C 0.37968 0.31551 0.37656 0.31389 0.38203 0.31713 C 0.38164 0.32431 0.38203 0.33148 0.38085 0.33843 C 0.38033 0.34167 0.37851 0.34398 0.37734 0.34676 C 0.37369 0.35579 0.37656 0.35116 0.37135 0.35741 C 0.37252 0.3581 0.37369 0.35926 0.375 0.35949 C 0.38828 0.3632 0.38307 0.35949 0.39166 0.36366 C 0.39283 0.36435 0.39401 0.36482 0.39518 0.36597 C 0.39674 0.36713 0.40833 0.38333 0.40833 0.37431 L 0.40833 0.37222 L 0.40351 0.38079 L 0.40585 0.38079 " pathEditMode="relative" ptsTypes="AAAAAAAAAAAAAAAAAAAAAAAAAAAAAAAAAAAAAAAAAAAAAAAAAAAAAAAAAAA">
                                      <p:cBhvr>
                                        <p:cTn id="1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81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326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811408"/>
            <a:ext cx="3154116" cy="3767757"/>
            <a:chOff x="763088" y="2001359"/>
            <a:chExt cx="5504362" cy="4281828"/>
          </a:xfrm>
        </p:grpSpPr>
        <p:pic>
          <p:nvPicPr>
            <p:cNvPr id="3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17" t="40210" r="49128" b="40337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366630" y="5820767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211846" y="1811408"/>
            <a:ext cx="3093293" cy="3767757"/>
            <a:chOff x="763088" y="2001359"/>
            <a:chExt cx="5504362" cy="4296342"/>
          </a:xfrm>
        </p:grpSpPr>
        <p:pic>
          <p:nvPicPr>
            <p:cNvPr id="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44" t="46545" r="10601" b="34002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3047316" y="5835281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419241" y="1811408"/>
            <a:ext cx="3037161" cy="3767757"/>
            <a:chOff x="763088" y="2001359"/>
            <a:chExt cx="5504362" cy="4270216"/>
          </a:xfrm>
        </p:grpSpPr>
        <p:pic>
          <p:nvPicPr>
            <p:cNvPr id="9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13" t="64844" r="49432" b="15703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3400012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570504" y="1824511"/>
            <a:ext cx="2946544" cy="3685436"/>
            <a:chOff x="763088" y="2001359"/>
            <a:chExt cx="5504362" cy="4270216"/>
          </a:xfrm>
        </p:grpSpPr>
        <p:pic>
          <p:nvPicPr>
            <p:cNvPr id="12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29" t="71326" r="10416" b="9221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Oval 12"/>
            <p:cNvSpPr/>
            <p:nvPr/>
          </p:nvSpPr>
          <p:spPr>
            <a:xfrm>
              <a:off x="3008125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519748" y="300446"/>
            <a:ext cx="74676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Quan</a:t>
            </a:r>
            <a:r>
              <a:rPr lang="en-US" sz="3200" dirty="0" smtClean="0"/>
              <a:t> </a:t>
            </a:r>
            <a:r>
              <a:rPr lang="en-US" sz="3200" dirty="0" err="1" smtClean="0"/>
              <a:t>sát</a:t>
            </a:r>
            <a:r>
              <a:rPr lang="en-US" sz="3200" dirty="0" smtClean="0"/>
              <a:t> </a:t>
            </a:r>
            <a:r>
              <a:rPr lang="en-US" sz="3200" dirty="0" err="1" smtClean="0"/>
              <a:t>các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r>
              <a:rPr lang="en-US" sz="3200" dirty="0" smtClean="0"/>
              <a:t> </a:t>
            </a:r>
            <a:r>
              <a:rPr lang="en-US" sz="3200" dirty="0" err="1" smtClean="0"/>
              <a:t>sau</a:t>
            </a:r>
            <a:r>
              <a:rPr lang="en-US" sz="3200" dirty="0" smtClean="0"/>
              <a:t> </a:t>
            </a:r>
            <a:r>
              <a:rPr lang="en-US" sz="3200" dirty="0" err="1" smtClean="0"/>
              <a:t>cho</a:t>
            </a:r>
            <a:r>
              <a:rPr lang="en-US" sz="3200" dirty="0" smtClean="0"/>
              <a:t> </a:t>
            </a:r>
            <a:r>
              <a:rPr lang="en-US" sz="3200" dirty="0" err="1" smtClean="0"/>
              <a:t>biết</a:t>
            </a:r>
            <a:r>
              <a:rPr lang="en-US" sz="3200" dirty="0" smtClean="0"/>
              <a:t> </a:t>
            </a:r>
            <a:r>
              <a:rPr lang="en-US" sz="3200" dirty="0" err="1" smtClean="0"/>
              <a:t>cảnh</a:t>
            </a:r>
            <a:r>
              <a:rPr lang="en-US" sz="3200" dirty="0" smtClean="0"/>
              <a:t> </a:t>
            </a:r>
            <a:r>
              <a:rPr lang="en-US" sz="3200" dirty="0" err="1" smtClean="0"/>
              <a:t>vật</a:t>
            </a:r>
            <a:r>
              <a:rPr lang="en-US" sz="3200" dirty="0" smtClean="0"/>
              <a:t> </a:t>
            </a:r>
            <a:r>
              <a:rPr lang="en-US" sz="3200" dirty="0" err="1" smtClean="0"/>
              <a:t>trong</a:t>
            </a:r>
            <a:r>
              <a:rPr lang="en-US" sz="3200" dirty="0" smtClean="0"/>
              <a:t> </a:t>
            </a:r>
            <a:r>
              <a:rPr lang="en-US" sz="3200" dirty="0" err="1" smtClean="0"/>
              <a:t>mỗi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mùa</a:t>
            </a:r>
            <a:r>
              <a:rPr lang="en-US" sz="3200" dirty="0" smtClean="0"/>
              <a:t> </a:t>
            </a:r>
            <a:r>
              <a:rPr lang="en-US" sz="3200" dirty="0" err="1" smtClean="0"/>
              <a:t>nào</a:t>
            </a:r>
            <a:r>
              <a:rPr lang="en-US" sz="3200" dirty="0" smtClean="0"/>
              <a:t>? </a:t>
            </a:r>
            <a:r>
              <a:rPr lang="en-US" sz="3200" dirty="0" err="1" smtClean="0"/>
              <a:t>Vì</a:t>
            </a:r>
            <a:r>
              <a:rPr lang="en-US" sz="3200" dirty="0" smtClean="0"/>
              <a:t> </a:t>
            </a:r>
            <a:r>
              <a:rPr lang="en-US" sz="3200" dirty="0" err="1" smtClean="0"/>
              <a:t>sao</a:t>
            </a:r>
            <a:r>
              <a:rPr lang="en-US" sz="3200" dirty="0" smtClean="0"/>
              <a:t>?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5709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3088" y="2407756"/>
            <a:ext cx="5504362" cy="4281828"/>
            <a:chOff x="763088" y="2001359"/>
            <a:chExt cx="5504362" cy="4281828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17" t="40210" r="49128" b="40337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366630" y="5820767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8" name="Picture 4" descr="Cartoon Flower Vector Art, Icons, and Graphics for Free 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337" y="144777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376075" y="2152443"/>
            <a:ext cx="4110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Muôn</a:t>
            </a:r>
            <a:r>
              <a:rPr lang="en-US" sz="3600" dirty="0" smtClean="0"/>
              <a:t> </a:t>
            </a:r>
            <a:r>
              <a:rPr lang="en-US" sz="3600" dirty="0" err="1" smtClean="0"/>
              <a:t>hoa</a:t>
            </a:r>
            <a:r>
              <a:rPr lang="en-US" sz="3600" dirty="0" smtClean="0"/>
              <a:t> </a:t>
            </a:r>
            <a:r>
              <a:rPr lang="en-US" sz="3600" dirty="0" err="1" smtClean="0"/>
              <a:t>đua</a:t>
            </a:r>
            <a:r>
              <a:rPr lang="en-US" sz="3600" dirty="0" smtClean="0"/>
              <a:t> </a:t>
            </a:r>
            <a:r>
              <a:rPr lang="en-US" sz="3600" dirty="0" err="1" smtClean="0"/>
              <a:t>nở</a:t>
            </a:r>
            <a:endParaRPr lang="en-US" sz="3600" dirty="0"/>
          </a:p>
        </p:txBody>
      </p:sp>
      <p:pic>
        <p:nvPicPr>
          <p:cNvPr id="1030" name="Picture 6" descr="Premium Vector | Cartoon funny butterfly flying on whit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9" b="99042" l="3994" r="92332">
                        <a14:foregroundMark x1="83866" y1="10383" x2="69649" y2="52556"/>
                        <a14:foregroundMark x1="24601" y1="5591" x2="57827" y2="48722"/>
                        <a14:foregroundMark x1="79233" y1="17732" x2="71086" y2="23642"/>
                        <a14:foregroundMark x1="24920" y1="7987" x2="26837" y2="20607"/>
                        <a14:foregroundMark x1="31949" y1="37220" x2="38019" y2="49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288" y="3352772"/>
            <a:ext cx="1426482" cy="142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14431" y="3742001"/>
            <a:ext cx="4596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Ong </a:t>
            </a:r>
            <a:r>
              <a:rPr lang="en-US" sz="3600" dirty="0" err="1" smtClean="0"/>
              <a:t>bướm</a:t>
            </a:r>
            <a:r>
              <a:rPr lang="en-US" sz="3600" dirty="0" smtClean="0"/>
              <a:t> </a:t>
            </a:r>
            <a:r>
              <a:rPr lang="en-US" sz="3600" dirty="0" err="1" smtClean="0"/>
              <a:t>rộn</a:t>
            </a:r>
            <a:r>
              <a:rPr lang="en-US" sz="3600" dirty="0" smtClean="0"/>
              <a:t> </a:t>
            </a:r>
            <a:r>
              <a:rPr lang="en-US" sz="3600" dirty="0" err="1" smtClean="0"/>
              <a:t>ràng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6620339" y="5372078"/>
            <a:ext cx="3798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Tiết</a:t>
            </a:r>
            <a:r>
              <a:rPr lang="en-US" sz="3600" dirty="0" smtClean="0"/>
              <a:t> </a:t>
            </a:r>
            <a:r>
              <a:rPr lang="en-US" sz="3600" dirty="0" err="1" smtClean="0"/>
              <a:t>trời</a:t>
            </a:r>
            <a:r>
              <a:rPr lang="en-US" sz="3600" dirty="0" smtClean="0"/>
              <a:t> </a:t>
            </a:r>
            <a:r>
              <a:rPr lang="en-US" sz="3600" dirty="0" err="1" smtClean="0"/>
              <a:t>ấm</a:t>
            </a:r>
            <a:r>
              <a:rPr lang="en-US" sz="3600" dirty="0" smtClean="0"/>
              <a:t> </a:t>
            </a:r>
            <a:r>
              <a:rPr lang="en-US" sz="3600" dirty="0" err="1" smtClean="0"/>
              <a:t>áp</a:t>
            </a:r>
            <a:endParaRPr lang="en-US" sz="3600" dirty="0"/>
          </a:p>
        </p:txBody>
      </p:sp>
      <p:sp>
        <p:nvSpPr>
          <p:cNvPr id="6" name="Oval 5"/>
          <p:cNvSpPr/>
          <p:nvPr/>
        </p:nvSpPr>
        <p:spPr>
          <a:xfrm>
            <a:off x="3829050" y="2886700"/>
            <a:ext cx="1613807" cy="1309941"/>
          </a:xfrm>
          <a:prstGeom prst="ellipse">
            <a:avLst/>
          </a:prstGeom>
          <a:noFill/>
          <a:ln>
            <a:solidFill>
              <a:srgbClr val="FF6969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382292" y="3817439"/>
            <a:ext cx="1613807" cy="1309941"/>
          </a:xfrm>
          <a:prstGeom prst="ellipse">
            <a:avLst/>
          </a:prstGeom>
          <a:noFill/>
          <a:ln>
            <a:solidFill>
              <a:srgbClr val="FF6969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5D5D"/>
                </a:solidFill>
              </a:rPr>
              <a:t>MÙA XUÂN</a:t>
            </a:r>
            <a:endParaRPr lang="en-US" sz="3200" b="1" dirty="0">
              <a:solidFill>
                <a:srgbClr val="FF5D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24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07407E-6 L 2.91667E-6 0.00024 C -0.00404 -0.00069 -0.00808 -0.00092 -0.01198 -0.00208 C -0.01537 -0.00301 -0.01719 -0.00625 -0.02032 -0.00856 C -0.02188 -0.00949 -0.02344 -0.00972 -0.02513 -0.01064 C -0.0263 -0.01111 -0.02748 -0.01203 -0.02865 -0.01273 C -0.02982 -0.01412 -0.03086 -0.01597 -0.03216 -0.01689 C -0.03828 -0.02129 -0.04245 -0.02152 -0.04883 -0.02314 C -0.05013 -0.02245 -0.0513 -0.02222 -0.05248 -0.02106 C -0.05938 -0.01504 -0.05261 -0.01828 -0.05964 -0.01481 C -0.0612 -0.01388 -0.06276 -0.01342 -0.06433 -0.01273 C -0.06563 -0.01203 -0.06667 -0.01111 -0.06797 -0.01064 C -0.06953 -0.00972 -0.0711 -0.00926 -0.07266 -0.00856 C -0.07787 -0.00578 -0.08021 -0.00439 -0.08464 -4.07407E-6 C -0.08763 0.00324 -0.08933 0.00579 -0.0918 0.01065 C -0.0931 0.0132 -0.09388 0.01667 -0.09532 0.01899 C -0.09636 0.02084 -0.09766 0.02176 -0.09883 0.02338 C -0.10039 0.03125 -0.09961 0.02871 -0.10248 0.03588 C -0.10365 0.03889 -0.10456 0.04213 -0.10599 0.04445 C -0.11211 0.05394 -0.11224 0.05093 -0.11797 0.05718 C -0.12045 0.05973 -0.12266 0.06274 -0.12513 0.06551 C -0.1263 0.0669 -0.12722 0.06922 -0.12865 0.06991 L -0.13815 0.07408 C -0.14258 0.07338 -0.14688 0.07315 -0.1513 0.07199 C -0.15248 0.07153 -0.15365 0.07037 -0.15482 0.06991 C -0.15638 0.06899 -0.15808 0.06875 -0.15964 0.06783 C -0.16289 0.06574 -0.16576 0.06297 -0.16914 0.06135 C -0.17487 0.0588 -0.17969 0.05834 -0.18581 0.05718 L -0.21081 0.05301 C -0.21433 0.05371 -0.21797 0.05394 -0.22149 0.0551 C -0.22318 0.05556 -0.22474 0.05649 -0.2263 0.05718 C -0.22865 0.05787 -0.23099 0.05857 -0.23347 0.05926 C -0.23607 0.06389 -0.23724 0.0669 -0.24063 0.06991 C -0.24167 0.07084 -0.24297 0.0713 -0.24414 0.07199 C -0.24636 0.07477 -0.2543 0.08565 -0.25599 0.08681 L -0.25964 0.08889 C -0.26081 0.09028 -0.26185 0.09237 -0.26315 0.09306 C -0.26511 0.09399 -0.28386 0.09723 -0.28464 0.09746 C -0.29453 0.09653 -0.30456 0.09792 -0.31446 0.09514 C -0.31719 0.09445 -0.31875 0.08797 -0.32149 0.08681 C -0.32318 0.08612 -0.32474 0.08565 -0.3263 0.08473 C -0.32839 0.08334 -0.33021 0.08125 -0.33229 0.08033 C -0.33581 0.07917 -0.33946 0.07894 -0.34297 0.07824 C -0.34649 0.07894 -0.35013 0.0794 -0.35365 0.08033 C -0.35534 0.08079 -0.3569 0.08195 -0.35847 0.08264 C -0.36394 0.08473 -0.36407 0.08426 -0.36914 0.08681 C -0.37617 0.09028 -0.36979 0.08797 -0.37982 0.09514 C -0.38138 0.0963 -0.38308 0.09653 -0.38464 0.09746 C -0.39141 0.09653 -0.39818 0.09653 -0.40482 0.09514 C -0.40899 0.09445 -0.40951 0.09051 -0.41315 0.08681 C -0.41615 0.0838 -0.41823 0.08473 -0.42149 0.08473 L -0.42149 0.08496 " pathEditMode="relative" rAng="0" ptsTypes="AAAAAAAAAAAAAAAAAAAAAAAAAAAAAAAAAAAAAAAAAAAAAAAAAAAA">
                                          <p:cBhvr>
                                            <p:cTn id="27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81" y="3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0" grpId="0"/>
          <p:bldP spid="11" grpId="0"/>
          <p:bldP spid="6" grpId="0" animBg="1"/>
          <p:bldP spid="17" grpId="0" animBg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07407E-6 L 2.91667E-6 0.00024 C -0.00404 -0.00069 -0.00808 -0.00092 -0.01198 -0.00208 C -0.01537 -0.00301 -0.01719 -0.00625 -0.02032 -0.00856 C -0.02188 -0.00949 -0.02344 -0.00972 -0.02513 -0.01064 C -0.0263 -0.01111 -0.02748 -0.01203 -0.02865 -0.01273 C -0.02982 -0.01412 -0.03086 -0.01597 -0.03216 -0.01689 C -0.03828 -0.02129 -0.04245 -0.02152 -0.04883 -0.02314 C -0.05013 -0.02245 -0.0513 -0.02222 -0.05248 -0.02106 C -0.05938 -0.01504 -0.05261 -0.01828 -0.05964 -0.01481 C -0.0612 -0.01388 -0.06276 -0.01342 -0.06433 -0.01273 C -0.06563 -0.01203 -0.06667 -0.01111 -0.06797 -0.01064 C -0.06953 -0.00972 -0.0711 -0.00926 -0.07266 -0.00856 C -0.07787 -0.00578 -0.08021 -0.00439 -0.08464 -4.07407E-6 C -0.08763 0.00324 -0.08933 0.00579 -0.0918 0.01065 C -0.0931 0.0132 -0.09388 0.01667 -0.09532 0.01899 C -0.09636 0.02084 -0.09766 0.02176 -0.09883 0.02338 C -0.10039 0.03125 -0.09961 0.02871 -0.10248 0.03588 C -0.10365 0.03889 -0.10456 0.04213 -0.10599 0.04445 C -0.11211 0.05394 -0.11224 0.05093 -0.11797 0.05718 C -0.12045 0.05973 -0.12266 0.06274 -0.12513 0.06551 C -0.1263 0.0669 -0.12722 0.06922 -0.12865 0.06991 L -0.13815 0.07408 C -0.14258 0.07338 -0.14688 0.07315 -0.1513 0.07199 C -0.15248 0.07153 -0.15365 0.07037 -0.15482 0.06991 C -0.15638 0.06899 -0.15808 0.06875 -0.15964 0.06783 C -0.16289 0.06574 -0.16576 0.06297 -0.16914 0.06135 C -0.17487 0.0588 -0.17969 0.05834 -0.18581 0.05718 L -0.21081 0.05301 C -0.21433 0.05371 -0.21797 0.05394 -0.22149 0.0551 C -0.22318 0.05556 -0.22474 0.05649 -0.2263 0.05718 C -0.22865 0.05787 -0.23099 0.05857 -0.23347 0.05926 C -0.23607 0.06389 -0.23724 0.0669 -0.24063 0.06991 C -0.24167 0.07084 -0.24297 0.0713 -0.24414 0.07199 C -0.24636 0.07477 -0.2543 0.08565 -0.25599 0.08681 L -0.25964 0.08889 C -0.26081 0.09028 -0.26185 0.09237 -0.26315 0.09306 C -0.26511 0.09399 -0.28386 0.09723 -0.28464 0.09746 C -0.29453 0.09653 -0.30456 0.09792 -0.31446 0.09514 C -0.31719 0.09445 -0.31875 0.08797 -0.32149 0.08681 C -0.32318 0.08612 -0.32474 0.08565 -0.3263 0.08473 C -0.32839 0.08334 -0.33021 0.08125 -0.33229 0.08033 C -0.33581 0.07917 -0.33946 0.07894 -0.34297 0.07824 C -0.34649 0.07894 -0.35013 0.0794 -0.35365 0.08033 C -0.35534 0.08079 -0.3569 0.08195 -0.35847 0.08264 C -0.36394 0.08473 -0.36407 0.08426 -0.36914 0.08681 C -0.37617 0.09028 -0.36979 0.08797 -0.37982 0.09514 C -0.38138 0.0963 -0.38308 0.09653 -0.38464 0.09746 C -0.39141 0.09653 -0.39818 0.09653 -0.40482 0.09514 C -0.40899 0.09445 -0.40951 0.09051 -0.41315 0.08681 C -0.41615 0.0838 -0.41823 0.08473 -0.42149 0.08473 L -0.42149 0.08496 " pathEditMode="relative" rAng="0" ptsTypes="AAAAAAAAAAAAAAAAAAAAAAAAAAAAAAAAAAAAAAAAAAAAAAAAAAAA">
                                          <p:cBhvr>
                                            <p:cTn id="27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81" y="3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0" grpId="0"/>
          <p:bldP spid="11" grpId="0"/>
          <p:bldP spid="6" grpId="0" animBg="1"/>
          <p:bldP spid="17" grpId="0" animBg="1"/>
          <p:bldP spid="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3088" y="2407756"/>
            <a:ext cx="5504362" cy="4296342"/>
            <a:chOff x="763088" y="2001359"/>
            <a:chExt cx="5504362" cy="4296342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44" t="46545" r="10601" b="34002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047316" y="5835281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/>
                </a:solidFill>
              </a:rPr>
              <a:t>MÙA HÈ</a:t>
            </a:r>
            <a:endParaRPr lang="en-US" sz="3200" b="1" dirty="0">
              <a:solidFill>
                <a:schemeClr val="accent6"/>
              </a:solidFill>
            </a:endParaRPr>
          </a:p>
        </p:txBody>
      </p:sp>
      <p:pic>
        <p:nvPicPr>
          <p:cNvPr id="2050" name="Picture 2" descr="Summer beach cartoon Royalty Free Vector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t="8887" r="2887" b="18213"/>
          <a:stretch/>
        </p:blipFill>
        <p:spPr bwMode="auto">
          <a:xfrm>
            <a:off x="6385258" y="819001"/>
            <a:ext cx="2297219" cy="163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887889" y="3990561"/>
            <a:ext cx="5304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Thời</a:t>
            </a:r>
            <a:r>
              <a:rPr lang="en-US" sz="3600" dirty="0" smtClean="0"/>
              <a:t> </a:t>
            </a:r>
            <a:r>
              <a:rPr lang="en-US" sz="3600" dirty="0" err="1" smtClean="0"/>
              <a:t>tiết</a:t>
            </a:r>
            <a:r>
              <a:rPr lang="en-US" sz="3600" dirty="0" smtClean="0"/>
              <a:t> </a:t>
            </a:r>
            <a:r>
              <a:rPr lang="en-US" sz="3600" dirty="0" err="1" smtClean="0"/>
              <a:t>nóng</a:t>
            </a:r>
            <a:r>
              <a:rPr lang="en-US" sz="3600" dirty="0" smtClean="0"/>
              <a:t> </a:t>
            </a:r>
            <a:r>
              <a:rPr lang="en-US" sz="3600" dirty="0" err="1" smtClean="0"/>
              <a:t>nực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6887889" y="3016814"/>
            <a:ext cx="2142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Bãi</a:t>
            </a:r>
            <a:r>
              <a:rPr lang="en-US" sz="3600" dirty="0" smtClean="0"/>
              <a:t> </a:t>
            </a:r>
            <a:r>
              <a:rPr lang="en-US" sz="3600" dirty="0" err="1" smtClean="0"/>
              <a:t>biển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077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8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8" grpId="0"/>
          <p:bldP spid="1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3088" y="2407756"/>
            <a:ext cx="5504362" cy="4270216"/>
            <a:chOff x="763088" y="2001359"/>
            <a:chExt cx="5504362" cy="4270216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13" t="64844" r="49432" b="15703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400012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4"/>
                </a:solidFill>
              </a:rPr>
              <a:t>MÙA THU</a:t>
            </a:r>
            <a:endParaRPr lang="en-US" sz="3200" b="1" dirty="0">
              <a:solidFill>
                <a:schemeClr val="accent4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87889" y="4505187"/>
            <a:ext cx="5304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Thời</a:t>
            </a:r>
            <a:r>
              <a:rPr lang="en-US" sz="3600" dirty="0" smtClean="0"/>
              <a:t> </a:t>
            </a:r>
            <a:r>
              <a:rPr lang="en-US" sz="3600" dirty="0" err="1" smtClean="0"/>
              <a:t>tiết</a:t>
            </a:r>
            <a:r>
              <a:rPr lang="en-US" sz="3600" dirty="0" smtClean="0"/>
              <a:t> se </a:t>
            </a:r>
            <a:r>
              <a:rPr lang="en-US" sz="3600" dirty="0" err="1" smtClean="0"/>
              <a:t>se</a:t>
            </a:r>
            <a:r>
              <a:rPr lang="en-US" sz="3600" dirty="0" smtClean="0"/>
              <a:t> </a:t>
            </a:r>
            <a:r>
              <a:rPr lang="en-US" sz="3600" dirty="0" err="1" smtClean="0"/>
              <a:t>lạnh</a:t>
            </a:r>
            <a:endParaRPr lang="en-US" sz="3600" dirty="0"/>
          </a:p>
        </p:txBody>
      </p:sp>
      <p:sp>
        <p:nvSpPr>
          <p:cNvPr id="11" name="Oval 10"/>
          <p:cNvSpPr/>
          <p:nvPr/>
        </p:nvSpPr>
        <p:spPr>
          <a:xfrm>
            <a:off x="2473732" y="3825415"/>
            <a:ext cx="2320337" cy="1634859"/>
          </a:xfrm>
          <a:prstGeom prst="ellipse">
            <a:avLst/>
          </a:prstGeom>
          <a:noFill/>
          <a:ln>
            <a:solidFill>
              <a:schemeClr val="accent4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Autumn Vector Graphics Cartoon Illustration Leaf, PNG, 2001x1797px, Autumn, Autumn  Leaf Color, Cartoon, Drawing, Food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1570863"/>
            <a:ext cx="1706724" cy="153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988628" y="3427299"/>
            <a:ext cx="3357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Lá</a:t>
            </a:r>
            <a:r>
              <a:rPr lang="en-US" sz="3600" dirty="0" smtClean="0"/>
              <a:t> </a:t>
            </a:r>
            <a:r>
              <a:rPr lang="en-US" sz="3600" dirty="0" err="1" smtClean="0"/>
              <a:t>vàng</a:t>
            </a:r>
            <a:r>
              <a:rPr lang="en-US" sz="3600" dirty="0" smtClean="0"/>
              <a:t> </a:t>
            </a:r>
            <a:r>
              <a:rPr lang="en-US" sz="3600" dirty="0" err="1" smtClean="0"/>
              <a:t>rơi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3335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8" grpId="0"/>
          <p:bldP spid="11" grpId="0" animBg="1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8" grpId="0"/>
          <p:bldP spid="11" grpId="0" animBg="1"/>
          <p:bldP spid="1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3088" y="2407756"/>
            <a:ext cx="5504362" cy="4270216"/>
            <a:chOff x="763088" y="2001359"/>
            <a:chExt cx="5504362" cy="4270216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29" t="71326" r="10416" b="9221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008125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4"/>
                </a:solidFill>
              </a:rPr>
              <a:t>MÙA ĐÔNG</a:t>
            </a:r>
            <a:endParaRPr lang="en-US" sz="3200" b="1" dirty="0">
              <a:solidFill>
                <a:schemeClr val="accent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15315" y="2981846"/>
            <a:ext cx="64878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Gió</a:t>
            </a:r>
            <a:r>
              <a:rPr lang="en-US" sz="3200" dirty="0" smtClean="0"/>
              <a:t> </a:t>
            </a:r>
            <a:r>
              <a:rPr lang="en-US" sz="3200" dirty="0" err="1" smtClean="0"/>
              <a:t>lạnh</a:t>
            </a:r>
            <a:endParaRPr lang="en-US" sz="3200" dirty="0" smtClean="0"/>
          </a:p>
          <a:p>
            <a:r>
              <a:rPr lang="en-US" sz="3200" dirty="0" err="1" smtClean="0"/>
              <a:t>Núi</a:t>
            </a:r>
            <a:r>
              <a:rPr lang="en-US" sz="3200" dirty="0" smtClean="0"/>
              <a:t> </a:t>
            </a:r>
            <a:r>
              <a:rPr lang="en-US" sz="3200" dirty="0" err="1" smtClean="0"/>
              <a:t>cao</a:t>
            </a:r>
            <a:r>
              <a:rPr lang="en-US" sz="3200" dirty="0" smtClean="0"/>
              <a:t> </a:t>
            </a:r>
            <a:r>
              <a:rPr lang="en-US" sz="3200" dirty="0" err="1" smtClean="0"/>
              <a:t>có</a:t>
            </a:r>
            <a:r>
              <a:rPr lang="en-US" sz="3200" dirty="0" smtClean="0"/>
              <a:t> </a:t>
            </a:r>
            <a:r>
              <a:rPr lang="en-US" sz="3200" dirty="0" err="1" smtClean="0"/>
              <a:t>băng</a:t>
            </a:r>
            <a:r>
              <a:rPr lang="en-US" sz="3200" dirty="0" smtClean="0"/>
              <a:t> </a:t>
            </a:r>
            <a:r>
              <a:rPr lang="en-US" sz="3200" dirty="0" err="1" smtClean="0"/>
              <a:t>tuyết</a:t>
            </a:r>
            <a:endParaRPr lang="en-US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6415315" y="4296981"/>
            <a:ext cx="53041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/>
              <a:t>Thời</a:t>
            </a:r>
            <a:r>
              <a:rPr lang="en-US" sz="3200" dirty="0" smtClean="0"/>
              <a:t> </a:t>
            </a:r>
            <a:r>
              <a:rPr lang="en-US" sz="3200" dirty="0" err="1" smtClean="0"/>
              <a:t>tiết</a:t>
            </a:r>
            <a:r>
              <a:rPr lang="en-US" sz="3200" dirty="0" smtClean="0"/>
              <a:t> </a:t>
            </a:r>
            <a:r>
              <a:rPr lang="en-US" sz="3200" dirty="0" err="1" smtClean="0"/>
              <a:t>lạnh</a:t>
            </a:r>
            <a:r>
              <a:rPr lang="en-US" sz="3200" dirty="0" smtClean="0"/>
              <a:t> </a:t>
            </a:r>
            <a:r>
              <a:rPr lang="en-US" sz="3200" dirty="0" err="1" smtClean="0"/>
              <a:t>giá</a:t>
            </a:r>
            <a:endParaRPr lang="en-US" sz="3200" dirty="0" smtClean="0"/>
          </a:p>
          <a:p>
            <a:pPr>
              <a:lnSpc>
                <a:spcPct val="150000"/>
              </a:lnSpc>
            </a:pPr>
            <a:r>
              <a:rPr lang="en-US" sz="3200" dirty="0" err="1" smtClean="0"/>
              <a:t>Cây</a:t>
            </a:r>
            <a:r>
              <a:rPr lang="en-US" sz="3200" dirty="0" smtClean="0"/>
              <a:t> </a:t>
            </a:r>
            <a:r>
              <a:rPr lang="en-US" sz="3200" dirty="0" err="1" smtClean="0"/>
              <a:t>trơ</a:t>
            </a:r>
            <a:r>
              <a:rPr lang="en-US" sz="3200" dirty="0" smtClean="0"/>
              <a:t> </a:t>
            </a:r>
            <a:r>
              <a:rPr lang="en-US" sz="3200" dirty="0" err="1" smtClean="0"/>
              <a:t>trụi</a:t>
            </a:r>
            <a:r>
              <a:rPr lang="en-US" sz="3200" dirty="0" smtClean="0"/>
              <a:t> </a:t>
            </a:r>
            <a:r>
              <a:rPr lang="en-US" sz="3200" dirty="0" err="1" smtClean="0"/>
              <a:t>lá</a:t>
            </a:r>
            <a:endParaRPr lang="en-US" sz="3200" dirty="0"/>
          </a:p>
        </p:txBody>
      </p:sp>
      <p:pic>
        <p:nvPicPr>
          <p:cNvPr id="4098" name="Picture 2" descr="Vector Cartoon Hand Drawn Snowflake Icon Comic Style Snow Flake ⬇ Vector  Image by © sanek13744 | Vector Stock 22244224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24" b="77882" l="13000" r="85750">
                        <a14:foregroundMark x1="41500" y1="20000" x2="41500" y2="20000"/>
                        <a14:foregroundMark x1="20000" y1="56941" x2="20000" y2="56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9" t="14589" r="10771" b="17176"/>
          <a:stretch/>
        </p:blipFill>
        <p:spPr bwMode="auto">
          <a:xfrm>
            <a:off x="5465827" y="1087419"/>
            <a:ext cx="1898976" cy="171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41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8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8" grpId="0" build="p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376" y="532673"/>
            <a:ext cx="7556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2. </a:t>
            </a:r>
            <a:r>
              <a:rPr lang="en-US" sz="2800" dirty="0" err="1" smtClean="0"/>
              <a:t>Hoàn</a:t>
            </a:r>
            <a:r>
              <a:rPr lang="en-US" sz="2800" dirty="0" smtClean="0"/>
              <a:t> </a:t>
            </a:r>
            <a:r>
              <a:rPr lang="en-US" sz="2800" dirty="0" err="1" smtClean="0"/>
              <a:t>thành</a:t>
            </a:r>
            <a:r>
              <a:rPr lang="en-US" sz="2800" dirty="0" smtClean="0"/>
              <a:t> </a:t>
            </a:r>
            <a:r>
              <a:rPr lang="en-US" sz="2800" dirty="0" err="1" smtClean="0"/>
              <a:t>bảng</a:t>
            </a:r>
            <a:r>
              <a:rPr lang="en-US" sz="2800" dirty="0" smtClean="0"/>
              <a:t> </a:t>
            </a:r>
            <a:r>
              <a:rPr lang="en-US" sz="2800" dirty="0" err="1" smtClean="0"/>
              <a:t>theo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gợi</a:t>
            </a:r>
            <a:r>
              <a:rPr lang="en-US" sz="2800" dirty="0" smtClean="0"/>
              <a:t> ý </a:t>
            </a:r>
            <a:r>
              <a:rPr lang="en-US" sz="2800" dirty="0" err="1" smtClean="0"/>
              <a:t>sau</a:t>
            </a:r>
            <a:r>
              <a:rPr lang="en-US" sz="2800" dirty="0" smtClean="0"/>
              <a:t>:</a:t>
            </a:r>
            <a:endParaRPr lang="en-US" sz="28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609003"/>
              </p:ext>
            </p:extLst>
          </p:nvPr>
        </p:nvGraphicFramePr>
        <p:xfrm>
          <a:off x="232229" y="1692120"/>
          <a:ext cx="6181435" cy="337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13556">
                  <a:extLst>
                    <a:ext uri="{9D8B030D-6E8A-4147-A177-3AD203B41FA5}">
                      <a16:colId xmlns="" xmlns:a16="http://schemas.microsoft.com/office/drawing/2014/main" val="3189826449"/>
                    </a:ext>
                  </a:extLst>
                </a:gridCol>
                <a:gridCol w="4867879">
                  <a:extLst>
                    <a:ext uri="{9D8B030D-6E8A-4147-A177-3AD203B41FA5}">
                      <a16:colId xmlns="" xmlns:a16="http://schemas.microsoft.com/office/drawing/2014/main" val="2481372178"/>
                    </a:ext>
                  </a:extLst>
                </a:gridCol>
              </a:tblGrid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Mùa</a:t>
                      </a:r>
                      <a:endParaRPr lang="en-US" sz="28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Đặc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err="1" smtClean="0"/>
                        <a:t>điểm</a:t>
                      </a:r>
                      <a:endParaRPr lang="en-US" sz="28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22601535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Xuân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8867902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Hạ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936950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Thu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3806785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Đông</a:t>
                      </a:r>
                      <a:r>
                        <a:rPr lang="en-US" sz="2800" baseline="0" dirty="0" smtClean="0"/>
                        <a:t> 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88386292"/>
                  </a:ext>
                </a:extLst>
              </a:tr>
            </a:tbl>
          </a:graphicData>
        </a:graphic>
      </p:graphicFrame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417" y="1576008"/>
            <a:ext cx="5575136" cy="34894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0153" y="2452912"/>
            <a:ext cx="137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Ấm</a:t>
            </a:r>
            <a:r>
              <a:rPr lang="en-US" sz="2800" dirty="0" smtClean="0"/>
              <a:t> </a:t>
            </a:r>
            <a:r>
              <a:rPr lang="en-US" sz="2800" dirty="0" err="1" smtClean="0"/>
              <a:t>áp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770153" y="3102677"/>
            <a:ext cx="1917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Nóng</a:t>
            </a:r>
            <a:r>
              <a:rPr lang="en-US" sz="2800" dirty="0" smtClean="0"/>
              <a:t> </a:t>
            </a:r>
            <a:r>
              <a:rPr lang="en-US" sz="2800" dirty="0" err="1" smtClean="0"/>
              <a:t>nực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770153" y="3822468"/>
            <a:ext cx="155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Mát</a:t>
            </a:r>
            <a:r>
              <a:rPr lang="en-US" sz="2800" dirty="0" smtClean="0"/>
              <a:t> </a:t>
            </a:r>
            <a:r>
              <a:rPr lang="en-US" sz="2800" dirty="0" err="1" smtClean="0"/>
              <a:t>mẻ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770153" y="4467719"/>
            <a:ext cx="1263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/>
              <a:t>Giá rét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7026818" y="1327292"/>
            <a:ext cx="2102668" cy="3663647"/>
          </a:xfrm>
          <a:prstGeom prst="roundRect">
            <a:avLst/>
          </a:prstGeom>
          <a:noFill/>
          <a:ln w="76200" cmpd="dbl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</a:rPr>
              <a:t>Thời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</a:rPr>
              <a:t>tiết</a:t>
            </a:r>
            <a:endParaRPr lang="en-US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/>
          </a:p>
        </p:txBody>
      </p:sp>
      <p:sp>
        <p:nvSpPr>
          <p:cNvPr id="10" name="Rounded Rectangle 9"/>
          <p:cNvSpPr/>
          <p:nvPr/>
        </p:nvSpPr>
        <p:spPr>
          <a:xfrm>
            <a:off x="9479732" y="1327292"/>
            <a:ext cx="2509068" cy="3663647"/>
          </a:xfrm>
          <a:prstGeom prst="roundRect">
            <a:avLst/>
          </a:prstGeom>
          <a:noFill/>
          <a:ln w="76200" cmpd="dbl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Thiên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nhiên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34264" y="2452912"/>
            <a:ext cx="2446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, </a:t>
            </a:r>
            <a:r>
              <a:rPr lang="en-US" sz="2800" dirty="0" err="1" smtClean="0"/>
              <a:t>hoa</a:t>
            </a:r>
            <a:r>
              <a:rPr lang="en-US" sz="2800" dirty="0" smtClean="0"/>
              <a:t> </a:t>
            </a:r>
            <a:r>
              <a:rPr lang="en-US" sz="2800" dirty="0" err="1" smtClean="0"/>
              <a:t>đua</a:t>
            </a:r>
            <a:r>
              <a:rPr lang="en-US" sz="2800" dirty="0" smtClean="0"/>
              <a:t> </a:t>
            </a:r>
            <a:r>
              <a:rPr lang="en-US" sz="2800" dirty="0" err="1" smtClean="0"/>
              <a:t>nở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3527750" y="3089139"/>
            <a:ext cx="2589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, </a:t>
            </a:r>
            <a:r>
              <a:rPr lang="en-US" sz="2800" dirty="0" err="1" smtClean="0"/>
              <a:t>cây</a:t>
            </a:r>
            <a:r>
              <a:rPr lang="en-US" sz="2800" dirty="0" smtClean="0"/>
              <a:t> </a:t>
            </a:r>
            <a:r>
              <a:rPr lang="en-US" sz="2800" dirty="0" err="1" smtClean="0"/>
              <a:t>xanh</a:t>
            </a:r>
            <a:r>
              <a:rPr lang="en-US" sz="2800" dirty="0" smtClean="0"/>
              <a:t> </a:t>
            </a:r>
            <a:r>
              <a:rPr lang="en-US" sz="2800" dirty="0" err="1" smtClean="0"/>
              <a:t>tốt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147453" y="3807234"/>
            <a:ext cx="2356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, </a:t>
            </a:r>
            <a:r>
              <a:rPr lang="en-US" sz="2800" dirty="0" err="1" smtClean="0"/>
              <a:t>cây</a:t>
            </a:r>
            <a:r>
              <a:rPr lang="en-US" sz="2800" dirty="0" smtClean="0"/>
              <a:t> </a:t>
            </a:r>
            <a:r>
              <a:rPr lang="en-US" sz="2800" dirty="0" err="1" smtClean="0"/>
              <a:t>rụng</a:t>
            </a:r>
            <a:r>
              <a:rPr lang="en-US" sz="2800" dirty="0" smtClean="0"/>
              <a:t> </a:t>
            </a:r>
            <a:r>
              <a:rPr lang="en-US" sz="2800" dirty="0" err="1" smtClean="0"/>
              <a:t>lá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3012108" y="4447431"/>
            <a:ext cx="2653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, </a:t>
            </a:r>
            <a:r>
              <a:rPr lang="en-US" sz="2800" dirty="0" err="1" smtClean="0"/>
              <a:t>cây</a:t>
            </a:r>
            <a:r>
              <a:rPr lang="en-US" sz="2800" dirty="0" smtClean="0"/>
              <a:t> </a:t>
            </a:r>
            <a:r>
              <a:rPr lang="en-US" sz="2800" dirty="0" err="1" smtClean="0"/>
              <a:t>trơ</a:t>
            </a:r>
            <a:r>
              <a:rPr lang="en-US" sz="2800" dirty="0" smtClean="0"/>
              <a:t> </a:t>
            </a:r>
            <a:r>
              <a:rPr lang="en-US" sz="2800" dirty="0" err="1" smtClean="0"/>
              <a:t>trụi</a:t>
            </a:r>
            <a:r>
              <a:rPr lang="en-US" sz="2800" dirty="0" smtClean="0"/>
              <a:t> </a:t>
            </a:r>
            <a:r>
              <a:rPr lang="en-US" sz="2800" dirty="0" err="1" smtClean="0"/>
              <a:t>lá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3467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1143</TotalTime>
  <Words>471</Words>
  <Application>Microsoft Office PowerPoint</Application>
  <PresentationFormat>Custom</PresentationFormat>
  <Paragraphs>130</Paragraphs>
  <Slides>29</Slides>
  <Notes>1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Hình 1 là mùa gì nào ? </vt:lpstr>
      <vt:lpstr>Hình 3 là mùa gì nào ?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Toshiba</cp:lastModifiedBy>
  <cp:revision>103</cp:revision>
  <dcterms:created xsi:type="dcterms:W3CDTF">2021-06-02T02:35:09Z</dcterms:created>
  <dcterms:modified xsi:type="dcterms:W3CDTF">2023-04-24T13:17:59Z</dcterms:modified>
</cp:coreProperties>
</file>