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51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522" r:id="rId11"/>
    <p:sldId id="516" r:id="rId12"/>
    <p:sldId id="527" r:id="rId13"/>
    <p:sldId id="528" r:id="rId14"/>
    <p:sldId id="512" r:id="rId15"/>
    <p:sldId id="517" r:id="rId16"/>
    <p:sldId id="264" r:id="rId17"/>
    <p:sldId id="265" r:id="rId18"/>
    <p:sldId id="266" r:id="rId19"/>
  </p:sldIdLst>
  <p:sldSz cx="9144000" cy="5143500" type="screen16x9"/>
  <p:notesSz cx="6858000" cy="9144000"/>
  <p:embeddedFontLst>
    <p:embeddedFont>
      <p:font typeface="Baloo 2" panose="020B0604020202020204" charset="0"/>
      <p:regular r:id="rId21"/>
      <p:bold r:id="rId22"/>
    </p:embeddedFont>
    <p:embeddedFont>
      <p:font typeface="Gill Sans Nova Light" panose="020B0302020104020203" pitchFamily="34" charset="0"/>
      <p:regular r:id="rId23"/>
      <p:italic r:id="rId24"/>
    </p:embeddedFont>
    <p:embeddedFont>
      <p:font typeface="Pangolin" panose="020B0604020202020204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SgQWGxG4kzANufyRWbmZ8l+Lj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bg>
      <p:bgPr>
        <a:solidFill>
          <a:srgbClr val="FAD5E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/>
          <p:nvPr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3"/>
          <p:cNvGrpSpPr/>
          <p:nvPr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2" name="Google Shape;12;p13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3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13"/>
          <p:cNvSpPr/>
          <p:nvPr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A165A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15;p13"/>
          <p:cNvGrpSpPr/>
          <p:nvPr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16" name="Google Shape;16;p13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3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3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rgbClr val="FD4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13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3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13"/>
          <p:cNvSpPr/>
          <p:nvPr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3"/>
          <p:cNvSpPr/>
          <p:nvPr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C9AA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13"/>
          <p:cNvSpPr txBox="1"/>
          <p:nvPr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BA8CBA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/>
          </a:p>
        </p:txBody>
      </p:sp>
      <p:sp>
        <p:nvSpPr>
          <p:cNvPr id="26" name="Google Shape;26;p13"/>
          <p:cNvSpPr/>
          <p:nvPr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" name="Google Shape;27;p13"/>
          <p:cNvGrpSpPr/>
          <p:nvPr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8" name="Google Shape;28;p13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3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13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13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13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13"/>
          <p:cNvGrpSpPr/>
          <p:nvPr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34" name="Google Shape;34;p13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3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3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3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13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39;p13"/>
          <p:cNvSpPr/>
          <p:nvPr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3"/>
          <p:cNvSpPr/>
          <p:nvPr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EC2BD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" name="Google Shape;45;p13"/>
          <p:cNvGrpSpPr/>
          <p:nvPr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46" name="Google Shape;46;p13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13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ED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3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13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3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13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13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3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36B3B-F3A7-44AE-BB3E-23F07994F3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0175" y="1390650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082D1EE-7C3B-4B89-8908-FDBCEB118535}"/>
              </a:ext>
            </a:extLst>
          </p:cNvPr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58" name="Google Shape;196;p25">
              <a:extLst>
                <a:ext uri="{FF2B5EF4-FFF2-40B4-BE49-F238E27FC236}">
                  <a16:creationId xmlns:a16="http://schemas.microsoft.com/office/drawing/2014/main" id="{051C4DD8-FAB6-43EF-B171-A35CA4DCBDB6}"/>
                </a:ext>
              </a:extLst>
            </p:cNvPr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6;p25">
              <a:extLst>
                <a:ext uri="{FF2B5EF4-FFF2-40B4-BE49-F238E27FC236}">
                  <a16:creationId xmlns:a16="http://schemas.microsoft.com/office/drawing/2014/main" id="{78357FE2-5E1E-4368-B6BB-9B62B0250F27}"/>
                </a:ext>
              </a:extLst>
            </p:cNvPr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7C03810-E22C-42E3-AE78-4D5CC491EB04}"/>
                </a:ext>
              </a:extLst>
            </p:cNvPr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C179520A-B552-4DE5-AD7D-E27CC05E4EFF}"/>
              </a:ext>
            </a:extLst>
          </p:cNvPr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AD5E6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A165A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F69A-2D7F-4834-A3A5-31C0FF673E39}" type="datetimeFigureOut">
              <a:rPr lang="en-US" smtClean="0"/>
              <a:t>6/20/2025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8F31-5EB1-4734-838A-A2F309187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2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/>
          <p:nvPr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68D10DFF-FDE1-4716-B481-6E939BABA5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6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5B8DD-D838-4D75-9373-55EA3AB6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Vai trò và tầm quan trọng của chữ nổi đối với cuộc sống của ...">
            <a:extLst>
              <a:ext uri="{FF2B5EF4-FFF2-40B4-BE49-F238E27FC236}">
                <a16:creationId xmlns:a16="http://schemas.microsoft.com/office/drawing/2014/main" id="{D0B743B3-8FE5-456A-95B0-134CFA56C2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65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Ký hiệu bảng chữ cái cho người câm điếc">
            <a:extLst>
              <a:ext uri="{FF2B5EF4-FFF2-40B4-BE49-F238E27FC236}">
                <a16:creationId xmlns:a16="http://schemas.microsoft.com/office/drawing/2014/main" id="{58B4D023-1C6F-401B-879F-56E03CA7B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18" y="-1"/>
            <a:ext cx="5427355" cy="465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ounded Rectangle 13">
            <a:extLst>
              <a:ext uri="{FF2B5EF4-FFF2-40B4-BE49-F238E27FC236}">
                <a16:creationId xmlns:a16="http://schemas.microsoft.com/office/drawing/2014/main" id="{1F67070B-570F-4B56-86DD-8C3843868BC5}"/>
              </a:ext>
            </a:extLst>
          </p:cNvPr>
          <p:cNvSpPr/>
          <p:nvPr/>
        </p:nvSpPr>
        <p:spPr>
          <a:xfrm>
            <a:off x="206931" y="4654603"/>
            <a:ext cx="3986213" cy="464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13">
            <a:extLst>
              <a:ext uri="{FF2B5EF4-FFF2-40B4-BE49-F238E27FC236}">
                <a16:creationId xmlns:a16="http://schemas.microsoft.com/office/drawing/2014/main" id="{BF973AF0-73C8-45FB-825C-FF94F7F7DF3E}"/>
              </a:ext>
            </a:extLst>
          </p:cNvPr>
          <p:cNvSpPr/>
          <p:nvPr/>
        </p:nvSpPr>
        <p:spPr>
          <a:xfrm>
            <a:off x="4920853" y="4679140"/>
            <a:ext cx="3986213" cy="464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câm </a:t>
            </a:r>
            <a:r>
              <a:rPr lang="vi-VN" sz="18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điếc.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⠨ (braille pattern dots-46)">
            <a:extLst>
              <a:ext uri="{FF2B5EF4-FFF2-40B4-BE49-F238E27FC236}">
                <a16:creationId xmlns:a16="http://schemas.microsoft.com/office/drawing/2014/main" id="{027B5F8B-CE7D-4C2D-9280-51299A1C0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⠍ (braille pattern dots-134)">
            <a:extLst>
              <a:ext uri="{FF2B5EF4-FFF2-40B4-BE49-F238E27FC236}">
                <a16:creationId xmlns:a16="http://schemas.microsoft.com/office/drawing/2014/main" id="{EB9656E5-5F79-4AEB-BEEE-C4118BF60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⠰ (braille pattern dots-56)">
            <a:extLst>
              <a:ext uri="{FF2B5EF4-FFF2-40B4-BE49-F238E27FC236}">
                <a16:creationId xmlns:a16="http://schemas.microsoft.com/office/drawing/2014/main" id="{2A5327B1-A4E9-4B1E-8DE9-F3A7419AA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⠁ (braille pattern dots-1)">
            <a:extLst>
              <a:ext uri="{FF2B5EF4-FFF2-40B4-BE49-F238E27FC236}">
                <a16:creationId xmlns:a16="http://schemas.microsoft.com/office/drawing/2014/main" id="{773FFF92-641C-459E-8786-EDBAC6AE8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⠝ (braille pattern dots-1345)">
            <a:extLst>
              <a:ext uri="{FF2B5EF4-FFF2-40B4-BE49-F238E27FC236}">
                <a16:creationId xmlns:a16="http://schemas.microsoft.com/office/drawing/2014/main" id="{3E9AC6CF-597B-46E4-BD6C-A26A6AD08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⠓ (braille pattern dots-125)">
            <a:extLst>
              <a:ext uri="{FF2B5EF4-FFF2-40B4-BE49-F238E27FC236}">
                <a16:creationId xmlns:a16="http://schemas.microsoft.com/office/drawing/2014/main" id="{01023E21-818C-41AD-AF41-FF8AA0F08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⠰ (braille pattern dots-56)">
            <a:extLst>
              <a:ext uri="{FF2B5EF4-FFF2-40B4-BE49-F238E27FC236}">
                <a16:creationId xmlns:a16="http://schemas.microsoft.com/office/drawing/2014/main" id="{DDBCD897-B494-48EB-8033-257F3EC2C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⠊ (braille pattern dots-24)">
            <a:extLst>
              <a:ext uri="{FF2B5EF4-FFF2-40B4-BE49-F238E27FC236}">
                <a16:creationId xmlns:a16="http://schemas.microsoft.com/office/drawing/2014/main" id="{C3356B3B-5784-4D36-9EC8-3C71AC3ED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⠝ (braille pattern dots-1345)">
            <a:extLst>
              <a:ext uri="{FF2B5EF4-FFF2-40B4-BE49-F238E27FC236}">
                <a16:creationId xmlns:a16="http://schemas.microsoft.com/office/drawing/2014/main" id="{D3B925BA-3F25-4582-85F6-2B2AF31E9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⠓ (braille pattern dots-125)">
            <a:extLst>
              <a:ext uri="{FF2B5EF4-FFF2-40B4-BE49-F238E27FC236}">
                <a16:creationId xmlns:a16="http://schemas.microsoft.com/office/drawing/2014/main" id="{D5A5BFD9-B13A-4749-A9A3-25A692214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⠉ (braille pattern dots-14)">
            <a:extLst>
              <a:ext uri="{FF2B5EF4-FFF2-40B4-BE49-F238E27FC236}">
                <a16:creationId xmlns:a16="http://schemas.microsoft.com/office/drawing/2014/main" id="{7069701E-8FF4-48E8-B587-F23EF71EE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⠓ (braille pattern dots-125)">
            <a:extLst>
              <a:ext uri="{FF2B5EF4-FFF2-40B4-BE49-F238E27FC236}">
                <a16:creationId xmlns:a16="http://schemas.microsoft.com/office/drawing/2014/main" id="{C1F68ED3-3A7C-4BCC-A285-388D6F4B8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⠤ (braille pattern dots-36)">
            <a:extLst>
              <a:ext uri="{FF2B5EF4-FFF2-40B4-BE49-F238E27FC236}">
                <a16:creationId xmlns:a16="http://schemas.microsoft.com/office/drawing/2014/main" id="{F0227AB6-419A-4160-A3E6-F2C17CF81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⠳ (braille pattern dots-1256)">
            <a:extLst>
              <a:ext uri="{FF2B5EF4-FFF2-40B4-BE49-F238E27FC236}">
                <a16:creationId xmlns:a16="http://schemas.microsoft.com/office/drawing/2014/main" id="{A50B7056-698C-43DB-BCB1-E24BDBCD0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⠝ (braille pattern dots-1345)">
            <a:extLst>
              <a:ext uri="{FF2B5EF4-FFF2-40B4-BE49-F238E27FC236}">
                <a16:creationId xmlns:a16="http://schemas.microsoft.com/office/drawing/2014/main" id="{091F6D9F-ED32-4B08-A43D-6E2017FDE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⠢ (braille pattern dots-26)">
            <a:extLst>
              <a:ext uri="{FF2B5EF4-FFF2-40B4-BE49-F238E27FC236}">
                <a16:creationId xmlns:a16="http://schemas.microsoft.com/office/drawing/2014/main" id="{5028AA1C-95A6-4B4A-BE80-3491E4BEE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⠹ (braille pattern dots-1456)">
            <a:extLst>
              <a:ext uri="{FF2B5EF4-FFF2-40B4-BE49-F238E27FC236}">
                <a16:creationId xmlns:a16="http://schemas.microsoft.com/office/drawing/2014/main" id="{45AB9ED0-4402-4CA8-B1E9-F077982B6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⠊ (braille pattern dots-24)">
            <a:extLst>
              <a:ext uri="{FF2B5EF4-FFF2-40B4-BE49-F238E27FC236}">
                <a16:creationId xmlns:a16="http://schemas.microsoft.com/office/drawing/2014/main" id="{6E8E24C2-4D94-4CE2-95CC-3A2DF386C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⠲ (braille pattern dots-256)">
            <a:extLst>
              <a:ext uri="{FF2B5EF4-FFF2-40B4-BE49-F238E27FC236}">
                <a16:creationId xmlns:a16="http://schemas.microsoft.com/office/drawing/2014/main" id="{8C4E265C-0A2B-4BE2-8DB6-5171CA5F1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⠨ (braille pattern dots-46)">
            <a:extLst>
              <a:ext uri="{FF2B5EF4-FFF2-40B4-BE49-F238E27FC236}">
                <a16:creationId xmlns:a16="http://schemas.microsoft.com/office/drawing/2014/main" id="{7C6F2FA8-EB60-4E01-B14D-707526C61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⠍ (braille pattern dots-134)">
            <a:extLst>
              <a:ext uri="{FF2B5EF4-FFF2-40B4-BE49-F238E27FC236}">
                <a16:creationId xmlns:a16="http://schemas.microsoft.com/office/drawing/2014/main" id="{41815F02-F165-4AC2-9DFF-55F35729C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⠰ (braille pattern dots-56)">
            <a:extLst>
              <a:ext uri="{FF2B5EF4-FFF2-40B4-BE49-F238E27FC236}">
                <a16:creationId xmlns:a16="http://schemas.microsoft.com/office/drawing/2014/main" id="{4DAE465F-1C2B-49F6-B16F-11C609069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⠁ (braille pattern dots-1)">
            <a:extLst>
              <a:ext uri="{FF2B5EF4-FFF2-40B4-BE49-F238E27FC236}">
                <a16:creationId xmlns:a16="http://schemas.microsoft.com/office/drawing/2014/main" id="{5EDF18F7-6236-4897-939F-09AF65911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⠝ (braille pattern dots-1345)">
            <a:extLst>
              <a:ext uri="{FF2B5EF4-FFF2-40B4-BE49-F238E27FC236}">
                <a16:creationId xmlns:a16="http://schemas.microsoft.com/office/drawing/2014/main" id="{4479B632-8643-480F-8E43-9F60C5786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⠓ (braille pattern dots-125)">
            <a:extLst>
              <a:ext uri="{FF2B5EF4-FFF2-40B4-BE49-F238E27FC236}">
                <a16:creationId xmlns:a16="http://schemas.microsoft.com/office/drawing/2014/main" id="{C221DBB8-7835-4070-B9B5-F40FA43ED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⠰ (braille pattern dots-56)">
            <a:extLst>
              <a:ext uri="{FF2B5EF4-FFF2-40B4-BE49-F238E27FC236}">
                <a16:creationId xmlns:a16="http://schemas.microsoft.com/office/drawing/2014/main" id="{2C16AAE6-6BE6-4D8A-B28E-310C5BA2E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⠊ (braille pattern dots-24)">
            <a:extLst>
              <a:ext uri="{FF2B5EF4-FFF2-40B4-BE49-F238E27FC236}">
                <a16:creationId xmlns:a16="http://schemas.microsoft.com/office/drawing/2014/main" id="{EF090975-3108-40E8-BA49-13E943565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⠝ (braille pattern dots-1345)">
            <a:extLst>
              <a:ext uri="{FF2B5EF4-FFF2-40B4-BE49-F238E27FC236}">
                <a16:creationId xmlns:a16="http://schemas.microsoft.com/office/drawing/2014/main" id="{082FA527-8BE2-4102-B5CF-047BDB16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⠓ (braille pattern dots-125)">
            <a:extLst>
              <a:ext uri="{FF2B5EF4-FFF2-40B4-BE49-F238E27FC236}">
                <a16:creationId xmlns:a16="http://schemas.microsoft.com/office/drawing/2014/main" id="{4B65129D-9437-47A7-A07F-2DD4A3E2B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⠉ (braille pattern dots-14)">
            <a:extLst>
              <a:ext uri="{FF2B5EF4-FFF2-40B4-BE49-F238E27FC236}">
                <a16:creationId xmlns:a16="http://schemas.microsoft.com/office/drawing/2014/main" id="{25778BC1-E8FD-4281-BE1A-92E3D8746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⠓ (braille pattern dots-125)">
            <a:extLst>
              <a:ext uri="{FF2B5EF4-FFF2-40B4-BE49-F238E27FC236}">
                <a16:creationId xmlns:a16="http://schemas.microsoft.com/office/drawing/2014/main" id="{435DA0E8-3239-4EDE-BB8B-64BEDF151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⠤ (braille pattern dots-36)">
            <a:extLst>
              <a:ext uri="{FF2B5EF4-FFF2-40B4-BE49-F238E27FC236}">
                <a16:creationId xmlns:a16="http://schemas.microsoft.com/office/drawing/2014/main" id="{6B53205C-3DBD-4224-93B6-D279E1A9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⠳ (braille pattern dots-1256)">
            <a:extLst>
              <a:ext uri="{FF2B5EF4-FFF2-40B4-BE49-F238E27FC236}">
                <a16:creationId xmlns:a16="http://schemas.microsoft.com/office/drawing/2014/main" id="{6D496389-7915-432E-937E-88910718B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⠝ (braille pattern dots-1345)">
            <a:extLst>
              <a:ext uri="{FF2B5EF4-FFF2-40B4-BE49-F238E27FC236}">
                <a16:creationId xmlns:a16="http://schemas.microsoft.com/office/drawing/2014/main" id="{9E382763-91F1-40E6-B07E-A217F8F7A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3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21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7CEE5A-421C-AB04-0186-6EC7880701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00848" y="4767263"/>
            <a:ext cx="2057400" cy="273844"/>
          </a:xfrm>
        </p:spPr>
        <p:txBody>
          <a:bodyPr/>
          <a:lstStyle/>
          <a:p>
            <a:fld id="{294A09A9-5501-47C1-A89A-A340965A2BE2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712618-861F-40E8-B3F4-733D44B74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7554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5075C90-378B-43E5-BE14-2EEC82C875B1}"/>
              </a:ext>
            </a:extLst>
          </p:cNvPr>
          <p:cNvSpPr/>
          <p:nvPr/>
        </p:nvSpPr>
        <p:spPr>
          <a:xfrm>
            <a:off x="591503" y="-49110"/>
            <a:ext cx="7646670" cy="103018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 HOẠCH GIÚP ĐỠ NGƯỜI KHUYẾT TẬT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A108C95D-4451-4049-94FA-5B8BAE2F7259}"/>
              </a:ext>
            </a:extLst>
          </p:cNvPr>
          <p:cNvSpPr/>
          <p:nvPr/>
        </p:nvSpPr>
        <p:spPr>
          <a:xfrm>
            <a:off x="385765" y="928612"/>
            <a:ext cx="2975843" cy="528713"/>
          </a:xfrm>
          <a:prstGeom prst="roundRect">
            <a:avLst/>
          </a:prstGeom>
          <a:solidFill>
            <a:srgbClr val="FFD5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GIAO TIẾP VÀ ỨNG XỬ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E6919DEB-B556-4B54-8918-D583F84FBDEB}"/>
              </a:ext>
            </a:extLst>
          </p:cNvPr>
          <p:cNvSpPr/>
          <p:nvPr/>
        </p:nvSpPr>
        <p:spPr>
          <a:xfrm>
            <a:off x="5782394" y="937817"/>
            <a:ext cx="2300301" cy="546933"/>
          </a:xfrm>
          <a:prstGeom prst="roundRect">
            <a:avLst/>
          </a:prstGeom>
          <a:solidFill>
            <a:srgbClr val="B1D3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 CÓ THỂ LÀM ĐỂ GIÚP ĐỠ 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1CA0F14-4936-41AB-8C71-5452EA39BFE6}"/>
              </a:ext>
            </a:extLst>
          </p:cNvPr>
          <p:cNvCxnSpPr>
            <a:cxnSpLocks/>
            <a:stCxn id="12" idx="2"/>
            <a:endCxn id="33" idx="0"/>
          </p:cNvCxnSpPr>
          <p:nvPr/>
        </p:nvCxnSpPr>
        <p:spPr>
          <a:xfrm flipH="1">
            <a:off x="6426399" y="1484751"/>
            <a:ext cx="506146" cy="1147574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054451-5861-47F5-A4D1-CEE258CF7224}"/>
              </a:ext>
            </a:extLst>
          </p:cNvPr>
          <p:cNvCxnSpPr>
            <a:cxnSpLocks/>
          </p:cNvCxnSpPr>
          <p:nvPr/>
        </p:nvCxnSpPr>
        <p:spPr>
          <a:xfrm flipH="1">
            <a:off x="1950442" y="678191"/>
            <a:ext cx="1411166" cy="254246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B7759A5-1754-4457-B5C1-FC9D1775A688}"/>
              </a:ext>
            </a:extLst>
          </p:cNvPr>
          <p:cNvCxnSpPr>
            <a:cxnSpLocks/>
          </p:cNvCxnSpPr>
          <p:nvPr/>
        </p:nvCxnSpPr>
        <p:spPr>
          <a:xfrm>
            <a:off x="5417821" y="675496"/>
            <a:ext cx="2001707" cy="254246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13">
            <a:extLst>
              <a:ext uri="{FF2B5EF4-FFF2-40B4-BE49-F238E27FC236}">
                <a16:creationId xmlns:a16="http://schemas.microsoft.com/office/drawing/2014/main" id="{35C90542-B9FE-4D41-ACC2-6CCF67E06F2D}"/>
              </a:ext>
            </a:extLst>
          </p:cNvPr>
          <p:cNvSpPr/>
          <p:nvPr/>
        </p:nvSpPr>
        <p:spPr>
          <a:xfrm>
            <a:off x="10788" y="2640254"/>
            <a:ext cx="871176" cy="23842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cởi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trân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13">
            <a:extLst>
              <a:ext uri="{FF2B5EF4-FFF2-40B4-BE49-F238E27FC236}">
                <a16:creationId xmlns:a16="http://schemas.microsoft.com/office/drawing/2014/main" id="{FE9A4CFF-D08F-478D-97AE-72CDAAE5B827}"/>
              </a:ext>
            </a:extLst>
          </p:cNvPr>
          <p:cNvSpPr/>
          <p:nvPr/>
        </p:nvSpPr>
        <p:spPr>
          <a:xfrm>
            <a:off x="938640" y="2177787"/>
            <a:ext cx="985555" cy="23842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miệt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xa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lánh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13">
            <a:extLst>
              <a:ext uri="{FF2B5EF4-FFF2-40B4-BE49-F238E27FC236}">
                <a16:creationId xmlns:a16="http://schemas.microsoft.com/office/drawing/2014/main" id="{67733300-DD52-4BA8-A6D1-3FDF88598BFD}"/>
              </a:ext>
            </a:extLst>
          </p:cNvPr>
          <p:cNvSpPr/>
          <p:nvPr/>
        </p:nvSpPr>
        <p:spPr>
          <a:xfrm>
            <a:off x="1978323" y="2709066"/>
            <a:ext cx="1081294" cy="23842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thương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13">
            <a:extLst>
              <a:ext uri="{FF2B5EF4-FFF2-40B4-BE49-F238E27FC236}">
                <a16:creationId xmlns:a16="http://schemas.microsoft.com/office/drawing/2014/main" id="{10B85A5D-2700-4D3F-9B10-4BF2E231B52A}"/>
              </a:ext>
            </a:extLst>
          </p:cNvPr>
          <p:cNvSpPr/>
          <p:nvPr/>
        </p:nvSpPr>
        <p:spPr>
          <a:xfrm>
            <a:off x="5876455" y="2632325"/>
            <a:ext cx="1099889" cy="23842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khi qua </a:t>
            </a:r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nhường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trên xe </a:t>
            </a:r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buýt</a:t>
            </a:r>
            <a:endParaRPr lang="en-US" sz="1800" dirty="0">
              <a:solidFill>
                <a:schemeClr val="bg1"/>
              </a:solidFill>
              <a:latin typeface="Gill Sans Nova Light" panose="020B0302020104020203" pitchFamily="34" charset="0"/>
              <a:cs typeface="Gill Sans Light" panose="020B0302020104020203" pitchFamily="34" charset="-79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E33CC57-6995-44EF-8BCE-A1754539764F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02100" y="1457325"/>
            <a:ext cx="1471586" cy="1191646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8F93F69-5DC0-4C62-AFE0-9C60C0B433D0}"/>
              </a:ext>
            </a:extLst>
          </p:cNvPr>
          <p:cNvCxnSpPr>
            <a:cxnSpLocks/>
          </p:cNvCxnSpPr>
          <p:nvPr/>
        </p:nvCxnSpPr>
        <p:spPr>
          <a:xfrm flipH="1">
            <a:off x="1422232" y="1464964"/>
            <a:ext cx="486728" cy="726872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E6BCF5A-AAB9-41F1-BF10-10A4032DA2D6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2019093" y="1490757"/>
            <a:ext cx="499877" cy="121831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48A494E-B9DC-49A6-980D-73A112DA1D3E}"/>
              </a:ext>
            </a:extLst>
          </p:cNvPr>
          <p:cNvCxnSpPr>
            <a:cxnSpLocks/>
          </p:cNvCxnSpPr>
          <p:nvPr/>
        </p:nvCxnSpPr>
        <p:spPr>
          <a:xfrm>
            <a:off x="1939429" y="1449183"/>
            <a:ext cx="2550247" cy="1234654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D7EBC96-186A-4C44-9C24-C38FEA7B3310}"/>
              </a:ext>
            </a:extLst>
          </p:cNvPr>
          <p:cNvCxnSpPr>
            <a:cxnSpLocks/>
          </p:cNvCxnSpPr>
          <p:nvPr/>
        </p:nvCxnSpPr>
        <p:spPr>
          <a:xfrm>
            <a:off x="1924148" y="1473182"/>
            <a:ext cx="1174471" cy="718654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13">
            <a:extLst>
              <a:ext uri="{FF2B5EF4-FFF2-40B4-BE49-F238E27FC236}">
                <a16:creationId xmlns:a16="http://schemas.microsoft.com/office/drawing/2014/main" id="{702002E4-FDD1-4F7C-9AEC-DE6E0811C563}"/>
              </a:ext>
            </a:extLst>
          </p:cNvPr>
          <p:cNvSpPr/>
          <p:nvPr/>
        </p:nvSpPr>
        <p:spPr>
          <a:xfrm>
            <a:off x="4005655" y="2675131"/>
            <a:ext cx="930126" cy="23842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sàng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13">
            <a:extLst>
              <a:ext uri="{FF2B5EF4-FFF2-40B4-BE49-F238E27FC236}">
                <a16:creationId xmlns:a16="http://schemas.microsoft.com/office/drawing/2014/main" id="{FD0938BE-94C1-49CF-8729-7DF48B6AD6A0}"/>
              </a:ext>
            </a:extLst>
          </p:cNvPr>
          <p:cNvSpPr/>
          <p:nvPr/>
        </p:nvSpPr>
        <p:spPr>
          <a:xfrm>
            <a:off x="3099045" y="2199872"/>
            <a:ext cx="871176" cy="23842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13">
            <a:extLst>
              <a:ext uri="{FF2B5EF4-FFF2-40B4-BE49-F238E27FC236}">
                <a16:creationId xmlns:a16="http://schemas.microsoft.com/office/drawing/2014/main" id="{DA888E44-2909-4239-879A-07F5E01C4115}"/>
              </a:ext>
            </a:extLst>
          </p:cNvPr>
          <p:cNvSpPr/>
          <p:nvPr/>
        </p:nvSpPr>
        <p:spPr>
          <a:xfrm>
            <a:off x="5128664" y="2215945"/>
            <a:ext cx="708699" cy="23842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1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vi-VN" sz="1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thư </a:t>
            </a:r>
            <a:r>
              <a:rPr lang="vi-VN" sz="1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vi-VN" sz="1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viên</a:t>
            </a:r>
            <a:r>
              <a:rPr lang="en-US" sz="1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Gill Sans Nova Light" panose="020B0302020104020203" pitchFamily="34" charset="0"/>
              <a:cs typeface="Gill Sans Light" panose="020B0302020104020203" pitchFamily="34" charset="-79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26201B3-A395-4414-8F89-AF0B554050FD}"/>
              </a:ext>
            </a:extLst>
          </p:cNvPr>
          <p:cNvCxnSpPr>
            <a:cxnSpLocks/>
            <a:stCxn id="12" idx="2"/>
            <a:endCxn id="50" idx="0"/>
          </p:cNvCxnSpPr>
          <p:nvPr/>
        </p:nvCxnSpPr>
        <p:spPr>
          <a:xfrm>
            <a:off x="6932545" y="1484750"/>
            <a:ext cx="615300" cy="715122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A73B64C-C8B3-4127-ACB0-B982C4BE6F37}"/>
              </a:ext>
            </a:extLst>
          </p:cNvPr>
          <p:cNvCxnSpPr>
            <a:cxnSpLocks/>
            <a:stCxn id="12" idx="2"/>
            <a:endCxn id="56" idx="0"/>
          </p:cNvCxnSpPr>
          <p:nvPr/>
        </p:nvCxnSpPr>
        <p:spPr>
          <a:xfrm>
            <a:off x="6932545" y="1484750"/>
            <a:ext cx="1675092" cy="1199086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1C9C835-5E66-4D32-A643-9D01ED85084F}"/>
              </a:ext>
            </a:extLst>
          </p:cNvPr>
          <p:cNvCxnSpPr>
            <a:cxnSpLocks/>
          </p:cNvCxnSpPr>
          <p:nvPr/>
        </p:nvCxnSpPr>
        <p:spPr>
          <a:xfrm flipH="1">
            <a:off x="5349240" y="1511041"/>
            <a:ext cx="1548032" cy="666746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13">
            <a:extLst>
              <a:ext uri="{FF2B5EF4-FFF2-40B4-BE49-F238E27FC236}">
                <a16:creationId xmlns:a16="http://schemas.microsoft.com/office/drawing/2014/main" id="{913936BA-A202-4313-B6C0-E1C8E30E01BC}"/>
              </a:ext>
            </a:extLst>
          </p:cNvPr>
          <p:cNvSpPr/>
          <p:nvPr/>
        </p:nvSpPr>
        <p:spPr>
          <a:xfrm>
            <a:off x="6997900" y="2199872"/>
            <a:ext cx="1099889" cy="24003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xuyên thăm </a:t>
            </a:r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solidFill>
                <a:schemeClr val="bg1"/>
              </a:solidFill>
              <a:latin typeface="Gill Sans Nova Light" panose="020B0302020104020203" pitchFamily="34" charset="0"/>
              <a:cs typeface="Gill Sans Light" panose="020B0302020104020203" pitchFamily="34" charset="-79"/>
            </a:endParaRPr>
          </a:p>
        </p:txBody>
      </p:sp>
      <p:sp>
        <p:nvSpPr>
          <p:cNvPr id="56" name="Rounded Rectangle 13">
            <a:extLst>
              <a:ext uri="{FF2B5EF4-FFF2-40B4-BE49-F238E27FC236}">
                <a16:creationId xmlns:a16="http://schemas.microsoft.com/office/drawing/2014/main" id="{6C7B9DC8-6682-48EB-9340-57C8C6BDF341}"/>
              </a:ext>
            </a:extLst>
          </p:cNvPr>
          <p:cNvSpPr/>
          <p:nvPr/>
        </p:nvSpPr>
        <p:spPr>
          <a:xfrm>
            <a:off x="8097789" y="2683836"/>
            <a:ext cx="1019695" cy="24003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Quyên </a:t>
            </a:r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ra…</a:t>
            </a:r>
            <a:endParaRPr lang="en-US" sz="1800" dirty="0">
              <a:solidFill>
                <a:schemeClr val="bg1"/>
              </a:solidFill>
              <a:latin typeface="Gill Sans Nova Light" panose="020B0302020104020203" pitchFamily="34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7931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24" grpId="0" animBg="1"/>
      <p:bldP spid="26" grpId="0" animBg="1"/>
      <p:bldP spid="27" grpId="0" animBg="1"/>
      <p:bldP spid="33" grpId="0" animBg="1"/>
      <p:bldP spid="34" grpId="0" animBg="1"/>
      <p:bldP spid="35" grpId="0" animBg="1"/>
      <p:bldP spid="36" grpId="0" animBg="1"/>
      <p:bldP spid="50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9FF66-890D-433D-B57A-DF026D3C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hầy giáo Nguyễn Ngọc Ký: Hơn 60 năm là thần tượng về nghị ...">
            <a:extLst>
              <a:ext uri="{FF2B5EF4-FFF2-40B4-BE49-F238E27FC236}">
                <a16:creationId xmlns:a16="http://schemas.microsoft.com/office/drawing/2014/main" id="{A776B6F0-1447-49F6-BEFF-A2C36079F1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03395" cy="405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ộc đời nhà giáo ưu tú Nguyễn Ngọc Ký - tấm gương sáng lay ...">
            <a:extLst>
              <a:ext uri="{FF2B5EF4-FFF2-40B4-BE49-F238E27FC236}">
                <a16:creationId xmlns:a16="http://schemas.microsoft.com/office/drawing/2014/main" id="{F0A11BF1-2E6E-4F40-8F2D-305713525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396" y="591887"/>
            <a:ext cx="4840605" cy="455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140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30088-2419-4960-B7FA-C2EABB1A0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Nick sẽ gặp những phiên bản của mình tại Việt Nam">
            <a:extLst>
              <a:ext uri="{FF2B5EF4-FFF2-40B4-BE49-F238E27FC236}">
                <a16:creationId xmlns:a16="http://schemas.microsoft.com/office/drawing/2014/main" id="{2AA015D8-CB03-4BE8-86C7-EEE82FACFB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909655" cy="513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vtv1.mediacdn.vn/thumb_w/650/Uploaded/vananh/2013_06_10/nick_vujicic__toi_se_dua_vo_den_viet_nam_10_635064580385856728.jpg">
            <a:extLst>
              <a:ext uri="{FF2B5EF4-FFF2-40B4-BE49-F238E27FC236}">
                <a16:creationId xmlns:a16="http://schemas.microsoft.com/office/drawing/2014/main" id="{C25E39E9-4674-49FC-87EF-864AF1292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396" y="11169"/>
            <a:ext cx="4643438" cy="513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604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89814-0F87-4ACF-8E9B-8D1990860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5F2390-4413-4B40-A2E5-D8E00173A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307AD-5C84-4027-A8F4-1CA93429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D9185955-EC8B-4FE4-BCCA-2E5F51E606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43501"/>
          </a:xfrm>
        </p:spPr>
      </p:pic>
    </p:spTree>
    <p:extLst>
      <p:ext uri="{BB962C8B-B14F-4D97-AF65-F5344CB8AC3E}">
        <p14:creationId xmlns:p14="http://schemas.microsoft.com/office/powerpoint/2010/main" val="320965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9"/>
          <p:cNvPicPr preferRelativeResize="0"/>
          <p:nvPr/>
        </p:nvPicPr>
        <p:blipFill rotWithShape="1">
          <a:blip r:embed="rId3">
            <a:alphaModFix/>
          </a:blip>
          <a:srcRect t="31866"/>
          <a:stretch/>
        </p:blipFill>
        <p:spPr>
          <a:xfrm>
            <a:off x="488950" y="368831"/>
            <a:ext cx="5137825" cy="72073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9"/>
          <p:cNvSpPr/>
          <p:nvPr/>
        </p:nvSpPr>
        <p:spPr>
          <a:xfrm>
            <a:off x="1532384" y="274601"/>
            <a:ext cx="3528530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Hoạt động sau giờ học</a:t>
            </a:r>
            <a:endParaRPr sz="2400" b="1" i="0" u="none" strike="noStrike" cap="none">
              <a:solidFill>
                <a:srgbClr val="00A6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9"/>
          <p:cNvSpPr txBox="1"/>
          <p:nvPr/>
        </p:nvSpPr>
        <p:spPr>
          <a:xfrm>
            <a:off x="627538" y="1174777"/>
            <a:ext cx="801196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Tìm hiểu những người khuyết tật ở địa phương mà em biết.</a:t>
            </a:r>
            <a:endParaRPr/>
          </a:p>
        </p:txBody>
      </p:sp>
      <p:sp>
        <p:nvSpPr>
          <p:cNvPr id="146" name="Google Shape;146;p9"/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 w="25400" cap="flat" cmpd="sng">
            <a:solidFill>
              <a:srgbClr val="1A8C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9"/>
          <p:cNvSpPr/>
          <p:nvPr/>
        </p:nvSpPr>
        <p:spPr>
          <a:xfrm>
            <a:off x="692249" y="454039"/>
            <a:ext cx="653240" cy="512660"/>
          </a:xfrm>
          <a:custGeom>
            <a:avLst/>
            <a:gdLst/>
            <a:ahLst/>
            <a:cxnLst/>
            <a:rect l="l" t="t" r="r" b="b"/>
            <a:pathLst>
              <a:path w="2714625" h="2130425" extrusionOk="0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9" descr="Pháp luật bảo vệ quyền lao động bình đẳng cho người khuyết tật - Đồng Hành  Việt Online -&amp;g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59378" y="1828269"/>
            <a:ext cx="3928533" cy="29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0"/>
          <p:cNvPicPr preferRelativeResize="0"/>
          <p:nvPr/>
        </p:nvPicPr>
        <p:blipFill rotWithShape="1">
          <a:blip r:embed="rId3">
            <a:alphaModFix/>
          </a:blip>
          <a:srcRect t="31866"/>
          <a:stretch/>
        </p:blipFill>
        <p:spPr>
          <a:xfrm>
            <a:off x="488950" y="368831"/>
            <a:ext cx="5137825" cy="72073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0"/>
          <p:cNvSpPr/>
          <p:nvPr/>
        </p:nvSpPr>
        <p:spPr>
          <a:xfrm>
            <a:off x="1532384" y="274601"/>
            <a:ext cx="3528530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Hoạt động sau giờ học</a:t>
            </a:r>
            <a:endParaRPr sz="2400" b="1" i="0" u="none" strike="noStrike" cap="none">
              <a:solidFill>
                <a:srgbClr val="00A6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0"/>
          <p:cNvSpPr txBox="1"/>
          <p:nvPr/>
        </p:nvSpPr>
        <p:spPr>
          <a:xfrm>
            <a:off x="627538" y="1106197"/>
            <a:ext cx="80119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Thực hiện việc giúp đỡ người khuyết tật ở địa phương.</a:t>
            </a:r>
            <a:endParaRPr/>
          </a:p>
        </p:txBody>
      </p:sp>
      <p:sp>
        <p:nvSpPr>
          <p:cNvPr id="157" name="Google Shape;157;p10"/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 w="25400" cap="flat" cmpd="sng">
            <a:solidFill>
              <a:srgbClr val="1A8C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0"/>
          <p:cNvSpPr/>
          <p:nvPr/>
        </p:nvSpPr>
        <p:spPr>
          <a:xfrm>
            <a:off x="692249" y="454039"/>
            <a:ext cx="653240" cy="512660"/>
          </a:xfrm>
          <a:custGeom>
            <a:avLst/>
            <a:gdLst/>
            <a:ahLst/>
            <a:cxnLst/>
            <a:rect l="l" t="t" r="r" b="b"/>
            <a:pathLst>
              <a:path w="2714625" h="2130425" extrusionOk="0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10" descr="Shopee Việt Nam | Mua và Bán Trên Ứng Dụng Di Động Hoặc Websi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8869" y="1629835"/>
            <a:ext cx="3167944" cy="3167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0" descr="VGP News :. | Có 3 phương thức giáo dục người khuyết tật | BÁO ĐIỆN TỬ  CHÍNH PHỦ NƯỚC CHXHCN VIỆT N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6532" y="1724732"/>
            <a:ext cx="3970867" cy="297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822" y="585723"/>
            <a:ext cx="8398934" cy="3815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"/>
          <p:cNvSpPr txBox="1">
            <a:spLocks noGrp="1"/>
          </p:cNvSpPr>
          <p:nvPr>
            <p:ph type="ctrTitle" idx="4294967295"/>
          </p:nvPr>
        </p:nvSpPr>
        <p:spPr>
          <a:xfrm>
            <a:off x="269100" y="2116450"/>
            <a:ext cx="3813802" cy="14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27: Chia </a:t>
            </a:r>
            <a:r>
              <a:rPr lang="en-US" sz="3600" dirty="0" err="1">
                <a:latin typeface="+mj-lt"/>
              </a:rPr>
              <a:t>sẻ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khó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khăn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với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người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khuyết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tật</a:t>
            </a:r>
            <a:endParaRPr sz="3600" dirty="0">
              <a:latin typeface="+mj-lt"/>
            </a:endParaRPr>
          </a:p>
        </p:txBody>
      </p:sp>
      <p:sp>
        <p:nvSpPr>
          <p:cNvPr id="64" name="Google Shape;64;p1"/>
          <p:cNvSpPr txBox="1">
            <a:spLocks noGrp="1"/>
          </p:cNvSpPr>
          <p:nvPr>
            <p:ph type="subTitle" idx="4294967295"/>
          </p:nvPr>
        </p:nvSpPr>
        <p:spPr>
          <a:xfrm>
            <a:off x="122339" y="4058758"/>
            <a:ext cx="36576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</a:pPr>
            <a:r>
              <a:rPr lang="en-US" sz="2400">
                <a:latin typeface="+mj-lt"/>
              </a:rPr>
              <a:t>Lớp:…..</a:t>
            </a:r>
            <a:endParaRPr sz="2400"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965" y="176374"/>
            <a:ext cx="766079" cy="90357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 txBox="1"/>
          <p:nvPr/>
        </p:nvSpPr>
        <p:spPr>
          <a:xfrm>
            <a:off x="1206044" y="305567"/>
            <a:ext cx="728481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E42428"/>
                </a:solidFill>
                <a:latin typeface="Arial"/>
                <a:ea typeface="Arial"/>
                <a:cs typeface="Arial"/>
                <a:sym typeface="Arial"/>
              </a:rPr>
              <a:t>Sinh hoạt dưới cờ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Nghe tổng kết phong trào “Học nhân ái, biết chia sẻ”.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Phát động phong trào “ Chữ thập đỏ”.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275" y="1379273"/>
            <a:ext cx="7029450" cy="3413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99" y="240012"/>
            <a:ext cx="729244" cy="80556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"/>
          <p:cNvSpPr txBox="1"/>
          <p:nvPr/>
        </p:nvSpPr>
        <p:spPr>
          <a:xfrm>
            <a:off x="609699" y="400433"/>
            <a:ext cx="8077101" cy="113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7C0A"/>
                </a:solidFill>
                <a:latin typeface="Arial"/>
                <a:ea typeface="Arial"/>
                <a:cs typeface="Arial"/>
                <a:sym typeface="Arial"/>
              </a:rPr>
              <a:t>         Hoạt động giáo dục theo chủ đề</a:t>
            </a:r>
            <a:endParaRPr sz="2400" b="1" i="0" u="none" strike="noStrike" cap="none">
              <a:solidFill>
                <a:srgbClr val="FF7C0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1. Tìm hiểu khó khăn của người khiếm thị</a:t>
            </a:r>
            <a:endParaRPr sz="2400" b="0" i="0" u="none" strike="noStrike" cap="none">
              <a:solidFill>
                <a:srgbClr val="13171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974321" y="1579063"/>
            <a:ext cx="7629600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- Nhắm mắt và thử làm một số việc.</a:t>
            </a:r>
            <a:endParaRPr/>
          </a:p>
        </p:txBody>
      </p:sp>
      <p:grpSp>
        <p:nvGrpSpPr>
          <p:cNvPr id="79" name="Google Shape;79;p3"/>
          <p:cNvGrpSpPr/>
          <p:nvPr/>
        </p:nvGrpSpPr>
        <p:grpSpPr>
          <a:xfrm>
            <a:off x="476289" y="2087837"/>
            <a:ext cx="3083163" cy="2598080"/>
            <a:chOff x="476289" y="2087837"/>
            <a:chExt cx="3083163" cy="2598080"/>
          </a:xfrm>
        </p:grpSpPr>
        <p:pic>
          <p:nvPicPr>
            <p:cNvPr id="80" name="Google Shape;80;p3"/>
            <p:cNvPicPr preferRelativeResize="0"/>
            <p:nvPr/>
          </p:nvPicPr>
          <p:blipFill rotWithShape="1">
            <a:blip r:embed="rId4">
              <a:alphaModFix/>
            </a:blip>
            <a:srcRect r="63894"/>
            <a:stretch/>
          </p:blipFill>
          <p:spPr>
            <a:xfrm>
              <a:off x="609699" y="2087837"/>
              <a:ext cx="2949753" cy="2268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3"/>
            <p:cNvSpPr txBox="1"/>
            <p:nvPr/>
          </p:nvSpPr>
          <p:spPr>
            <a:xfrm>
              <a:off x="476289" y="4285807"/>
              <a:ext cx="308316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Lấy sách vở</a:t>
              </a:r>
              <a:endParaRPr/>
            </a:p>
          </p:txBody>
        </p:sp>
      </p:grpSp>
      <p:grpSp>
        <p:nvGrpSpPr>
          <p:cNvPr id="82" name="Google Shape;82;p3"/>
          <p:cNvGrpSpPr/>
          <p:nvPr/>
        </p:nvGrpSpPr>
        <p:grpSpPr>
          <a:xfrm>
            <a:off x="3358696" y="2085267"/>
            <a:ext cx="3083163" cy="2600650"/>
            <a:chOff x="3255826" y="2085267"/>
            <a:chExt cx="3083163" cy="2600650"/>
          </a:xfrm>
        </p:grpSpPr>
        <p:sp>
          <p:nvSpPr>
            <p:cNvPr id="83" name="Google Shape;83;p3"/>
            <p:cNvSpPr txBox="1"/>
            <p:nvPr/>
          </p:nvSpPr>
          <p:spPr>
            <a:xfrm>
              <a:off x="3255826" y="4285807"/>
              <a:ext cx="308316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Vẽ một bông hoa</a:t>
              </a:r>
              <a:endParaRPr/>
            </a:p>
          </p:txBody>
        </p:sp>
        <p:pic>
          <p:nvPicPr>
            <p:cNvPr id="84" name="Google Shape;84;p3"/>
            <p:cNvPicPr preferRelativeResize="0"/>
            <p:nvPr/>
          </p:nvPicPr>
          <p:blipFill rotWithShape="1">
            <a:blip r:embed="rId4">
              <a:alphaModFix/>
            </a:blip>
            <a:srcRect l="36105" r="31504"/>
            <a:stretch/>
          </p:blipFill>
          <p:spPr>
            <a:xfrm>
              <a:off x="3474343" y="2085267"/>
              <a:ext cx="2646127" cy="22688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" name="Google Shape;85;p3"/>
          <p:cNvGrpSpPr/>
          <p:nvPr/>
        </p:nvGrpSpPr>
        <p:grpSpPr>
          <a:xfrm>
            <a:off x="5966167" y="2060121"/>
            <a:ext cx="3083163" cy="2625796"/>
            <a:chOff x="5966167" y="2060121"/>
            <a:chExt cx="3083163" cy="2625796"/>
          </a:xfrm>
        </p:grpSpPr>
        <p:sp>
          <p:nvSpPr>
            <p:cNvPr id="86" name="Google Shape;86;p3"/>
            <p:cNvSpPr txBox="1"/>
            <p:nvPr/>
          </p:nvSpPr>
          <p:spPr>
            <a:xfrm>
              <a:off x="5966167" y="4285807"/>
              <a:ext cx="308316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Ăn sữa chua</a:t>
              </a:r>
              <a:endParaRPr/>
            </a:p>
          </p:txBody>
        </p:sp>
        <p:pic>
          <p:nvPicPr>
            <p:cNvPr id="87" name="Google Shape;87;p3"/>
            <p:cNvPicPr preferRelativeResize="0"/>
            <p:nvPr/>
          </p:nvPicPr>
          <p:blipFill rotWithShape="1">
            <a:blip r:embed="rId4">
              <a:alphaModFix/>
            </a:blip>
            <a:srcRect l="67760" r="-149"/>
            <a:stretch/>
          </p:blipFill>
          <p:spPr>
            <a:xfrm>
              <a:off x="6099160" y="2060121"/>
              <a:ext cx="2646127" cy="22688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" name="Google Shape;88;p3"/>
          <p:cNvSpPr/>
          <p:nvPr/>
        </p:nvSpPr>
        <p:spPr>
          <a:xfrm>
            <a:off x="982300" y="1579063"/>
            <a:ext cx="7629600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17C39"/>
                </a:solidFill>
                <a:latin typeface="Arial"/>
                <a:ea typeface="Arial"/>
                <a:cs typeface="Arial"/>
                <a:sym typeface="Arial"/>
              </a:rPr>
              <a:t>- Kể những khó khăn khi thực hiện những việc đó.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 txBox="1"/>
          <p:nvPr/>
        </p:nvSpPr>
        <p:spPr>
          <a:xfrm>
            <a:off x="643989" y="331853"/>
            <a:ext cx="8077101" cy="1685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7C0A"/>
                </a:solidFill>
                <a:latin typeface="Arial"/>
                <a:ea typeface="Arial"/>
                <a:cs typeface="Arial"/>
                <a:sym typeface="Arial"/>
              </a:rPr>
              <a:t>THẢO LUẬN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Người khiếm thị thường gặp phải những khó khăn gì trong cuộc sống?</a:t>
            </a:r>
            <a:endParaRPr/>
          </a:p>
        </p:txBody>
      </p:sp>
      <p:pic>
        <p:nvPicPr>
          <p:cNvPr id="94" name="Google Shape;9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2028" y="1664891"/>
            <a:ext cx="3871872" cy="30365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" name="Google Shape;95;p4"/>
          <p:cNvGrpSpPr/>
          <p:nvPr/>
        </p:nvGrpSpPr>
        <p:grpSpPr>
          <a:xfrm>
            <a:off x="5681296" y="3751501"/>
            <a:ext cx="2958563" cy="1130153"/>
            <a:chOff x="5681296" y="3751501"/>
            <a:chExt cx="2958563" cy="1130153"/>
          </a:xfrm>
        </p:grpSpPr>
        <p:grpSp>
          <p:nvGrpSpPr>
            <p:cNvPr id="96" name="Google Shape;96;p4"/>
            <p:cNvGrpSpPr/>
            <p:nvPr/>
          </p:nvGrpSpPr>
          <p:grpSpPr>
            <a:xfrm rot="166615">
              <a:off x="5703570" y="3821508"/>
              <a:ext cx="2914015" cy="990139"/>
              <a:chOff x="925830" y="3006090"/>
              <a:chExt cx="2914015" cy="990139"/>
            </a:xfrm>
          </p:grpSpPr>
          <p:sp>
            <p:nvSpPr>
              <p:cNvPr id="97" name="Google Shape;97;p4"/>
              <p:cNvSpPr/>
              <p:nvPr/>
            </p:nvSpPr>
            <p:spPr>
              <a:xfrm>
                <a:off x="925830" y="3006090"/>
                <a:ext cx="2823210" cy="925830"/>
              </a:xfrm>
              <a:prstGeom prst="cloud">
                <a:avLst/>
              </a:prstGeom>
              <a:solidFill>
                <a:srgbClr val="E2D0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016635" y="3070399"/>
                <a:ext cx="2823210" cy="925830"/>
              </a:xfrm>
              <a:prstGeom prst="cloud">
                <a:avLst/>
              </a:prstGeom>
              <a:solidFill>
                <a:schemeClr val="lt1"/>
              </a:solidFill>
              <a:ln w="25400" cap="flat" cmpd="sng">
                <a:solidFill>
                  <a:srgbClr val="A165A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" name="Google Shape;99;p4"/>
            <p:cNvSpPr/>
            <p:nvPr/>
          </p:nvSpPr>
          <p:spPr>
            <a:xfrm>
              <a:off x="6127234" y="4089677"/>
              <a:ext cx="226857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 i="0" u="none" strike="noStrike" cap="none">
                  <a:solidFill>
                    <a:srgbClr val="13171A"/>
                  </a:solidFill>
                  <a:latin typeface="Arial"/>
                  <a:ea typeface="Arial"/>
                  <a:cs typeface="Arial"/>
                  <a:sym typeface="Arial"/>
                </a:rPr>
                <a:t>Người khiếm thị </a:t>
              </a:r>
              <a:endPara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/>
          <p:nvPr/>
        </p:nvSpPr>
        <p:spPr>
          <a:xfrm>
            <a:off x="568475" y="227221"/>
            <a:ext cx="8078039" cy="958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2. Chia sẻ về những người khuyết tật khác.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- Kể tên những người khuyết tật khác mà em biết.</a:t>
            </a:r>
            <a:endParaRPr/>
          </a:p>
        </p:txBody>
      </p:sp>
      <p:pic>
        <p:nvPicPr>
          <p:cNvPr id="105" name="Google Shape;10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786" y="1307401"/>
            <a:ext cx="3649195" cy="269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1174" y="1307402"/>
            <a:ext cx="3905340" cy="2695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5"/>
          <p:cNvGrpSpPr/>
          <p:nvPr/>
        </p:nvGrpSpPr>
        <p:grpSpPr>
          <a:xfrm>
            <a:off x="6001336" y="3340069"/>
            <a:ext cx="2958563" cy="1130153"/>
            <a:chOff x="5681296" y="3751501"/>
            <a:chExt cx="2958563" cy="1130153"/>
          </a:xfrm>
        </p:grpSpPr>
        <p:grpSp>
          <p:nvGrpSpPr>
            <p:cNvPr id="108" name="Google Shape;108;p5"/>
            <p:cNvGrpSpPr/>
            <p:nvPr/>
          </p:nvGrpSpPr>
          <p:grpSpPr>
            <a:xfrm rot="166615">
              <a:off x="5703570" y="3821508"/>
              <a:ext cx="2914015" cy="990139"/>
              <a:chOff x="925830" y="3006090"/>
              <a:chExt cx="2914015" cy="990139"/>
            </a:xfrm>
          </p:grpSpPr>
          <p:sp>
            <p:nvSpPr>
              <p:cNvPr id="109" name="Google Shape;109;p5"/>
              <p:cNvSpPr/>
              <p:nvPr/>
            </p:nvSpPr>
            <p:spPr>
              <a:xfrm>
                <a:off x="925830" y="3006090"/>
                <a:ext cx="2823210" cy="925830"/>
              </a:xfrm>
              <a:prstGeom prst="cloud">
                <a:avLst/>
              </a:prstGeom>
              <a:solidFill>
                <a:srgbClr val="E2D0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1016635" y="3070399"/>
                <a:ext cx="2823210" cy="925830"/>
              </a:xfrm>
              <a:prstGeom prst="cloud">
                <a:avLst/>
              </a:prstGeom>
              <a:solidFill>
                <a:schemeClr val="lt1"/>
              </a:solidFill>
              <a:ln w="25400" cap="flat" cmpd="sng">
                <a:solidFill>
                  <a:srgbClr val="A165A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" name="Google Shape;111;p5"/>
            <p:cNvSpPr/>
            <p:nvPr/>
          </p:nvSpPr>
          <p:spPr>
            <a:xfrm>
              <a:off x="6012934" y="4089677"/>
              <a:ext cx="2598788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 i="0" u="none" strike="noStrike" cap="none">
                  <a:solidFill>
                    <a:srgbClr val="13171A"/>
                  </a:solidFill>
                  <a:latin typeface="Arial"/>
                  <a:ea typeface="Arial"/>
                  <a:cs typeface="Arial"/>
                  <a:sym typeface="Arial"/>
                </a:rPr>
                <a:t>Người khiếm thính </a:t>
              </a:r>
              <a:endPara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5"/>
          <p:cNvSpPr/>
          <p:nvPr/>
        </p:nvSpPr>
        <p:spPr>
          <a:xfrm>
            <a:off x="611786" y="4261782"/>
            <a:ext cx="7834984" cy="496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- Nêu những khó khăn mà họ gặp phải  trong cuộc sống?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/>
          <p:nvPr/>
        </p:nvSpPr>
        <p:spPr>
          <a:xfrm>
            <a:off x="508343" y="251931"/>
            <a:ext cx="8078039" cy="113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Chúng ta có thể làm gì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để chia sẻ với những người khuyết tật?</a:t>
            </a:r>
            <a:endParaRPr/>
          </a:p>
        </p:txBody>
      </p:sp>
      <p:grpSp>
        <p:nvGrpSpPr>
          <p:cNvPr id="118" name="Google Shape;118;p6"/>
          <p:cNvGrpSpPr/>
          <p:nvPr/>
        </p:nvGrpSpPr>
        <p:grpSpPr>
          <a:xfrm>
            <a:off x="508343" y="1724068"/>
            <a:ext cx="2596101" cy="2826997"/>
            <a:chOff x="508343" y="1724068"/>
            <a:chExt cx="2596101" cy="2826997"/>
          </a:xfrm>
        </p:grpSpPr>
        <p:pic>
          <p:nvPicPr>
            <p:cNvPr id="119" name="Google Shape;119;p6" descr="Người Khuyết Tật Minh Họa Trên Xe Lăn Hình ảnh | Định dạng hình ảnh PSD  611473234| vn.lovepik.com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8343" y="1724068"/>
              <a:ext cx="2596101" cy="2596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6"/>
            <p:cNvSpPr/>
            <p:nvPr/>
          </p:nvSpPr>
          <p:spPr>
            <a:xfrm>
              <a:off x="1280458" y="4139642"/>
              <a:ext cx="1150777" cy="4114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Đẩy xe</a:t>
              </a:r>
              <a:endParaRPr/>
            </a:p>
          </p:txBody>
        </p:sp>
      </p:grpSp>
      <p:grpSp>
        <p:nvGrpSpPr>
          <p:cNvPr id="121" name="Google Shape;121;p6"/>
          <p:cNvGrpSpPr/>
          <p:nvPr/>
        </p:nvGrpSpPr>
        <p:grpSpPr>
          <a:xfrm>
            <a:off x="3443457" y="1724068"/>
            <a:ext cx="2596101" cy="2826997"/>
            <a:chOff x="3443457" y="1724068"/>
            <a:chExt cx="2596101" cy="2826997"/>
          </a:xfrm>
        </p:grpSpPr>
        <p:pic>
          <p:nvPicPr>
            <p:cNvPr id="122" name="Google Shape;122;p6" descr="Người Tàn Tật Với Tay Và Nạng Hình ảnh | Định dạng hình ảnh PSD 611473233|  vn.lovepik.com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43457" y="1724068"/>
              <a:ext cx="2596101" cy="2596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6"/>
            <p:cNvSpPr/>
            <p:nvPr/>
          </p:nvSpPr>
          <p:spPr>
            <a:xfrm>
              <a:off x="4267050" y="4139642"/>
              <a:ext cx="980917" cy="4114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Đỡ</a:t>
              </a:r>
              <a:endParaRPr/>
            </a:p>
          </p:txBody>
        </p:sp>
      </p:grpSp>
      <p:grpSp>
        <p:nvGrpSpPr>
          <p:cNvPr id="124" name="Google Shape;124;p6"/>
          <p:cNvGrpSpPr/>
          <p:nvPr/>
        </p:nvGrpSpPr>
        <p:grpSpPr>
          <a:xfrm>
            <a:off x="6378571" y="1724068"/>
            <a:ext cx="2596102" cy="3010172"/>
            <a:chOff x="6378571" y="1724068"/>
            <a:chExt cx="2596102" cy="3010172"/>
          </a:xfrm>
        </p:grpSpPr>
        <p:pic>
          <p:nvPicPr>
            <p:cNvPr id="125" name="Google Shape;125;p6" descr="Hình ảnh Người Tàn Tật PNG, Vector, PSD, và biểu tượng để tải về miễn phí |  pngtre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78571" y="1724068"/>
              <a:ext cx="2596102" cy="25961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6"/>
            <p:cNvSpPr/>
            <p:nvPr/>
          </p:nvSpPr>
          <p:spPr>
            <a:xfrm>
              <a:off x="6718283" y="4131876"/>
              <a:ext cx="1804828" cy="60236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Giúp họ sang đường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7" descr="Tập sống bố thí khi đi xe buý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2766" y="258346"/>
            <a:ext cx="6358467" cy="357422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7"/>
          <p:cNvSpPr/>
          <p:nvPr/>
        </p:nvSpPr>
        <p:spPr>
          <a:xfrm>
            <a:off x="0" y="3815639"/>
            <a:ext cx="9144000" cy="958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Giúp người khuyết tật lên xe buýt (bằng cửa sau).</a:t>
            </a:r>
            <a:endParaRPr/>
          </a:p>
          <a:p>
            <a:pPr marL="342900" marR="0" lvl="0" indent="-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Nhường chỗ cho người khuyết tật khi tham gia các phương tiện công cộng.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8" descr="Giao tiếp với trẻ em khiếm thính | Vinme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8712" y="626688"/>
            <a:ext cx="4569883" cy="327503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8"/>
          <p:cNvSpPr/>
          <p:nvPr/>
        </p:nvSpPr>
        <p:spPr>
          <a:xfrm>
            <a:off x="767645" y="4019881"/>
            <a:ext cx="7778045" cy="496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Dùng ngôn ngữ kí hiệu để giao tiếp với người khiếm thính</a:t>
            </a:r>
            <a:endParaRPr sz="2000" b="0" i="0" u="none" strike="noStrike" cap="none">
              <a:solidFill>
                <a:srgbClr val="13171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Custom 6">
      <a:majorFont>
        <a:latin typeface="UTM Androgyn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359</Words>
  <Application>Microsoft Office PowerPoint</Application>
  <PresentationFormat>On-screen Show (16:9)</PresentationFormat>
  <Paragraphs>46</Paragraphs>
  <Slides>18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UTM Cookies</vt:lpstr>
      <vt:lpstr>UTM Androgyne</vt:lpstr>
      <vt:lpstr>Gill Sans Nova Light</vt:lpstr>
      <vt:lpstr>Pangolin</vt:lpstr>
      <vt:lpstr>Baloo 2</vt:lpstr>
      <vt:lpstr>Arial</vt:lpstr>
      <vt:lpstr>Times New Roman</vt:lpstr>
      <vt:lpstr>English Vocabulary Workshop by Slidesgo</vt:lpstr>
      <vt:lpstr>PowerPoint Presentation</vt:lpstr>
      <vt:lpstr>Bài 27: Chia sẻ khó khăn với người khuyết tật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27: Chia sẻ khó khăn với người khuyết tật</dc:title>
  <dc:creator>L.U</dc:creator>
  <cp:lastModifiedBy>Administrator</cp:lastModifiedBy>
  <cp:revision>8</cp:revision>
  <dcterms:modified xsi:type="dcterms:W3CDTF">2025-06-20T00:13:44Z</dcterms:modified>
</cp:coreProperties>
</file>