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74" r:id="rId11"/>
    <p:sldId id="275" r:id="rId12"/>
    <p:sldId id="276" r:id="rId13"/>
    <p:sldId id="277" r:id="rId14"/>
    <p:sldId id="278" r:id="rId15"/>
    <p:sldId id="279" r:id="rId16"/>
    <p:sldId id="266" r:id="rId17"/>
    <p:sldId id="267" r:id="rId18"/>
    <p:sldId id="280" r:id="rId19"/>
    <p:sldId id="269" r:id="rId20"/>
    <p:sldId id="270" r:id="rId21"/>
    <p:sldId id="271" r:id="rId22"/>
    <p:sldId id="272" r:id="rId23"/>
  </p:sldIdLst>
  <p:sldSz cx="18288000" cy="10287000"/>
  <p:notesSz cx="6858000" cy="9144000"/>
  <p:embeddedFontLst>
    <p:embeddedFont>
      <p:font typeface="Canva Sans" panose="020B0604020202020204" charset="0"/>
      <p:regular r:id="rId25"/>
    </p:embeddedFont>
    <p:embeddedFont>
      <p:font typeface="Marykate" panose="020B0604020202020204" charset="0"/>
      <p:regular r:id="rId26"/>
    </p:embeddedFont>
    <p:embeddedFont>
      <p:font typeface="Calibri" panose="020F0502020204030204" pitchFamily="34" charset="0"/>
      <p:regular r:id="rId27"/>
      <p:bold r:id="rId28"/>
      <p:italic r:id="rId29"/>
      <p:boldItalic r:id="rId30"/>
    </p:embeddedFont>
    <p:embeddedFont>
      <p:font typeface="Dekko" panose="020B0604020202020204" charset="0"/>
      <p:regular r:id="rId31"/>
    </p:embeddedFont>
    <p:embeddedFont>
      <p:font typeface="Poppins Bold" panose="020B0604020202020204" charset="0"/>
      <p:regular r:id="rId32"/>
    </p:embeddedFont>
    <p:embeddedFont>
      <p:font typeface="Coiny" panose="020B0604020202020204" charset="0"/>
      <p:regular r:id="rId33"/>
    </p:embeddedFont>
    <p:embeddedFont>
      <p:font typeface="Times New Roman" panose="02020603050405020304" pitchFamily="18" charset="0"/>
      <p:regular r:id="rId34"/>
    </p:embeddedFont>
    <p:embeddedFont>
      <p:font typeface="Sniglet" panose="020B0604020202020204" charset="0"/>
      <p:regular r:id="rId35"/>
    </p:embeddedFont>
    <p:embeddedFont>
      <p:font typeface="More Sugar" panose="020B0604020202020204" charset="0"/>
      <p:regular r:id="rId36"/>
    </p:embeddedFont>
    <p:embeddedFont>
      <p:font typeface="Lazydog" panose="020B0604020202020204" charset="0"/>
      <p:regular r:id="rId37"/>
    </p:embeddedFont>
    <p:embeddedFont>
      <p:font typeface="Roboto Black" panose="020B0604020202020204" charset="0"/>
      <p:regular r:id="rId38"/>
      <p:bold r:id="rId39"/>
      <p:boldItalic r:id="rId40"/>
    </p:embeddedFont>
    <p:embeddedFont>
      <p:font typeface="Times New Roman Bold" panose="02020803070505020304" pitchFamily="18" charset="0"/>
      <p:regular r:id="rId41"/>
      <p:bold r:id="rId42"/>
    </p:embeddedFont>
    <p:embeddedFont>
      <p:font typeface="IreneFlorentina" panose="020B0604020202020204" charset="0"/>
      <p:regular r:id="rId43"/>
    </p:embeddedFont>
    <p:embeddedFont>
      <p:font typeface="Poppins" panose="020B0604020202020204" charset="0"/>
      <p:regular r:id="rId44"/>
    </p:embeddedFont>
    <p:embeddedFont>
      <p:font typeface="Roboto" panose="020B060402020202020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9" d="100"/>
          <a:sy n="49" d="100"/>
        </p:scale>
        <p:origin x="6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BC685-6C81-450A-8B5B-1D991CE1E7F8}"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A37DC-C181-418E-B582-881213680537}" type="slidenum">
              <a:rPr lang="en-US" smtClean="0"/>
              <a:t>‹#›</a:t>
            </a:fld>
            <a:endParaRPr lang="en-US"/>
          </a:p>
        </p:txBody>
      </p:sp>
    </p:spTree>
    <p:extLst>
      <p:ext uri="{BB962C8B-B14F-4D97-AF65-F5344CB8AC3E}">
        <p14:creationId xmlns:p14="http://schemas.microsoft.com/office/powerpoint/2010/main" val="203949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nêu ý kiến. GV chốt lại các mùa và giới thiệu thêm. </a:t>
            </a:r>
            <a:r>
              <a:rPr lang="vi-VN" baseline="0"/>
              <a:t>Việt Nam nằm trong vùng khí hậu nhiệt đới và á nhiệt đới có gió mùa, có ánh nắng chan hoà, lượng mưa dồi dào và độ ẩm cao. Một số nơi gần chí tuyến hoặc vùng núi cao có tính chất khí hậu ôn đới. Khí hậu </a:t>
            </a:r>
            <a:r>
              <a:rPr lang="en-US" baseline="0"/>
              <a:t>miền Nam </a:t>
            </a:r>
            <a:r>
              <a:rPr lang="vi-VN" baseline="0"/>
              <a:t>Việt Nam có hai mùa rõ rệt, mùa khô rét (từ tháng 11 đến tháng 4 năm sau), mùa mưa nóng (từ tháng 5 đến tháng 10). Tuy nhiên ở các tỉnh phía bắc, khí hậu thay đổi bốn mùa: Xuân, Hạ, Thu, Ðông.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482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và thảo luận về mỗi bức ảnh. Ảnh có gì? Đặc điểm đó phù hợp với mùa nào trong năm? Mùa đó có thời tiết và cảnh vật thế nào?</a:t>
            </a:r>
            <a:endParaRPr lang="vi-VN" baseline="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761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và thảo luận về mỗi bức ảnh. Ảnh có gì? Đặc điểm đó phù hợp với mùa nào trong năm? Mùa đó có thời tiết và cảnh vật thế nào?</a:t>
            </a:r>
            <a:endParaRPr lang="vi-VN" baseline="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26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và thảo luận về mỗi bức ảnh. Ảnh có gì? Đặc điểm đó phù hợp với mùa nào trong năm? Mùa đó có thời tiết và cảnh vật thế nào?</a:t>
            </a:r>
            <a:endParaRPr lang="vi-VN" baseline="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885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và thảo luận về mỗi bức ảnh. Ảnh có gì? Đặc điểm đó phù hợp với mùa nào trong năm? Mùa đó có thời tiết và cảnh vật thế nào?</a:t>
            </a:r>
            <a:endParaRPr lang="vi-VN"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412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và thảo luận về mỗi bức ảnh. Ảnh có gì? Đặc điểm đó phù hợp với mùa nào trong năm? Mùa đó có thời tiết và cảnh vật thế nào? Đây là đặc trưng ở miền nào của nước ta?</a:t>
            </a:r>
            <a:endParaRPr lang="vi-VN" baseline="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95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spcBef>
                <a:spcPts val="600"/>
              </a:spcBef>
              <a:defRPr/>
            </a:pPr>
            <a:r>
              <a:rPr lang="vi-VN" baseline="0"/>
              <a:t>Giáo viên tổ chức cho học sinh trao đổi về lợi ích của việc mặc trang phục phù h</a:t>
            </a:r>
            <a:r>
              <a:rPr lang="en-US" baseline="0"/>
              <a:t>ợp</a:t>
            </a:r>
            <a:r>
              <a:rPr lang="vi-VN" baseline="0"/>
              <a:t>p với từng mùa</a:t>
            </a:r>
          </a:p>
          <a:p>
            <a:pPr lvl="0" algn="just">
              <a:spcBef>
                <a:spcPts val="600"/>
              </a:spcBef>
              <a:defRPr/>
            </a:pPr>
            <a:r>
              <a:rPr lang="vi-VN" baseline="0"/>
              <a:t>Giáo viên nhận xét câu trả lời của học sinh và kết luận</a:t>
            </a:r>
            <a:endParaRPr lang="en-US" baseline="0"/>
          </a:p>
          <a:p>
            <a:pPr lvl="0" algn="just">
              <a:spcBef>
                <a:spcPts val="600"/>
              </a:spcBef>
              <a:defRPr/>
            </a:pPr>
            <a:r>
              <a:rPr lang="vi-VN"/>
              <a:t>Giáo viên tổ chức cho học sinh trao đổi nhóm đôi, liên hệ thực tế:</a:t>
            </a:r>
            <a:r>
              <a:rPr lang="en-US"/>
              <a:t> </a:t>
            </a:r>
            <a:r>
              <a:rPr lang="vi-VN"/>
              <a:t>Thời tiết hôm nay như thế nào? Với thời tiết này, nên chọn trang phục gì?</a:t>
            </a:r>
          </a:p>
          <a:p>
            <a:pPr lvl="0" algn="just">
              <a:spcBef>
                <a:spcPts val="600"/>
              </a:spcBef>
              <a:defRPr/>
            </a:pPr>
            <a:r>
              <a:rPr lang="vi-VN"/>
              <a:t>Giáo viên tổ chức cho học sinh đóng vai “Phóng viên” để phỏng vấn các bạn trong lớp về trang phục theo mùa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730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4.sv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65.sv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1.svg"/><Relationship Id="rId7" Type="http://schemas.openxmlformats.org/officeDocument/2006/relationships/image" Target="../media/image7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73.svg"/><Relationship Id="rId5" Type="http://schemas.openxmlformats.org/officeDocument/2006/relationships/image" Target="../media/image69.svg"/><Relationship Id="rId10" Type="http://schemas.openxmlformats.org/officeDocument/2006/relationships/image" Target="../media/image59.png"/><Relationship Id="rId4" Type="http://schemas.openxmlformats.org/officeDocument/2006/relationships/image" Target="../media/image57.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6.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6.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sp>
        <p:nvSpPr>
          <p:cNvPr id="3" name="TextBox 3"/>
          <p:cNvSpPr txBox="1"/>
          <p:nvPr/>
        </p:nvSpPr>
        <p:spPr>
          <a:xfrm>
            <a:off x="3013521" y="904875"/>
            <a:ext cx="12260957" cy="1047750"/>
          </a:xfrm>
          <a:prstGeom prst="rect">
            <a:avLst/>
          </a:prstGeom>
        </p:spPr>
        <p:txBody>
          <a:bodyPr lIns="0" tIns="0" rIns="0" bIns="0" rtlCol="0" anchor="t">
            <a:spAutoFit/>
          </a:bodyPr>
          <a:lstStyle/>
          <a:p>
            <a:pPr algn="ctr">
              <a:lnSpc>
                <a:spcPts val="7331"/>
              </a:lnSpc>
              <a:spcBef>
                <a:spcPct val="0"/>
              </a:spcBef>
            </a:pPr>
            <a:r>
              <a:rPr lang="en-US" sz="6109">
                <a:solidFill>
                  <a:srgbClr val="000000"/>
                </a:solidFill>
                <a:latin typeface="Times New Roman Bold"/>
              </a:rPr>
              <a:t>CÙNG HÁT VÀ VẬN ĐỘNG NÀO!</a:t>
            </a:r>
          </a:p>
        </p:txBody>
      </p:sp>
      <p:pic>
        <p:nvPicPr>
          <p:cNvPr id="4" name="bài ca 4 mù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4400" y="2705100"/>
            <a:ext cx="9347200" cy="525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2923" y="3731824"/>
            <a:ext cx="3114675" cy="1257300"/>
          </a:xfrm>
          <a:prstGeom prst="rect">
            <a:avLst/>
          </a:prstGeom>
        </p:spPr>
      </p:pic>
      <p:pic>
        <p:nvPicPr>
          <p:cNvPr id="3" name="Picture 2"/>
          <p:cNvPicPr>
            <a:picLocks noChangeAspect="1"/>
          </p:cNvPicPr>
          <p:nvPr/>
        </p:nvPicPr>
        <p:blipFill>
          <a:blip r:embed="rId4"/>
          <a:stretch>
            <a:fillRect/>
          </a:stretch>
        </p:blipFill>
        <p:spPr>
          <a:xfrm>
            <a:off x="725774" y="8894335"/>
            <a:ext cx="3228975" cy="1300163"/>
          </a:xfrm>
          <a:prstGeom prst="rect">
            <a:avLst/>
          </a:prstGeom>
        </p:spPr>
      </p:pic>
      <p:pic>
        <p:nvPicPr>
          <p:cNvPr id="4" name="Picture 3"/>
          <p:cNvPicPr>
            <a:picLocks noChangeAspect="1"/>
          </p:cNvPicPr>
          <p:nvPr/>
        </p:nvPicPr>
        <p:blipFill>
          <a:blip r:embed="rId5"/>
          <a:stretch>
            <a:fillRect/>
          </a:stretch>
        </p:blipFill>
        <p:spPr>
          <a:xfrm>
            <a:off x="13705245" y="4076700"/>
            <a:ext cx="3128963" cy="1257300"/>
          </a:xfrm>
          <a:prstGeom prst="rect">
            <a:avLst/>
          </a:prstGeom>
        </p:spPr>
      </p:pic>
      <p:pic>
        <p:nvPicPr>
          <p:cNvPr id="5" name="Picture 4"/>
          <p:cNvPicPr>
            <a:picLocks noChangeAspect="1"/>
          </p:cNvPicPr>
          <p:nvPr/>
        </p:nvPicPr>
        <p:blipFill>
          <a:blip r:embed="rId6"/>
          <a:stretch>
            <a:fillRect/>
          </a:stretch>
        </p:blipFill>
        <p:spPr>
          <a:xfrm>
            <a:off x="7202702" y="3848100"/>
            <a:ext cx="3200400" cy="1300163"/>
          </a:xfrm>
          <a:prstGeom prst="rect">
            <a:avLst/>
          </a:prstGeom>
        </p:spPr>
      </p:pic>
      <p:pic>
        <p:nvPicPr>
          <p:cNvPr id="6" name="Picture 5"/>
          <p:cNvPicPr>
            <a:picLocks noChangeAspect="1"/>
          </p:cNvPicPr>
          <p:nvPr/>
        </p:nvPicPr>
        <p:blipFill>
          <a:blip r:embed="rId7"/>
          <a:stretch>
            <a:fillRect/>
          </a:stretch>
        </p:blipFill>
        <p:spPr>
          <a:xfrm>
            <a:off x="7183273" y="8851472"/>
            <a:ext cx="3157538" cy="1343025"/>
          </a:xfrm>
          <a:prstGeom prst="rect">
            <a:avLst/>
          </a:prstGeom>
        </p:spPr>
      </p:pic>
      <p:pic>
        <p:nvPicPr>
          <p:cNvPr id="7" name="Picture 6"/>
          <p:cNvPicPr>
            <a:picLocks noChangeAspect="1"/>
          </p:cNvPicPr>
          <p:nvPr/>
        </p:nvPicPr>
        <p:blipFill>
          <a:blip r:embed="rId8"/>
          <a:stretch>
            <a:fillRect/>
          </a:stretch>
        </p:blipFill>
        <p:spPr>
          <a:xfrm>
            <a:off x="13705245" y="8965772"/>
            <a:ext cx="3114675" cy="1228725"/>
          </a:xfrm>
          <a:prstGeom prst="rect">
            <a:avLst/>
          </a:prstGeom>
        </p:spPr>
      </p:pic>
      <p:pic>
        <p:nvPicPr>
          <p:cNvPr id="9" name="Picture 8"/>
          <p:cNvPicPr>
            <a:picLocks noChangeAspect="1"/>
          </p:cNvPicPr>
          <p:nvPr/>
        </p:nvPicPr>
        <p:blipFill>
          <a:blip r:embed="rId9"/>
          <a:stretch>
            <a:fillRect/>
          </a:stretch>
        </p:blipFill>
        <p:spPr>
          <a:xfrm>
            <a:off x="776091" y="1169969"/>
            <a:ext cx="3128340" cy="2128460"/>
          </a:xfrm>
          <a:prstGeom prst="rect">
            <a:avLst/>
          </a:prstGeom>
        </p:spPr>
      </p:pic>
      <p:pic>
        <p:nvPicPr>
          <p:cNvPr id="11" name="Picture 10"/>
          <p:cNvPicPr>
            <a:picLocks noChangeAspect="1"/>
          </p:cNvPicPr>
          <p:nvPr/>
        </p:nvPicPr>
        <p:blipFill>
          <a:blip r:embed="rId10"/>
          <a:stretch>
            <a:fillRect/>
          </a:stretch>
        </p:blipFill>
        <p:spPr>
          <a:xfrm>
            <a:off x="7178107" y="1165481"/>
            <a:ext cx="3128340" cy="2126535"/>
          </a:xfrm>
          <a:prstGeom prst="rect">
            <a:avLst/>
          </a:prstGeom>
        </p:spPr>
      </p:pic>
      <p:pic>
        <p:nvPicPr>
          <p:cNvPr id="13" name="Picture 12"/>
          <p:cNvPicPr>
            <a:picLocks noChangeAspect="1"/>
          </p:cNvPicPr>
          <p:nvPr/>
        </p:nvPicPr>
        <p:blipFill>
          <a:blip r:embed="rId11"/>
          <a:stretch>
            <a:fillRect/>
          </a:stretch>
        </p:blipFill>
        <p:spPr>
          <a:xfrm>
            <a:off x="892157" y="6679819"/>
            <a:ext cx="3128340" cy="2171654"/>
          </a:xfrm>
          <a:prstGeom prst="rect">
            <a:avLst/>
          </a:prstGeom>
        </p:spPr>
      </p:pic>
      <p:pic>
        <p:nvPicPr>
          <p:cNvPr id="17" name="Picture 16"/>
          <p:cNvPicPr>
            <a:picLocks noChangeAspect="1"/>
          </p:cNvPicPr>
          <p:nvPr/>
        </p:nvPicPr>
        <p:blipFill>
          <a:blip r:embed="rId12"/>
          <a:stretch>
            <a:fillRect/>
          </a:stretch>
        </p:blipFill>
        <p:spPr>
          <a:xfrm>
            <a:off x="7212470" y="6690206"/>
            <a:ext cx="3128340" cy="2152041"/>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13"/>
          <a:stretch>
            <a:fillRect/>
          </a:stretch>
        </p:blipFill>
        <p:spPr>
          <a:xfrm>
            <a:off x="13690958" y="1140249"/>
            <a:ext cx="3128340" cy="2176997"/>
          </a:xfrm>
          <a:prstGeom prst="rect">
            <a:avLst/>
          </a:prstGeom>
        </p:spPr>
      </p:pic>
      <p:pic>
        <p:nvPicPr>
          <p:cNvPr id="20" name="Picture 19"/>
          <p:cNvPicPr>
            <a:picLocks noChangeAspect="1"/>
          </p:cNvPicPr>
          <p:nvPr/>
        </p:nvPicPr>
        <p:blipFill>
          <a:blip r:embed="rId14"/>
          <a:stretch>
            <a:fillRect/>
          </a:stretch>
        </p:blipFill>
        <p:spPr>
          <a:xfrm>
            <a:off x="13705245" y="6574991"/>
            <a:ext cx="3128340" cy="2219799"/>
          </a:xfrm>
          <a:prstGeom prst="rect">
            <a:avLst/>
          </a:prstGeom>
        </p:spPr>
      </p:pic>
    </p:spTree>
    <p:extLst>
      <p:ext uri="{BB962C8B-B14F-4D97-AF65-F5344CB8AC3E}">
        <p14:creationId xmlns:p14="http://schemas.microsoft.com/office/powerpoint/2010/main" val="15732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par>
                                <p:cTn id="36" presetID="14" presetClass="entr" presetSubtype="1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heel(1)">
                                      <p:cBhvr>
                                        <p:cTn id="43" dur="2000"/>
                                        <p:tgtEl>
                                          <p:spTgt spid="4"/>
                                        </p:tgtEl>
                                      </p:cBhvr>
                                    </p:animEffect>
                                  </p:childTnLst>
                                </p:cTn>
                              </p:par>
                              <p:par>
                                <p:cTn id="44" presetID="21" presetClass="entr" presetSubtype="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par>
                                <p:cTn id="52" presetID="6"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26913" y="585902"/>
            <a:ext cx="11988590"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CÁC MÙA TRONG NĂM</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3990842" y="1505878"/>
            <a:ext cx="10749518" cy="646331"/>
          </a:xfrm>
          <a:prstGeom prst="rect">
            <a:avLst/>
          </a:prstGeom>
          <a:noFill/>
        </p:spPr>
        <p:txBody>
          <a:bodyPr wrap="square" rtlCol="0">
            <a:spAutoFit/>
          </a:bodyPr>
          <a:lstStyle/>
          <a:p>
            <a:pPr lvl="0" algn="just">
              <a:defRPr/>
            </a:pPr>
            <a:r>
              <a:rPr lang="vi-VN" altLang="zh-CN" sz="3600">
                <a:solidFill>
                  <a:srgbClr val="002060"/>
                </a:solidFill>
                <a:latin typeface="Roboto" panose="02000000000000000000" pitchFamily="2" charset="0"/>
                <a:ea typeface="Roboto" panose="02000000000000000000" pitchFamily="2" charset="0"/>
              </a:rPr>
              <a:t>Đoán tên của các mùa trong hình và giải thích lí do</a:t>
            </a:r>
            <a:endParaRPr lang="en-US" altLang="zh-CN" sz="3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9095964" y="2707993"/>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Đây là mùa gì?</a:t>
            </a:r>
          </a:p>
        </p:txBody>
      </p:sp>
      <p:sp>
        <p:nvSpPr>
          <p:cNvPr id="13" name="TextBox 12"/>
          <p:cNvSpPr txBox="1"/>
          <p:nvPr/>
        </p:nvSpPr>
        <p:spPr>
          <a:xfrm>
            <a:off x="9095965" y="3584864"/>
            <a:ext cx="426131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Đây là mùa xuân</a:t>
            </a:r>
          </a:p>
        </p:txBody>
      </p:sp>
      <p:pic>
        <p:nvPicPr>
          <p:cNvPr id="4" name="Picture 3"/>
          <p:cNvPicPr>
            <a:picLocks noChangeAspect="1"/>
          </p:cNvPicPr>
          <p:nvPr/>
        </p:nvPicPr>
        <p:blipFill>
          <a:blip r:embed="rId3"/>
          <a:stretch>
            <a:fillRect/>
          </a:stretch>
        </p:blipFill>
        <p:spPr>
          <a:xfrm rot="749424">
            <a:off x="2085269" y="2881404"/>
            <a:ext cx="5929313" cy="5857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9095966" y="4434131"/>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Vì sao em biết đây là mùa xuân?</a:t>
            </a:r>
          </a:p>
        </p:txBody>
      </p:sp>
      <p:sp>
        <p:nvSpPr>
          <p:cNvPr id="14" name="TextBox 13"/>
          <p:cNvSpPr txBox="1"/>
          <p:nvPr/>
        </p:nvSpPr>
        <p:spPr>
          <a:xfrm>
            <a:off x="9095964" y="5423003"/>
            <a:ext cx="731115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Bởi vì có hoa mai, hoa đào</a:t>
            </a:r>
          </a:p>
        </p:txBody>
      </p:sp>
      <p:sp>
        <p:nvSpPr>
          <p:cNvPr id="15" name="TextBox 14"/>
          <p:cNvSpPr txBox="1"/>
          <p:nvPr/>
        </p:nvSpPr>
        <p:spPr>
          <a:xfrm>
            <a:off x="9095966" y="6373513"/>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Thời tiết mùa xuân như thế nào?</a:t>
            </a:r>
          </a:p>
        </p:txBody>
      </p:sp>
      <p:sp>
        <p:nvSpPr>
          <p:cNvPr id="16" name="TextBox 15"/>
          <p:cNvSpPr txBox="1"/>
          <p:nvPr/>
        </p:nvSpPr>
        <p:spPr>
          <a:xfrm>
            <a:off x="9095964" y="7362385"/>
            <a:ext cx="731115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Thời tiết mùa xuân ấm áp</a:t>
            </a:r>
          </a:p>
        </p:txBody>
      </p:sp>
      <p:sp>
        <p:nvSpPr>
          <p:cNvPr id="17" name="TextBox 16"/>
          <p:cNvSpPr txBox="1"/>
          <p:nvPr/>
        </p:nvSpPr>
        <p:spPr>
          <a:xfrm>
            <a:off x="9095966" y="8261693"/>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Cảnh vật mùa xuân như thế nào?</a:t>
            </a:r>
          </a:p>
        </p:txBody>
      </p:sp>
      <p:sp>
        <p:nvSpPr>
          <p:cNvPr id="18" name="TextBox 17"/>
          <p:cNvSpPr txBox="1"/>
          <p:nvPr/>
        </p:nvSpPr>
        <p:spPr>
          <a:xfrm>
            <a:off x="9095964" y="9250565"/>
            <a:ext cx="8022993"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Mùa xuân cây cối đâm chồi nảy lộc</a:t>
            </a:r>
          </a:p>
        </p:txBody>
      </p:sp>
    </p:spTree>
    <p:extLst>
      <p:ext uri="{BB962C8B-B14F-4D97-AF65-F5344CB8AC3E}">
        <p14:creationId xmlns:p14="http://schemas.microsoft.com/office/powerpoint/2010/main" val="10994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3" grpId="0"/>
      <p:bldP spid="11"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26913" y="585902"/>
            <a:ext cx="11988590"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CÁC MÙA TRONG NĂM</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3990842" y="1505878"/>
            <a:ext cx="10749518" cy="646331"/>
          </a:xfrm>
          <a:prstGeom prst="rect">
            <a:avLst/>
          </a:prstGeom>
          <a:noFill/>
        </p:spPr>
        <p:txBody>
          <a:bodyPr wrap="square" rtlCol="0">
            <a:spAutoFit/>
          </a:bodyPr>
          <a:lstStyle/>
          <a:p>
            <a:pPr lvl="0" algn="just">
              <a:defRPr/>
            </a:pPr>
            <a:r>
              <a:rPr lang="vi-VN" altLang="zh-CN" sz="3600">
                <a:solidFill>
                  <a:srgbClr val="002060"/>
                </a:solidFill>
                <a:latin typeface="Roboto" panose="02000000000000000000" pitchFamily="2" charset="0"/>
                <a:ea typeface="Roboto" panose="02000000000000000000" pitchFamily="2" charset="0"/>
              </a:rPr>
              <a:t>Đoán tên của các mùa trong hình và giải thích lí do</a:t>
            </a:r>
            <a:endParaRPr lang="en-US" altLang="zh-CN" sz="3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692747" y="3176558"/>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Đây là mùa gì?</a:t>
            </a:r>
          </a:p>
        </p:txBody>
      </p:sp>
      <p:sp>
        <p:nvSpPr>
          <p:cNvPr id="13" name="TextBox 12"/>
          <p:cNvSpPr txBox="1"/>
          <p:nvPr/>
        </p:nvSpPr>
        <p:spPr>
          <a:xfrm>
            <a:off x="692747" y="4053430"/>
            <a:ext cx="426131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Đây là mùa hè</a:t>
            </a:r>
          </a:p>
        </p:txBody>
      </p:sp>
      <p:sp>
        <p:nvSpPr>
          <p:cNvPr id="11" name="TextBox 10"/>
          <p:cNvSpPr txBox="1"/>
          <p:nvPr/>
        </p:nvSpPr>
        <p:spPr>
          <a:xfrm>
            <a:off x="692747" y="5734799"/>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Vì sao em biết?</a:t>
            </a:r>
          </a:p>
        </p:txBody>
      </p:sp>
      <p:sp>
        <p:nvSpPr>
          <p:cNvPr id="14" name="TextBox 13"/>
          <p:cNvSpPr txBox="1"/>
          <p:nvPr/>
        </p:nvSpPr>
        <p:spPr>
          <a:xfrm>
            <a:off x="692747" y="6636860"/>
            <a:ext cx="4340505" cy="1200329"/>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Vì bức ảnh có nắng, biển và cây dừa</a:t>
            </a:r>
          </a:p>
        </p:txBody>
      </p:sp>
      <p:pic>
        <p:nvPicPr>
          <p:cNvPr id="2" name="Picture 1"/>
          <p:cNvPicPr>
            <a:picLocks noChangeAspect="1"/>
          </p:cNvPicPr>
          <p:nvPr/>
        </p:nvPicPr>
        <p:blipFill>
          <a:blip r:embed="rId3"/>
          <a:stretch>
            <a:fillRect/>
          </a:stretch>
        </p:blipFill>
        <p:spPr>
          <a:xfrm>
            <a:off x="5210244" y="2905874"/>
            <a:ext cx="5600700" cy="56578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TextBox 14"/>
          <p:cNvSpPr txBox="1"/>
          <p:nvPr/>
        </p:nvSpPr>
        <p:spPr>
          <a:xfrm>
            <a:off x="11067134" y="3360932"/>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Thời tiết mùa hè như thế nào?</a:t>
            </a:r>
          </a:p>
        </p:txBody>
      </p:sp>
      <p:sp>
        <p:nvSpPr>
          <p:cNvPr id="16" name="TextBox 15"/>
          <p:cNvSpPr txBox="1"/>
          <p:nvPr/>
        </p:nvSpPr>
        <p:spPr>
          <a:xfrm>
            <a:off x="11067132" y="4349804"/>
            <a:ext cx="731115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Thời tiết mùa hè nóng nực</a:t>
            </a:r>
          </a:p>
        </p:txBody>
      </p:sp>
      <p:sp>
        <p:nvSpPr>
          <p:cNvPr id="17" name="TextBox 16"/>
          <p:cNvSpPr txBox="1"/>
          <p:nvPr/>
        </p:nvSpPr>
        <p:spPr>
          <a:xfrm>
            <a:off x="11146331" y="5858609"/>
            <a:ext cx="6476126"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Cảnh vật mùa hè như thế nào?</a:t>
            </a:r>
          </a:p>
        </p:txBody>
      </p:sp>
      <p:sp>
        <p:nvSpPr>
          <p:cNvPr id="18" name="TextBox 17"/>
          <p:cNvSpPr txBox="1"/>
          <p:nvPr/>
        </p:nvSpPr>
        <p:spPr>
          <a:xfrm>
            <a:off x="11146331" y="6913858"/>
            <a:ext cx="5661666"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Mùa hè cây cối xanh tốt</a:t>
            </a:r>
          </a:p>
        </p:txBody>
      </p:sp>
    </p:spTree>
    <p:extLst>
      <p:ext uri="{BB962C8B-B14F-4D97-AF65-F5344CB8AC3E}">
        <p14:creationId xmlns:p14="http://schemas.microsoft.com/office/powerpoint/2010/main" val="4219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4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3" grpId="0"/>
      <p:bldP spid="11"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26913" y="585902"/>
            <a:ext cx="11988590"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CÁC MÙA TRONG NĂM</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3990842" y="1505878"/>
            <a:ext cx="10749518" cy="646331"/>
          </a:xfrm>
          <a:prstGeom prst="rect">
            <a:avLst/>
          </a:prstGeom>
          <a:noFill/>
        </p:spPr>
        <p:txBody>
          <a:bodyPr wrap="square" rtlCol="0">
            <a:spAutoFit/>
          </a:bodyPr>
          <a:lstStyle/>
          <a:p>
            <a:pPr lvl="0" algn="just">
              <a:defRPr/>
            </a:pPr>
            <a:r>
              <a:rPr lang="vi-VN" altLang="zh-CN" sz="3600">
                <a:solidFill>
                  <a:srgbClr val="002060"/>
                </a:solidFill>
                <a:latin typeface="Roboto" panose="02000000000000000000" pitchFamily="2" charset="0"/>
                <a:ea typeface="Roboto" panose="02000000000000000000" pitchFamily="2" charset="0"/>
              </a:rPr>
              <a:t>Đoán tên của các mùa trong hình và giải thích lí do</a:t>
            </a:r>
            <a:endParaRPr lang="en-US" altLang="zh-CN" sz="3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2349263" y="2602583"/>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Đây là mùa gì?</a:t>
            </a:r>
          </a:p>
        </p:txBody>
      </p:sp>
      <p:sp>
        <p:nvSpPr>
          <p:cNvPr id="13" name="TextBox 12"/>
          <p:cNvSpPr txBox="1"/>
          <p:nvPr/>
        </p:nvSpPr>
        <p:spPr>
          <a:xfrm>
            <a:off x="2349263" y="3479455"/>
            <a:ext cx="426131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Đây là mùa thu</a:t>
            </a:r>
          </a:p>
        </p:txBody>
      </p:sp>
      <p:sp>
        <p:nvSpPr>
          <p:cNvPr id="11" name="TextBox 10"/>
          <p:cNvSpPr txBox="1"/>
          <p:nvPr/>
        </p:nvSpPr>
        <p:spPr>
          <a:xfrm>
            <a:off x="2349263" y="4434599"/>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Vì sao em biết?</a:t>
            </a:r>
          </a:p>
        </p:txBody>
      </p:sp>
      <p:sp>
        <p:nvSpPr>
          <p:cNvPr id="14" name="TextBox 13"/>
          <p:cNvSpPr txBox="1"/>
          <p:nvPr/>
        </p:nvSpPr>
        <p:spPr>
          <a:xfrm>
            <a:off x="2349261" y="5423471"/>
            <a:ext cx="6383838"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Vì cây và dưới đất có lá vàng</a:t>
            </a:r>
          </a:p>
        </p:txBody>
      </p:sp>
      <p:pic>
        <p:nvPicPr>
          <p:cNvPr id="3" name="Picture 2"/>
          <p:cNvPicPr>
            <a:picLocks noChangeAspect="1"/>
          </p:cNvPicPr>
          <p:nvPr/>
        </p:nvPicPr>
        <p:blipFill>
          <a:blip r:embed="rId3"/>
          <a:stretch>
            <a:fillRect/>
          </a:stretch>
        </p:blipFill>
        <p:spPr>
          <a:xfrm>
            <a:off x="10384463" y="2602583"/>
            <a:ext cx="5743575" cy="56721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5" name="TextBox 14"/>
          <p:cNvSpPr txBox="1"/>
          <p:nvPr/>
        </p:nvSpPr>
        <p:spPr>
          <a:xfrm>
            <a:off x="2282274" y="6464708"/>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Thời tiết mùa thu như thế nào?</a:t>
            </a:r>
          </a:p>
        </p:txBody>
      </p:sp>
      <p:sp>
        <p:nvSpPr>
          <p:cNvPr id="16" name="TextBox 15"/>
          <p:cNvSpPr txBox="1"/>
          <p:nvPr/>
        </p:nvSpPr>
        <p:spPr>
          <a:xfrm>
            <a:off x="2282273" y="7453580"/>
            <a:ext cx="7311150" cy="646331"/>
          </a:xfrm>
          <a:prstGeom prst="rect">
            <a:avLst/>
          </a:prstGeom>
          <a:noFill/>
        </p:spPr>
        <p:txBody>
          <a:bodyPr wrap="square" rtlCol="0">
            <a:spAutoFit/>
          </a:bodyPr>
          <a:lstStyle/>
          <a:p>
            <a:pPr algn="just">
              <a:defRPr/>
            </a:pPr>
            <a:r>
              <a:rPr lang="en-US" altLang="zh-CN" sz="3600">
                <a:solidFill>
                  <a:srgbClr val="FF0000"/>
                </a:solidFill>
                <a:latin typeface="Roboto" panose="02000000000000000000" pitchFamily="2" charset="0"/>
                <a:ea typeface="Roboto" panose="02000000000000000000" pitchFamily="2" charset="0"/>
              </a:rPr>
              <a:t>Thời tiết mùa thu mát mẻ</a:t>
            </a:r>
          </a:p>
        </p:txBody>
      </p:sp>
      <p:sp>
        <p:nvSpPr>
          <p:cNvPr id="17" name="TextBox 16"/>
          <p:cNvSpPr txBox="1"/>
          <p:nvPr/>
        </p:nvSpPr>
        <p:spPr>
          <a:xfrm>
            <a:off x="2282273" y="8359193"/>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Cảnh vật mùa thu như thế nào?</a:t>
            </a:r>
          </a:p>
        </p:txBody>
      </p:sp>
      <p:sp>
        <p:nvSpPr>
          <p:cNvPr id="18" name="TextBox 17"/>
          <p:cNvSpPr txBox="1"/>
          <p:nvPr/>
        </p:nvSpPr>
        <p:spPr>
          <a:xfrm>
            <a:off x="2282271" y="9226528"/>
            <a:ext cx="11329557" cy="646331"/>
          </a:xfrm>
          <a:prstGeom prst="rect">
            <a:avLst/>
          </a:prstGeom>
          <a:noFill/>
        </p:spPr>
        <p:txBody>
          <a:bodyPr wrap="square" rtlCol="0">
            <a:spAutoFit/>
          </a:bodyPr>
          <a:lstStyle/>
          <a:p>
            <a:pPr algn="just">
              <a:defRPr/>
            </a:pPr>
            <a:r>
              <a:rPr lang="en-US" altLang="zh-CN" sz="3600">
                <a:solidFill>
                  <a:srgbClr val="FF0000"/>
                </a:solidFill>
                <a:latin typeface="Roboto" panose="02000000000000000000" pitchFamily="2" charset="0"/>
                <a:ea typeface="Roboto" panose="02000000000000000000" pitchFamily="2" charset="0"/>
              </a:rPr>
              <a:t>Mùa thu cây lá chuyển màu vàng hoặc đỏ và rụng lá</a:t>
            </a:r>
          </a:p>
        </p:txBody>
      </p:sp>
    </p:spTree>
    <p:extLst>
      <p:ext uri="{BB962C8B-B14F-4D97-AF65-F5344CB8AC3E}">
        <p14:creationId xmlns:p14="http://schemas.microsoft.com/office/powerpoint/2010/main" val="373515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3" grpId="0"/>
      <p:bldP spid="11"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26913" y="585902"/>
            <a:ext cx="11988590"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CÁC MÙA TRONG NĂM</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3990842" y="1505878"/>
            <a:ext cx="10749518" cy="646331"/>
          </a:xfrm>
          <a:prstGeom prst="rect">
            <a:avLst/>
          </a:prstGeom>
          <a:noFill/>
        </p:spPr>
        <p:txBody>
          <a:bodyPr wrap="square" rtlCol="0">
            <a:spAutoFit/>
          </a:bodyPr>
          <a:lstStyle/>
          <a:p>
            <a:pPr lvl="0" algn="just">
              <a:defRPr/>
            </a:pPr>
            <a:r>
              <a:rPr lang="vi-VN" altLang="zh-CN" sz="3600">
                <a:solidFill>
                  <a:srgbClr val="002060"/>
                </a:solidFill>
                <a:latin typeface="Roboto" panose="02000000000000000000" pitchFamily="2" charset="0"/>
                <a:ea typeface="Roboto" panose="02000000000000000000" pitchFamily="2" charset="0"/>
              </a:rPr>
              <a:t>Đoán tên của các mùa trong hình và giải thích lí do</a:t>
            </a:r>
            <a:endParaRPr lang="en-US" altLang="zh-CN" sz="3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243404" y="2943640"/>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Đây là mùa gì?</a:t>
            </a:r>
          </a:p>
        </p:txBody>
      </p:sp>
      <p:sp>
        <p:nvSpPr>
          <p:cNvPr id="13" name="TextBox 12"/>
          <p:cNvSpPr txBox="1"/>
          <p:nvPr/>
        </p:nvSpPr>
        <p:spPr>
          <a:xfrm>
            <a:off x="243404" y="3820511"/>
            <a:ext cx="4261310" cy="646331"/>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Đây là mùa đông</a:t>
            </a:r>
          </a:p>
        </p:txBody>
      </p:sp>
      <p:sp>
        <p:nvSpPr>
          <p:cNvPr id="11" name="TextBox 10"/>
          <p:cNvSpPr txBox="1"/>
          <p:nvPr/>
        </p:nvSpPr>
        <p:spPr>
          <a:xfrm>
            <a:off x="243404" y="5501881"/>
            <a:ext cx="35609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Vì sao em biết?</a:t>
            </a:r>
          </a:p>
        </p:txBody>
      </p:sp>
      <p:sp>
        <p:nvSpPr>
          <p:cNvPr id="14" name="TextBox 13"/>
          <p:cNvSpPr txBox="1"/>
          <p:nvPr/>
        </p:nvSpPr>
        <p:spPr>
          <a:xfrm>
            <a:off x="243403" y="6490752"/>
            <a:ext cx="4528385" cy="2308324"/>
          </a:xfrm>
          <a:prstGeom prst="rect">
            <a:avLst/>
          </a:prstGeom>
          <a:noFill/>
        </p:spPr>
        <p:txBody>
          <a:bodyPr wrap="square" rtlCol="0">
            <a:spAutoFit/>
          </a:bodyPr>
          <a:lstStyle/>
          <a:p>
            <a:pPr lvl="0" algn="just">
              <a:defRPr/>
            </a:pPr>
            <a:r>
              <a:rPr lang="en-US" altLang="zh-CN" sz="3600">
                <a:solidFill>
                  <a:srgbClr val="FF0000"/>
                </a:solidFill>
                <a:latin typeface="Roboto" panose="02000000000000000000" pitchFamily="2" charset="0"/>
                <a:ea typeface="Roboto" panose="02000000000000000000" pitchFamily="2" charset="0"/>
              </a:rPr>
              <a:t>Vì cảnh vật trắng xoá, bạn nhỏ mặc quần áo ấm, quấn khăn, đeo bốt</a:t>
            </a:r>
          </a:p>
        </p:txBody>
      </p:sp>
      <p:pic>
        <p:nvPicPr>
          <p:cNvPr id="2" name="Picture 1"/>
          <p:cNvPicPr>
            <a:picLocks noChangeAspect="1"/>
          </p:cNvPicPr>
          <p:nvPr/>
        </p:nvPicPr>
        <p:blipFill>
          <a:blip r:embed="rId3"/>
          <a:stretch>
            <a:fillRect/>
          </a:stretch>
        </p:blipFill>
        <p:spPr>
          <a:xfrm>
            <a:off x="4288071" y="3289889"/>
            <a:ext cx="6057900" cy="5843588"/>
          </a:xfrm>
          <a:prstGeom prst="rect">
            <a:avLst/>
          </a:prstGeom>
          <a:solidFill>
            <a:srgbClr val="FFFFFF">
              <a:shade val="85000"/>
            </a:srgbClr>
          </a:solidFill>
          <a:ln w="190500" cap="rnd">
            <a:solidFill>
              <a:srgbClr val="FFFFFF"/>
            </a:solidFill>
          </a:ln>
          <a:effectLst>
            <a:outerShdw blurRad="63500" sx="102000" sy="102000" algn="ctr"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5" name="TextBox 14"/>
          <p:cNvSpPr txBox="1"/>
          <p:nvPr/>
        </p:nvSpPr>
        <p:spPr>
          <a:xfrm>
            <a:off x="10679307" y="2959120"/>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Thời tiết mùa đông như thế nào?</a:t>
            </a:r>
          </a:p>
        </p:txBody>
      </p:sp>
      <p:sp>
        <p:nvSpPr>
          <p:cNvPr id="16" name="TextBox 15"/>
          <p:cNvSpPr txBox="1"/>
          <p:nvPr/>
        </p:nvSpPr>
        <p:spPr>
          <a:xfrm>
            <a:off x="10679306" y="3947992"/>
            <a:ext cx="7311150" cy="646331"/>
          </a:xfrm>
          <a:prstGeom prst="rect">
            <a:avLst/>
          </a:prstGeom>
          <a:noFill/>
        </p:spPr>
        <p:txBody>
          <a:bodyPr wrap="square" rtlCol="0">
            <a:spAutoFit/>
          </a:bodyPr>
          <a:lstStyle/>
          <a:p>
            <a:pPr algn="just">
              <a:defRPr/>
            </a:pPr>
            <a:r>
              <a:rPr lang="en-US" altLang="zh-CN" sz="3600">
                <a:solidFill>
                  <a:srgbClr val="FF0000"/>
                </a:solidFill>
                <a:latin typeface="Roboto" panose="02000000000000000000" pitchFamily="2" charset="0"/>
                <a:ea typeface="Roboto" panose="02000000000000000000" pitchFamily="2" charset="0"/>
              </a:rPr>
              <a:t>Thời tiết mùa đông </a:t>
            </a:r>
            <a:r>
              <a:rPr lang="vi-VN" altLang="zh-CN" sz="3600">
                <a:solidFill>
                  <a:srgbClr val="FF0000"/>
                </a:solidFill>
                <a:latin typeface="Roboto" panose="02000000000000000000" pitchFamily="2" charset="0"/>
                <a:ea typeface="Roboto" panose="02000000000000000000" pitchFamily="2" charset="0"/>
              </a:rPr>
              <a:t>lạnh, rét</a:t>
            </a:r>
          </a:p>
        </p:txBody>
      </p:sp>
      <p:sp>
        <p:nvSpPr>
          <p:cNvPr id="17" name="TextBox 16"/>
          <p:cNvSpPr txBox="1"/>
          <p:nvPr/>
        </p:nvSpPr>
        <p:spPr>
          <a:xfrm>
            <a:off x="10679307" y="5306069"/>
            <a:ext cx="7189614"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Cảnh vật mùa đông như thế nào?</a:t>
            </a:r>
          </a:p>
        </p:txBody>
      </p:sp>
      <p:sp>
        <p:nvSpPr>
          <p:cNvPr id="18" name="TextBox 17"/>
          <p:cNvSpPr txBox="1"/>
          <p:nvPr/>
        </p:nvSpPr>
        <p:spPr>
          <a:xfrm>
            <a:off x="10829689" y="6211682"/>
            <a:ext cx="5308253" cy="1200329"/>
          </a:xfrm>
          <a:prstGeom prst="rect">
            <a:avLst/>
          </a:prstGeom>
          <a:noFill/>
        </p:spPr>
        <p:txBody>
          <a:bodyPr wrap="square" rtlCol="0">
            <a:spAutoFit/>
          </a:bodyPr>
          <a:lstStyle/>
          <a:p>
            <a:pPr algn="just">
              <a:defRPr/>
            </a:pPr>
            <a:r>
              <a:rPr lang="en-US" altLang="zh-CN" sz="3600">
                <a:solidFill>
                  <a:srgbClr val="FF0000"/>
                </a:solidFill>
                <a:latin typeface="Roboto" panose="02000000000000000000" pitchFamily="2" charset="0"/>
                <a:ea typeface="Roboto" panose="02000000000000000000" pitchFamily="2" charset="0"/>
              </a:rPr>
              <a:t>Mùa thu cây </a:t>
            </a:r>
            <a:r>
              <a:rPr lang="vi-VN" altLang="zh-CN" sz="3600">
                <a:solidFill>
                  <a:srgbClr val="FF0000"/>
                </a:solidFill>
                <a:latin typeface="Roboto" panose="02000000000000000000" pitchFamily="2" charset="0"/>
                <a:ea typeface="Roboto" panose="02000000000000000000" pitchFamily="2" charset="0"/>
              </a:rPr>
              <a:t>trơ trụi</a:t>
            </a:r>
            <a:r>
              <a:rPr lang="en-US" altLang="zh-CN" sz="3600">
                <a:solidFill>
                  <a:srgbClr val="FF0000"/>
                </a:solidFill>
                <a:latin typeface="Roboto" panose="02000000000000000000" pitchFamily="2" charset="0"/>
                <a:ea typeface="Roboto" panose="02000000000000000000" pitchFamily="2" charset="0"/>
              </a:rPr>
              <a:t>, ít hoặc không có lá</a:t>
            </a:r>
            <a:endParaRPr lang="vi-VN" altLang="zh-CN" sz="36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854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3" grpId="0"/>
      <p:bldP spid="11"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5517" y="2536587"/>
            <a:ext cx="7820346" cy="4395306"/>
          </a:xfrm>
          <a:prstGeom prst="round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9481637" y="2520131"/>
            <a:ext cx="7900568" cy="4428219"/>
          </a:xfrm>
          <a:prstGeom prst="roundRect">
            <a:avLst/>
          </a:prstGeom>
          <a:effectLst>
            <a:outerShdw blurRad="63500" sx="102000" sy="102000" algn="ctr" rotWithShape="0">
              <a:prstClr val="black">
                <a:alpha val="40000"/>
              </a:prstClr>
            </a:outerShdw>
          </a:effectLst>
        </p:spPr>
      </p:pic>
      <p:sp>
        <p:nvSpPr>
          <p:cNvPr id="117" name="TextBox 116"/>
          <p:cNvSpPr txBox="1"/>
          <p:nvPr/>
        </p:nvSpPr>
        <p:spPr>
          <a:xfrm>
            <a:off x="3226913" y="585902"/>
            <a:ext cx="11988590"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CÁC MÙA TRONG NĂM</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10" name="TextBox 9"/>
          <p:cNvSpPr txBox="1"/>
          <p:nvPr/>
        </p:nvSpPr>
        <p:spPr>
          <a:xfrm>
            <a:off x="3057687" y="1624000"/>
            <a:ext cx="12327039" cy="646331"/>
          </a:xfrm>
          <a:prstGeom prst="rect">
            <a:avLst/>
          </a:prstGeom>
          <a:noFill/>
        </p:spPr>
        <p:txBody>
          <a:bodyPr wrap="square" rtlCol="0">
            <a:spAutoFit/>
          </a:bodyPr>
          <a:lstStyle/>
          <a:p>
            <a:pPr lvl="0" algn="just">
              <a:defRPr/>
            </a:pPr>
            <a:r>
              <a:rPr lang="vi-VN" altLang="zh-CN" sz="3600">
                <a:solidFill>
                  <a:srgbClr val="002060"/>
                </a:solidFill>
                <a:latin typeface="Roboto" panose="02000000000000000000" pitchFamily="2" charset="0"/>
                <a:ea typeface="Roboto" panose="02000000000000000000" pitchFamily="2" charset="0"/>
              </a:rPr>
              <a:t>Hình nào thể hiện mùa mưa? Hình nào thể hiện mùa khô? </a:t>
            </a:r>
            <a:endParaRPr lang="en-US" altLang="zh-CN" sz="360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3226913" y="7191790"/>
            <a:ext cx="2524152"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Mùa mưa</a:t>
            </a:r>
          </a:p>
        </p:txBody>
      </p:sp>
      <p:sp>
        <p:nvSpPr>
          <p:cNvPr id="13" name="TextBox 12"/>
          <p:cNvSpPr txBox="1"/>
          <p:nvPr/>
        </p:nvSpPr>
        <p:spPr>
          <a:xfrm>
            <a:off x="12485869" y="7191791"/>
            <a:ext cx="2204978"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Mùa khô</a:t>
            </a:r>
          </a:p>
        </p:txBody>
      </p:sp>
      <p:sp>
        <p:nvSpPr>
          <p:cNvPr id="15" name="TextBox 14"/>
          <p:cNvSpPr txBox="1"/>
          <p:nvPr/>
        </p:nvSpPr>
        <p:spPr>
          <a:xfrm>
            <a:off x="7423803" y="7547581"/>
            <a:ext cx="3594807" cy="646331"/>
          </a:xfrm>
          <a:prstGeom prst="rect">
            <a:avLst/>
          </a:prstGeom>
          <a:noFill/>
        </p:spPr>
        <p:txBody>
          <a:bodyPr wrap="square" rtlCol="0">
            <a:spAutoFit/>
          </a:bodyPr>
          <a:lstStyle/>
          <a:p>
            <a:pPr lvl="0" algn="just">
              <a:defRPr/>
            </a:pPr>
            <a:r>
              <a:rPr lang="en-US" altLang="zh-CN" sz="3600">
                <a:solidFill>
                  <a:srgbClr val="002060"/>
                </a:solidFill>
                <a:latin typeface="Roboto" panose="02000000000000000000" pitchFamily="2" charset="0"/>
                <a:ea typeface="Roboto" panose="02000000000000000000" pitchFamily="2" charset="0"/>
              </a:rPr>
              <a:t>Vì sao em biết?</a:t>
            </a:r>
          </a:p>
        </p:txBody>
      </p:sp>
      <p:sp>
        <p:nvSpPr>
          <p:cNvPr id="16" name="TextBox 15"/>
          <p:cNvSpPr txBox="1"/>
          <p:nvPr/>
        </p:nvSpPr>
        <p:spPr>
          <a:xfrm>
            <a:off x="810183" y="8868152"/>
            <a:ext cx="7311150" cy="646331"/>
          </a:xfrm>
          <a:prstGeom prst="rect">
            <a:avLst/>
          </a:prstGeom>
          <a:noFill/>
        </p:spPr>
        <p:txBody>
          <a:bodyPr wrap="square" rtlCol="0">
            <a:spAutoFit/>
          </a:bodyPr>
          <a:lstStyle/>
          <a:p>
            <a:pPr algn="just">
              <a:defRPr/>
            </a:pPr>
            <a:r>
              <a:rPr lang="en-US" altLang="zh-CN" sz="3600">
                <a:solidFill>
                  <a:srgbClr val="002060"/>
                </a:solidFill>
                <a:latin typeface="Roboto" panose="02000000000000000000" pitchFamily="2" charset="0"/>
                <a:ea typeface="Roboto" panose="02000000000000000000" pitchFamily="2" charset="0"/>
              </a:rPr>
              <a:t>Vì mưa nhiều và to gây ra lũ lụt</a:t>
            </a:r>
            <a:endParaRPr lang="vi-VN" altLang="zh-CN" sz="36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10513266" y="8868152"/>
            <a:ext cx="6150183" cy="646331"/>
          </a:xfrm>
          <a:prstGeom prst="rect">
            <a:avLst/>
          </a:prstGeom>
          <a:noFill/>
        </p:spPr>
        <p:txBody>
          <a:bodyPr wrap="square" rtlCol="0">
            <a:spAutoFit/>
          </a:bodyPr>
          <a:lstStyle/>
          <a:p>
            <a:pPr algn="just">
              <a:defRPr/>
            </a:pPr>
            <a:r>
              <a:rPr lang="en-US" altLang="zh-CN" sz="3600">
                <a:solidFill>
                  <a:srgbClr val="002060"/>
                </a:solidFill>
                <a:latin typeface="Roboto" panose="02000000000000000000" pitchFamily="2" charset="0"/>
                <a:ea typeface="Roboto" panose="02000000000000000000" pitchFamily="2" charset="0"/>
              </a:rPr>
              <a:t>Vì ít mưa nên đất bị nứt nẻ</a:t>
            </a:r>
            <a:endParaRPr lang="vi-VN" altLang="zh-CN" sz="3600">
              <a:solidFill>
                <a:srgbClr val="002060"/>
              </a:solidFill>
              <a:latin typeface="Roboto" panose="02000000000000000000" pitchFamily="2" charset="0"/>
              <a:ea typeface="Roboto" panose="02000000000000000000" pitchFamily="2" charset="0"/>
            </a:endParaRPr>
          </a:p>
        </p:txBody>
      </p:sp>
      <p:sp>
        <p:nvSpPr>
          <p:cNvPr id="5" name="Up Arrow 4"/>
          <p:cNvSpPr/>
          <p:nvPr/>
        </p:nvSpPr>
        <p:spPr>
          <a:xfrm>
            <a:off x="4027991" y="7969626"/>
            <a:ext cx="625032" cy="672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Up Arrow 18"/>
          <p:cNvSpPr/>
          <p:nvPr/>
        </p:nvSpPr>
        <p:spPr>
          <a:xfrm>
            <a:off x="13254887" y="7969626"/>
            <a:ext cx="625032" cy="6728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160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3" grpId="0"/>
      <p:bldP spid="15" grpId="0"/>
      <p:bldP spid="16" grpId="0"/>
      <p:bldP spid="18" grpId="0"/>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123" y="1438275"/>
            <a:ext cx="8564527" cy="8637473"/>
          </a:xfrm>
          <a:custGeom>
            <a:avLst/>
            <a:gdLst/>
            <a:ahLst/>
            <a:cxnLst/>
            <a:rect l="l" t="t" r="r" b="b"/>
            <a:pathLst>
              <a:path w="8564527" h="8637473">
                <a:moveTo>
                  <a:pt x="0" y="0"/>
                </a:moveTo>
                <a:lnTo>
                  <a:pt x="8564527" y="0"/>
                </a:lnTo>
                <a:lnTo>
                  <a:pt x="8564527" y="8637473"/>
                </a:lnTo>
                <a:lnTo>
                  <a:pt x="0" y="8637473"/>
                </a:lnTo>
                <a:lnTo>
                  <a:pt x="0" y="0"/>
                </a:lnTo>
                <a:close/>
              </a:path>
            </a:pathLst>
          </a:custGeom>
          <a:blipFill>
            <a:blip r:embed="rId2"/>
            <a:stretch>
              <a:fillRect l="-683" t="-1560" b="-1560"/>
            </a:stretch>
          </a:blipFill>
        </p:spPr>
      </p:sp>
      <p:sp>
        <p:nvSpPr>
          <p:cNvPr id="3" name="TextBox 3"/>
          <p:cNvSpPr txBox="1"/>
          <p:nvPr/>
        </p:nvSpPr>
        <p:spPr>
          <a:xfrm>
            <a:off x="0" y="514350"/>
            <a:ext cx="15165366" cy="923925"/>
          </a:xfrm>
          <a:prstGeom prst="rect">
            <a:avLst/>
          </a:prstGeom>
        </p:spPr>
        <p:txBody>
          <a:bodyPr lIns="0" tIns="0" rIns="0" bIns="0" rtlCol="0" anchor="t">
            <a:spAutoFit/>
          </a:bodyPr>
          <a:lstStyle/>
          <a:p>
            <a:pPr>
              <a:lnSpc>
                <a:spcPts val="6480"/>
              </a:lnSpc>
            </a:pPr>
            <a:r>
              <a:rPr lang="en-US" sz="5400">
                <a:solidFill>
                  <a:srgbClr val="000000"/>
                </a:solidFill>
                <a:latin typeface="Times New Roman Bold"/>
              </a:rPr>
              <a:t>2. Trang phục phù hợp theo mùa </a:t>
            </a:r>
          </a:p>
        </p:txBody>
      </p:sp>
      <p:grpSp>
        <p:nvGrpSpPr>
          <p:cNvPr id="4" name="Group 4"/>
          <p:cNvGrpSpPr/>
          <p:nvPr/>
        </p:nvGrpSpPr>
        <p:grpSpPr>
          <a:xfrm>
            <a:off x="11401287" y="5074574"/>
            <a:ext cx="5331952" cy="1092602"/>
            <a:chOff x="0" y="0"/>
            <a:chExt cx="1298051" cy="265991"/>
          </a:xfrm>
        </p:grpSpPr>
        <p:sp>
          <p:nvSpPr>
            <p:cNvPr id="5" name="Freeform 5"/>
            <p:cNvSpPr/>
            <p:nvPr/>
          </p:nvSpPr>
          <p:spPr>
            <a:xfrm>
              <a:off x="0" y="0"/>
              <a:ext cx="1298051" cy="265991"/>
            </a:xfrm>
            <a:custGeom>
              <a:avLst/>
              <a:gdLst/>
              <a:ahLst/>
              <a:cxnLst/>
              <a:rect l="l" t="t" r="r" b="b"/>
              <a:pathLst>
                <a:path w="1298051" h="265991">
                  <a:moveTo>
                    <a:pt x="1094851" y="0"/>
                  </a:moveTo>
                  <a:cubicBezTo>
                    <a:pt x="1207075" y="0"/>
                    <a:pt x="1298051" y="59544"/>
                    <a:pt x="1298051" y="132996"/>
                  </a:cubicBezTo>
                  <a:cubicBezTo>
                    <a:pt x="1298051" y="206447"/>
                    <a:pt x="1207075" y="265991"/>
                    <a:pt x="1094851" y="265991"/>
                  </a:cubicBezTo>
                  <a:lnTo>
                    <a:pt x="203200" y="265991"/>
                  </a:lnTo>
                  <a:cubicBezTo>
                    <a:pt x="90976" y="265991"/>
                    <a:pt x="0" y="206447"/>
                    <a:pt x="0" y="132996"/>
                  </a:cubicBezTo>
                  <a:cubicBezTo>
                    <a:pt x="0" y="59544"/>
                    <a:pt x="90976" y="0"/>
                    <a:pt x="203200" y="0"/>
                  </a:cubicBezTo>
                  <a:close/>
                </a:path>
              </a:pathLst>
            </a:custGeom>
            <a:solidFill>
              <a:srgbClr val="AF805C"/>
            </a:solidFill>
          </p:spPr>
        </p:sp>
        <p:sp>
          <p:nvSpPr>
            <p:cNvPr id="6" name="TextBox 6"/>
            <p:cNvSpPr txBox="1"/>
            <p:nvPr/>
          </p:nvSpPr>
          <p:spPr>
            <a:xfrm>
              <a:off x="0" y="-47625"/>
              <a:ext cx="812800" cy="454025"/>
            </a:xfrm>
            <a:prstGeom prst="rect">
              <a:avLst/>
            </a:prstGeom>
          </p:spPr>
          <p:txBody>
            <a:bodyPr lIns="50800" tIns="50800" rIns="50800" bIns="50800" rtlCol="0" anchor="ctr"/>
            <a:lstStyle/>
            <a:p>
              <a:pPr algn="ctr">
                <a:lnSpc>
                  <a:spcPts val="4199"/>
                </a:lnSpc>
                <a:spcBef>
                  <a:spcPct val="0"/>
                </a:spcBef>
              </a:pPr>
              <a:r>
                <a:rPr lang="en-US" sz="2999" spc="176">
                  <a:solidFill>
                    <a:srgbClr val="000000"/>
                  </a:solidFill>
                  <a:latin typeface="Canva Sans"/>
                </a:rPr>
                <a:t>Mùa thu: 8,9,10,14</a:t>
              </a:r>
            </a:p>
          </p:txBody>
        </p:sp>
      </p:grpSp>
      <p:grpSp>
        <p:nvGrpSpPr>
          <p:cNvPr id="7" name="Group 7"/>
          <p:cNvGrpSpPr/>
          <p:nvPr/>
        </p:nvGrpSpPr>
        <p:grpSpPr>
          <a:xfrm>
            <a:off x="11401287" y="1438275"/>
            <a:ext cx="4035551" cy="1222135"/>
            <a:chOff x="0" y="0"/>
            <a:chExt cx="918927" cy="278290"/>
          </a:xfrm>
        </p:grpSpPr>
        <p:sp>
          <p:nvSpPr>
            <p:cNvPr id="8" name="Freeform 8"/>
            <p:cNvSpPr/>
            <p:nvPr/>
          </p:nvSpPr>
          <p:spPr>
            <a:xfrm>
              <a:off x="0" y="0"/>
              <a:ext cx="918927" cy="278290"/>
            </a:xfrm>
            <a:custGeom>
              <a:avLst/>
              <a:gdLst/>
              <a:ahLst/>
              <a:cxnLst/>
              <a:rect l="l" t="t" r="r" b="b"/>
              <a:pathLst>
                <a:path w="918927" h="278290">
                  <a:moveTo>
                    <a:pt x="715727" y="0"/>
                  </a:moveTo>
                  <a:cubicBezTo>
                    <a:pt x="827951" y="0"/>
                    <a:pt x="918927" y="62297"/>
                    <a:pt x="918927" y="139145"/>
                  </a:cubicBezTo>
                  <a:cubicBezTo>
                    <a:pt x="918927" y="215992"/>
                    <a:pt x="827951" y="278290"/>
                    <a:pt x="715727" y="278290"/>
                  </a:cubicBezTo>
                  <a:lnTo>
                    <a:pt x="203200" y="278290"/>
                  </a:lnTo>
                  <a:cubicBezTo>
                    <a:pt x="90976" y="278290"/>
                    <a:pt x="0" y="215992"/>
                    <a:pt x="0" y="139145"/>
                  </a:cubicBezTo>
                  <a:cubicBezTo>
                    <a:pt x="0" y="62297"/>
                    <a:pt x="90976" y="0"/>
                    <a:pt x="203200" y="0"/>
                  </a:cubicBezTo>
                  <a:close/>
                </a:path>
              </a:pathLst>
            </a:custGeom>
            <a:solidFill>
              <a:srgbClr val="465562"/>
            </a:solidFill>
          </p:spPr>
        </p:sp>
        <p:sp>
          <p:nvSpPr>
            <p:cNvPr id="9" name="TextBox 9"/>
            <p:cNvSpPr txBox="1"/>
            <p:nvPr/>
          </p:nvSpPr>
          <p:spPr>
            <a:xfrm>
              <a:off x="0" y="-47625"/>
              <a:ext cx="812800" cy="454025"/>
            </a:xfrm>
            <a:prstGeom prst="rect">
              <a:avLst/>
            </a:prstGeom>
          </p:spPr>
          <p:txBody>
            <a:bodyPr lIns="50800" tIns="50800" rIns="50800" bIns="50800" rtlCol="0" anchor="ctr"/>
            <a:lstStyle/>
            <a:p>
              <a:pPr algn="ctr">
                <a:lnSpc>
                  <a:spcPts val="4199"/>
                </a:lnSpc>
                <a:spcBef>
                  <a:spcPct val="0"/>
                </a:spcBef>
              </a:pPr>
              <a:r>
                <a:rPr lang="en-US" sz="2999" spc="176">
                  <a:solidFill>
                    <a:srgbClr val="EED8D2"/>
                  </a:solidFill>
                  <a:latin typeface="Canva Sans"/>
                </a:rPr>
                <a:t>Mùa xuân: 1,12</a:t>
              </a:r>
            </a:p>
          </p:txBody>
        </p:sp>
      </p:grpSp>
      <p:grpSp>
        <p:nvGrpSpPr>
          <p:cNvPr id="10" name="Group 10"/>
          <p:cNvGrpSpPr/>
          <p:nvPr/>
        </p:nvGrpSpPr>
        <p:grpSpPr>
          <a:xfrm>
            <a:off x="11410812" y="3212860"/>
            <a:ext cx="5886588" cy="1309264"/>
            <a:chOff x="0" y="0"/>
            <a:chExt cx="1288804" cy="317033"/>
          </a:xfrm>
        </p:grpSpPr>
        <p:sp>
          <p:nvSpPr>
            <p:cNvPr id="11" name="Freeform 11"/>
            <p:cNvSpPr/>
            <p:nvPr/>
          </p:nvSpPr>
          <p:spPr>
            <a:xfrm>
              <a:off x="0" y="0"/>
              <a:ext cx="1288804" cy="317033"/>
            </a:xfrm>
            <a:custGeom>
              <a:avLst/>
              <a:gdLst/>
              <a:ahLst/>
              <a:cxnLst/>
              <a:rect l="l" t="t" r="r" b="b"/>
              <a:pathLst>
                <a:path w="1288804" h="317033">
                  <a:moveTo>
                    <a:pt x="1085604" y="0"/>
                  </a:moveTo>
                  <a:cubicBezTo>
                    <a:pt x="1197828" y="0"/>
                    <a:pt x="1288804" y="70970"/>
                    <a:pt x="1288804" y="158517"/>
                  </a:cubicBezTo>
                  <a:cubicBezTo>
                    <a:pt x="1288804" y="246063"/>
                    <a:pt x="1197828" y="317033"/>
                    <a:pt x="1085604" y="317033"/>
                  </a:cubicBezTo>
                  <a:lnTo>
                    <a:pt x="203200" y="317033"/>
                  </a:lnTo>
                  <a:cubicBezTo>
                    <a:pt x="90976" y="317033"/>
                    <a:pt x="0" y="246063"/>
                    <a:pt x="0" y="158517"/>
                  </a:cubicBezTo>
                  <a:cubicBezTo>
                    <a:pt x="0" y="70970"/>
                    <a:pt x="90976" y="0"/>
                    <a:pt x="203200" y="0"/>
                  </a:cubicBezTo>
                  <a:close/>
                </a:path>
              </a:pathLst>
            </a:custGeom>
            <a:solidFill>
              <a:srgbClr val="D13B45"/>
            </a:solidFill>
          </p:spPr>
        </p:sp>
        <p:sp>
          <p:nvSpPr>
            <p:cNvPr id="12" name="TextBox 12"/>
            <p:cNvSpPr txBox="1"/>
            <p:nvPr/>
          </p:nvSpPr>
          <p:spPr>
            <a:xfrm>
              <a:off x="0" y="-47625"/>
              <a:ext cx="812800" cy="454025"/>
            </a:xfrm>
            <a:prstGeom prst="rect">
              <a:avLst/>
            </a:prstGeom>
          </p:spPr>
          <p:txBody>
            <a:bodyPr lIns="50800" tIns="50800" rIns="50800" bIns="50800" rtlCol="0" anchor="ctr"/>
            <a:lstStyle/>
            <a:p>
              <a:pPr algn="ctr">
                <a:lnSpc>
                  <a:spcPts val="4199"/>
                </a:lnSpc>
                <a:spcBef>
                  <a:spcPct val="0"/>
                </a:spcBef>
              </a:pPr>
              <a:r>
                <a:rPr lang="en-US" sz="2999" spc="176">
                  <a:solidFill>
                    <a:srgbClr val="EED8D2"/>
                  </a:solidFill>
                  <a:latin typeface="Canva Sans"/>
                </a:rPr>
                <a:t>Mùa hè: 2,4,6,11,13,17 </a:t>
              </a:r>
            </a:p>
          </p:txBody>
        </p:sp>
      </p:grpSp>
      <p:grpSp>
        <p:nvGrpSpPr>
          <p:cNvPr id="13" name="Group 13"/>
          <p:cNvGrpSpPr/>
          <p:nvPr/>
        </p:nvGrpSpPr>
        <p:grpSpPr>
          <a:xfrm>
            <a:off x="11420337" y="6719626"/>
            <a:ext cx="5312902" cy="1052401"/>
            <a:chOff x="0" y="0"/>
            <a:chExt cx="1399283" cy="277175"/>
          </a:xfrm>
        </p:grpSpPr>
        <p:sp>
          <p:nvSpPr>
            <p:cNvPr id="14" name="Freeform 14"/>
            <p:cNvSpPr/>
            <p:nvPr/>
          </p:nvSpPr>
          <p:spPr>
            <a:xfrm>
              <a:off x="0" y="0"/>
              <a:ext cx="1399283" cy="277175"/>
            </a:xfrm>
            <a:custGeom>
              <a:avLst/>
              <a:gdLst/>
              <a:ahLst/>
              <a:cxnLst/>
              <a:rect l="l" t="t" r="r" b="b"/>
              <a:pathLst>
                <a:path w="1399283" h="277175">
                  <a:moveTo>
                    <a:pt x="1196083" y="0"/>
                  </a:moveTo>
                  <a:cubicBezTo>
                    <a:pt x="1308307" y="0"/>
                    <a:pt x="1399283" y="62048"/>
                    <a:pt x="1399283" y="138588"/>
                  </a:cubicBezTo>
                  <a:cubicBezTo>
                    <a:pt x="1399283" y="215128"/>
                    <a:pt x="1308307" y="277175"/>
                    <a:pt x="1196083" y="277175"/>
                  </a:cubicBezTo>
                  <a:lnTo>
                    <a:pt x="203200" y="277175"/>
                  </a:lnTo>
                  <a:cubicBezTo>
                    <a:pt x="90976" y="277175"/>
                    <a:pt x="0" y="215128"/>
                    <a:pt x="0" y="138588"/>
                  </a:cubicBezTo>
                  <a:cubicBezTo>
                    <a:pt x="0" y="62048"/>
                    <a:pt x="90976" y="0"/>
                    <a:pt x="203200" y="0"/>
                  </a:cubicBezTo>
                  <a:close/>
                </a:path>
              </a:pathLst>
            </a:custGeom>
            <a:solidFill>
              <a:srgbClr val="465562"/>
            </a:solidFill>
          </p:spPr>
        </p:sp>
        <p:sp>
          <p:nvSpPr>
            <p:cNvPr id="15" name="TextBox 15"/>
            <p:cNvSpPr txBox="1"/>
            <p:nvPr/>
          </p:nvSpPr>
          <p:spPr>
            <a:xfrm>
              <a:off x="0" y="-47625"/>
              <a:ext cx="812800" cy="454025"/>
            </a:xfrm>
            <a:prstGeom prst="rect">
              <a:avLst/>
            </a:prstGeom>
          </p:spPr>
          <p:txBody>
            <a:bodyPr lIns="50800" tIns="50800" rIns="50800" bIns="50800" rtlCol="0" anchor="ctr"/>
            <a:lstStyle/>
            <a:p>
              <a:pPr algn="ctr">
                <a:lnSpc>
                  <a:spcPts val="4199"/>
                </a:lnSpc>
                <a:spcBef>
                  <a:spcPct val="0"/>
                </a:spcBef>
              </a:pPr>
              <a:r>
                <a:rPr lang="en-US" sz="2999" spc="176">
                  <a:solidFill>
                    <a:srgbClr val="EED8D2"/>
                  </a:solidFill>
                  <a:latin typeface="Canva Sans"/>
                </a:rPr>
                <a:t>Mùa đông: 3,7,15,18,19</a:t>
              </a:r>
            </a:p>
          </p:txBody>
        </p:sp>
      </p:grpSp>
      <p:grpSp>
        <p:nvGrpSpPr>
          <p:cNvPr id="16" name="Group 16"/>
          <p:cNvGrpSpPr/>
          <p:nvPr/>
        </p:nvGrpSpPr>
        <p:grpSpPr>
          <a:xfrm>
            <a:off x="11401287" y="8322338"/>
            <a:ext cx="4035551" cy="1082565"/>
            <a:chOff x="0" y="0"/>
            <a:chExt cx="918927" cy="246508"/>
          </a:xfrm>
        </p:grpSpPr>
        <p:sp>
          <p:nvSpPr>
            <p:cNvPr id="17" name="Freeform 17"/>
            <p:cNvSpPr/>
            <p:nvPr/>
          </p:nvSpPr>
          <p:spPr>
            <a:xfrm>
              <a:off x="0" y="0"/>
              <a:ext cx="918927" cy="246508"/>
            </a:xfrm>
            <a:custGeom>
              <a:avLst/>
              <a:gdLst/>
              <a:ahLst/>
              <a:cxnLst/>
              <a:rect l="l" t="t" r="r" b="b"/>
              <a:pathLst>
                <a:path w="918927" h="246508">
                  <a:moveTo>
                    <a:pt x="715727" y="0"/>
                  </a:moveTo>
                  <a:cubicBezTo>
                    <a:pt x="827951" y="0"/>
                    <a:pt x="918927" y="55183"/>
                    <a:pt x="918927" y="123254"/>
                  </a:cubicBezTo>
                  <a:cubicBezTo>
                    <a:pt x="918927" y="191326"/>
                    <a:pt x="827951" y="246508"/>
                    <a:pt x="715727" y="246508"/>
                  </a:cubicBezTo>
                  <a:lnTo>
                    <a:pt x="203200" y="246508"/>
                  </a:lnTo>
                  <a:cubicBezTo>
                    <a:pt x="90976" y="246508"/>
                    <a:pt x="0" y="191326"/>
                    <a:pt x="0" y="123254"/>
                  </a:cubicBezTo>
                  <a:cubicBezTo>
                    <a:pt x="0" y="55183"/>
                    <a:pt x="90976" y="0"/>
                    <a:pt x="203200" y="0"/>
                  </a:cubicBezTo>
                  <a:close/>
                </a:path>
              </a:pathLst>
            </a:custGeom>
            <a:solidFill>
              <a:srgbClr val="D13B45"/>
            </a:solidFill>
          </p:spPr>
        </p:sp>
        <p:sp>
          <p:nvSpPr>
            <p:cNvPr id="18" name="TextBox 18"/>
            <p:cNvSpPr txBox="1"/>
            <p:nvPr/>
          </p:nvSpPr>
          <p:spPr>
            <a:xfrm>
              <a:off x="0" y="-47625"/>
              <a:ext cx="812800" cy="454025"/>
            </a:xfrm>
            <a:prstGeom prst="rect">
              <a:avLst/>
            </a:prstGeom>
          </p:spPr>
          <p:txBody>
            <a:bodyPr lIns="50800" tIns="50800" rIns="50800" bIns="50800" rtlCol="0" anchor="ctr"/>
            <a:lstStyle/>
            <a:p>
              <a:pPr algn="ctr">
                <a:lnSpc>
                  <a:spcPts val="4199"/>
                </a:lnSpc>
                <a:spcBef>
                  <a:spcPct val="0"/>
                </a:spcBef>
              </a:pPr>
              <a:r>
                <a:rPr lang="en-US" sz="2999" spc="176">
                  <a:solidFill>
                    <a:srgbClr val="EED8D2"/>
                  </a:solidFill>
                  <a:latin typeface="Canva Sans"/>
                </a:rPr>
                <a:t>Mùa mưa: 5,16</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5025" y="1292036"/>
            <a:ext cx="15126437" cy="7702929"/>
            <a:chOff x="0" y="0"/>
            <a:chExt cx="3983918" cy="2028755"/>
          </a:xfrm>
        </p:grpSpPr>
        <p:sp>
          <p:nvSpPr>
            <p:cNvPr id="3" name="Freeform 3"/>
            <p:cNvSpPr/>
            <p:nvPr/>
          </p:nvSpPr>
          <p:spPr>
            <a:xfrm>
              <a:off x="0" y="0"/>
              <a:ext cx="3983918" cy="2028755"/>
            </a:xfrm>
            <a:custGeom>
              <a:avLst/>
              <a:gdLst/>
              <a:ahLst/>
              <a:cxnLst/>
              <a:rect l="l" t="t" r="r" b="b"/>
              <a:pathLst>
                <a:path w="3983918" h="2028755">
                  <a:moveTo>
                    <a:pt x="47599" y="0"/>
                  </a:moveTo>
                  <a:lnTo>
                    <a:pt x="3936319" y="0"/>
                  </a:lnTo>
                  <a:cubicBezTo>
                    <a:pt x="3962607" y="0"/>
                    <a:pt x="3983918" y="21311"/>
                    <a:pt x="3983918" y="47599"/>
                  </a:cubicBezTo>
                  <a:lnTo>
                    <a:pt x="3983918" y="1981156"/>
                  </a:lnTo>
                  <a:cubicBezTo>
                    <a:pt x="3983918" y="2007444"/>
                    <a:pt x="3962607" y="2028755"/>
                    <a:pt x="3936319" y="2028755"/>
                  </a:cubicBezTo>
                  <a:lnTo>
                    <a:pt x="47599" y="2028755"/>
                  </a:lnTo>
                  <a:cubicBezTo>
                    <a:pt x="21311" y="2028755"/>
                    <a:pt x="0" y="2007444"/>
                    <a:pt x="0" y="1981156"/>
                  </a:cubicBezTo>
                  <a:lnTo>
                    <a:pt x="0" y="47599"/>
                  </a:lnTo>
                  <a:cubicBezTo>
                    <a:pt x="0" y="21311"/>
                    <a:pt x="21311" y="0"/>
                    <a:pt x="47599" y="0"/>
                  </a:cubicBezTo>
                  <a:close/>
                </a:path>
              </a:pathLst>
            </a:custGeom>
            <a:solidFill>
              <a:srgbClr val="B9E1EB"/>
            </a:solidFill>
            <a:ln w="28575" cap="rnd">
              <a:solidFill>
                <a:srgbClr val="2A5B7B"/>
              </a:solidFill>
              <a:round/>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442208" y="1523288"/>
            <a:ext cx="11851164" cy="3545875"/>
          </a:xfrm>
          <a:prstGeom prst="rect">
            <a:avLst/>
          </a:prstGeom>
        </p:spPr>
        <p:txBody>
          <a:bodyPr lIns="0" tIns="0" rIns="0" bIns="0" rtlCol="0" anchor="t">
            <a:spAutoFit/>
          </a:bodyPr>
          <a:lstStyle/>
          <a:p>
            <a:pPr algn="ctr">
              <a:lnSpc>
                <a:spcPts val="9404"/>
              </a:lnSpc>
            </a:pPr>
            <a:r>
              <a:rPr lang="en-US" sz="6717">
                <a:solidFill>
                  <a:srgbClr val="6D430A"/>
                </a:solidFill>
                <a:latin typeface="La Lou Bold"/>
              </a:rPr>
              <a:t>Vì sao phải sử dụng trang phục theo mùa ?</a:t>
            </a:r>
          </a:p>
          <a:p>
            <a:pPr algn="ctr">
              <a:lnSpc>
                <a:spcPts val="9404"/>
              </a:lnSpc>
            </a:pPr>
            <a:endParaRPr lang="en-US" sz="6717">
              <a:solidFill>
                <a:srgbClr val="6D430A"/>
              </a:solidFill>
              <a:latin typeface="La Lou Bold"/>
            </a:endParaRPr>
          </a:p>
        </p:txBody>
      </p:sp>
      <p:sp>
        <p:nvSpPr>
          <p:cNvPr id="6" name="TextBox 6"/>
          <p:cNvSpPr txBox="1"/>
          <p:nvPr/>
        </p:nvSpPr>
        <p:spPr>
          <a:xfrm>
            <a:off x="2994628" y="4585762"/>
            <a:ext cx="12815401" cy="2359960"/>
          </a:xfrm>
          <a:prstGeom prst="rect">
            <a:avLst/>
          </a:prstGeom>
        </p:spPr>
        <p:txBody>
          <a:bodyPr lIns="0" tIns="0" rIns="0" bIns="0" rtlCol="0" anchor="t">
            <a:spAutoFit/>
          </a:bodyPr>
          <a:lstStyle/>
          <a:p>
            <a:pPr algn="ctr">
              <a:lnSpc>
                <a:spcPts val="6213"/>
              </a:lnSpc>
            </a:pPr>
            <a:r>
              <a:rPr lang="en-US" sz="4438" smtClean="0">
                <a:solidFill>
                  <a:srgbClr val="ED0010"/>
                </a:solidFill>
                <a:latin typeface="IreneFlorentina"/>
              </a:rPr>
              <a:t>Mỗi mùa thời tiết sẽ thay đổi khác nhau cho nên chúng ta phải mặc trang phục phù hợp để bảo vệ cơ thể  </a:t>
            </a:r>
            <a:endParaRPr lang="en-US" sz="4438">
              <a:solidFill>
                <a:srgbClr val="ED0010"/>
              </a:solidFill>
              <a:latin typeface="IreneFlorenti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34179" y="334532"/>
            <a:ext cx="11788815" cy="830997"/>
          </a:xfrm>
          <a:prstGeom prst="rect">
            <a:avLst/>
          </a:prstGeom>
          <a:noFill/>
        </p:spPr>
        <p:txBody>
          <a:bodyPr wrap="square" rtlCol="0">
            <a:spAutoFit/>
          </a:bodyPr>
          <a:lstStyle/>
          <a:p>
            <a:pPr lvl="0" algn="ctr">
              <a:defRPr/>
            </a:pPr>
            <a:r>
              <a:rPr lang="en-US" altLang="zh-CN" sz="4800" b="1">
                <a:solidFill>
                  <a:srgbClr val="002060"/>
                </a:solidFill>
                <a:latin typeface="Roboto Black" panose="02000000000000000000" pitchFamily="2" charset="0"/>
                <a:ea typeface="Roboto Black" panose="02000000000000000000" pitchFamily="2" charset="0"/>
              </a:rPr>
              <a:t>TÌM HIỂU VỀ TRANG PHỤC THEO MÙA</a:t>
            </a:r>
            <a:endParaRPr lang="en-US" altLang="zh-CN" sz="4800" b="1" dirty="0">
              <a:solidFill>
                <a:srgbClr val="002060"/>
              </a:solidFill>
              <a:latin typeface="Roboto Black" panose="02000000000000000000" pitchFamily="2" charset="0"/>
              <a:ea typeface="Roboto Black" panose="02000000000000000000" pitchFamily="2" charset="0"/>
            </a:endParaRPr>
          </a:p>
        </p:txBody>
      </p:sp>
      <p:sp>
        <p:nvSpPr>
          <p:cNvPr id="9" name="TextBox 8"/>
          <p:cNvSpPr txBox="1"/>
          <p:nvPr/>
        </p:nvSpPr>
        <p:spPr>
          <a:xfrm>
            <a:off x="465581" y="6107806"/>
            <a:ext cx="3180446" cy="1938992"/>
          </a:xfrm>
          <a:prstGeom prst="rect">
            <a:avLst/>
          </a:prstGeom>
          <a:noFill/>
        </p:spPr>
        <p:txBody>
          <a:bodyPr wrap="square" rtlCol="0">
            <a:spAutoFit/>
          </a:bodyPr>
          <a:lstStyle/>
          <a:p>
            <a:pPr lvl="0" algn="ctr">
              <a:defRPr/>
            </a:pPr>
            <a:r>
              <a:rPr lang="en-US" altLang="zh-CN" sz="3000">
                <a:solidFill>
                  <a:srgbClr val="002060"/>
                </a:solidFill>
                <a:latin typeface="Roboto" panose="02000000000000000000" pitchFamily="2" charset="0"/>
                <a:ea typeface="Roboto" panose="02000000000000000000" pitchFamily="2" charset="0"/>
              </a:rPr>
              <a:t>Mùa xuân</a:t>
            </a:r>
          </a:p>
          <a:p>
            <a:pPr lvl="0" algn="ctr">
              <a:defRPr/>
            </a:pPr>
            <a:r>
              <a:rPr lang="en-US" altLang="zh-CN" sz="3000">
                <a:solidFill>
                  <a:srgbClr val="002060"/>
                </a:solidFill>
                <a:latin typeface="Roboto" panose="02000000000000000000" pitchFamily="2" charset="0"/>
                <a:ea typeface="Roboto" panose="02000000000000000000" pitchFamily="2" charset="0"/>
              </a:rPr>
              <a:t>mặc quần áo mỏng, nhẹ  cho thoải mái</a:t>
            </a:r>
          </a:p>
        </p:txBody>
      </p:sp>
      <p:sp>
        <p:nvSpPr>
          <p:cNvPr id="10" name="TextBox 9"/>
          <p:cNvSpPr txBox="1"/>
          <p:nvPr/>
        </p:nvSpPr>
        <p:spPr>
          <a:xfrm>
            <a:off x="2517494" y="1388968"/>
            <a:ext cx="14219499" cy="646331"/>
          </a:xfrm>
          <a:prstGeom prst="rect">
            <a:avLst/>
          </a:prstGeom>
          <a:noFill/>
        </p:spPr>
        <p:txBody>
          <a:bodyPr wrap="square" rtlCol="0">
            <a:spAutoFit/>
          </a:bodyPr>
          <a:lstStyle/>
          <a:p>
            <a:pPr lvl="0" algn="ctr">
              <a:defRPr/>
            </a:pPr>
            <a:r>
              <a:rPr lang="vi-VN" altLang="zh-CN" sz="3600">
                <a:solidFill>
                  <a:srgbClr val="002060"/>
                </a:solidFill>
                <a:latin typeface="Roboto" panose="02000000000000000000" pitchFamily="2" charset="0"/>
                <a:ea typeface="Roboto" panose="02000000000000000000" pitchFamily="2" charset="0"/>
              </a:rPr>
              <a:t>Chia sẻ về lợi ích của việc mặc trang phục phù hợp với từng mùa</a:t>
            </a:r>
            <a:endParaRPr lang="en-US" altLang="zh-CN" sz="36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609945" y="6107806"/>
            <a:ext cx="3089333" cy="1938992"/>
          </a:xfrm>
          <a:prstGeom prst="rect">
            <a:avLst/>
          </a:prstGeom>
          <a:noFill/>
        </p:spPr>
        <p:txBody>
          <a:bodyPr wrap="square" rtlCol="0">
            <a:spAutoFit/>
          </a:bodyPr>
          <a:lstStyle/>
          <a:p>
            <a:pPr lvl="0" algn="ctr">
              <a:defRPr/>
            </a:pPr>
            <a:r>
              <a:rPr lang="en-US" altLang="zh-CN" sz="3000">
                <a:solidFill>
                  <a:srgbClr val="002060"/>
                </a:solidFill>
                <a:latin typeface="Roboto" panose="02000000000000000000" pitchFamily="2" charset="0"/>
                <a:ea typeface="Roboto" panose="02000000000000000000" pitchFamily="2" charset="0"/>
              </a:rPr>
              <a:t>M</a:t>
            </a:r>
            <a:r>
              <a:rPr lang="vi-VN" altLang="zh-CN" sz="3000">
                <a:solidFill>
                  <a:srgbClr val="002060"/>
                </a:solidFill>
                <a:latin typeface="Roboto" panose="02000000000000000000" pitchFamily="2" charset="0"/>
                <a:ea typeface="Roboto" panose="02000000000000000000" pitchFamily="2" charset="0"/>
              </a:rPr>
              <a:t>ùa hè</a:t>
            </a:r>
            <a:endParaRPr lang="en-US" altLang="zh-CN" sz="3000">
              <a:solidFill>
                <a:srgbClr val="002060"/>
              </a:solidFill>
              <a:latin typeface="Roboto" panose="02000000000000000000" pitchFamily="2" charset="0"/>
              <a:ea typeface="Roboto" panose="02000000000000000000" pitchFamily="2" charset="0"/>
            </a:endParaRPr>
          </a:p>
          <a:p>
            <a:pPr lvl="0" algn="ctr">
              <a:defRPr/>
            </a:pPr>
            <a:r>
              <a:rPr lang="vi-VN" altLang="zh-CN" sz="3000">
                <a:solidFill>
                  <a:srgbClr val="002060"/>
                </a:solidFill>
                <a:latin typeface="Roboto" panose="02000000000000000000" pitchFamily="2" charset="0"/>
                <a:ea typeface="Roboto" panose="02000000000000000000" pitchFamily="2" charset="0"/>
              </a:rPr>
              <a:t>mặc quần áo cộc tay để không bị nóng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699" y="2647043"/>
            <a:ext cx="3500462" cy="34333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638" y="2632617"/>
            <a:ext cx="2549922" cy="33932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341" y="2194965"/>
            <a:ext cx="3600329" cy="383092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5593" y="2647043"/>
            <a:ext cx="2300559" cy="3378851"/>
          </a:xfrm>
          <a:prstGeom prst="rect">
            <a:avLst/>
          </a:prstGeom>
        </p:spPr>
      </p:pic>
      <p:sp>
        <p:nvSpPr>
          <p:cNvPr id="14" name="TextBox 13"/>
          <p:cNvSpPr txBox="1"/>
          <p:nvPr/>
        </p:nvSpPr>
        <p:spPr>
          <a:xfrm>
            <a:off x="8663195" y="6107805"/>
            <a:ext cx="4174341" cy="1938992"/>
          </a:xfrm>
          <a:prstGeom prst="rect">
            <a:avLst/>
          </a:prstGeom>
          <a:noFill/>
        </p:spPr>
        <p:txBody>
          <a:bodyPr wrap="square" rtlCol="0">
            <a:spAutoFit/>
          </a:bodyPr>
          <a:lstStyle/>
          <a:p>
            <a:pPr lvl="0" algn="ctr">
              <a:defRPr/>
            </a:pPr>
            <a:r>
              <a:rPr lang="en-US" altLang="zh-CN" sz="3000">
                <a:solidFill>
                  <a:srgbClr val="002060"/>
                </a:solidFill>
                <a:latin typeface="Roboto" panose="02000000000000000000" pitchFamily="2" charset="0"/>
                <a:ea typeface="Roboto" panose="02000000000000000000" pitchFamily="2" charset="0"/>
              </a:rPr>
              <a:t>M</a:t>
            </a:r>
            <a:r>
              <a:rPr lang="vi-VN" altLang="zh-CN" sz="3000">
                <a:solidFill>
                  <a:srgbClr val="002060"/>
                </a:solidFill>
                <a:latin typeface="Roboto" panose="02000000000000000000" pitchFamily="2" charset="0"/>
                <a:ea typeface="Roboto" panose="02000000000000000000" pitchFamily="2" charset="0"/>
              </a:rPr>
              <a:t>ùa thu</a:t>
            </a:r>
            <a:endParaRPr lang="en-US" altLang="zh-CN" sz="3000">
              <a:solidFill>
                <a:srgbClr val="002060"/>
              </a:solidFill>
              <a:latin typeface="Roboto" panose="02000000000000000000" pitchFamily="2" charset="0"/>
              <a:ea typeface="Roboto" panose="02000000000000000000" pitchFamily="2" charset="0"/>
            </a:endParaRPr>
          </a:p>
          <a:p>
            <a:pPr lvl="0" algn="ctr">
              <a:defRPr/>
            </a:pPr>
            <a:r>
              <a:rPr lang="vi-VN" altLang="zh-CN" sz="3000">
                <a:solidFill>
                  <a:srgbClr val="002060"/>
                </a:solidFill>
                <a:latin typeface="Roboto" panose="02000000000000000000" pitchFamily="2" charset="0"/>
                <a:ea typeface="Roboto" panose="02000000000000000000" pitchFamily="2" charset="0"/>
              </a:rPr>
              <a:t>mặc quần áo dài tay để ấm hơn vì thời tiết mát mẻ, hơi se lạnh</a:t>
            </a:r>
          </a:p>
        </p:txBody>
      </p:sp>
      <p:sp>
        <p:nvSpPr>
          <p:cNvPr id="17" name="TextBox 16"/>
          <p:cNvSpPr txBox="1"/>
          <p:nvPr/>
        </p:nvSpPr>
        <p:spPr>
          <a:xfrm>
            <a:off x="13369804" y="6107806"/>
            <a:ext cx="4184249" cy="2400657"/>
          </a:xfrm>
          <a:prstGeom prst="rect">
            <a:avLst/>
          </a:prstGeom>
          <a:noFill/>
        </p:spPr>
        <p:txBody>
          <a:bodyPr wrap="square" rtlCol="0">
            <a:spAutoFit/>
          </a:bodyPr>
          <a:lstStyle/>
          <a:p>
            <a:pPr lvl="0" algn="ctr">
              <a:defRPr/>
            </a:pPr>
            <a:r>
              <a:rPr lang="en-US" altLang="zh-CN" sz="3000">
                <a:solidFill>
                  <a:srgbClr val="002060"/>
                </a:solidFill>
                <a:latin typeface="Roboto" panose="02000000000000000000" pitchFamily="2" charset="0"/>
                <a:ea typeface="Roboto" panose="02000000000000000000" pitchFamily="2" charset="0"/>
              </a:rPr>
              <a:t>M</a:t>
            </a:r>
            <a:r>
              <a:rPr lang="vi-VN" altLang="zh-CN" sz="3000">
                <a:solidFill>
                  <a:srgbClr val="002060"/>
                </a:solidFill>
                <a:latin typeface="Roboto" panose="02000000000000000000" pitchFamily="2" charset="0"/>
                <a:ea typeface="Roboto" panose="02000000000000000000" pitchFamily="2" charset="0"/>
              </a:rPr>
              <a:t>ùa đông</a:t>
            </a:r>
            <a:endParaRPr lang="en-US" altLang="zh-CN" sz="3000">
              <a:solidFill>
                <a:srgbClr val="002060"/>
              </a:solidFill>
              <a:latin typeface="Roboto" panose="02000000000000000000" pitchFamily="2" charset="0"/>
              <a:ea typeface="Roboto" panose="02000000000000000000" pitchFamily="2" charset="0"/>
            </a:endParaRPr>
          </a:p>
          <a:p>
            <a:pPr lvl="0" algn="ctr">
              <a:defRPr/>
            </a:pPr>
            <a:r>
              <a:rPr lang="vi-VN" altLang="zh-CN" sz="3000">
                <a:solidFill>
                  <a:srgbClr val="002060"/>
                </a:solidFill>
                <a:latin typeface="Roboto" panose="02000000000000000000" pitchFamily="2" charset="0"/>
                <a:ea typeface="Roboto" panose="02000000000000000000" pitchFamily="2" charset="0"/>
              </a:rPr>
              <a:t>mặc quần áo dày, đội mũ len, quàng khăn và đi tất, găng tay để không bị lạnh</a:t>
            </a:r>
          </a:p>
        </p:txBody>
      </p:sp>
      <p:sp>
        <p:nvSpPr>
          <p:cNvPr id="18" name="TextBox 17"/>
          <p:cNvSpPr txBox="1"/>
          <p:nvPr/>
        </p:nvSpPr>
        <p:spPr>
          <a:xfrm>
            <a:off x="721790" y="8648919"/>
            <a:ext cx="14219499" cy="1200329"/>
          </a:xfrm>
          <a:prstGeom prst="rect">
            <a:avLst/>
          </a:prstGeom>
          <a:noFill/>
        </p:spPr>
        <p:txBody>
          <a:bodyPr wrap="square" rtlCol="0">
            <a:spAutoFit/>
          </a:bodyPr>
          <a:lstStyle/>
          <a:p>
            <a:pPr lvl="0" algn="ctr">
              <a:defRPr/>
            </a:pPr>
            <a:r>
              <a:rPr lang="vi-VN" altLang="zh-CN" sz="3600">
                <a:solidFill>
                  <a:srgbClr val="FF0000"/>
                </a:solidFill>
                <a:latin typeface="Roboto" panose="02000000000000000000" pitchFamily="2" charset="0"/>
                <a:ea typeface="Roboto" panose="02000000000000000000" pitchFamily="2" charset="0"/>
              </a:rPr>
              <a:t>Mặc trang phục phù hợp theo mùa sẽ giúp chúng ta giữ gìn sức </a:t>
            </a:r>
            <a:r>
              <a:rPr lang="en-US" altLang="zh-CN" sz="3600">
                <a:solidFill>
                  <a:srgbClr val="FF0000"/>
                </a:solidFill>
                <a:latin typeface="Roboto" panose="02000000000000000000" pitchFamily="2" charset="0"/>
                <a:ea typeface="Roboto" panose="02000000000000000000" pitchFamily="2" charset="0"/>
              </a:rPr>
              <a:t>khoẻ</a:t>
            </a:r>
            <a:r>
              <a:rPr lang="vi-VN" altLang="zh-CN" sz="3600">
                <a:solidFill>
                  <a:srgbClr val="FF0000"/>
                </a:solidFill>
                <a:latin typeface="Roboto" panose="02000000000000000000" pitchFamily="2" charset="0"/>
                <a:ea typeface="Roboto" panose="02000000000000000000" pitchFamily="2" charset="0"/>
              </a:rPr>
              <a:t> và tham gia các hoạt động thoải mái, dễ dàng</a:t>
            </a:r>
            <a:endParaRPr lang="en-US" altLang="zh-CN" sz="36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207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1" grpId="0"/>
      <p:bldP spid="14"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060" t="-101562" r="-2498" b="-106458"/>
            </a:stretch>
          </a:blipFill>
        </p:spPr>
      </p:sp>
      <p:sp>
        <p:nvSpPr>
          <p:cNvPr id="3" name="Freeform 3"/>
          <p:cNvSpPr/>
          <p:nvPr/>
        </p:nvSpPr>
        <p:spPr>
          <a:xfrm>
            <a:off x="0" y="6946532"/>
            <a:ext cx="2758160" cy="3234516"/>
          </a:xfrm>
          <a:custGeom>
            <a:avLst/>
            <a:gdLst/>
            <a:ahLst/>
            <a:cxnLst/>
            <a:rect l="l" t="t" r="r" b="b"/>
            <a:pathLst>
              <a:path w="2758160" h="3234516">
                <a:moveTo>
                  <a:pt x="0" y="0"/>
                </a:moveTo>
                <a:lnTo>
                  <a:pt x="2758160" y="0"/>
                </a:lnTo>
                <a:lnTo>
                  <a:pt x="2758160" y="3234515"/>
                </a:lnTo>
                <a:lnTo>
                  <a:pt x="0" y="32345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82563"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sp>
      <p:sp>
        <p:nvSpPr>
          <p:cNvPr id="5" name="Freeform 5"/>
          <p:cNvSpPr/>
          <p:nvPr/>
        </p:nvSpPr>
        <p:spPr>
          <a:xfrm>
            <a:off x="5832798" y="8734029"/>
            <a:ext cx="7162732" cy="2100992"/>
          </a:xfrm>
          <a:custGeom>
            <a:avLst/>
            <a:gdLst/>
            <a:ahLst/>
            <a:cxnLst/>
            <a:rect l="l" t="t" r="r" b="b"/>
            <a:pathLst>
              <a:path w="7162732" h="2100992">
                <a:moveTo>
                  <a:pt x="0" y="0"/>
                </a:moveTo>
                <a:lnTo>
                  <a:pt x="7162732" y="0"/>
                </a:lnTo>
                <a:lnTo>
                  <a:pt x="7162732" y="2100992"/>
                </a:lnTo>
                <a:lnTo>
                  <a:pt x="0" y="2100992"/>
                </a:lnTo>
                <a:lnTo>
                  <a:pt x="0" y="0"/>
                </a:lnTo>
                <a:close/>
              </a:path>
            </a:pathLst>
          </a:custGeom>
          <a:blipFill>
            <a:blip r:embed="rId5"/>
            <a:stretch>
              <a:fillRect/>
            </a:stretch>
          </a:blipFill>
        </p:spPr>
      </p:sp>
      <p:sp>
        <p:nvSpPr>
          <p:cNvPr id="6" name="Freeform 6"/>
          <p:cNvSpPr/>
          <p:nvPr/>
        </p:nvSpPr>
        <p:spPr>
          <a:xfrm>
            <a:off x="11707832" y="8563790"/>
            <a:ext cx="7162732" cy="2100992"/>
          </a:xfrm>
          <a:custGeom>
            <a:avLst/>
            <a:gdLst/>
            <a:ahLst/>
            <a:cxnLst/>
            <a:rect l="l" t="t" r="r" b="b"/>
            <a:pathLst>
              <a:path w="7162732" h="2100992">
                <a:moveTo>
                  <a:pt x="0" y="0"/>
                </a:moveTo>
                <a:lnTo>
                  <a:pt x="7162731" y="0"/>
                </a:lnTo>
                <a:lnTo>
                  <a:pt x="7162731" y="2100992"/>
                </a:lnTo>
                <a:lnTo>
                  <a:pt x="0" y="2100992"/>
                </a:lnTo>
                <a:lnTo>
                  <a:pt x="0" y="0"/>
                </a:lnTo>
                <a:close/>
              </a:path>
            </a:pathLst>
          </a:custGeom>
          <a:blipFill>
            <a:blip r:embed="rId5"/>
            <a:stretch>
              <a:fillRect/>
            </a:stretch>
          </a:blipFill>
        </p:spPr>
      </p:sp>
      <p:sp>
        <p:nvSpPr>
          <p:cNvPr id="7" name="Freeform 7"/>
          <p:cNvSpPr/>
          <p:nvPr/>
        </p:nvSpPr>
        <p:spPr>
          <a:xfrm>
            <a:off x="3971225" y="814366"/>
            <a:ext cx="9847107" cy="1374015"/>
          </a:xfrm>
          <a:custGeom>
            <a:avLst/>
            <a:gdLst/>
            <a:ahLst/>
            <a:cxnLst/>
            <a:rect l="l" t="t" r="r" b="b"/>
            <a:pathLst>
              <a:path w="9847107" h="1374015">
                <a:moveTo>
                  <a:pt x="0" y="0"/>
                </a:moveTo>
                <a:lnTo>
                  <a:pt x="9847107" y="0"/>
                </a:lnTo>
                <a:lnTo>
                  <a:pt x="9847107" y="1374015"/>
                </a:lnTo>
                <a:lnTo>
                  <a:pt x="0" y="1374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573810" y="4568345"/>
            <a:ext cx="4584570" cy="1150310"/>
          </a:xfrm>
          <a:custGeom>
            <a:avLst/>
            <a:gdLst/>
            <a:ahLst/>
            <a:cxnLst/>
            <a:rect l="l" t="t" r="r" b="b"/>
            <a:pathLst>
              <a:path w="4584570" h="1150310">
                <a:moveTo>
                  <a:pt x="0" y="0"/>
                </a:moveTo>
                <a:lnTo>
                  <a:pt x="4584571" y="0"/>
                </a:lnTo>
                <a:lnTo>
                  <a:pt x="4584571" y="1150310"/>
                </a:lnTo>
                <a:lnTo>
                  <a:pt x="0" y="11503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4384160" y="895350"/>
            <a:ext cx="9021236" cy="1130780"/>
          </a:xfrm>
          <a:prstGeom prst="rect">
            <a:avLst/>
          </a:prstGeom>
        </p:spPr>
        <p:txBody>
          <a:bodyPr lIns="0" tIns="0" rIns="0" bIns="0" rtlCol="0" anchor="t">
            <a:spAutoFit/>
          </a:bodyPr>
          <a:lstStyle/>
          <a:p>
            <a:pPr algn="ctr">
              <a:lnSpc>
                <a:spcPts val="9163"/>
              </a:lnSpc>
              <a:spcBef>
                <a:spcPct val="0"/>
              </a:spcBef>
            </a:pPr>
            <a:r>
              <a:rPr lang="en-US" sz="6545">
                <a:solidFill>
                  <a:srgbClr val="000000"/>
                </a:solidFill>
                <a:latin typeface="Lazydog"/>
              </a:rPr>
              <a:t>EM có biết ? </a:t>
            </a:r>
          </a:p>
        </p:txBody>
      </p:sp>
      <p:sp>
        <p:nvSpPr>
          <p:cNvPr id="10" name="TextBox 10"/>
          <p:cNvSpPr txBox="1"/>
          <p:nvPr/>
        </p:nvSpPr>
        <p:spPr>
          <a:xfrm>
            <a:off x="1743966" y="3226610"/>
            <a:ext cx="5280388" cy="4213225"/>
          </a:xfrm>
          <a:prstGeom prst="rect">
            <a:avLst/>
          </a:prstGeom>
        </p:spPr>
        <p:txBody>
          <a:bodyPr lIns="0" tIns="0" rIns="0" bIns="0" rtlCol="0" anchor="t">
            <a:spAutoFit/>
          </a:bodyPr>
          <a:lstStyle/>
          <a:p>
            <a:pPr>
              <a:lnSpc>
                <a:spcPts val="5600"/>
              </a:lnSpc>
            </a:pPr>
            <a:r>
              <a:rPr lang="en-US" sz="4000">
                <a:solidFill>
                  <a:srgbClr val="000000"/>
                </a:solidFill>
                <a:latin typeface="Coiny"/>
              </a:rPr>
              <a:t>Những ngày chuyển mùa, thời tiết thay đổi nên cơ thể người dễ nhiễm các bệnh như : cúm, viêm phổi......</a:t>
            </a:r>
          </a:p>
        </p:txBody>
      </p:sp>
      <p:sp>
        <p:nvSpPr>
          <p:cNvPr id="11" name="TextBox 11"/>
          <p:cNvSpPr txBox="1"/>
          <p:nvPr/>
        </p:nvSpPr>
        <p:spPr>
          <a:xfrm>
            <a:off x="12995530" y="2531285"/>
            <a:ext cx="4128834" cy="5613400"/>
          </a:xfrm>
          <a:prstGeom prst="rect">
            <a:avLst/>
          </a:prstGeom>
        </p:spPr>
        <p:txBody>
          <a:bodyPr lIns="0" tIns="0" rIns="0" bIns="0" rtlCol="0" anchor="t">
            <a:spAutoFit/>
          </a:bodyPr>
          <a:lstStyle/>
          <a:p>
            <a:pPr>
              <a:lnSpc>
                <a:spcPts val="5599"/>
              </a:lnSpc>
            </a:pPr>
            <a:r>
              <a:rPr lang="en-US" sz="3999">
                <a:solidFill>
                  <a:srgbClr val="000000"/>
                </a:solidFill>
                <a:latin typeface="Coiny"/>
              </a:rPr>
              <a:t>Các em nhớ chọn trang phục phì hợp theo mùa  để giữ cơ thể thật khỏe mạnh vào những ngày giao mùa nhé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grpSp>
        <p:nvGrpSpPr>
          <p:cNvPr id="2" name="Group 2"/>
          <p:cNvGrpSpPr/>
          <p:nvPr/>
        </p:nvGrpSpPr>
        <p:grpSpPr>
          <a:xfrm>
            <a:off x="0" y="-2448528"/>
            <a:ext cx="18288000" cy="9858189"/>
            <a:chOff x="0" y="0"/>
            <a:chExt cx="24384000" cy="13144252"/>
          </a:xfrm>
        </p:grpSpPr>
        <p:sp>
          <p:nvSpPr>
            <p:cNvPr id="3" name="Freeform 3"/>
            <p:cNvSpPr/>
            <p:nvPr/>
          </p:nvSpPr>
          <p:spPr>
            <a:xfrm>
              <a:off x="11576784" y="337036"/>
              <a:ext cx="12807216" cy="12807216"/>
            </a:xfrm>
            <a:custGeom>
              <a:avLst/>
              <a:gdLst/>
              <a:ahLst/>
              <a:cxnLst/>
              <a:rect l="l" t="t" r="r" b="b"/>
              <a:pathLst>
                <a:path w="12807216" h="12807216">
                  <a:moveTo>
                    <a:pt x="0" y="0"/>
                  </a:moveTo>
                  <a:lnTo>
                    <a:pt x="12807216" y="0"/>
                  </a:lnTo>
                  <a:lnTo>
                    <a:pt x="12807216" y="12807216"/>
                  </a:lnTo>
                  <a:lnTo>
                    <a:pt x="0" y="128072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0"/>
              <a:ext cx="13144252" cy="13144252"/>
            </a:xfrm>
            <a:custGeom>
              <a:avLst/>
              <a:gdLst/>
              <a:ahLst/>
              <a:cxnLst/>
              <a:rect l="l" t="t" r="r" b="b"/>
              <a:pathLst>
                <a:path w="13144252" h="13144252">
                  <a:moveTo>
                    <a:pt x="0" y="0"/>
                  </a:moveTo>
                  <a:lnTo>
                    <a:pt x="13144252" y="0"/>
                  </a:lnTo>
                  <a:lnTo>
                    <a:pt x="13144252" y="13144252"/>
                  </a:lnTo>
                  <a:lnTo>
                    <a:pt x="0" y="13144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5" name="Freeform 5"/>
          <p:cNvSpPr/>
          <p:nvPr/>
        </p:nvSpPr>
        <p:spPr>
          <a:xfrm>
            <a:off x="-372552" y="8120555"/>
            <a:ext cx="19033103" cy="8443777"/>
          </a:xfrm>
          <a:custGeom>
            <a:avLst/>
            <a:gdLst/>
            <a:ahLst/>
            <a:cxnLst/>
            <a:rect l="l" t="t" r="r" b="b"/>
            <a:pathLst>
              <a:path w="19033103" h="8443777">
                <a:moveTo>
                  <a:pt x="0" y="0"/>
                </a:moveTo>
                <a:lnTo>
                  <a:pt x="19033104" y="0"/>
                </a:lnTo>
                <a:lnTo>
                  <a:pt x="19033104" y="8443777"/>
                </a:lnTo>
                <a:lnTo>
                  <a:pt x="0" y="84437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028700" y="4532672"/>
            <a:ext cx="2622275" cy="4939217"/>
          </a:xfrm>
          <a:custGeom>
            <a:avLst/>
            <a:gdLst/>
            <a:ahLst/>
            <a:cxnLst/>
            <a:rect l="l" t="t" r="r" b="b"/>
            <a:pathLst>
              <a:path w="2622275" h="4939217">
                <a:moveTo>
                  <a:pt x="0" y="0"/>
                </a:moveTo>
                <a:lnTo>
                  <a:pt x="2622275" y="0"/>
                </a:lnTo>
                <a:lnTo>
                  <a:pt x="2622275" y="4939217"/>
                </a:lnTo>
                <a:lnTo>
                  <a:pt x="0" y="49392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flipH="1">
            <a:off x="3050871" y="6017771"/>
            <a:ext cx="2135273" cy="3454118"/>
          </a:xfrm>
          <a:custGeom>
            <a:avLst/>
            <a:gdLst/>
            <a:ahLst/>
            <a:cxnLst/>
            <a:rect l="l" t="t" r="r" b="b"/>
            <a:pathLst>
              <a:path w="2135273" h="3454118">
                <a:moveTo>
                  <a:pt x="2135273" y="0"/>
                </a:moveTo>
                <a:lnTo>
                  <a:pt x="0" y="0"/>
                </a:lnTo>
                <a:lnTo>
                  <a:pt x="0" y="3454118"/>
                </a:lnTo>
                <a:lnTo>
                  <a:pt x="2135273" y="3454118"/>
                </a:lnTo>
                <a:lnTo>
                  <a:pt x="213527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5186144" y="7574175"/>
            <a:ext cx="5099509" cy="2429220"/>
          </a:xfrm>
          <a:custGeom>
            <a:avLst/>
            <a:gdLst/>
            <a:ahLst/>
            <a:cxnLst/>
            <a:rect l="l" t="t" r="r" b="b"/>
            <a:pathLst>
              <a:path w="5099509" h="2429220">
                <a:moveTo>
                  <a:pt x="0" y="0"/>
                </a:moveTo>
                <a:lnTo>
                  <a:pt x="5099508" y="0"/>
                </a:lnTo>
                <a:lnTo>
                  <a:pt x="5099508" y="2429220"/>
                </a:lnTo>
                <a:lnTo>
                  <a:pt x="0" y="24292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4457937" y="2883035"/>
            <a:ext cx="11655430" cy="1400175"/>
          </a:xfrm>
          <a:prstGeom prst="rect">
            <a:avLst/>
          </a:prstGeom>
        </p:spPr>
        <p:txBody>
          <a:bodyPr lIns="0" tIns="0" rIns="0" bIns="0" rtlCol="0" anchor="t">
            <a:spAutoFit/>
          </a:bodyPr>
          <a:lstStyle/>
          <a:p>
            <a:pPr marL="0" lvl="0" indent="0" algn="ctr">
              <a:lnSpc>
                <a:spcPts val="11040"/>
              </a:lnSpc>
              <a:spcBef>
                <a:spcPct val="0"/>
              </a:spcBef>
            </a:pPr>
            <a:r>
              <a:rPr lang="en-US" sz="9200">
                <a:solidFill>
                  <a:srgbClr val="000000"/>
                </a:solidFill>
                <a:latin typeface="Dekko Bold"/>
              </a:rPr>
              <a:t>NỘI DUNG BÀI HỌC</a:t>
            </a:r>
          </a:p>
        </p:txBody>
      </p:sp>
      <p:sp>
        <p:nvSpPr>
          <p:cNvPr id="10" name="TextBox 10"/>
          <p:cNvSpPr txBox="1"/>
          <p:nvPr/>
        </p:nvSpPr>
        <p:spPr>
          <a:xfrm>
            <a:off x="4987020" y="5264285"/>
            <a:ext cx="13018625" cy="2513509"/>
          </a:xfrm>
          <a:prstGeom prst="rect">
            <a:avLst/>
          </a:prstGeom>
        </p:spPr>
        <p:txBody>
          <a:bodyPr lIns="0" tIns="0" rIns="0" bIns="0" rtlCol="0" anchor="t">
            <a:spAutoFit/>
          </a:bodyPr>
          <a:lstStyle/>
          <a:p>
            <a:pPr marL="755649" lvl="1" algn="ctr">
              <a:lnSpc>
                <a:spcPts val="9799"/>
              </a:lnSpc>
            </a:pPr>
            <a:r>
              <a:rPr lang="en-US" sz="6999" smtClean="0">
                <a:solidFill>
                  <a:srgbClr val="000000"/>
                </a:solidFill>
                <a:latin typeface="Dekko"/>
              </a:rPr>
              <a:t>1.CÁC </a:t>
            </a:r>
            <a:r>
              <a:rPr lang="en-US" sz="6999">
                <a:solidFill>
                  <a:srgbClr val="000000"/>
                </a:solidFill>
                <a:latin typeface="Dekko"/>
              </a:rPr>
              <a:t>MÙA TRONG NĂM</a:t>
            </a:r>
          </a:p>
          <a:p>
            <a:pPr marL="755649" lvl="1" algn="ctr">
              <a:lnSpc>
                <a:spcPts val="9799"/>
              </a:lnSpc>
            </a:pPr>
            <a:r>
              <a:rPr lang="en-US" sz="6999" smtClean="0">
                <a:solidFill>
                  <a:srgbClr val="000000"/>
                </a:solidFill>
                <a:latin typeface="Dekko"/>
              </a:rPr>
              <a:t>2.TRANG </a:t>
            </a:r>
            <a:r>
              <a:rPr lang="en-US" sz="6999">
                <a:solidFill>
                  <a:srgbClr val="000000"/>
                </a:solidFill>
                <a:latin typeface="Dekko"/>
              </a:rPr>
              <a:t>PHỤC PHÙ HỢP THEO MÙA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86718" y="3844213"/>
            <a:ext cx="8714564" cy="6442787"/>
          </a:xfrm>
          <a:custGeom>
            <a:avLst/>
            <a:gdLst/>
            <a:ahLst/>
            <a:cxnLst/>
            <a:rect l="l" t="t" r="r" b="b"/>
            <a:pathLst>
              <a:path w="8714564" h="6442787">
                <a:moveTo>
                  <a:pt x="0" y="0"/>
                </a:moveTo>
                <a:lnTo>
                  <a:pt x="8714564" y="0"/>
                </a:lnTo>
                <a:lnTo>
                  <a:pt x="8714564" y="6442787"/>
                </a:lnTo>
                <a:lnTo>
                  <a:pt x="0" y="6442787"/>
                </a:lnTo>
                <a:lnTo>
                  <a:pt x="0" y="0"/>
                </a:lnTo>
                <a:close/>
              </a:path>
            </a:pathLst>
          </a:custGeom>
          <a:blipFill>
            <a:blip r:embed="rId2"/>
            <a:stretch>
              <a:fillRect t="-6747" b="-1297"/>
            </a:stretch>
          </a:blipFill>
        </p:spPr>
      </p:sp>
      <p:sp>
        <p:nvSpPr>
          <p:cNvPr id="3" name="TextBox 3"/>
          <p:cNvSpPr txBox="1"/>
          <p:nvPr/>
        </p:nvSpPr>
        <p:spPr>
          <a:xfrm>
            <a:off x="404647" y="500693"/>
            <a:ext cx="17478705" cy="3078827"/>
          </a:xfrm>
          <a:prstGeom prst="rect">
            <a:avLst/>
          </a:prstGeom>
        </p:spPr>
        <p:txBody>
          <a:bodyPr lIns="0" tIns="0" rIns="0" bIns="0" rtlCol="0" anchor="t">
            <a:spAutoFit/>
          </a:bodyPr>
          <a:lstStyle/>
          <a:p>
            <a:pPr algn="ctr">
              <a:lnSpc>
                <a:spcPts val="8205"/>
              </a:lnSpc>
              <a:spcBef>
                <a:spcPct val="0"/>
              </a:spcBef>
            </a:pPr>
            <a:r>
              <a:rPr lang="en-US" sz="5860">
                <a:solidFill>
                  <a:srgbClr val="000000"/>
                </a:solidFill>
                <a:latin typeface="Sniglet"/>
              </a:rPr>
              <a:t>Vào dịp tết Nguyên đán, bạn An sẽ được đi chơi Hà Nội. Nếu là bạn An em sẽ lựa chọn trang phục như thế nào cho phù hợp ?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C"/>
        </a:solidFill>
        <a:effectLst/>
      </p:bgPr>
    </p:bg>
    <p:spTree>
      <p:nvGrpSpPr>
        <p:cNvPr id="1" name=""/>
        <p:cNvGrpSpPr/>
        <p:nvPr/>
      </p:nvGrpSpPr>
      <p:grpSpPr>
        <a:xfrm>
          <a:off x="0" y="0"/>
          <a:ext cx="0" cy="0"/>
          <a:chOff x="0" y="0"/>
          <a:chExt cx="0" cy="0"/>
        </a:xfrm>
      </p:grpSpPr>
      <p:sp>
        <p:nvSpPr>
          <p:cNvPr id="2" name="Freeform 2"/>
          <p:cNvSpPr/>
          <p:nvPr/>
        </p:nvSpPr>
        <p:spPr>
          <a:xfrm>
            <a:off x="-1622395" y="-763958"/>
            <a:ext cx="7315200" cy="2961861"/>
          </a:xfrm>
          <a:custGeom>
            <a:avLst/>
            <a:gdLst/>
            <a:ahLst/>
            <a:cxnLst/>
            <a:rect l="l" t="t" r="r" b="b"/>
            <a:pathLst>
              <a:path w="7315200" h="2961861">
                <a:moveTo>
                  <a:pt x="0" y="0"/>
                </a:moveTo>
                <a:lnTo>
                  <a:pt x="7315200" y="0"/>
                </a:lnTo>
                <a:lnTo>
                  <a:pt x="7315200" y="2961861"/>
                </a:lnTo>
                <a:lnTo>
                  <a:pt x="0" y="29618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3099089" y="971550"/>
            <a:ext cx="12089823" cy="1503972"/>
          </a:xfrm>
          <a:prstGeom prst="rect">
            <a:avLst/>
          </a:prstGeom>
        </p:spPr>
        <p:txBody>
          <a:bodyPr lIns="0" tIns="0" rIns="0" bIns="0" rtlCol="0" anchor="t">
            <a:spAutoFit/>
          </a:bodyPr>
          <a:lstStyle/>
          <a:p>
            <a:pPr algn="ctr">
              <a:lnSpc>
                <a:spcPts val="11496"/>
              </a:lnSpc>
            </a:pPr>
            <a:r>
              <a:rPr lang="en-US" sz="10948" spc="459">
                <a:solidFill>
                  <a:srgbClr val="C74553"/>
                </a:solidFill>
                <a:latin typeface="Coiny"/>
              </a:rPr>
              <a:t>GỢI Ý</a:t>
            </a:r>
          </a:p>
        </p:txBody>
      </p:sp>
      <p:sp>
        <p:nvSpPr>
          <p:cNvPr id="4" name="Freeform 4"/>
          <p:cNvSpPr/>
          <p:nvPr/>
        </p:nvSpPr>
        <p:spPr>
          <a:xfrm>
            <a:off x="-1717510" y="8155714"/>
            <a:ext cx="12947711" cy="5249708"/>
          </a:xfrm>
          <a:custGeom>
            <a:avLst/>
            <a:gdLst/>
            <a:ahLst/>
            <a:cxnLst/>
            <a:rect l="l" t="t" r="r" b="b"/>
            <a:pathLst>
              <a:path w="12947711" h="5249708">
                <a:moveTo>
                  <a:pt x="0" y="0"/>
                </a:moveTo>
                <a:lnTo>
                  <a:pt x="12947711" y="0"/>
                </a:lnTo>
                <a:lnTo>
                  <a:pt x="12947711" y="5249708"/>
                </a:lnTo>
                <a:lnTo>
                  <a:pt x="0" y="52497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306254" y="7450864"/>
            <a:ext cx="12947711" cy="5249708"/>
          </a:xfrm>
          <a:custGeom>
            <a:avLst/>
            <a:gdLst/>
            <a:ahLst/>
            <a:cxnLst/>
            <a:rect l="l" t="t" r="r" b="b"/>
            <a:pathLst>
              <a:path w="12947711" h="5249708">
                <a:moveTo>
                  <a:pt x="0" y="0"/>
                </a:moveTo>
                <a:lnTo>
                  <a:pt x="12947710" y="0"/>
                </a:lnTo>
                <a:lnTo>
                  <a:pt x="12947710" y="5249708"/>
                </a:lnTo>
                <a:lnTo>
                  <a:pt x="0" y="52497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793610" y="3214302"/>
            <a:ext cx="4961235" cy="5061443"/>
            <a:chOff x="0" y="0"/>
            <a:chExt cx="1306663" cy="1333055"/>
          </a:xfrm>
        </p:grpSpPr>
        <p:sp>
          <p:nvSpPr>
            <p:cNvPr id="7" name="Freeform 7"/>
            <p:cNvSpPr/>
            <p:nvPr/>
          </p:nvSpPr>
          <p:spPr>
            <a:xfrm>
              <a:off x="0" y="0"/>
              <a:ext cx="1306663" cy="1333055"/>
            </a:xfrm>
            <a:custGeom>
              <a:avLst/>
              <a:gdLst/>
              <a:ahLst/>
              <a:cxnLst/>
              <a:rect l="l" t="t" r="r" b="b"/>
              <a:pathLst>
                <a:path w="1306663" h="1333055">
                  <a:moveTo>
                    <a:pt x="93629" y="0"/>
                  </a:moveTo>
                  <a:lnTo>
                    <a:pt x="1213034" y="0"/>
                  </a:lnTo>
                  <a:cubicBezTo>
                    <a:pt x="1237866" y="0"/>
                    <a:pt x="1261681" y="9864"/>
                    <a:pt x="1279240" y="27423"/>
                  </a:cubicBezTo>
                  <a:cubicBezTo>
                    <a:pt x="1296798" y="44982"/>
                    <a:pt x="1306663" y="68797"/>
                    <a:pt x="1306663" y="93629"/>
                  </a:cubicBezTo>
                  <a:lnTo>
                    <a:pt x="1306663" y="1239426"/>
                  </a:lnTo>
                  <a:cubicBezTo>
                    <a:pt x="1306663" y="1264258"/>
                    <a:pt x="1296798" y="1288073"/>
                    <a:pt x="1279240" y="1305632"/>
                  </a:cubicBezTo>
                  <a:cubicBezTo>
                    <a:pt x="1261681" y="1323191"/>
                    <a:pt x="1237866" y="1333055"/>
                    <a:pt x="1213034" y="1333055"/>
                  </a:cubicBezTo>
                  <a:lnTo>
                    <a:pt x="93629" y="1333055"/>
                  </a:lnTo>
                  <a:cubicBezTo>
                    <a:pt x="68797" y="1333055"/>
                    <a:pt x="44982" y="1323191"/>
                    <a:pt x="27423" y="1305632"/>
                  </a:cubicBezTo>
                  <a:cubicBezTo>
                    <a:pt x="9864" y="1288073"/>
                    <a:pt x="0" y="1264258"/>
                    <a:pt x="0" y="1239426"/>
                  </a:cubicBezTo>
                  <a:lnTo>
                    <a:pt x="0" y="93629"/>
                  </a:lnTo>
                  <a:cubicBezTo>
                    <a:pt x="0" y="68797"/>
                    <a:pt x="9864" y="44982"/>
                    <a:pt x="27423" y="27423"/>
                  </a:cubicBezTo>
                  <a:cubicBezTo>
                    <a:pt x="44982" y="9864"/>
                    <a:pt x="68797" y="0"/>
                    <a:pt x="93629" y="0"/>
                  </a:cubicBezTo>
                  <a:close/>
                </a:path>
              </a:pathLst>
            </a:custGeom>
            <a:solidFill>
              <a:srgbClr val="C74553"/>
            </a:solidFill>
            <a:ln w="38100" cap="rnd">
              <a:solidFill>
                <a:srgbClr val="503D36"/>
              </a:solidFill>
              <a:round/>
            </a:ln>
          </p:spPr>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0" y="7765270"/>
            <a:ext cx="2367132" cy="2986061"/>
          </a:xfrm>
          <a:custGeom>
            <a:avLst/>
            <a:gdLst/>
            <a:ahLst/>
            <a:cxnLst/>
            <a:rect l="l" t="t" r="r" b="b"/>
            <a:pathLst>
              <a:path w="2367132" h="2986061">
                <a:moveTo>
                  <a:pt x="0" y="0"/>
                </a:moveTo>
                <a:lnTo>
                  <a:pt x="2367132" y="0"/>
                </a:lnTo>
                <a:lnTo>
                  <a:pt x="2367132" y="2986060"/>
                </a:lnTo>
                <a:lnTo>
                  <a:pt x="0" y="29860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071832" y="3615263"/>
            <a:ext cx="4404791" cy="2114020"/>
          </a:xfrm>
          <a:prstGeom prst="rect">
            <a:avLst/>
          </a:prstGeom>
        </p:spPr>
        <p:txBody>
          <a:bodyPr lIns="0" tIns="0" rIns="0" bIns="0" rtlCol="0" anchor="t">
            <a:spAutoFit/>
          </a:bodyPr>
          <a:lstStyle/>
          <a:p>
            <a:pPr marL="0" lvl="0" indent="0" algn="ctr">
              <a:lnSpc>
                <a:spcPts val="5645"/>
              </a:lnSpc>
              <a:spcBef>
                <a:spcPct val="0"/>
              </a:spcBef>
            </a:pPr>
            <a:r>
              <a:rPr lang="en-US" sz="3763">
                <a:solidFill>
                  <a:srgbClr val="FFFCFC"/>
                </a:solidFill>
                <a:latin typeface="Sniglet"/>
              </a:rPr>
              <a:t>Tết Nguyên đán sẽ vào mùa nào , tháng nào ở Hà Nội ?</a:t>
            </a:r>
          </a:p>
        </p:txBody>
      </p:sp>
      <p:sp>
        <p:nvSpPr>
          <p:cNvPr id="11" name="Freeform 11"/>
          <p:cNvSpPr/>
          <p:nvPr/>
        </p:nvSpPr>
        <p:spPr>
          <a:xfrm>
            <a:off x="3987034" y="8229600"/>
            <a:ext cx="3411543" cy="41148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2097246" y="2694597"/>
            <a:ext cx="2330868" cy="1034966"/>
            <a:chOff x="0" y="0"/>
            <a:chExt cx="613891" cy="272584"/>
          </a:xfrm>
        </p:grpSpPr>
        <p:sp>
          <p:nvSpPr>
            <p:cNvPr id="13" name="Freeform 13"/>
            <p:cNvSpPr/>
            <p:nvPr/>
          </p:nvSpPr>
          <p:spPr>
            <a:xfrm>
              <a:off x="0" y="0"/>
              <a:ext cx="613891" cy="272584"/>
            </a:xfrm>
            <a:custGeom>
              <a:avLst/>
              <a:gdLst/>
              <a:ahLst/>
              <a:cxnLst/>
              <a:rect l="l" t="t" r="r" b="b"/>
              <a:pathLst>
                <a:path w="613891" h="272584">
                  <a:moveTo>
                    <a:pt x="136292" y="0"/>
                  </a:moveTo>
                  <a:lnTo>
                    <a:pt x="477599" y="0"/>
                  </a:lnTo>
                  <a:cubicBezTo>
                    <a:pt x="513746" y="0"/>
                    <a:pt x="548413" y="14359"/>
                    <a:pt x="573972" y="39919"/>
                  </a:cubicBezTo>
                  <a:cubicBezTo>
                    <a:pt x="599532" y="65479"/>
                    <a:pt x="613891" y="100145"/>
                    <a:pt x="613891" y="136292"/>
                  </a:cubicBezTo>
                  <a:lnTo>
                    <a:pt x="613891" y="136292"/>
                  </a:lnTo>
                  <a:cubicBezTo>
                    <a:pt x="613891" y="172439"/>
                    <a:pt x="599532" y="207105"/>
                    <a:pt x="573972" y="232665"/>
                  </a:cubicBezTo>
                  <a:cubicBezTo>
                    <a:pt x="548413" y="258224"/>
                    <a:pt x="513746" y="272584"/>
                    <a:pt x="477599" y="272584"/>
                  </a:cubicBezTo>
                  <a:lnTo>
                    <a:pt x="136292" y="272584"/>
                  </a:lnTo>
                  <a:cubicBezTo>
                    <a:pt x="100145" y="272584"/>
                    <a:pt x="65479" y="258224"/>
                    <a:pt x="39919" y="232665"/>
                  </a:cubicBezTo>
                  <a:cubicBezTo>
                    <a:pt x="14359" y="207105"/>
                    <a:pt x="0" y="172439"/>
                    <a:pt x="0" y="136292"/>
                  </a:cubicBezTo>
                  <a:lnTo>
                    <a:pt x="0" y="136292"/>
                  </a:lnTo>
                  <a:cubicBezTo>
                    <a:pt x="0" y="100145"/>
                    <a:pt x="14359" y="65479"/>
                    <a:pt x="39919" y="39919"/>
                  </a:cubicBezTo>
                  <a:cubicBezTo>
                    <a:pt x="65479" y="14359"/>
                    <a:pt x="100145" y="0"/>
                    <a:pt x="136292" y="0"/>
                  </a:cubicBezTo>
                  <a:close/>
                </a:path>
              </a:pathLst>
            </a:custGeom>
            <a:solidFill>
              <a:srgbClr val="F8C462"/>
            </a:solidFill>
            <a:ln w="38100" cap="rnd">
              <a:solidFill>
                <a:srgbClr val="503D36"/>
              </a:solidFill>
              <a:round/>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92897" y="2808599"/>
            <a:ext cx="5162662" cy="705553"/>
          </a:xfrm>
          <a:prstGeom prst="rect">
            <a:avLst/>
          </a:prstGeom>
        </p:spPr>
        <p:txBody>
          <a:bodyPr lIns="0" tIns="0" rIns="0" bIns="0" rtlCol="0" anchor="t">
            <a:spAutoFit/>
          </a:bodyPr>
          <a:lstStyle/>
          <a:p>
            <a:pPr marL="0" lvl="0" indent="0" algn="ctr">
              <a:lnSpc>
                <a:spcPts val="5972"/>
              </a:lnSpc>
              <a:spcBef>
                <a:spcPct val="0"/>
              </a:spcBef>
            </a:pPr>
            <a:r>
              <a:rPr lang="en-US" sz="3981">
                <a:solidFill>
                  <a:srgbClr val="503D36"/>
                </a:solidFill>
                <a:latin typeface="Sniglet"/>
              </a:rPr>
              <a:t>FIRST</a:t>
            </a:r>
          </a:p>
        </p:txBody>
      </p:sp>
      <p:sp>
        <p:nvSpPr>
          <p:cNvPr id="16" name="Freeform 16"/>
          <p:cNvSpPr/>
          <p:nvPr/>
        </p:nvSpPr>
        <p:spPr>
          <a:xfrm>
            <a:off x="13412222" y="-452230"/>
            <a:ext cx="7315200" cy="2961861"/>
          </a:xfrm>
          <a:custGeom>
            <a:avLst/>
            <a:gdLst/>
            <a:ahLst/>
            <a:cxnLst/>
            <a:rect l="l" t="t" r="r" b="b"/>
            <a:pathLst>
              <a:path w="7315200" h="2961861">
                <a:moveTo>
                  <a:pt x="0" y="0"/>
                </a:moveTo>
                <a:lnTo>
                  <a:pt x="7315200" y="0"/>
                </a:lnTo>
                <a:lnTo>
                  <a:pt x="7315200" y="2961860"/>
                </a:lnTo>
                <a:lnTo>
                  <a:pt x="0" y="29618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7" name="Group 17"/>
          <p:cNvGrpSpPr/>
          <p:nvPr/>
        </p:nvGrpSpPr>
        <p:grpSpPr>
          <a:xfrm>
            <a:off x="6384974" y="3214302"/>
            <a:ext cx="4961235" cy="5061443"/>
            <a:chOff x="0" y="0"/>
            <a:chExt cx="1306663" cy="1333055"/>
          </a:xfrm>
        </p:grpSpPr>
        <p:sp>
          <p:nvSpPr>
            <p:cNvPr id="18" name="Freeform 18"/>
            <p:cNvSpPr/>
            <p:nvPr/>
          </p:nvSpPr>
          <p:spPr>
            <a:xfrm>
              <a:off x="0" y="0"/>
              <a:ext cx="1306663" cy="1333055"/>
            </a:xfrm>
            <a:custGeom>
              <a:avLst/>
              <a:gdLst/>
              <a:ahLst/>
              <a:cxnLst/>
              <a:rect l="l" t="t" r="r" b="b"/>
              <a:pathLst>
                <a:path w="1306663" h="1333055">
                  <a:moveTo>
                    <a:pt x="93629" y="0"/>
                  </a:moveTo>
                  <a:lnTo>
                    <a:pt x="1213034" y="0"/>
                  </a:lnTo>
                  <a:cubicBezTo>
                    <a:pt x="1237866" y="0"/>
                    <a:pt x="1261681" y="9864"/>
                    <a:pt x="1279240" y="27423"/>
                  </a:cubicBezTo>
                  <a:cubicBezTo>
                    <a:pt x="1296798" y="44982"/>
                    <a:pt x="1306663" y="68797"/>
                    <a:pt x="1306663" y="93629"/>
                  </a:cubicBezTo>
                  <a:lnTo>
                    <a:pt x="1306663" y="1239426"/>
                  </a:lnTo>
                  <a:cubicBezTo>
                    <a:pt x="1306663" y="1264258"/>
                    <a:pt x="1296798" y="1288073"/>
                    <a:pt x="1279240" y="1305632"/>
                  </a:cubicBezTo>
                  <a:cubicBezTo>
                    <a:pt x="1261681" y="1323191"/>
                    <a:pt x="1237866" y="1333055"/>
                    <a:pt x="1213034" y="1333055"/>
                  </a:cubicBezTo>
                  <a:lnTo>
                    <a:pt x="93629" y="1333055"/>
                  </a:lnTo>
                  <a:cubicBezTo>
                    <a:pt x="68797" y="1333055"/>
                    <a:pt x="44982" y="1323191"/>
                    <a:pt x="27423" y="1305632"/>
                  </a:cubicBezTo>
                  <a:cubicBezTo>
                    <a:pt x="9864" y="1288073"/>
                    <a:pt x="0" y="1264258"/>
                    <a:pt x="0" y="1239426"/>
                  </a:cubicBezTo>
                  <a:lnTo>
                    <a:pt x="0" y="93629"/>
                  </a:lnTo>
                  <a:cubicBezTo>
                    <a:pt x="0" y="68797"/>
                    <a:pt x="9864" y="44982"/>
                    <a:pt x="27423" y="27423"/>
                  </a:cubicBezTo>
                  <a:cubicBezTo>
                    <a:pt x="44982" y="9864"/>
                    <a:pt x="68797" y="0"/>
                    <a:pt x="93629" y="0"/>
                  </a:cubicBezTo>
                  <a:close/>
                </a:path>
              </a:pathLst>
            </a:custGeom>
            <a:solidFill>
              <a:srgbClr val="C74553"/>
            </a:solidFill>
            <a:ln w="38100" cap="rnd">
              <a:solidFill>
                <a:srgbClr val="503D36"/>
              </a:solidFill>
              <a:round/>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6663196" y="3615263"/>
            <a:ext cx="4404791" cy="2114169"/>
          </a:xfrm>
          <a:prstGeom prst="rect">
            <a:avLst/>
          </a:prstGeom>
        </p:spPr>
        <p:txBody>
          <a:bodyPr lIns="0" tIns="0" rIns="0" bIns="0" rtlCol="0" anchor="t">
            <a:spAutoFit/>
          </a:bodyPr>
          <a:lstStyle/>
          <a:p>
            <a:pPr marL="0" lvl="0" indent="0" algn="ctr">
              <a:lnSpc>
                <a:spcPts val="5639"/>
              </a:lnSpc>
              <a:spcBef>
                <a:spcPct val="0"/>
              </a:spcBef>
            </a:pPr>
            <a:r>
              <a:rPr lang="en-US" sz="3759">
                <a:solidFill>
                  <a:srgbClr val="FFFCFC"/>
                </a:solidFill>
                <a:latin typeface="Sniglet"/>
              </a:rPr>
              <a:t>Bạn An nên chuẩn bị những trang phục nào ?</a:t>
            </a:r>
          </a:p>
        </p:txBody>
      </p:sp>
      <p:grpSp>
        <p:nvGrpSpPr>
          <p:cNvPr id="21" name="Group 21"/>
          <p:cNvGrpSpPr/>
          <p:nvPr/>
        </p:nvGrpSpPr>
        <p:grpSpPr>
          <a:xfrm>
            <a:off x="7688609" y="2694597"/>
            <a:ext cx="2330868" cy="1034966"/>
            <a:chOff x="0" y="0"/>
            <a:chExt cx="613891" cy="272584"/>
          </a:xfrm>
        </p:grpSpPr>
        <p:sp>
          <p:nvSpPr>
            <p:cNvPr id="22" name="Freeform 22"/>
            <p:cNvSpPr/>
            <p:nvPr/>
          </p:nvSpPr>
          <p:spPr>
            <a:xfrm>
              <a:off x="0" y="0"/>
              <a:ext cx="613891" cy="272584"/>
            </a:xfrm>
            <a:custGeom>
              <a:avLst/>
              <a:gdLst/>
              <a:ahLst/>
              <a:cxnLst/>
              <a:rect l="l" t="t" r="r" b="b"/>
              <a:pathLst>
                <a:path w="613891" h="272584">
                  <a:moveTo>
                    <a:pt x="136292" y="0"/>
                  </a:moveTo>
                  <a:lnTo>
                    <a:pt x="477599" y="0"/>
                  </a:lnTo>
                  <a:cubicBezTo>
                    <a:pt x="513746" y="0"/>
                    <a:pt x="548413" y="14359"/>
                    <a:pt x="573972" y="39919"/>
                  </a:cubicBezTo>
                  <a:cubicBezTo>
                    <a:pt x="599532" y="65479"/>
                    <a:pt x="613891" y="100145"/>
                    <a:pt x="613891" y="136292"/>
                  </a:cubicBezTo>
                  <a:lnTo>
                    <a:pt x="613891" y="136292"/>
                  </a:lnTo>
                  <a:cubicBezTo>
                    <a:pt x="613891" y="172439"/>
                    <a:pt x="599532" y="207105"/>
                    <a:pt x="573972" y="232665"/>
                  </a:cubicBezTo>
                  <a:cubicBezTo>
                    <a:pt x="548413" y="258224"/>
                    <a:pt x="513746" y="272584"/>
                    <a:pt x="477599" y="272584"/>
                  </a:cubicBezTo>
                  <a:lnTo>
                    <a:pt x="136292" y="272584"/>
                  </a:lnTo>
                  <a:cubicBezTo>
                    <a:pt x="100145" y="272584"/>
                    <a:pt x="65479" y="258224"/>
                    <a:pt x="39919" y="232665"/>
                  </a:cubicBezTo>
                  <a:cubicBezTo>
                    <a:pt x="14359" y="207105"/>
                    <a:pt x="0" y="172439"/>
                    <a:pt x="0" y="136292"/>
                  </a:cubicBezTo>
                  <a:lnTo>
                    <a:pt x="0" y="136292"/>
                  </a:lnTo>
                  <a:cubicBezTo>
                    <a:pt x="0" y="100145"/>
                    <a:pt x="14359" y="65479"/>
                    <a:pt x="39919" y="39919"/>
                  </a:cubicBezTo>
                  <a:cubicBezTo>
                    <a:pt x="65479" y="14359"/>
                    <a:pt x="100145" y="0"/>
                    <a:pt x="136292" y="0"/>
                  </a:cubicBezTo>
                  <a:close/>
                </a:path>
              </a:pathLst>
            </a:custGeom>
            <a:solidFill>
              <a:srgbClr val="F8C462"/>
            </a:solidFill>
            <a:ln w="38100" cap="rnd">
              <a:solidFill>
                <a:srgbClr val="503D36"/>
              </a:solidFill>
              <a:round/>
            </a:ln>
          </p:spPr>
        </p:sp>
        <p:sp>
          <p:nvSpPr>
            <p:cNvPr id="23" name="TextBox 2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6284261" y="2808599"/>
            <a:ext cx="5162662" cy="705553"/>
          </a:xfrm>
          <a:prstGeom prst="rect">
            <a:avLst/>
          </a:prstGeom>
        </p:spPr>
        <p:txBody>
          <a:bodyPr lIns="0" tIns="0" rIns="0" bIns="0" rtlCol="0" anchor="t">
            <a:spAutoFit/>
          </a:bodyPr>
          <a:lstStyle/>
          <a:p>
            <a:pPr marL="0" lvl="0" indent="0" algn="ctr">
              <a:lnSpc>
                <a:spcPts val="5972"/>
              </a:lnSpc>
              <a:spcBef>
                <a:spcPct val="0"/>
              </a:spcBef>
            </a:pPr>
            <a:r>
              <a:rPr lang="en-US" sz="3981">
                <a:solidFill>
                  <a:srgbClr val="503D36"/>
                </a:solidFill>
                <a:latin typeface="Sniglet"/>
              </a:rPr>
              <a:t>SECOND</a:t>
            </a:r>
          </a:p>
        </p:txBody>
      </p:sp>
      <p:sp>
        <p:nvSpPr>
          <p:cNvPr id="25" name="Freeform 25"/>
          <p:cNvSpPr/>
          <p:nvPr/>
        </p:nvSpPr>
        <p:spPr>
          <a:xfrm>
            <a:off x="16673945" y="7794507"/>
            <a:ext cx="2367132" cy="2986061"/>
          </a:xfrm>
          <a:custGeom>
            <a:avLst/>
            <a:gdLst/>
            <a:ahLst/>
            <a:cxnLst/>
            <a:rect l="l" t="t" r="r" b="b"/>
            <a:pathLst>
              <a:path w="2367132" h="2986061">
                <a:moveTo>
                  <a:pt x="0" y="0"/>
                </a:moveTo>
                <a:lnTo>
                  <a:pt x="2367132" y="0"/>
                </a:lnTo>
                <a:lnTo>
                  <a:pt x="2367132" y="2986061"/>
                </a:lnTo>
                <a:lnTo>
                  <a:pt x="0" y="2986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26"/>
          <p:cNvSpPr/>
          <p:nvPr/>
        </p:nvSpPr>
        <p:spPr>
          <a:xfrm>
            <a:off x="11166566" y="7794507"/>
            <a:ext cx="3613543" cy="4114800"/>
          </a:xfrm>
          <a:custGeom>
            <a:avLst/>
            <a:gdLst/>
            <a:ahLst/>
            <a:cxnLst/>
            <a:rect l="l" t="t" r="r" b="b"/>
            <a:pathLst>
              <a:path w="3613543" h="4114800">
                <a:moveTo>
                  <a:pt x="0" y="0"/>
                </a:moveTo>
                <a:lnTo>
                  <a:pt x="3613543" y="0"/>
                </a:lnTo>
                <a:lnTo>
                  <a:pt x="361354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7" name="Group 27"/>
          <p:cNvGrpSpPr/>
          <p:nvPr/>
        </p:nvGrpSpPr>
        <p:grpSpPr>
          <a:xfrm>
            <a:off x="12081035" y="3214302"/>
            <a:ext cx="4961235" cy="5061443"/>
            <a:chOff x="0" y="0"/>
            <a:chExt cx="1306663" cy="1333055"/>
          </a:xfrm>
        </p:grpSpPr>
        <p:sp>
          <p:nvSpPr>
            <p:cNvPr id="28" name="Freeform 28"/>
            <p:cNvSpPr/>
            <p:nvPr/>
          </p:nvSpPr>
          <p:spPr>
            <a:xfrm>
              <a:off x="0" y="0"/>
              <a:ext cx="1306663" cy="1333055"/>
            </a:xfrm>
            <a:custGeom>
              <a:avLst/>
              <a:gdLst/>
              <a:ahLst/>
              <a:cxnLst/>
              <a:rect l="l" t="t" r="r" b="b"/>
              <a:pathLst>
                <a:path w="1306663" h="1333055">
                  <a:moveTo>
                    <a:pt x="93629" y="0"/>
                  </a:moveTo>
                  <a:lnTo>
                    <a:pt x="1213034" y="0"/>
                  </a:lnTo>
                  <a:cubicBezTo>
                    <a:pt x="1237866" y="0"/>
                    <a:pt x="1261681" y="9864"/>
                    <a:pt x="1279240" y="27423"/>
                  </a:cubicBezTo>
                  <a:cubicBezTo>
                    <a:pt x="1296798" y="44982"/>
                    <a:pt x="1306663" y="68797"/>
                    <a:pt x="1306663" y="93629"/>
                  </a:cubicBezTo>
                  <a:lnTo>
                    <a:pt x="1306663" y="1239426"/>
                  </a:lnTo>
                  <a:cubicBezTo>
                    <a:pt x="1306663" y="1264258"/>
                    <a:pt x="1296798" y="1288073"/>
                    <a:pt x="1279240" y="1305632"/>
                  </a:cubicBezTo>
                  <a:cubicBezTo>
                    <a:pt x="1261681" y="1323191"/>
                    <a:pt x="1237866" y="1333055"/>
                    <a:pt x="1213034" y="1333055"/>
                  </a:cubicBezTo>
                  <a:lnTo>
                    <a:pt x="93629" y="1333055"/>
                  </a:lnTo>
                  <a:cubicBezTo>
                    <a:pt x="68797" y="1333055"/>
                    <a:pt x="44982" y="1323191"/>
                    <a:pt x="27423" y="1305632"/>
                  </a:cubicBezTo>
                  <a:cubicBezTo>
                    <a:pt x="9864" y="1288073"/>
                    <a:pt x="0" y="1264258"/>
                    <a:pt x="0" y="1239426"/>
                  </a:cubicBezTo>
                  <a:lnTo>
                    <a:pt x="0" y="93629"/>
                  </a:lnTo>
                  <a:cubicBezTo>
                    <a:pt x="0" y="68797"/>
                    <a:pt x="9864" y="44982"/>
                    <a:pt x="27423" y="27423"/>
                  </a:cubicBezTo>
                  <a:cubicBezTo>
                    <a:pt x="44982" y="9864"/>
                    <a:pt x="68797" y="0"/>
                    <a:pt x="93629" y="0"/>
                  </a:cubicBezTo>
                  <a:close/>
                </a:path>
              </a:pathLst>
            </a:custGeom>
            <a:solidFill>
              <a:srgbClr val="C74553"/>
            </a:solidFill>
            <a:ln w="38100" cap="rnd">
              <a:solidFill>
                <a:srgbClr val="503D36"/>
              </a:solidFill>
              <a:round/>
            </a:ln>
          </p:spPr>
        </p:sp>
        <p:sp>
          <p:nvSpPr>
            <p:cNvPr id="29" name="TextBox 2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2359257" y="3615263"/>
            <a:ext cx="4404791" cy="2828544"/>
          </a:xfrm>
          <a:prstGeom prst="rect">
            <a:avLst/>
          </a:prstGeom>
        </p:spPr>
        <p:txBody>
          <a:bodyPr lIns="0" tIns="0" rIns="0" bIns="0" rtlCol="0" anchor="t">
            <a:spAutoFit/>
          </a:bodyPr>
          <a:lstStyle/>
          <a:p>
            <a:pPr marL="0" lvl="0" indent="0" algn="ctr">
              <a:lnSpc>
                <a:spcPts val="5639"/>
              </a:lnSpc>
              <a:spcBef>
                <a:spcPct val="0"/>
              </a:spcBef>
            </a:pPr>
            <a:r>
              <a:rPr lang="en-US" sz="3759">
                <a:solidFill>
                  <a:srgbClr val="FFFCFC"/>
                </a:solidFill>
                <a:latin typeface="Sniglet"/>
              </a:rPr>
              <a:t>Bạn An đi chơi mấy ngày  và  bạn có dự định đi nơi khác không ?</a:t>
            </a:r>
          </a:p>
        </p:txBody>
      </p:sp>
      <p:grpSp>
        <p:nvGrpSpPr>
          <p:cNvPr id="31" name="Group 31"/>
          <p:cNvGrpSpPr/>
          <p:nvPr/>
        </p:nvGrpSpPr>
        <p:grpSpPr>
          <a:xfrm>
            <a:off x="13384671" y="2694597"/>
            <a:ext cx="2330868" cy="1034966"/>
            <a:chOff x="0" y="0"/>
            <a:chExt cx="613891" cy="272584"/>
          </a:xfrm>
        </p:grpSpPr>
        <p:sp>
          <p:nvSpPr>
            <p:cNvPr id="32" name="Freeform 32"/>
            <p:cNvSpPr/>
            <p:nvPr/>
          </p:nvSpPr>
          <p:spPr>
            <a:xfrm>
              <a:off x="0" y="0"/>
              <a:ext cx="613891" cy="272584"/>
            </a:xfrm>
            <a:custGeom>
              <a:avLst/>
              <a:gdLst/>
              <a:ahLst/>
              <a:cxnLst/>
              <a:rect l="l" t="t" r="r" b="b"/>
              <a:pathLst>
                <a:path w="613891" h="272584">
                  <a:moveTo>
                    <a:pt x="136292" y="0"/>
                  </a:moveTo>
                  <a:lnTo>
                    <a:pt x="477599" y="0"/>
                  </a:lnTo>
                  <a:cubicBezTo>
                    <a:pt x="513746" y="0"/>
                    <a:pt x="548413" y="14359"/>
                    <a:pt x="573972" y="39919"/>
                  </a:cubicBezTo>
                  <a:cubicBezTo>
                    <a:pt x="599532" y="65479"/>
                    <a:pt x="613891" y="100145"/>
                    <a:pt x="613891" y="136292"/>
                  </a:cubicBezTo>
                  <a:lnTo>
                    <a:pt x="613891" y="136292"/>
                  </a:lnTo>
                  <a:cubicBezTo>
                    <a:pt x="613891" y="172439"/>
                    <a:pt x="599532" y="207105"/>
                    <a:pt x="573972" y="232665"/>
                  </a:cubicBezTo>
                  <a:cubicBezTo>
                    <a:pt x="548413" y="258224"/>
                    <a:pt x="513746" y="272584"/>
                    <a:pt x="477599" y="272584"/>
                  </a:cubicBezTo>
                  <a:lnTo>
                    <a:pt x="136292" y="272584"/>
                  </a:lnTo>
                  <a:cubicBezTo>
                    <a:pt x="100145" y="272584"/>
                    <a:pt x="65479" y="258224"/>
                    <a:pt x="39919" y="232665"/>
                  </a:cubicBezTo>
                  <a:cubicBezTo>
                    <a:pt x="14359" y="207105"/>
                    <a:pt x="0" y="172439"/>
                    <a:pt x="0" y="136292"/>
                  </a:cubicBezTo>
                  <a:lnTo>
                    <a:pt x="0" y="136292"/>
                  </a:lnTo>
                  <a:cubicBezTo>
                    <a:pt x="0" y="100145"/>
                    <a:pt x="14359" y="65479"/>
                    <a:pt x="39919" y="39919"/>
                  </a:cubicBezTo>
                  <a:cubicBezTo>
                    <a:pt x="65479" y="14359"/>
                    <a:pt x="100145" y="0"/>
                    <a:pt x="136292" y="0"/>
                  </a:cubicBezTo>
                  <a:close/>
                </a:path>
              </a:pathLst>
            </a:custGeom>
            <a:solidFill>
              <a:srgbClr val="F8C462"/>
            </a:solidFill>
            <a:ln w="38100" cap="rnd">
              <a:solidFill>
                <a:srgbClr val="503D36"/>
              </a:solidFill>
              <a:round/>
            </a:ln>
          </p:spPr>
        </p:sp>
        <p:sp>
          <p:nvSpPr>
            <p:cNvPr id="33" name="TextBox 3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11980322" y="2808599"/>
            <a:ext cx="5162662" cy="705553"/>
          </a:xfrm>
          <a:prstGeom prst="rect">
            <a:avLst/>
          </a:prstGeom>
        </p:spPr>
        <p:txBody>
          <a:bodyPr lIns="0" tIns="0" rIns="0" bIns="0" rtlCol="0" anchor="t">
            <a:spAutoFit/>
          </a:bodyPr>
          <a:lstStyle/>
          <a:p>
            <a:pPr marL="0" lvl="0" indent="0" algn="ctr">
              <a:lnSpc>
                <a:spcPts val="5972"/>
              </a:lnSpc>
              <a:spcBef>
                <a:spcPct val="0"/>
              </a:spcBef>
            </a:pPr>
            <a:r>
              <a:rPr lang="en-US" sz="3981">
                <a:solidFill>
                  <a:srgbClr val="503D36"/>
                </a:solidFill>
                <a:latin typeface="Sniglet"/>
              </a:rPr>
              <a:t>THIRD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C"/>
        </a:solidFill>
        <a:effectLst/>
      </p:bgPr>
    </p:bg>
    <p:spTree>
      <p:nvGrpSpPr>
        <p:cNvPr id="1" name=""/>
        <p:cNvGrpSpPr/>
        <p:nvPr/>
      </p:nvGrpSpPr>
      <p:grpSpPr>
        <a:xfrm>
          <a:off x="0" y="0"/>
          <a:ext cx="0" cy="0"/>
          <a:chOff x="0" y="0"/>
          <a:chExt cx="0" cy="0"/>
        </a:xfrm>
      </p:grpSpPr>
      <p:sp>
        <p:nvSpPr>
          <p:cNvPr id="2" name="TextBox 2"/>
          <p:cNvSpPr txBox="1"/>
          <p:nvPr/>
        </p:nvSpPr>
        <p:spPr>
          <a:xfrm>
            <a:off x="675636" y="3137244"/>
            <a:ext cx="16936728" cy="3189969"/>
          </a:xfrm>
          <a:prstGeom prst="rect">
            <a:avLst/>
          </a:prstGeom>
        </p:spPr>
        <p:txBody>
          <a:bodyPr lIns="0" tIns="0" rIns="0" bIns="0" rtlCol="0" anchor="t">
            <a:spAutoFit/>
          </a:bodyPr>
          <a:lstStyle/>
          <a:p>
            <a:pPr algn="ctr">
              <a:lnSpc>
                <a:spcPts val="24146"/>
              </a:lnSpc>
            </a:pPr>
            <a:r>
              <a:rPr lang="en-US" sz="22996" spc="965">
                <a:solidFill>
                  <a:srgbClr val="F25898"/>
                </a:solidFill>
                <a:latin typeface="Marykate"/>
              </a:rPr>
              <a:t>THANK YOU</a:t>
            </a:r>
          </a:p>
        </p:txBody>
      </p:sp>
      <p:sp>
        <p:nvSpPr>
          <p:cNvPr id="3" name="Freeform 3"/>
          <p:cNvSpPr/>
          <p:nvPr/>
        </p:nvSpPr>
        <p:spPr>
          <a:xfrm>
            <a:off x="-1717510" y="7817158"/>
            <a:ext cx="12947711" cy="5249708"/>
          </a:xfrm>
          <a:custGeom>
            <a:avLst/>
            <a:gdLst/>
            <a:ahLst/>
            <a:cxnLst/>
            <a:rect l="l" t="t" r="r" b="b"/>
            <a:pathLst>
              <a:path w="12947711" h="5249708">
                <a:moveTo>
                  <a:pt x="0" y="0"/>
                </a:moveTo>
                <a:lnTo>
                  <a:pt x="12947711" y="0"/>
                </a:lnTo>
                <a:lnTo>
                  <a:pt x="12947711" y="5249709"/>
                </a:lnTo>
                <a:lnTo>
                  <a:pt x="0" y="52497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8306254" y="7112308"/>
            <a:ext cx="12947711" cy="5249708"/>
          </a:xfrm>
          <a:custGeom>
            <a:avLst/>
            <a:gdLst/>
            <a:ahLst/>
            <a:cxnLst/>
            <a:rect l="l" t="t" r="r" b="b"/>
            <a:pathLst>
              <a:path w="12947711" h="5249708">
                <a:moveTo>
                  <a:pt x="0" y="0"/>
                </a:moveTo>
                <a:lnTo>
                  <a:pt x="12947710" y="0"/>
                </a:lnTo>
                <a:lnTo>
                  <a:pt x="12947710" y="5249709"/>
                </a:lnTo>
                <a:lnTo>
                  <a:pt x="0" y="52497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236229" y="7397476"/>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409714" y="6327212"/>
            <a:ext cx="3508802" cy="4114800"/>
          </a:xfrm>
          <a:custGeom>
            <a:avLst/>
            <a:gdLst/>
            <a:ahLst/>
            <a:cxnLst/>
            <a:rect l="l" t="t" r="r" b="b"/>
            <a:pathLst>
              <a:path w="3508802" h="4114800">
                <a:moveTo>
                  <a:pt x="0" y="0"/>
                </a:moveTo>
                <a:lnTo>
                  <a:pt x="3508803" y="0"/>
                </a:lnTo>
                <a:lnTo>
                  <a:pt x="350880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5364051" y="6862344"/>
            <a:ext cx="3411543" cy="41148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410583" y="412606"/>
            <a:ext cx="6166928" cy="2634960"/>
          </a:xfrm>
          <a:custGeom>
            <a:avLst/>
            <a:gdLst/>
            <a:ahLst/>
            <a:cxnLst/>
            <a:rect l="l" t="t" r="r" b="b"/>
            <a:pathLst>
              <a:path w="6166928" h="2634960">
                <a:moveTo>
                  <a:pt x="0" y="0"/>
                </a:moveTo>
                <a:lnTo>
                  <a:pt x="6166928" y="0"/>
                </a:lnTo>
                <a:lnTo>
                  <a:pt x="6166928" y="2634960"/>
                </a:lnTo>
                <a:lnTo>
                  <a:pt x="0" y="26349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6379136" y="-1606260"/>
            <a:ext cx="6166928" cy="2634960"/>
          </a:xfrm>
          <a:custGeom>
            <a:avLst/>
            <a:gdLst/>
            <a:ahLst/>
            <a:cxnLst/>
            <a:rect l="l" t="t" r="r" b="b"/>
            <a:pathLst>
              <a:path w="6166928" h="2634960">
                <a:moveTo>
                  <a:pt x="0" y="0"/>
                </a:moveTo>
                <a:lnTo>
                  <a:pt x="6166928" y="0"/>
                </a:lnTo>
                <a:lnTo>
                  <a:pt x="6166928" y="2634960"/>
                </a:lnTo>
                <a:lnTo>
                  <a:pt x="0" y="26349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5692130" y="2508540"/>
            <a:ext cx="6166928" cy="2634960"/>
          </a:xfrm>
          <a:custGeom>
            <a:avLst/>
            <a:gdLst/>
            <a:ahLst/>
            <a:cxnLst/>
            <a:rect l="l" t="t" r="r" b="b"/>
            <a:pathLst>
              <a:path w="6166928" h="2634960">
                <a:moveTo>
                  <a:pt x="0" y="0"/>
                </a:moveTo>
                <a:lnTo>
                  <a:pt x="6166928" y="0"/>
                </a:lnTo>
                <a:lnTo>
                  <a:pt x="6166928" y="2634960"/>
                </a:lnTo>
                <a:lnTo>
                  <a:pt x="0" y="26349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58888"/>
            <a:ext cx="12171383" cy="6628112"/>
          </a:xfrm>
          <a:custGeom>
            <a:avLst/>
            <a:gdLst/>
            <a:ahLst/>
            <a:cxnLst/>
            <a:rect l="l" t="t" r="r" b="b"/>
            <a:pathLst>
              <a:path w="12171383" h="6628112">
                <a:moveTo>
                  <a:pt x="0" y="0"/>
                </a:moveTo>
                <a:lnTo>
                  <a:pt x="12171383" y="0"/>
                </a:lnTo>
                <a:lnTo>
                  <a:pt x="12171383" y="6628112"/>
                </a:lnTo>
                <a:lnTo>
                  <a:pt x="0" y="6628112"/>
                </a:lnTo>
                <a:lnTo>
                  <a:pt x="0" y="0"/>
                </a:lnTo>
                <a:close/>
              </a:path>
            </a:pathLst>
          </a:custGeom>
          <a:blipFill>
            <a:blip r:embed="rId2"/>
            <a:stretch>
              <a:fillRect l="-6157" t="-5518" r="-4615" b="-25928"/>
            </a:stretch>
          </a:blipFill>
        </p:spPr>
      </p:sp>
      <p:sp>
        <p:nvSpPr>
          <p:cNvPr id="3" name="TextBox 3"/>
          <p:cNvSpPr txBox="1"/>
          <p:nvPr/>
        </p:nvSpPr>
        <p:spPr>
          <a:xfrm>
            <a:off x="0" y="514350"/>
            <a:ext cx="15165366" cy="833562"/>
          </a:xfrm>
          <a:prstGeom prst="rect">
            <a:avLst/>
          </a:prstGeom>
        </p:spPr>
        <p:txBody>
          <a:bodyPr lIns="0" tIns="0" rIns="0" bIns="0" rtlCol="0" anchor="t">
            <a:spAutoFit/>
          </a:bodyPr>
          <a:lstStyle/>
          <a:p>
            <a:pPr marL="582935" lvl="1">
              <a:lnSpc>
                <a:spcPts val="6480"/>
              </a:lnSpc>
            </a:pPr>
            <a:r>
              <a:rPr lang="en-US" sz="5400" smtClean="0">
                <a:solidFill>
                  <a:srgbClr val="000000"/>
                </a:solidFill>
                <a:latin typeface="Times New Roman Bold"/>
              </a:rPr>
              <a:t>1.CÁC </a:t>
            </a:r>
            <a:r>
              <a:rPr lang="en-US" sz="5400">
                <a:solidFill>
                  <a:srgbClr val="000000"/>
                </a:solidFill>
                <a:latin typeface="Times New Roman Bold"/>
              </a:rPr>
              <a:t>MÙA TRONG NĂM </a:t>
            </a:r>
          </a:p>
        </p:txBody>
      </p:sp>
      <p:sp>
        <p:nvSpPr>
          <p:cNvPr id="4" name="TextBox 4"/>
          <p:cNvSpPr txBox="1"/>
          <p:nvPr/>
        </p:nvSpPr>
        <p:spPr>
          <a:xfrm>
            <a:off x="326511" y="1831992"/>
            <a:ext cx="12406623" cy="1274446"/>
          </a:xfrm>
          <a:prstGeom prst="rect">
            <a:avLst/>
          </a:prstGeom>
        </p:spPr>
        <p:txBody>
          <a:bodyPr lIns="0" tIns="0" rIns="0" bIns="0" rtlCol="0" anchor="t">
            <a:spAutoFit/>
          </a:bodyPr>
          <a:lstStyle/>
          <a:p>
            <a:pPr marL="0" lvl="0" indent="0" algn="l">
              <a:lnSpc>
                <a:spcPts val="4949"/>
              </a:lnSpc>
              <a:spcBef>
                <a:spcPct val="0"/>
              </a:spcBef>
            </a:pPr>
            <a:r>
              <a:rPr lang="en-US" sz="3299">
                <a:solidFill>
                  <a:srgbClr val="000000"/>
                </a:solidFill>
                <a:latin typeface="Times New Roman"/>
              </a:rPr>
              <a:t>NHẬN  XÉT SỰ KHÁC NHAU VÈ CẢNH VẬT VÀ THỜI TIẾT NƠI BẠN AN ĐANG SỐNG TRONG CÁC HÌNH DƯỚI ĐÂY </a:t>
            </a:r>
          </a:p>
        </p:txBody>
      </p:sp>
      <p:sp>
        <p:nvSpPr>
          <p:cNvPr id="5" name="TextBox 5"/>
          <p:cNvSpPr txBox="1"/>
          <p:nvPr/>
        </p:nvSpPr>
        <p:spPr>
          <a:xfrm>
            <a:off x="12464388" y="3878396"/>
            <a:ext cx="5823612" cy="5379904"/>
          </a:xfrm>
          <a:prstGeom prst="rect">
            <a:avLst/>
          </a:prstGeom>
        </p:spPr>
        <p:txBody>
          <a:bodyPr lIns="0" tIns="0" rIns="0" bIns="0" rtlCol="0" anchor="t">
            <a:spAutoFit/>
          </a:bodyPr>
          <a:lstStyle/>
          <a:p>
            <a:pPr>
              <a:lnSpc>
                <a:spcPts val="6067"/>
              </a:lnSpc>
            </a:pPr>
            <a:r>
              <a:rPr lang="en-US" sz="4045">
                <a:solidFill>
                  <a:srgbClr val="000000"/>
                </a:solidFill>
                <a:latin typeface="Times New Roman"/>
              </a:rPr>
              <a:t>H1 : Có mưa , cây cối xanh tốt</a:t>
            </a:r>
          </a:p>
          <a:p>
            <a:pPr>
              <a:lnSpc>
                <a:spcPts val="6067"/>
              </a:lnSpc>
            </a:pPr>
            <a:r>
              <a:rPr lang="en-US" sz="4045">
                <a:solidFill>
                  <a:srgbClr val="000000"/>
                </a:solidFill>
                <a:latin typeface="Times New Roman"/>
              </a:rPr>
              <a:t>H2: Trời nắng,cây cối cằn khô=&gt; nắng nóng , mưa ít hoặc không có mưa trong nhiều ngày   </a:t>
            </a:r>
          </a:p>
          <a:p>
            <a:pPr marL="0" lvl="0" indent="0" algn="l">
              <a:lnSpc>
                <a:spcPts val="6067"/>
              </a:lnSpc>
              <a:spcBef>
                <a:spcPct val="0"/>
              </a:spcBef>
            </a:pPr>
            <a:endParaRPr lang="en-US" sz="4045">
              <a:solidFill>
                <a:srgbClr val="000000"/>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889282"/>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4118418" y="3512387"/>
            <a:ext cx="11589073" cy="1991995"/>
          </a:xfrm>
          <a:prstGeom prst="rect">
            <a:avLst/>
          </a:prstGeom>
        </p:spPr>
        <p:txBody>
          <a:bodyPr lIns="0" tIns="0" rIns="0" bIns="0" rtlCol="0" anchor="t">
            <a:spAutoFit/>
          </a:bodyPr>
          <a:lstStyle/>
          <a:p>
            <a:pPr algn="ctr">
              <a:lnSpc>
                <a:spcPts val="5179"/>
              </a:lnSpc>
            </a:pPr>
            <a:r>
              <a:rPr lang="en-US" sz="3699" spc="36">
                <a:solidFill>
                  <a:srgbClr val="E18455"/>
                </a:solidFill>
                <a:latin typeface="Poppins Bold"/>
              </a:rPr>
              <a:t>Mùa mưa thường có nhiều ngày mưa kéo dài .</a:t>
            </a:r>
          </a:p>
          <a:p>
            <a:pPr algn="ctr">
              <a:lnSpc>
                <a:spcPts val="5179"/>
              </a:lnSpc>
              <a:spcBef>
                <a:spcPct val="0"/>
              </a:spcBef>
            </a:pPr>
            <a:r>
              <a:rPr lang="en-US" sz="3699" spc="36">
                <a:solidFill>
                  <a:srgbClr val="E18455"/>
                </a:solidFill>
                <a:latin typeface="Poppins Bold"/>
              </a:rPr>
              <a:t>Mùa khô hầu như không có mưa , ngày nắng chói chang , đêm dịu mát hơn </a:t>
            </a:r>
          </a:p>
        </p:txBody>
      </p:sp>
      <p:sp>
        <p:nvSpPr>
          <p:cNvPr id="11" name="Freeform 11"/>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sp>
        <p:nvSpPr>
          <p:cNvPr id="2" name="Freeform 2"/>
          <p:cNvSpPr/>
          <p:nvPr/>
        </p:nvSpPr>
        <p:spPr>
          <a:xfrm>
            <a:off x="5245377" y="2141221"/>
            <a:ext cx="9180584" cy="8409106"/>
          </a:xfrm>
          <a:custGeom>
            <a:avLst/>
            <a:gdLst/>
            <a:ahLst/>
            <a:cxnLst/>
            <a:rect l="l" t="t" r="r" b="b"/>
            <a:pathLst>
              <a:path w="9180584" h="8409106">
                <a:moveTo>
                  <a:pt x="0" y="0"/>
                </a:moveTo>
                <a:lnTo>
                  <a:pt x="9180584" y="0"/>
                </a:lnTo>
                <a:lnTo>
                  <a:pt x="9180584" y="8409106"/>
                </a:lnTo>
                <a:lnTo>
                  <a:pt x="0" y="8409106"/>
                </a:lnTo>
                <a:lnTo>
                  <a:pt x="0" y="0"/>
                </a:lnTo>
                <a:close/>
              </a:path>
            </a:pathLst>
          </a:custGeom>
          <a:blipFill>
            <a:blip r:embed="rId2"/>
            <a:stretch>
              <a:fillRect/>
            </a:stretch>
          </a:blipFill>
        </p:spPr>
      </p:sp>
      <p:sp>
        <p:nvSpPr>
          <p:cNvPr id="3" name="TextBox 3"/>
          <p:cNvSpPr txBox="1"/>
          <p:nvPr/>
        </p:nvSpPr>
        <p:spPr>
          <a:xfrm>
            <a:off x="326510" y="232410"/>
            <a:ext cx="17961489" cy="1352551"/>
          </a:xfrm>
          <a:prstGeom prst="rect">
            <a:avLst/>
          </a:prstGeom>
        </p:spPr>
        <p:txBody>
          <a:bodyPr wrap="square" lIns="0" tIns="0" rIns="0" bIns="0" rtlCol="0" anchor="t">
            <a:spAutoFit/>
          </a:bodyPr>
          <a:lstStyle/>
          <a:p>
            <a:pPr marL="0" lvl="0" indent="0" algn="l">
              <a:lnSpc>
                <a:spcPts val="5249"/>
              </a:lnSpc>
              <a:spcBef>
                <a:spcPct val="0"/>
              </a:spcBef>
            </a:pPr>
            <a:r>
              <a:rPr lang="en-US" sz="3499">
                <a:solidFill>
                  <a:srgbClr val="000000"/>
                </a:solidFill>
                <a:latin typeface="Times New Roman"/>
              </a:rPr>
              <a:t>NHẬN  XÉT SỰ KHÁC NHAU </a:t>
            </a:r>
            <a:r>
              <a:rPr lang="en-US" sz="3499" smtClean="0">
                <a:solidFill>
                  <a:srgbClr val="000000"/>
                </a:solidFill>
                <a:latin typeface="Times New Roman"/>
              </a:rPr>
              <a:t>VỀ </a:t>
            </a:r>
            <a:r>
              <a:rPr lang="en-US" sz="3499">
                <a:solidFill>
                  <a:srgbClr val="000000"/>
                </a:solidFill>
                <a:latin typeface="Times New Roman"/>
              </a:rPr>
              <a:t>CẢNH VẬT VÀ THỜI TIẾT NƠI BẠN HÀ ĐANG SỐNG TRONG CÁC HÌNH DƯỚI ĐÂY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15164201" y="3904500"/>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5190915"/>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6477329"/>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7763743"/>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133167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miter/>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2618086"/>
            <a:ext cx="2186870" cy="1191585"/>
            <a:chOff x="0" y="0"/>
            <a:chExt cx="2915827" cy="1588780"/>
          </a:xfrm>
        </p:grpSpPr>
        <p:grpSp>
          <p:nvGrpSpPr>
            <p:cNvPr id="56" name="Group 56"/>
            <p:cNvGrpSpPr/>
            <p:nvPr/>
          </p:nvGrpSpPr>
          <p:grpSpPr>
            <a:xfrm>
              <a:off x="0" y="0"/>
              <a:ext cx="2915827" cy="1588780"/>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9" name="Group 59"/>
            <p:cNvGrpSpPr/>
            <p:nvPr/>
          </p:nvGrpSpPr>
          <p:grpSpPr>
            <a:xfrm>
              <a:off x="135707" y="117213"/>
              <a:ext cx="2664410" cy="1354354"/>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miter/>
              </a:ln>
            </p:spPr>
          </p:sp>
          <p:sp>
            <p:nvSpPr>
              <p:cNvPr id="61" name="TextBox 61"/>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Contents</a:t>
                </a:r>
              </a:p>
            </p:txBody>
          </p:sp>
        </p:gr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3281160" y="3786441"/>
            <a:ext cx="5658469" cy="2087300"/>
            <a:chOff x="0" y="0"/>
            <a:chExt cx="1594297" cy="588105"/>
          </a:xfrm>
        </p:grpSpPr>
        <p:sp>
          <p:nvSpPr>
            <p:cNvPr id="90" name="Freeform 90"/>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91" name="TextBox 91"/>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92" name="Group 92"/>
          <p:cNvGrpSpPr/>
          <p:nvPr/>
        </p:nvGrpSpPr>
        <p:grpSpPr>
          <a:xfrm>
            <a:off x="2488582" y="3357897"/>
            <a:ext cx="1472194" cy="1472194"/>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94" name="TextBox 94"/>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01</a:t>
              </a:r>
            </a:p>
          </p:txBody>
        </p:sp>
      </p:grpSp>
      <p:sp>
        <p:nvSpPr>
          <p:cNvPr id="95" name="TextBox 95"/>
          <p:cNvSpPr txBox="1"/>
          <p:nvPr/>
        </p:nvSpPr>
        <p:spPr>
          <a:xfrm>
            <a:off x="3813982" y="3967443"/>
            <a:ext cx="4592825" cy="1744345"/>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Trên cây có các búp lá mới mọc, cô gái cầm cùng đào </a:t>
            </a:r>
          </a:p>
        </p:txBody>
      </p:sp>
      <p:grpSp>
        <p:nvGrpSpPr>
          <p:cNvPr id="96" name="Group 96"/>
          <p:cNvGrpSpPr/>
          <p:nvPr/>
        </p:nvGrpSpPr>
        <p:grpSpPr>
          <a:xfrm>
            <a:off x="9848118" y="3783673"/>
            <a:ext cx="5658469" cy="2087300"/>
            <a:chOff x="0" y="0"/>
            <a:chExt cx="1594297" cy="588105"/>
          </a:xfrm>
        </p:grpSpPr>
        <p:sp>
          <p:nvSpPr>
            <p:cNvPr id="97" name="Freeform 97"/>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98" name="TextBox 98"/>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99" name="Group 99"/>
          <p:cNvGrpSpPr/>
          <p:nvPr/>
        </p:nvGrpSpPr>
        <p:grpSpPr>
          <a:xfrm>
            <a:off x="9055540" y="3355129"/>
            <a:ext cx="1472194" cy="1472194"/>
            <a:chOff x="0" y="0"/>
            <a:chExt cx="812800" cy="812800"/>
          </a:xfrm>
        </p:grpSpPr>
        <p:sp>
          <p:nvSpPr>
            <p:cNvPr id="100" name="Freeform 10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01" name="TextBox 101"/>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02</a:t>
              </a:r>
            </a:p>
          </p:txBody>
        </p:sp>
      </p:grpSp>
      <p:grpSp>
        <p:nvGrpSpPr>
          <p:cNvPr id="102" name="Group 102"/>
          <p:cNvGrpSpPr/>
          <p:nvPr/>
        </p:nvGrpSpPr>
        <p:grpSpPr>
          <a:xfrm>
            <a:off x="3281160" y="6530115"/>
            <a:ext cx="5658469" cy="2087300"/>
            <a:chOff x="0" y="0"/>
            <a:chExt cx="1594297" cy="588105"/>
          </a:xfrm>
        </p:grpSpPr>
        <p:sp>
          <p:nvSpPr>
            <p:cNvPr id="103" name="Freeform 103"/>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104" name="TextBox 104"/>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105" name="Group 105"/>
          <p:cNvGrpSpPr/>
          <p:nvPr/>
        </p:nvGrpSpPr>
        <p:grpSpPr>
          <a:xfrm>
            <a:off x="2488582" y="6101571"/>
            <a:ext cx="1472194" cy="1472194"/>
            <a:chOff x="0" y="0"/>
            <a:chExt cx="812800" cy="812800"/>
          </a:xfrm>
        </p:grpSpPr>
        <p:sp>
          <p:nvSpPr>
            <p:cNvPr id="106" name="Freeform 10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07" name="TextBox 107"/>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03</a:t>
              </a:r>
            </a:p>
          </p:txBody>
        </p:sp>
      </p:grpSp>
      <p:grpSp>
        <p:nvGrpSpPr>
          <p:cNvPr id="108" name="Group 108"/>
          <p:cNvGrpSpPr/>
          <p:nvPr/>
        </p:nvGrpSpPr>
        <p:grpSpPr>
          <a:xfrm>
            <a:off x="9848118" y="6530115"/>
            <a:ext cx="5658469" cy="2087300"/>
            <a:chOff x="0" y="0"/>
            <a:chExt cx="1594297" cy="588105"/>
          </a:xfrm>
        </p:grpSpPr>
        <p:sp>
          <p:nvSpPr>
            <p:cNvPr id="109" name="Freeform 109"/>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110" name="TextBox 110"/>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111" name="Group 111"/>
          <p:cNvGrpSpPr/>
          <p:nvPr/>
        </p:nvGrpSpPr>
        <p:grpSpPr>
          <a:xfrm>
            <a:off x="9055540" y="6101571"/>
            <a:ext cx="1472194" cy="1472194"/>
            <a:chOff x="0" y="0"/>
            <a:chExt cx="812800" cy="812800"/>
          </a:xfrm>
        </p:grpSpPr>
        <p:sp>
          <p:nvSpPr>
            <p:cNvPr id="112" name="Freeform 1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13" name="TextBox 113"/>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04</a:t>
              </a:r>
            </a:p>
          </p:txBody>
        </p:sp>
      </p:grpSp>
      <p:sp>
        <p:nvSpPr>
          <p:cNvPr id="114" name="Freeform 114"/>
          <p:cNvSpPr/>
          <p:nvPr/>
        </p:nvSpPr>
        <p:spPr>
          <a:xfrm flipH="1">
            <a:off x="13473674" y="1585615"/>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4"/>
            <a:stretch>
              <a:fillRect/>
            </a:stretch>
          </a:blipFill>
        </p:spPr>
      </p:sp>
      <p:sp>
        <p:nvSpPr>
          <p:cNvPr id="115" name="TextBox 115"/>
          <p:cNvSpPr txBox="1"/>
          <p:nvPr/>
        </p:nvSpPr>
        <p:spPr>
          <a:xfrm>
            <a:off x="3813982" y="7092172"/>
            <a:ext cx="4592825" cy="1163320"/>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Lá cây vàng rụng trên đường</a:t>
            </a:r>
          </a:p>
        </p:txBody>
      </p:sp>
      <p:sp>
        <p:nvSpPr>
          <p:cNvPr id="116" name="TextBox 116"/>
          <p:cNvSpPr txBox="1"/>
          <p:nvPr/>
        </p:nvSpPr>
        <p:spPr>
          <a:xfrm>
            <a:off x="10519727" y="7037018"/>
            <a:ext cx="4592825" cy="1163320"/>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Cây cằn cỗi, trụi hết lá </a:t>
            </a:r>
          </a:p>
        </p:txBody>
      </p:sp>
      <p:sp>
        <p:nvSpPr>
          <p:cNvPr id="117" name="Freeform 117"/>
          <p:cNvSpPr/>
          <p:nvPr/>
        </p:nvSpPr>
        <p:spPr>
          <a:xfrm rot="-3955797" flipH="1" flipV="1">
            <a:off x="14751050" y="810297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5"/>
            <a:stretch>
              <a:fillRect t="-62571" r="-193516" b="-197067"/>
            </a:stretch>
          </a:blipFill>
        </p:spPr>
      </p:sp>
      <p:sp>
        <p:nvSpPr>
          <p:cNvPr id="118" name="Freeform 118"/>
          <p:cNvSpPr/>
          <p:nvPr/>
        </p:nvSpPr>
        <p:spPr>
          <a:xfrm rot="-3955797" flipH="1" flipV="1">
            <a:off x="14793902" y="5350996"/>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5"/>
            <a:stretch>
              <a:fillRect t="-62571" r="-193516" b="-197067"/>
            </a:stretch>
          </a:blipFill>
        </p:spPr>
      </p:sp>
      <p:sp>
        <p:nvSpPr>
          <p:cNvPr id="119" name="Freeform 119"/>
          <p:cNvSpPr/>
          <p:nvPr/>
        </p:nvSpPr>
        <p:spPr>
          <a:xfrm rot="-3955797" flipH="1" flipV="1">
            <a:off x="8177136" y="8085105"/>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5"/>
            <a:stretch>
              <a:fillRect t="-62571" r="-193516" b="-197067"/>
            </a:stretch>
          </a:blipFill>
        </p:spPr>
      </p:sp>
      <p:sp>
        <p:nvSpPr>
          <p:cNvPr id="120" name="Freeform 120"/>
          <p:cNvSpPr/>
          <p:nvPr/>
        </p:nvSpPr>
        <p:spPr>
          <a:xfrm rot="-3955797" flipH="1" flipV="1">
            <a:off x="8177136" y="5433847"/>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5"/>
            <a:stretch>
              <a:fillRect t="-62571" r="-193516" b="-197067"/>
            </a:stretch>
          </a:blipFill>
        </p:spPr>
      </p:sp>
      <p:sp>
        <p:nvSpPr>
          <p:cNvPr id="121" name="Freeform 121"/>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6">
              <a:extLst>
                <a:ext uri="{96DAC541-7B7A-43D3-8B79-37D633B846F1}">
                  <asvg:svgBlip xmlns:asvg="http://schemas.microsoft.com/office/drawing/2016/SVG/main" xmlns="" r:embed="rId7"/>
                </a:ext>
              </a:extLst>
            </a:blip>
            <a:stretch>
              <a:fillRect t="-112263"/>
            </a:stretch>
          </a:blipFill>
        </p:spPr>
      </p:sp>
      <p:sp>
        <p:nvSpPr>
          <p:cNvPr id="122" name="Freeform 122"/>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8">
              <a:extLst>
                <a:ext uri="{96DAC541-7B7A-43D3-8B79-37D633B846F1}">
                  <asvg:svgBlip xmlns:asvg="http://schemas.microsoft.com/office/drawing/2016/SVG/main" xmlns="" r:embed="rId9"/>
                </a:ext>
              </a:extLst>
            </a:blip>
            <a:stretch>
              <a:fillRect r="-58022" b="-75336"/>
            </a:stretch>
          </a:blipFill>
        </p:spPr>
      </p:sp>
      <p:grpSp>
        <p:nvGrpSpPr>
          <p:cNvPr id="123" name="Group 123"/>
          <p:cNvGrpSpPr/>
          <p:nvPr/>
        </p:nvGrpSpPr>
        <p:grpSpPr>
          <a:xfrm>
            <a:off x="594866" y="1690137"/>
            <a:ext cx="1232729" cy="7134324"/>
            <a:chOff x="0" y="0"/>
            <a:chExt cx="1643639" cy="9512432"/>
          </a:xfrm>
        </p:grpSpPr>
        <p:sp>
          <p:nvSpPr>
            <p:cNvPr id="124" name="TextBox 124"/>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5" name="TextBox 125"/>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6" name="TextBox 126"/>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7" name="TextBox 127"/>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8" name="TextBox 128"/>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9" name="TextBox 129"/>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3" name="TextBox 133"/>
          <p:cNvSpPr txBox="1"/>
          <p:nvPr/>
        </p:nvSpPr>
        <p:spPr>
          <a:xfrm>
            <a:off x="10407439" y="4316221"/>
            <a:ext cx="4592825" cy="1163320"/>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Cây cối xanh tốt , có hoa phượng</a:t>
            </a:r>
          </a:p>
        </p:txBody>
      </p:sp>
      <p:grpSp>
        <p:nvGrpSpPr>
          <p:cNvPr id="134" name="Group 134"/>
          <p:cNvGrpSpPr/>
          <p:nvPr/>
        </p:nvGrpSpPr>
        <p:grpSpPr>
          <a:xfrm>
            <a:off x="4435662" y="1576120"/>
            <a:ext cx="8799888" cy="1311818"/>
            <a:chOff x="0" y="0"/>
            <a:chExt cx="11733184" cy="1749090"/>
          </a:xfrm>
        </p:grpSpPr>
        <p:grpSp>
          <p:nvGrpSpPr>
            <p:cNvPr id="135" name="Group 135"/>
            <p:cNvGrpSpPr/>
            <p:nvPr/>
          </p:nvGrpSpPr>
          <p:grpSpPr>
            <a:xfrm>
              <a:off x="0" y="0"/>
              <a:ext cx="11733184" cy="1749090"/>
              <a:chOff x="0" y="0"/>
              <a:chExt cx="2686494" cy="400481"/>
            </a:xfrm>
          </p:grpSpPr>
          <p:sp>
            <p:nvSpPr>
              <p:cNvPr id="136" name="Freeform 136"/>
              <p:cNvSpPr/>
              <p:nvPr/>
            </p:nvSpPr>
            <p:spPr>
              <a:xfrm>
                <a:off x="0" y="0"/>
                <a:ext cx="2686494" cy="400481"/>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round/>
              </a:ln>
            </p:spPr>
          </p:sp>
          <p:sp>
            <p:nvSpPr>
              <p:cNvPr id="137" name="TextBox 137"/>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138" name="TextBox 138"/>
            <p:cNvSpPr txBox="1"/>
            <p:nvPr/>
          </p:nvSpPr>
          <p:spPr>
            <a:xfrm>
              <a:off x="465671" y="340653"/>
              <a:ext cx="10848869" cy="1177925"/>
            </a:xfrm>
            <a:prstGeom prst="rect">
              <a:avLst/>
            </a:prstGeom>
          </p:spPr>
          <p:txBody>
            <a:bodyPr lIns="0" tIns="0" rIns="0" bIns="0" rtlCol="0" anchor="t">
              <a:spAutoFit/>
            </a:bodyPr>
            <a:lstStyle/>
            <a:p>
              <a:pPr marL="0" lvl="0" indent="0" algn="ctr">
                <a:lnSpc>
                  <a:spcPts val="6960"/>
                </a:lnSpc>
                <a:spcBef>
                  <a:spcPct val="0"/>
                </a:spcBef>
              </a:pPr>
              <a:r>
                <a:rPr lang="en-US" sz="5800">
                  <a:solidFill>
                    <a:srgbClr val="503D36"/>
                  </a:solidFill>
                  <a:latin typeface="More Sugar"/>
                </a:rPr>
                <a:t>CẢNH VẬT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 calcmode="lin" valueType="num">
                                      <p:cBhvr additive="base">
                                        <p:cTn id="7"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fill="hold"/>
                                        <p:tgtEl>
                                          <p:spTgt spid="133"/>
                                        </p:tgtEl>
                                        <p:attrNameLst>
                                          <p:attrName>ppt_x</p:attrName>
                                        </p:attrNameLst>
                                      </p:cBhvr>
                                      <p:tavLst>
                                        <p:tav tm="0">
                                          <p:val>
                                            <p:strVal val="#ppt_x"/>
                                          </p:val>
                                        </p:tav>
                                        <p:tav tm="100000">
                                          <p:val>
                                            <p:strVal val="#ppt_x"/>
                                          </p:val>
                                        </p:tav>
                                      </p:tavLst>
                                    </p:anim>
                                    <p:anim calcmode="lin" valueType="num">
                                      <p:cBhvr additive="base">
                                        <p:cTn id="1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ppt_x"/>
                                          </p:val>
                                        </p:tav>
                                        <p:tav tm="100000">
                                          <p:val>
                                            <p:strVal val="#ppt_x"/>
                                          </p:val>
                                        </p:tav>
                                      </p:tavLst>
                                    </p:anim>
                                    <p:anim calcmode="lin" valueType="num">
                                      <p:cBhvr additive="base">
                                        <p:cTn id="20"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anim calcmode="lin" valueType="num">
                                      <p:cBhvr additive="base">
                                        <p:cTn id="25" dur="500" fill="hold"/>
                                        <p:tgtEl>
                                          <p:spTgt spid="116"/>
                                        </p:tgtEl>
                                        <p:attrNameLst>
                                          <p:attrName>ppt_x</p:attrName>
                                        </p:attrNameLst>
                                      </p:cBhvr>
                                      <p:tavLst>
                                        <p:tav tm="0">
                                          <p:val>
                                            <p:strVal val="#ppt_x"/>
                                          </p:val>
                                        </p:tav>
                                        <p:tav tm="100000">
                                          <p:val>
                                            <p:strVal val="#ppt_x"/>
                                          </p:val>
                                        </p:tav>
                                      </p:tavLst>
                                    </p:anim>
                                    <p:anim calcmode="lin" valueType="num">
                                      <p:cBhvr additive="base">
                                        <p:cTn id="26"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sp>
        <p:nvSpPr>
          <p:cNvPr id="2" name="Freeform 2"/>
          <p:cNvSpPr/>
          <p:nvPr/>
        </p:nvSpPr>
        <p:spPr>
          <a:xfrm rot="-10800000">
            <a:off x="7844350" y="-264431"/>
            <a:ext cx="10443650" cy="11081561"/>
          </a:xfrm>
          <a:custGeom>
            <a:avLst/>
            <a:gdLst/>
            <a:ahLst/>
            <a:cxnLst/>
            <a:rect l="l" t="t" r="r" b="b"/>
            <a:pathLst>
              <a:path w="10443650" h="11081561">
                <a:moveTo>
                  <a:pt x="0" y="0"/>
                </a:moveTo>
                <a:lnTo>
                  <a:pt x="10443650" y="0"/>
                </a:lnTo>
                <a:lnTo>
                  <a:pt x="10443650" y="11081561"/>
                </a:lnTo>
                <a:lnTo>
                  <a:pt x="0" y="11081561"/>
                </a:lnTo>
                <a:lnTo>
                  <a:pt x="0" y="0"/>
                </a:lnTo>
                <a:close/>
              </a:path>
            </a:pathLst>
          </a:custGeom>
          <a:blipFill>
            <a:blip r:embed="rId2">
              <a:extLst>
                <a:ext uri="{96DAC541-7B7A-43D3-8B79-37D633B846F1}">
                  <asvg:svgBlip xmlns:asvg="http://schemas.microsoft.com/office/drawing/2016/SVG/main" xmlns="" r:embed="rId3"/>
                </a:ext>
              </a:extLst>
            </a:blip>
            <a:stretch>
              <a:fillRect r="-90379" b="-3737"/>
            </a:stretch>
          </a:blipFill>
        </p:spPr>
      </p:sp>
      <p:sp>
        <p:nvSpPr>
          <p:cNvPr id="3" name="Freeform 3"/>
          <p:cNvSpPr/>
          <p:nvPr/>
        </p:nvSpPr>
        <p:spPr>
          <a:xfrm rot="-10800000">
            <a:off x="-200148" y="-397281"/>
            <a:ext cx="10443650" cy="11081561"/>
          </a:xfrm>
          <a:custGeom>
            <a:avLst/>
            <a:gdLst/>
            <a:ahLst/>
            <a:cxnLst/>
            <a:rect l="l" t="t" r="r" b="b"/>
            <a:pathLst>
              <a:path w="10443650" h="11081561">
                <a:moveTo>
                  <a:pt x="0" y="0"/>
                </a:moveTo>
                <a:lnTo>
                  <a:pt x="10443650" y="0"/>
                </a:lnTo>
                <a:lnTo>
                  <a:pt x="10443650" y="11081562"/>
                </a:lnTo>
                <a:lnTo>
                  <a:pt x="0" y="11081562"/>
                </a:lnTo>
                <a:lnTo>
                  <a:pt x="0" y="0"/>
                </a:lnTo>
                <a:close/>
              </a:path>
            </a:pathLst>
          </a:custGeom>
          <a:blipFill>
            <a:blip r:embed="rId2">
              <a:extLst>
                <a:ext uri="{96DAC541-7B7A-43D3-8B79-37D633B846F1}">
                  <asvg:svgBlip xmlns:asvg="http://schemas.microsoft.com/office/drawing/2016/SVG/main" xmlns="" r:embed="rId3"/>
                </a:ext>
              </a:extLst>
            </a:blip>
            <a:stretch>
              <a:fillRect l="-90379" t="-3737"/>
            </a:stretch>
          </a:blipFill>
        </p:spPr>
      </p:sp>
      <p:grpSp>
        <p:nvGrpSpPr>
          <p:cNvPr id="4" name="Group 4"/>
          <p:cNvGrpSpPr/>
          <p:nvPr/>
        </p:nvGrpSpPr>
        <p:grpSpPr>
          <a:xfrm>
            <a:off x="15164201" y="3904500"/>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miter/>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5190915"/>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cap="sq">
                <a:solidFill>
                  <a:srgbClr val="FCF4E8"/>
                </a:solidFill>
                <a:miter/>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6477329"/>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cap="sq">
                <a:solidFill>
                  <a:srgbClr val="FCF4E8"/>
                </a:solidFill>
                <a:miter/>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7763743"/>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cap="sq">
                <a:solidFill>
                  <a:srgbClr val="FCF4E8"/>
                </a:solidFill>
                <a:miter/>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133167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cap="sq">
                <a:solidFill>
                  <a:srgbClr val="FCF4E8"/>
                </a:solidFill>
                <a:miter/>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49" name="Group 49"/>
          <p:cNvGrpSpPr/>
          <p:nvPr/>
        </p:nvGrpSpPr>
        <p:grpSpPr>
          <a:xfrm>
            <a:off x="1028700" y="743240"/>
            <a:ext cx="15613811" cy="8800520"/>
            <a:chOff x="0" y="0"/>
            <a:chExt cx="4112279" cy="2317832"/>
          </a:xfrm>
        </p:grpSpPr>
        <p:sp>
          <p:nvSpPr>
            <p:cNvPr id="50" name="Freeform 50"/>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1" name="TextBox 5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337094" y="1028700"/>
            <a:ext cx="14956138" cy="8229600"/>
            <a:chOff x="0" y="0"/>
            <a:chExt cx="3939065" cy="2167467"/>
          </a:xfrm>
        </p:grpSpPr>
        <p:sp>
          <p:nvSpPr>
            <p:cNvPr id="53" name="Freeform 53"/>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cap="sq">
              <a:solidFill>
                <a:srgbClr val="9FC2B6"/>
              </a:solidFill>
              <a:miter/>
            </a:ln>
          </p:spPr>
        </p:sp>
        <p:sp>
          <p:nvSpPr>
            <p:cNvPr id="54" name="TextBox 5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5" name="Group 55"/>
          <p:cNvGrpSpPr/>
          <p:nvPr/>
        </p:nvGrpSpPr>
        <p:grpSpPr>
          <a:xfrm>
            <a:off x="15564542" y="2618086"/>
            <a:ext cx="2186870" cy="1191585"/>
            <a:chOff x="0" y="0"/>
            <a:chExt cx="2915827" cy="1588780"/>
          </a:xfrm>
        </p:grpSpPr>
        <p:grpSp>
          <p:nvGrpSpPr>
            <p:cNvPr id="56" name="Group 56"/>
            <p:cNvGrpSpPr/>
            <p:nvPr/>
          </p:nvGrpSpPr>
          <p:grpSpPr>
            <a:xfrm>
              <a:off x="0" y="0"/>
              <a:ext cx="2915827" cy="1588780"/>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9" name="Group 59"/>
            <p:cNvGrpSpPr/>
            <p:nvPr/>
          </p:nvGrpSpPr>
          <p:grpSpPr>
            <a:xfrm>
              <a:off x="135707" y="117213"/>
              <a:ext cx="2664410" cy="1354354"/>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cap="sq">
                <a:solidFill>
                  <a:srgbClr val="FCF4E8"/>
                </a:solidFill>
                <a:miter/>
              </a:ln>
            </p:spPr>
          </p:sp>
          <p:sp>
            <p:nvSpPr>
              <p:cNvPr id="61" name="TextBox 61"/>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Contents</a:t>
                </a:r>
              </a:p>
            </p:txBody>
          </p:sp>
        </p:grpSp>
      </p:grpSp>
      <p:grpSp>
        <p:nvGrpSpPr>
          <p:cNvPr id="62" name="Group 62"/>
          <p:cNvGrpSpPr/>
          <p:nvPr/>
        </p:nvGrpSpPr>
        <p:grpSpPr>
          <a:xfrm>
            <a:off x="1540290" y="1622751"/>
            <a:ext cx="263115" cy="263115"/>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4435662" y="1576120"/>
            <a:ext cx="8799888" cy="1311818"/>
            <a:chOff x="0" y="0"/>
            <a:chExt cx="11733184" cy="1749090"/>
          </a:xfrm>
        </p:grpSpPr>
        <p:grpSp>
          <p:nvGrpSpPr>
            <p:cNvPr id="90" name="Group 90"/>
            <p:cNvGrpSpPr/>
            <p:nvPr/>
          </p:nvGrpSpPr>
          <p:grpSpPr>
            <a:xfrm>
              <a:off x="0" y="0"/>
              <a:ext cx="11733184" cy="1749090"/>
              <a:chOff x="0" y="0"/>
              <a:chExt cx="2686494" cy="400481"/>
            </a:xfrm>
          </p:grpSpPr>
          <p:sp>
            <p:nvSpPr>
              <p:cNvPr id="91" name="Freeform 91"/>
              <p:cNvSpPr/>
              <p:nvPr/>
            </p:nvSpPr>
            <p:spPr>
              <a:xfrm>
                <a:off x="0" y="0"/>
                <a:ext cx="2686494" cy="400481"/>
              </a:xfrm>
              <a:custGeom>
                <a:avLst/>
                <a:gdLst/>
                <a:ahLst/>
                <a:cxnLst/>
                <a:rect l="l" t="t" r="r" b="b"/>
                <a:pathLst>
                  <a:path w="2686494" h="400481">
                    <a:moveTo>
                      <a:pt x="75899" y="0"/>
                    </a:moveTo>
                    <a:lnTo>
                      <a:pt x="2610595" y="0"/>
                    </a:lnTo>
                    <a:cubicBezTo>
                      <a:pt x="2652513" y="0"/>
                      <a:pt x="2686494" y="33981"/>
                      <a:pt x="2686494" y="75899"/>
                    </a:cubicBezTo>
                    <a:lnTo>
                      <a:pt x="2686494" y="324582"/>
                    </a:lnTo>
                    <a:cubicBezTo>
                      <a:pt x="2686494" y="366500"/>
                      <a:pt x="2652513" y="400481"/>
                      <a:pt x="2610595" y="400481"/>
                    </a:cubicBezTo>
                    <a:lnTo>
                      <a:pt x="75899" y="400481"/>
                    </a:lnTo>
                    <a:cubicBezTo>
                      <a:pt x="33981" y="400481"/>
                      <a:pt x="0" y="366500"/>
                      <a:pt x="0" y="324582"/>
                    </a:cubicBezTo>
                    <a:lnTo>
                      <a:pt x="0" y="75899"/>
                    </a:lnTo>
                    <a:cubicBezTo>
                      <a:pt x="0" y="33981"/>
                      <a:pt x="33981" y="0"/>
                      <a:pt x="75899" y="0"/>
                    </a:cubicBezTo>
                    <a:close/>
                  </a:path>
                </a:pathLst>
              </a:custGeom>
              <a:solidFill>
                <a:srgbClr val="FFCF91"/>
              </a:solidFill>
              <a:ln w="47625" cap="rnd">
                <a:solidFill>
                  <a:srgbClr val="E76262"/>
                </a:solidFill>
                <a:round/>
              </a:ln>
            </p:spPr>
          </p:sp>
          <p:sp>
            <p:nvSpPr>
              <p:cNvPr id="92" name="TextBox 92"/>
              <p:cNvSpPr txBox="1"/>
              <p:nvPr/>
            </p:nvSpPr>
            <p:spPr>
              <a:xfrm>
                <a:off x="0" y="-47625"/>
                <a:ext cx="812800" cy="860425"/>
              </a:xfrm>
              <a:prstGeom prst="rect">
                <a:avLst/>
              </a:prstGeom>
            </p:spPr>
            <p:txBody>
              <a:bodyPr lIns="50800" tIns="50800" rIns="50800" bIns="50800" rtlCol="0" anchor="ctr"/>
              <a:lstStyle/>
              <a:p>
                <a:pPr algn="ctr">
                  <a:lnSpc>
                    <a:spcPts val="2660"/>
                  </a:lnSpc>
                </a:pPr>
                <a:endParaRPr/>
              </a:p>
            </p:txBody>
          </p:sp>
        </p:grpSp>
        <p:sp>
          <p:nvSpPr>
            <p:cNvPr id="93" name="TextBox 93"/>
            <p:cNvSpPr txBox="1"/>
            <p:nvPr/>
          </p:nvSpPr>
          <p:spPr>
            <a:xfrm>
              <a:off x="465671" y="340653"/>
              <a:ext cx="10848869" cy="1177925"/>
            </a:xfrm>
            <a:prstGeom prst="rect">
              <a:avLst/>
            </a:prstGeom>
          </p:spPr>
          <p:txBody>
            <a:bodyPr lIns="0" tIns="0" rIns="0" bIns="0" rtlCol="0" anchor="t">
              <a:spAutoFit/>
            </a:bodyPr>
            <a:lstStyle/>
            <a:p>
              <a:pPr marL="0" lvl="0" indent="0" algn="ctr">
                <a:lnSpc>
                  <a:spcPts val="6960"/>
                </a:lnSpc>
                <a:spcBef>
                  <a:spcPct val="0"/>
                </a:spcBef>
              </a:pPr>
              <a:r>
                <a:rPr lang="en-US" sz="5800">
                  <a:solidFill>
                    <a:srgbClr val="503D36"/>
                  </a:solidFill>
                  <a:latin typeface="More Sugar"/>
                </a:rPr>
                <a:t>THỜI TIẾT </a:t>
              </a:r>
            </a:p>
          </p:txBody>
        </p:sp>
      </p:grpSp>
      <p:grpSp>
        <p:nvGrpSpPr>
          <p:cNvPr id="94" name="Group 94"/>
          <p:cNvGrpSpPr/>
          <p:nvPr/>
        </p:nvGrpSpPr>
        <p:grpSpPr>
          <a:xfrm>
            <a:off x="3281160" y="3786441"/>
            <a:ext cx="5658469" cy="2087300"/>
            <a:chOff x="0" y="0"/>
            <a:chExt cx="1594297" cy="588105"/>
          </a:xfrm>
        </p:grpSpPr>
        <p:sp>
          <p:nvSpPr>
            <p:cNvPr id="95" name="Freeform 95"/>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96" name="TextBox 96"/>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97" name="Group 97"/>
          <p:cNvGrpSpPr/>
          <p:nvPr/>
        </p:nvGrpSpPr>
        <p:grpSpPr>
          <a:xfrm>
            <a:off x="2488582" y="3357897"/>
            <a:ext cx="1472194" cy="1472194"/>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99" name="TextBox 99"/>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01</a:t>
              </a:r>
            </a:p>
          </p:txBody>
        </p:sp>
      </p:grpSp>
      <p:sp>
        <p:nvSpPr>
          <p:cNvPr id="100" name="TextBox 100"/>
          <p:cNvSpPr txBox="1"/>
          <p:nvPr/>
        </p:nvSpPr>
        <p:spPr>
          <a:xfrm>
            <a:off x="3813982" y="4316221"/>
            <a:ext cx="4592825" cy="1163320"/>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Trời không nắng, có hơi lạnh </a:t>
            </a:r>
          </a:p>
        </p:txBody>
      </p:sp>
      <p:grpSp>
        <p:nvGrpSpPr>
          <p:cNvPr id="101" name="Group 101"/>
          <p:cNvGrpSpPr/>
          <p:nvPr/>
        </p:nvGrpSpPr>
        <p:grpSpPr>
          <a:xfrm>
            <a:off x="9848118" y="3783673"/>
            <a:ext cx="5658469" cy="2087300"/>
            <a:chOff x="0" y="0"/>
            <a:chExt cx="1594297" cy="588105"/>
          </a:xfrm>
        </p:grpSpPr>
        <p:sp>
          <p:nvSpPr>
            <p:cNvPr id="102" name="Freeform 102"/>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103" name="TextBox 103"/>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104" name="Group 104"/>
          <p:cNvGrpSpPr/>
          <p:nvPr/>
        </p:nvGrpSpPr>
        <p:grpSpPr>
          <a:xfrm>
            <a:off x="9055540" y="3355129"/>
            <a:ext cx="1472194" cy="1472194"/>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06" name="TextBox 106"/>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02</a:t>
              </a:r>
            </a:p>
          </p:txBody>
        </p:sp>
      </p:grpSp>
      <p:grpSp>
        <p:nvGrpSpPr>
          <p:cNvPr id="107" name="Group 107"/>
          <p:cNvGrpSpPr/>
          <p:nvPr/>
        </p:nvGrpSpPr>
        <p:grpSpPr>
          <a:xfrm>
            <a:off x="3281160" y="6530115"/>
            <a:ext cx="5658469" cy="2087300"/>
            <a:chOff x="0" y="0"/>
            <a:chExt cx="1594297" cy="588105"/>
          </a:xfrm>
        </p:grpSpPr>
        <p:sp>
          <p:nvSpPr>
            <p:cNvPr id="108" name="Freeform 108"/>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109" name="TextBox 109"/>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110" name="Group 110"/>
          <p:cNvGrpSpPr/>
          <p:nvPr/>
        </p:nvGrpSpPr>
        <p:grpSpPr>
          <a:xfrm>
            <a:off x="2488582" y="6101571"/>
            <a:ext cx="1472194" cy="1472194"/>
            <a:chOff x="0" y="0"/>
            <a:chExt cx="812800" cy="812800"/>
          </a:xfrm>
        </p:grpSpPr>
        <p:sp>
          <p:nvSpPr>
            <p:cNvPr id="111" name="Freeform 1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12" name="TextBox 112"/>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03</a:t>
              </a:r>
            </a:p>
          </p:txBody>
        </p:sp>
      </p:grpSp>
      <p:grpSp>
        <p:nvGrpSpPr>
          <p:cNvPr id="113" name="Group 113"/>
          <p:cNvGrpSpPr/>
          <p:nvPr/>
        </p:nvGrpSpPr>
        <p:grpSpPr>
          <a:xfrm>
            <a:off x="9848118" y="6530115"/>
            <a:ext cx="5658469" cy="2087300"/>
            <a:chOff x="0" y="0"/>
            <a:chExt cx="1594297" cy="588105"/>
          </a:xfrm>
        </p:grpSpPr>
        <p:sp>
          <p:nvSpPr>
            <p:cNvPr id="114" name="Freeform 114"/>
            <p:cNvSpPr/>
            <p:nvPr/>
          </p:nvSpPr>
          <p:spPr>
            <a:xfrm>
              <a:off x="0" y="0"/>
              <a:ext cx="1594297" cy="588105"/>
            </a:xfrm>
            <a:custGeom>
              <a:avLst/>
              <a:gdLst/>
              <a:ahLst/>
              <a:cxnLst/>
              <a:rect l="l" t="t" r="r" b="b"/>
              <a:pathLst>
                <a:path w="1594297" h="588105">
                  <a:moveTo>
                    <a:pt x="82092" y="0"/>
                  </a:moveTo>
                  <a:lnTo>
                    <a:pt x="1512205" y="0"/>
                  </a:lnTo>
                  <a:cubicBezTo>
                    <a:pt x="1557543" y="0"/>
                    <a:pt x="1594297" y="36754"/>
                    <a:pt x="1594297" y="82092"/>
                  </a:cubicBezTo>
                  <a:lnTo>
                    <a:pt x="1594297" y="506013"/>
                  </a:lnTo>
                  <a:cubicBezTo>
                    <a:pt x="1594297" y="551352"/>
                    <a:pt x="1557543" y="588105"/>
                    <a:pt x="1512205" y="588105"/>
                  </a:cubicBezTo>
                  <a:lnTo>
                    <a:pt x="82092" y="588105"/>
                  </a:lnTo>
                  <a:cubicBezTo>
                    <a:pt x="36754" y="588105"/>
                    <a:pt x="0" y="551352"/>
                    <a:pt x="0" y="506013"/>
                  </a:cubicBezTo>
                  <a:lnTo>
                    <a:pt x="0" y="82092"/>
                  </a:lnTo>
                  <a:cubicBezTo>
                    <a:pt x="0" y="36754"/>
                    <a:pt x="36754" y="0"/>
                    <a:pt x="82092" y="0"/>
                  </a:cubicBezTo>
                  <a:close/>
                </a:path>
              </a:pathLst>
            </a:custGeom>
            <a:solidFill>
              <a:srgbClr val="000000">
                <a:alpha val="0"/>
              </a:srgbClr>
            </a:solidFill>
            <a:ln w="47625" cap="rnd">
              <a:solidFill>
                <a:srgbClr val="E76262"/>
              </a:solidFill>
              <a:round/>
            </a:ln>
          </p:spPr>
        </p:sp>
        <p:sp>
          <p:nvSpPr>
            <p:cNvPr id="115" name="TextBox 115"/>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grpSp>
        <p:nvGrpSpPr>
          <p:cNvPr id="116" name="Group 116"/>
          <p:cNvGrpSpPr/>
          <p:nvPr/>
        </p:nvGrpSpPr>
        <p:grpSpPr>
          <a:xfrm>
            <a:off x="9055540" y="6101571"/>
            <a:ext cx="1472194" cy="1472194"/>
            <a:chOff x="0" y="0"/>
            <a:chExt cx="812800" cy="812800"/>
          </a:xfrm>
        </p:grpSpPr>
        <p:sp>
          <p:nvSpPr>
            <p:cNvPr id="117" name="Freeform 1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F91"/>
            </a:solidFill>
            <a:ln w="47625" cap="sq">
              <a:solidFill>
                <a:srgbClr val="E76262"/>
              </a:solidFill>
              <a:miter/>
            </a:ln>
          </p:spPr>
        </p:sp>
        <p:sp>
          <p:nvSpPr>
            <p:cNvPr id="118" name="TextBox 118"/>
            <p:cNvSpPr txBox="1"/>
            <p:nvPr/>
          </p:nvSpPr>
          <p:spPr>
            <a:xfrm>
              <a:off x="76200" y="-28575"/>
              <a:ext cx="660400" cy="765175"/>
            </a:xfrm>
            <a:prstGeom prst="rect">
              <a:avLst/>
            </a:prstGeom>
          </p:spPr>
          <p:txBody>
            <a:bodyPr lIns="47486" tIns="47486" rIns="47486" bIns="47486" rtlCol="0" anchor="ctr"/>
            <a:lstStyle/>
            <a:p>
              <a:pPr algn="ctr">
                <a:lnSpc>
                  <a:spcPts val="7000"/>
                </a:lnSpc>
              </a:pPr>
              <a:r>
                <a:rPr lang="en-US" sz="5000">
                  <a:solidFill>
                    <a:srgbClr val="503D36"/>
                  </a:solidFill>
                  <a:latin typeface="Sniglet"/>
                </a:rPr>
                <a:t>04</a:t>
              </a:r>
            </a:p>
          </p:txBody>
        </p:sp>
      </p:grpSp>
      <p:sp>
        <p:nvSpPr>
          <p:cNvPr id="119" name="Freeform 119"/>
          <p:cNvSpPr/>
          <p:nvPr/>
        </p:nvSpPr>
        <p:spPr>
          <a:xfrm flipH="1">
            <a:off x="13473674" y="1585615"/>
            <a:ext cx="1850472" cy="1769514"/>
          </a:xfrm>
          <a:custGeom>
            <a:avLst/>
            <a:gdLst/>
            <a:ahLst/>
            <a:cxnLst/>
            <a:rect l="l" t="t" r="r" b="b"/>
            <a:pathLst>
              <a:path w="1850472" h="1769514">
                <a:moveTo>
                  <a:pt x="1850473" y="0"/>
                </a:moveTo>
                <a:lnTo>
                  <a:pt x="0" y="0"/>
                </a:lnTo>
                <a:lnTo>
                  <a:pt x="0" y="1769514"/>
                </a:lnTo>
                <a:lnTo>
                  <a:pt x="1850473" y="1769514"/>
                </a:lnTo>
                <a:lnTo>
                  <a:pt x="1850473" y="0"/>
                </a:lnTo>
                <a:close/>
              </a:path>
            </a:pathLst>
          </a:custGeom>
          <a:blipFill>
            <a:blip r:embed="rId4"/>
            <a:stretch>
              <a:fillRect/>
            </a:stretch>
          </a:blipFill>
        </p:spPr>
      </p:sp>
      <p:sp>
        <p:nvSpPr>
          <p:cNvPr id="120" name="TextBox 120"/>
          <p:cNvSpPr txBox="1"/>
          <p:nvPr/>
        </p:nvSpPr>
        <p:spPr>
          <a:xfrm>
            <a:off x="3813982" y="7443342"/>
            <a:ext cx="4592825" cy="582295"/>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Thời tiết hơi lạnh</a:t>
            </a:r>
          </a:p>
        </p:txBody>
      </p:sp>
      <p:sp>
        <p:nvSpPr>
          <p:cNvPr id="121" name="TextBox 121"/>
          <p:cNvSpPr txBox="1"/>
          <p:nvPr/>
        </p:nvSpPr>
        <p:spPr>
          <a:xfrm>
            <a:off x="10380940" y="7443342"/>
            <a:ext cx="4592825" cy="582295"/>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Trời rét </a:t>
            </a:r>
          </a:p>
        </p:txBody>
      </p:sp>
      <p:sp>
        <p:nvSpPr>
          <p:cNvPr id="122" name="Freeform 122"/>
          <p:cNvSpPr/>
          <p:nvPr/>
        </p:nvSpPr>
        <p:spPr>
          <a:xfrm rot="-3955797" flipH="1" flipV="1">
            <a:off x="14751050" y="8102974"/>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5"/>
            <a:stretch>
              <a:fillRect t="-62571" r="-193516" b="-197067"/>
            </a:stretch>
          </a:blipFill>
        </p:spPr>
      </p:sp>
      <p:sp>
        <p:nvSpPr>
          <p:cNvPr id="123" name="Freeform 123"/>
          <p:cNvSpPr/>
          <p:nvPr/>
        </p:nvSpPr>
        <p:spPr>
          <a:xfrm rot="-3955797" flipH="1" flipV="1">
            <a:off x="14793902" y="5350996"/>
            <a:ext cx="1011795" cy="696741"/>
          </a:xfrm>
          <a:custGeom>
            <a:avLst/>
            <a:gdLst/>
            <a:ahLst/>
            <a:cxnLst/>
            <a:rect l="l" t="t" r="r" b="b"/>
            <a:pathLst>
              <a:path w="1011795" h="696741">
                <a:moveTo>
                  <a:pt x="1011795" y="696741"/>
                </a:moveTo>
                <a:lnTo>
                  <a:pt x="0" y="696741"/>
                </a:lnTo>
                <a:lnTo>
                  <a:pt x="0" y="0"/>
                </a:lnTo>
                <a:lnTo>
                  <a:pt x="1011795" y="0"/>
                </a:lnTo>
                <a:lnTo>
                  <a:pt x="1011795" y="696741"/>
                </a:lnTo>
                <a:close/>
              </a:path>
            </a:pathLst>
          </a:custGeom>
          <a:blipFill>
            <a:blip r:embed="rId5"/>
            <a:stretch>
              <a:fillRect t="-62571" r="-193516" b="-197067"/>
            </a:stretch>
          </a:blipFill>
        </p:spPr>
      </p:sp>
      <p:sp>
        <p:nvSpPr>
          <p:cNvPr id="124" name="Freeform 124"/>
          <p:cNvSpPr/>
          <p:nvPr/>
        </p:nvSpPr>
        <p:spPr>
          <a:xfrm rot="-3955797" flipH="1" flipV="1">
            <a:off x="8177136" y="8085105"/>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5"/>
            <a:stretch>
              <a:fillRect t="-62571" r="-193516" b="-197067"/>
            </a:stretch>
          </a:blipFill>
        </p:spPr>
      </p:sp>
      <p:sp>
        <p:nvSpPr>
          <p:cNvPr id="125" name="Freeform 125"/>
          <p:cNvSpPr/>
          <p:nvPr/>
        </p:nvSpPr>
        <p:spPr>
          <a:xfrm rot="-3955797" flipH="1" flipV="1">
            <a:off x="8177136" y="5433847"/>
            <a:ext cx="1011795" cy="696741"/>
          </a:xfrm>
          <a:custGeom>
            <a:avLst/>
            <a:gdLst/>
            <a:ahLst/>
            <a:cxnLst/>
            <a:rect l="l" t="t" r="r" b="b"/>
            <a:pathLst>
              <a:path w="1011795" h="696741">
                <a:moveTo>
                  <a:pt x="1011794" y="696741"/>
                </a:moveTo>
                <a:lnTo>
                  <a:pt x="0" y="696741"/>
                </a:lnTo>
                <a:lnTo>
                  <a:pt x="0" y="0"/>
                </a:lnTo>
                <a:lnTo>
                  <a:pt x="1011794" y="0"/>
                </a:lnTo>
                <a:lnTo>
                  <a:pt x="1011794" y="696741"/>
                </a:lnTo>
                <a:close/>
              </a:path>
            </a:pathLst>
          </a:custGeom>
          <a:blipFill>
            <a:blip r:embed="rId5"/>
            <a:stretch>
              <a:fillRect t="-62571" r="-193516" b="-197067"/>
            </a:stretch>
          </a:blipFill>
        </p:spPr>
      </p:sp>
      <p:sp>
        <p:nvSpPr>
          <p:cNvPr id="126" name="Freeform 126"/>
          <p:cNvSpPr/>
          <p:nvPr/>
        </p:nvSpPr>
        <p:spPr>
          <a:xfrm>
            <a:off x="2617312" y="2370900"/>
            <a:ext cx="1395047" cy="304713"/>
          </a:xfrm>
          <a:custGeom>
            <a:avLst/>
            <a:gdLst/>
            <a:ahLst/>
            <a:cxnLst/>
            <a:rect l="l" t="t" r="r" b="b"/>
            <a:pathLst>
              <a:path w="1395047" h="304713">
                <a:moveTo>
                  <a:pt x="0" y="0"/>
                </a:moveTo>
                <a:lnTo>
                  <a:pt x="1395047" y="0"/>
                </a:lnTo>
                <a:lnTo>
                  <a:pt x="1395047" y="304713"/>
                </a:lnTo>
                <a:lnTo>
                  <a:pt x="0" y="304713"/>
                </a:lnTo>
                <a:lnTo>
                  <a:pt x="0" y="0"/>
                </a:lnTo>
                <a:close/>
              </a:path>
            </a:pathLst>
          </a:custGeom>
          <a:blipFill>
            <a:blip r:embed="rId6">
              <a:extLst>
                <a:ext uri="{96DAC541-7B7A-43D3-8B79-37D633B846F1}">
                  <asvg:svgBlip xmlns:asvg="http://schemas.microsoft.com/office/drawing/2016/SVG/main" xmlns="" r:embed="rId7"/>
                </a:ext>
              </a:extLst>
            </a:blip>
            <a:stretch>
              <a:fillRect t="-112263"/>
            </a:stretch>
          </a:blipFill>
        </p:spPr>
      </p:sp>
      <p:sp>
        <p:nvSpPr>
          <p:cNvPr id="127" name="Freeform 127"/>
          <p:cNvSpPr/>
          <p:nvPr/>
        </p:nvSpPr>
        <p:spPr>
          <a:xfrm rot="-2035095">
            <a:off x="2333785" y="7841177"/>
            <a:ext cx="1040683" cy="900405"/>
          </a:xfrm>
          <a:custGeom>
            <a:avLst/>
            <a:gdLst/>
            <a:ahLst/>
            <a:cxnLst/>
            <a:rect l="l" t="t" r="r" b="b"/>
            <a:pathLst>
              <a:path w="1040683" h="900405">
                <a:moveTo>
                  <a:pt x="0" y="0"/>
                </a:moveTo>
                <a:lnTo>
                  <a:pt x="1040683" y="0"/>
                </a:lnTo>
                <a:lnTo>
                  <a:pt x="1040683" y="900405"/>
                </a:lnTo>
                <a:lnTo>
                  <a:pt x="0" y="900405"/>
                </a:lnTo>
                <a:lnTo>
                  <a:pt x="0" y="0"/>
                </a:lnTo>
                <a:close/>
              </a:path>
            </a:pathLst>
          </a:custGeom>
          <a:blipFill>
            <a:blip r:embed="rId8">
              <a:extLst>
                <a:ext uri="{96DAC541-7B7A-43D3-8B79-37D633B846F1}">
                  <asvg:svgBlip xmlns:asvg="http://schemas.microsoft.com/office/drawing/2016/SVG/main" xmlns="" r:embed="rId9"/>
                </a:ext>
              </a:extLst>
            </a:blip>
            <a:stretch>
              <a:fillRect r="-58022" b="-75336"/>
            </a:stretch>
          </a:blipFill>
        </p:spPr>
      </p:sp>
      <p:grpSp>
        <p:nvGrpSpPr>
          <p:cNvPr id="128" name="Group 128"/>
          <p:cNvGrpSpPr/>
          <p:nvPr/>
        </p:nvGrpSpPr>
        <p:grpSpPr>
          <a:xfrm>
            <a:off x="594866" y="1690137"/>
            <a:ext cx="1232729" cy="7134324"/>
            <a:chOff x="0" y="0"/>
            <a:chExt cx="1643639" cy="9512432"/>
          </a:xfrm>
        </p:grpSpPr>
        <p:sp>
          <p:nvSpPr>
            <p:cNvPr id="129" name="TextBox 12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6" name="TextBox 13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7" name="TextBox 13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8" name="TextBox 138"/>
          <p:cNvSpPr txBox="1"/>
          <p:nvPr/>
        </p:nvSpPr>
        <p:spPr>
          <a:xfrm>
            <a:off x="10407439" y="4519343"/>
            <a:ext cx="4592825" cy="582295"/>
          </a:xfrm>
          <a:prstGeom prst="rect">
            <a:avLst/>
          </a:prstGeom>
        </p:spPr>
        <p:txBody>
          <a:bodyPr lIns="0" tIns="0" rIns="0" bIns="0" rtlCol="0" anchor="t">
            <a:spAutoFit/>
          </a:bodyPr>
          <a:lstStyle/>
          <a:p>
            <a:pPr marL="0" lvl="0" indent="0" algn="ctr">
              <a:lnSpc>
                <a:spcPts val="4639"/>
              </a:lnSpc>
            </a:pPr>
            <a:r>
              <a:rPr lang="en-US" sz="3999">
                <a:solidFill>
                  <a:srgbClr val="503D36"/>
                </a:solidFill>
                <a:latin typeface="Sniglet"/>
              </a:rPr>
              <a:t>Trời nắng , nóng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8"/>
                                        </p:tgtEl>
                                        <p:attrNameLst>
                                          <p:attrName>style.visibility</p:attrName>
                                        </p:attrNameLst>
                                      </p:cBhvr>
                                      <p:to>
                                        <p:strVal val="visible"/>
                                      </p:to>
                                    </p:set>
                                    <p:anim calcmode="lin" valueType="num">
                                      <p:cBhvr additive="base">
                                        <p:cTn id="13" dur="500" fill="hold"/>
                                        <p:tgtEl>
                                          <p:spTgt spid="138"/>
                                        </p:tgtEl>
                                        <p:attrNameLst>
                                          <p:attrName>ppt_x</p:attrName>
                                        </p:attrNameLst>
                                      </p:cBhvr>
                                      <p:tavLst>
                                        <p:tav tm="0">
                                          <p:val>
                                            <p:strVal val="#ppt_x"/>
                                          </p:val>
                                        </p:tav>
                                        <p:tav tm="100000">
                                          <p:val>
                                            <p:strVal val="#ppt_x"/>
                                          </p:val>
                                        </p:tav>
                                      </p:tavLst>
                                    </p:anim>
                                    <p:anim calcmode="lin" valueType="num">
                                      <p:cBhvr additive="base">
                                        <p:cTn id="1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anim calcmode="lin" valueType="num">
                                      <p:cBhvr additive="base">
                                        <p:cTn id="19" dur="500" fill="hold"/>
                                        <p:tgtEl>
                                          <p:spTgt spid="120"/>
                                        </p:tgtEl>
                                        <p:attrNameLst>
                                          <p:attrName>ppt_x</p:attrName>
                                        </p:attrNameLst>
                                      </p:cBhvr>
                                      <p:tavLst>
                                        <p:tav tm="0">
                                          <p:val>
                                            <p:strVal val="#ppt_x"/>
                                          </p:val>
                                        </p:tav>
                                        <p:tav tm="100000">
                                          <p:val>
                                            <p:strVal val="#ppt_x"/>
                                          </p:val>
                                        </p:tav>
                                      </p:tavLst>
                                    </p:anim>
                                    <p:anim calcmode="lin" valueType="num">
                                      <p:cBhvr additive="base">
                                        <p:cTn id="20"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1"/>
                                        </p:tgtEl>
                                        <p:attrNameLst>
                                          <p:attrName>style.visibility</p:attrName>
                                        </p:attrNameLst>
                                      </p:cBhvr>
                                      <p:to>
                                        <p:strVal val="visible"/>
                                      </p:to>
                                    </p:set>
                                    <p:anim calcmode="lin" valueType="num">
                                      <p:cBhvr additive="base">
                                        <p:cTn id="25" dur="500" fill="hold"/>
                                        <p:tgtEl>
                                          <p:spTgt spid="121"/>
                                        </p:tgtEl>
                                        <p:attrNameLst>
                                          <p:attrName>ppt_x</p:attrName>
                                        </p:attrNameLst>
                                      </p:cBhvr>
                                      <p:tavLst>
                                        <p:tav tm="0">
                                          <p:val>
                                            <p:strVal val="#ppt_x"/>
                                          </p:val>
                                        </p:tav>
                                        <p:tav tm="100000">
                                          <p:val>
                                            <p:strVal val="#ppt_x"/>
                                          </p:val>
                                        </p:tav>
                                      </p:tavLst>
                                    </p:anim>
                                    <p:anim calcmode="lin" valueType="num">
                                      <p:cBhvr additive="base">
                                        <p:cTn id="26"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20" grpId="0"/>
      <p:bldP spid="121" grpId="0"/>
      <p:bldP spid="1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471805" y="1892143"/>
            <a:ext cx="9344390" cy="1464330"/>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cap="rnd">
              <a:solidFill>
                <a:srgbClr val="5D381C"/>
              </a:solidFill>
              <a:round/>
            </a:ln>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052261" y="3849707"/>
            <a:ext cx="1649416" cy="164941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miter/>
            </a:ln>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571552" y="3849707"/>
            <a:ext cx="1649416" cy="164941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miter/>
            </a:ln>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090844" y="3849707"/>
            <a:ext cx="1649416" cy="16494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miter/>
            </a:ln>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610135" y="3849707"/>
            <a:ext cx="1649416" cy="16494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miter/>
            </a:ln>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2432479" y="5810739"/>
            <a:ext cx="13446855" cy="258029"/>
            <a:chOff x="0" y="0"/>
            <a:chExt cx="3541559" cy="67958"/>
          </a:xfrm>
        </p:grpSpPr>
        <p:sp>
          <p:nvSpPr>
            <p:cNvPr id="24" name="Freeform 24"/>
            <p:cNvSpPr/>
            <p:nvPr/>
          </p:nvSpPr>
          <p:spPr>
            <a:xfrm>
              <a:off x="0" y="0"/>
              <a:ext cx="3541559" cy="67958"/>
            </a:xfrm>
            <a:custGeom>
              <a:avLst/>
              <a:gdLst/>
              <a:ahLst/>
              <a:cxnLst/>
              <a:rect l="l" t="t" r="r" b="b"/>
              <a:pathLst>
                <a:path w="3541559" h="67958">
                  <a:moveTo>
                    <a:pt x="21878" y="0"/>
                  </a:moveTo>
                  <a:lnTo>
                    <a:pt x="3519681" y="0"/>
                  </a:lnTo>
                  <a:cubicBezTo>
                    <a:pt x="3531763" y="0"/>
                    <a:pt x="3541559" y="9795"/>
                    <a:pt x="3541559" y="21878"/>
                  </a:cubicBezTo>
                  <a:lnTo>
                    <a:pt x="3541559" y="46080"/>
                  </a:lnTo>
                  <a:cubicBezTo>
                    <a:pt x="3541559" y="58163"/>
                    <a:pt x="3531763" y="67958"/>
                    <a:pt x="3519681" y="67958"/>
                  </a:cubicBezTo>
                  <a:lnTo>
                    <a:pt x="21878" y="67958"/>
                  </a:lnTo>
                  <a:cubicBezTo>
                    <a:pt x="16076" y="67958"/>
                    <a:pt x="10511" y="65653"/>
                    <a:pt x="6408" y="61550"/>
                  </a:cubicBezTo>
                  <a:cubicBezTo>
                    <a:pt x="2305" y="57447"/>
                    <a:pt x="0" y="51882"/>
                    <a:pt x="0" y="46080"/>
                  </a:cubicBezTo>
                  <a:lnTo>
                    <a:pt x="0" y="21878"/>
                  </a:lnTo>
                  <a:cubicBezTo>
                    <a:pt x="0" y="16076"/>
                    <a:pt x="2305" y="10511"/>
                    <a:pt x="6408" y="6408"/>
                  </a:cubicBezTo>
                  <a:cubicBezTo>
                    <a:pt x="10511" y="2305"/>
                    <a:pt x="16076" y="0"/>
                    <a:pt x="21878" y="0"/>
                  </a:cubicBezTo>
                  <a:close/>
                </a:path>
              </a:pathLst>
            </a:custGeom>
            <a:solidFill>
              <a:srgbClr val="000000">
                <a:alpha val="0"/>
              </a:srgbClr>
            </a:solidFill>
            <a:ln w="47625" cap="rnd">
              <a:solidFill>
                <a:srgbClr val="5D381C"/>
              </a:solidFill>
              <a:round/>
            </a:ln>
          </p:spPr>
        </p:sp>
        <p:sp>
          <p:nvSpPr>
            <p:cNvPr id="25" name="TextBox 25"/>
            <p:cNvSpPr txBox="1"/>
            <p:nvPr/>
          </p:nvSpPr>
          <p:spPr>
            <a:xfrm>
              <a:off x="0" y="-57150"/>
              <a:ext cx="812800" cy="869950"/>
            </a:xfrm>
            <a:prstGeom prst="rect">
              <a:avLst/>
            </a:prstGeom>
          </p:spPr>
          <p:txBody>
            <a:bodyPr lIns="50800" tIns="50800" rIns="50800" bIns="50800" rtlCol="0" anchor="ctr"/>
            <a:lstStyle/>
            <a:p>
              <a:pPr algn="ctr">
                <a:lnSpc>
                  <a:spcPts val="2659"/>
                </a:lnSpc>
                <a:spcBef>
                  <a:spcPct val="0"/>
                </a:spcBef>
              </a:pPr>
              <a:endParaRPr/>
            </a:p>
          </p:txBody>
        </p:sp>
      </p:grpSp>
      <p:sp>
        <p:nvSpPr>
          <p:cNvPr id="26" name="AutoShape 26"/>
          <p:cNvSpPr/>
          <p:nvPr/>
        </p:nvSpPr>
        <p:spPr>
          <a:xfrm flipV="1">
            <a:off x="3876969" y="5499124"/>
            <a:ext cx="0" cy="569644"/>
          </a:xfrm>
          <a:prstGeom prst="line">
            <a:avLst/>
          </a:prstGeom>
          <a:ln w="47625" cap="flat">
            <a:solidFill>
              <a:srgbClr val="5D381C"/>
            </a:solidFill>
            <a:prstDash val="solid"/>
            <a:headEnd type="none" w="sm" len="sm"/>
            <a:tailEnd type="none" w="sm" len="sm"/>
          </a:ln>
        </p:spPr>
      </p:sp>
      <p:grpSp>
        <p:nvGrpSpPr>
          <p:cNvPr id="27" name="Group 27"/>
          <p:cNvGrpSpPr/>
          <p:nvPr/>
        </p:nvGrpSpPr>
        <p:grpSpPr>
          <a:xfrm>
            <a:off x="3237444" y="4034891"/>
            <a:ext cx="1279050" cy="127905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455"/>
            </a:solidFill>
            <a:ln cap="sq">
              <a:noFill/>
              <a:miter/>
            </a:ln>
          </p:spPr>
        </p:sp>
        <p:sp>
          <p:nvSpPr>
            <p:cNvPr id="29" name="TextBox 2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6756736" y="4034891"/>
            <a:ext cx="1279050" cy="127905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455"/>
            </a:solidFill>
            <a:ln cap="sq">
              <a:noFill/>
              <a:miter/>
            </a:ln>
          </p:spPr>
        </p:sp>
        <p:sp>
          <p:nvSpPr>
            <p:cNvPr id="32" name="TextBox 3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10276027" y="4034891"/>
            <a:ext cx="1279050" cy="127905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455"/>
            </a:solidFill>
            <a:ln cap="sq">
              <a:noFill/>
              <a:miter/>
            </a:ln>
          </p:spPr>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36" name="Group 36"/>
          <p:cNvGrpSpPr/>
          <p:nvPr/>
        </p:nvGrpSpPr>
        <p:grpSpPr>
          <a:xfrm>
            <a:off x="13795318" y="4034891"/>
            <a:ext cx="1279050" cy="127905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8455"/>
            </a:solidFill>
            <a:ln cap="sq">
              <a:noFill/>
              <a:miter/>
            </a:ln>
          </p:spPr>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9" name="AutoShape 39"/>
          <p:cNvSpPr/>
          <p:nvPr/>
        </p:nvSpPr>
        <p:spPr>
          <a:xfrm flipV="1">
            <a:off x="7396261" y="5499124"/>
            <a:ext cx="0" cy="569644"/>
          </a:xfrm>
          <a:prstGeom prst="line">
            <a:avLst/>
          </a:prstGeom>
          <a:ln w="47625" cap="flat">
            <a:solidFill>
              <a:srgbClr val="5D381C"/>
            </a:solidFill>
            <a:prstDash val="solid"/>
            <a:headEnd type="none" w="sm" len="sm"/>
            <a:tailEnd type="none" w="sm" len="sm"/>
          </a:ln>
        </p:spPr>
      </p:sp>
      <p:sp>
        <p:nvSpPr>
          <p:cNvPr id="40" name="AutoShape 40"/>
          <p:cNvSpPr/>
          <p:nvPr/>
        </p:nvSpPr>
        <p:spPr>
          <a:xfrm flipV="1">
            <a:off x="10915552" y="5499124"/>
            <a:ext cx="0" cy="569644"/>
          </a:xfrm>
          <a:prstGeom prst="line">
            <a:avLst/>
          </a:prstGeom>
          <a:ln w="47625" cap="flat">
            <a:solidFill>
              <a:srgbClr val="5D381C"/>
            </a:solidFill>
            <a:prstDash val="solid"/>
            <a:headEnd type="none" w="sm" len="sm"/>
            <a:tailEnd type="none" w="sm" len="sm"/>
          </a:ln>
        </p:spPr>
      </p:sp>
      <p:sp>
        <p:nvSpPr>
          <p:cNvPr id="41" name="AutoShape 41"/>
          <p:cNvSpPr/>
          <p:nvPr/>
        </p:nvSpPr>
        <p:spPr>
          <a:xfrm flipV="1">
            <a:off x="14434843" y="5499124"/>
            <a:ext cx="0" cy="569644"/>
          </a:xfrm>
          <a:prstGeom prst="line">
            <a:avLst/>
          </a:prstGeom>
          <a:ln w="47625" cap="flat">
            <a:solidFill>
              <a:srgbClr val="5D381C"/>
            </a:solidFill>
            <a:prstDash val="solid"/>
            <a:headEnd type="none" w="sm" len="sm"/>
            <a:tailEnd type="none" w="sm" len="sm"/>
          </a:ln>
        </p:spPr>
      </p:sp>
      <p:sp>
        <p:nvSpPr>
          <p:cNvPr id="42" name="Freeform 42"/>
          <p:cNvSpPr/>
          <p:nvPr/>
        </p:nvSpPr>
        <p:spPr>
          <a:xfrm>
            <a:off x="3414332" y="4235591"/>
            <a:ext cx="877649" cy="877649"/>
          </a:xfrm>
          <a:custGeom>
            <a:avLst/>
            <a:gdLst/>
            <a:ahLst/>
            <a:cxnLst/>
            <a:rect l="l" t="t" r="r" b="b"/>
            <a:pathLst>
              <a:path w="877649" h="877649">
                <a:moveTo>
                  <a:pt x="0" y="0"/>
                </a:moveTo>
                <a:lnTo>
                  <a:pt x="877649" y="0"/>
                </a:lnTo>
                <a:lnTo>
                  <a:pt x="877649" y="877649"/>
                </a:lnTo>
                <a:lnTo>
                  <a:pt x="0" y="8776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3" name="Freeform 43"/>
          <p:cNvSpPr/>
          <p:nvPr/>
        </p:nvSpPr>
        <p:spPr>
          <a:xfrm>
            <a:off x="7063051" y="4218274"/>
            <a:ext cx="666418" cy="1013564"/>
          </a:xfrm>
          <a:custGeom>
            <a:avLst/>
            <a:gdLst/>
            <a:ahLst/>
            <a:cxnLst/>
            <a:rect l="l" t="t" r="r" b="b"/>
            <a:pathLst>
              <a:path w="666418" h="1013564">
                <a:moveTo>
                  <a:pt x="0" y="0"/>
                </a:moveTo>
                <a:lnTo>
                  <a:pt x="666419" y="0"/>
                </a:lnTo>
                <a:lnTo>
                  <a:pt x="666419" y="1013564"/>
                </a:lnTo>
                <a:lnTo>
                  <a:pt x="0" y="1013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4" name="TextBox 44"/>
          <p:cNvSpPr txBox="1"/>
          <p:nvPr/>
        </p:nvSpPr>
        <p:spPr>
          <a:xfrm>
            <a:off x="4665239" y="2235688"/>
            <a:ext cx="8957521" cy="729615"/>
          </a:xfrm>
          <a:prstGeom prst="rect">
            <a:avLst/>
          </a:prstGeom>
        </p:spPr>
        <p:txBody>
          <a:bodyPr lIns="0" tIns="0" rIns="0" bIns="0" rtlCol="0" anchor="t">
            <a:spAutoFit/>
          </a:bodyPr>
          <a:lstStyle/>
          <a:p>
            <a:pPr algn="ctr">
              <a:lnSpc>
                <a:spcPts val="5805"/>
              </a:lnSpc>
            </a:pPr>
            <a:r>
              <a:rPr lang="en-US" sz="4500" spc="44">
                <a:solidFill>
                  <a:srgbClr val="E18455"/>
                </a:solidFill>
                <a:latin typeface="Coiny"/>
              </a:rPr>
              <a:t>NƠI BẠN HÀ SỐNG CÓ 4 MÙA </a:t>
            </a:r>
          </a:p>
        </p:txBody>
      </p:sp>
      <p:sp>
        <p:nvSpPr>
          <p:cNvPr id="45" name="TextBox 45"/>
          <p:cNvSpPr txBox="1"/>
          <p:nvPr/>
        </p:nvSpPr>
        <p:spPr>
          <a:xfrm>
            <a:off x="2825628" y="6202117"/>
            <a:ext cx="2055058" cy="560070"/>
          </a:xfrm>
          <a:prstGeom prst="rect">
            <a:avLst/>
          </a:prstGeom>
        </p:spPr>
        <p:txBody>
          <a:bodyPr lIns="0" tIns="0" rIns="0" bIns="0" rtlCol="0" anchor="t">
            <a:spAutoFit/>
          </a:bodyPr>
          <a:lstStyle/>
          <a:p>
            <a:pPr algn="ctr">
              <a:lnSpc>
                <a:spcPts val="4514"/>
              </a:lnSpc>
            </a:pPr>
            <a:r>
              <a:rPr lang="en-US" sz="3499" spc="34">
                <a:solidFill>
                  <a:srgbClr val="E18455"/>
                </a:solidFill>
                <a:latin typeface="Coiny"/>
              </a:rPr>
              <a:t>Hình 1</a:t>
            </a:r>
          </a:p>
        </p:txBody>
      </p:sp>
      <p:sp>
        <p:nvSpPr>
          <p:cNvPr id="46" name="TextBox 46"/>
          <p:cNvSpPr txBox="1"/>
          <p:nvPr/>
        </p:nvSpPr>
        <p:spPr>
          <a:xfrm>
            <a:off x="2201630" y="6876488"/>
            <a:ext cx="3303054" cy="809625"/>
          </a:xfrm>
          <a:prstGeom prst="rect">
            <a:avLst/>
          </a:prstGeom>
        </p:spPr>
        <p:txBody>
          <a:bodyPr lIns="0" tIns="0" rIns="0" bIns="0" rtlCol="0" anchor="t">
            <a:spAutoFit/>
          </a:bodyPr>
          <a:lstStyle/>
          <a:p>
            <a:pPr algn="ctr">
              <a:lnSpc>
                <a:spcPts val="6299"/>
              </a:lnSpc>
            </a:pPr>
            <a:r>
              <a:rPr lang="en-US" sz="4500">
                <a:solidFill>
                  <a:srgbClr val="5D381C"/>
                </a:solidFill>
                <a:latin typeface="Poppins"/>
              </a:rPr>
              <a:t>Mùa xuân</a:t>
            </a:r>
          </a:p>
        </p:txBody>
      </p:sp>
      <p:sp>
        <p:nvSpPr>
          <p:cNvPr id="47" name="TextBox 47"/>
          <p:cNvSpPr txBox="1"/>
          <p:nvPr/>
        </p:nvSpPr>
        <p:spPr>
          <a:xfrm>
            <a:off x="6368732" y="6202117"/>
            <a:ext cx="2055058" cy="560070"/>
          </a:xfrm>
          <a:prstGeom prst="rect">
            <a:avLst/>
          </a:prstGeom>
        </p:spPr>
        <p:txBody>
          <a:bodyPr lIns="0" tIns="0" rIns="0" bIns="0" rtlCol="0" anchor="t">
            <a:spAutoFit/>
          </a:bodyPr>
          <a:lstStyle/>
          <a:p>
            <a:pPr algn="ctr">
              <a:lnSpc>
                <a:spcPts val="4514"/>
              </a:lnSpc>
            </a:pPr>
            <a:r>
              <a:rPr lang="en-US" sz="3499" spc="34">
                <a:solidFill>
                  <a:srgbClr val="E18455"/>
                </a:solidFill>
                <a:latin typeface="Coiny"/>
              </a:rPr>
              <a:t>Hình 2</a:t>
            </a:r>
          </a:p>
        </p:txBody>
      </p:sp>
      <p:sp>
        <p:nvSpPr>
          <p:cNvPr id="48" name="TextBox 48"/>
          <p:cNvSpPr txBox="1"/>
          <p:nvPr/>
        </p:nvSpPr>
        <p:spPr>
          <a:xfrm>
            <a:off x="5744733" y="6876488"/>
            <a:ext cx="3303054" cy="809625"/>
          </a:xfrm>
          <a:prstGeom prst="rect">
            <a:avLst/>
          </a:prstGeom>
        </p:spPr>
        <p:txBody>
          <a:bodyPr lIns="0" tIns="0" rIns="0" bIns="0" rtlCol="0" anchor="t">
            <a:spAutoFit/>
          </a:bodyPr>
          <a:lstStyle/>
          <a:p>
            <a:pPr algn="ctr">
              <a:lnSpc>
                <a:spcPts val="6299"/>
              </a:lnSpc>
            </a:pPr>
            <a:r>
              <a:rPr lang="en-US" sz="4500">
                <a:solidFill>
                  <a:srgbClr val="5D381C"/>
                </a:solidFill>
                <a:latin typeface="Poppins"/>
              </a:rPr>
              <a:t>Mùa hè </a:t>
            </a:r>
          </a:p>
        </p:txBody>
      </p:sp>
      <p:sp>
        <p:nvSpPr>
          <p:cNvPr id="49" name="TextBox 49"/>
          <p:cNvSpPr txBox="1"/>
          <p:nvPr/>
        </p:nvSpPr>
        <p:spPr>
          <a:xfrm>
            <a:off x="9888023" y="6221167"/>
            <a:ext cx="2055058" cy="560070"/>
          </a:xfrm>
          <a:prstGeom prst="rect">
            <a:avLst/>
          </a:prstGeom>
        </p:spPr>
        <p:txBody>
          <a:bodyPr lIns="0" tIns="0" rIns="0" bIns="0" rtlCol="0" anchor="t">
            <a:spAutoFit/>
          </a:bodyPr>
          <a:lstStyle/>
          <a:p>
            <a:pPr algn="ctr">
              <a:lnSpc>
                <a:spcPts val="4514"/>
              </a:lnSpc>
            </a:pPr>
            <a:r>
              <a:rPr lang="en-US" sz="3499" spc="34">
                <a:solidFill>
                  <a:srgbClr val="E18455"/>
                </a:solidFill>
                <a:latin typeface="Coiny"/>
              </a:rPr>
              <a:t>Hình 3</a:t>
            </a:r>
          </a:p>
        </p:txBody>
      </p:sp>
      <p:sp>
        <p:nvSpPr>
          <p:cNvPr id="50" name="TextBox 50"/>
          <p:cNvSpPr txBox="1"/>
          <p:nvPr/>
        </p:nvSpPr>
        <p:spPr>
          <a:xfrm>
            <a:off x="9264025" y="6895538"/>
            <a:ext cx="3303054" cy="809625"/>
          </a:xfrm>
          <a:prstGeom prst="rect">
            <a:avLst/>
          </a:prstGeom>
        </p:spPr>
        <p:txBody>
          <a:bodyPr lIns="0" tIns="0" rIns="0" bIns="0" rtlCol="0" anchor="t">
            <a:spAutoFit/>
          </a:bodyPr>
          <a:lstStyle/>
          <a:p>
            <a:pPr algn="ctr">
              <a:lnSpc>
                <a:spcPts val="6299"/>
              </a:lnSpc>
            </a:pPr>
            <a:r>
              <a:rPr lang="en-US" sz="4500">
                <a:solidFill>
                  <a:srgbClr val="5D381C"/>
                </a:solidFill>
                <a:latin typeface="Poppins"/>
              </a:rPr>
              <a:t>Mùa thu </a:t>
            </a:r>
          </a:p>
        </p:txBody>
      </p:sp>
      <p:sp>
        <p:nvSpPr>
          <p:cNvPr id="51" name="TextBox 51"/>
          <p:cNvSpPr txBox="1"/>
          <p:nvPr/>
        </p:nvSpPr>
        <p:spPr>
          <a:xfrm>
            <a:off x="13407314" y="6240217"/>
            <a:ext cx="2055058" cy="560070"/>
          </a:xfrm>
          <a:prstGeom prst="rect">
            <a:avLst/>
          </a:prstGeom>
        </p:spPr>
        <p:txBody>
          <a:bodyPr lIns="0" tIns="0" rIns="0" bIns="0" rtlCol="0" anchor="t">
            <a:spAutoFit/>
          </a:bodyPr>
          <a:lstStyle/>
          <a:p>
            <a:pPr algn="ctr">
              <a:lnSpc>
                <a:spcPts val="4514"/>
              </a:lnSpc>
            </a:pPr>
            <a:r>
              <a:rPr lang="en-US" sz="3499" spc="34">
                <a:solidFill>
                  <a:srgbClr val="E18455"/>
                </a:solidFill>
                <a:latin typeface="Coiny"/>
              </a:rPr>
              <a:t>Hình 4</a:t>
            </a:r>
          </a:p>
        </p:txBody>
      </p:sp>
      <p:sp>
        <p:nvSpPr>
          <p:cNvPr id="52" name="TextBox 52"/>
          <p:cNvSpPr txBox="1"/>
          <p:nvPr/>
        </p:nvSpPr>
        <p:spPr>
          <a:xfrm>
            <a:off x="12783316" y="6914588"/>
            <a:ext cx="3303054" cy="809625"/>
          </a:xfrm>
          <a:prstGeom prst="rect">
            <a:avLst/>
          </a:prstGeom>
        </p:spPr>
        <p:txBody>
          <a:bodyPr lIns="0" tIns="0" rIns="0" bIns="0" rtlCol="0" anchor="t">
            <a:spAutoFit/>
          </a:bodyPr>
          <a:lstStyle/>
          <a:p>
            <a:pPr algn="ctr">
              <a:lnSpc>
                <a:spcPts val="6299"/>
              </a:lnSpc>
            </a:pPr>
            <a:r>
              <a:rPr lang="en-US" sz="4500">
                <a:solidFill>
                  <a:srgbClr val="5D381C"/>
                </a:solidFill>
                <a:latin typeface="Poppins"/>
              </a:rPr>
              <a:t>Mùa đông</a:t>
            </a:r>
          </a:p>
        </p:txBody>
      </p:sp>
      <p:sp>
        <p:nvSpPr>
          <p:cNvPr id="53" name="Freeform 53"/>
          <p:cNvSpPr/>
          <p:nvPr/>
        </p:nvSpPr>
        <p:spPr>
          <a:xfrm>
            <a:off x="10469024" y="4235591"/>
            <a:ext cx="893057" cy="893057"/>
          </a:xfrm>
          <a:custGeom>
            <a:avLst/>
            <a:gdLst/>
            <a:ahLst/>
            <a:cxnLst/>
            <a:rect l="l" t="t" r="r" b="b"/>
            <a:pathLst>
              <a:path w="893057" h="893057">
                <a:moveTo>
                  <a:pt x="0" y="0"/>
                </a:moveTo>
                <a:lnTo>
                  <a:pt x="893056" y="0"/>
                </a:lnTo>
                <a:lnTo>
                  <a:pt x="893056" y="893056"/>
                </a:lnTo>
                <a:lnTo>
                  <a:pt x="0" y="8930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4" name="Freeform 54"/>
          <p:cNvSpPr/>
          <p:nvPr/>
        </p:nvSpPr>
        <p:spPr>
          <a:xfrm>
            <a:off x="14207235" y="4218274"/>
            <a:ext cx="704079" cy="996247"/>
          </a:xfrm>
          <a:custGeom>
            <a:avLst/>
            <a:gdLst/>
            <a:ahLst/>
            <a:cxnLst/>
            <a:rect l="l" t="t" r="r" b="b"/>
            <a:pathLst>
              <a:path w="704079" h="996247">
                <a:moveTo>
                  <a:pt x="0" y="0"/>
                </a:moveTo>
                <a:lnTo>
                  <a:pt x="704079" y="0"/>
                </a:lnTo>
                <a:lnTo>
                  <a:pt x="704079" y="996248"/>
                </a:lnTo>
                <a:lnTo>
                  <a:pt x="0" y="9962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5" name="Freeform 55"/>
          <p:cNvSpPr/>
          <p:nvPr/>
        </p:nvSpPr>
        <p:spPr>
          <a:xfrm rot="3207531">
            <a:off x="15731899" y="-1930446"/>
            <a:ext cx="2840387" cy="5966081"/>
          </a:xfrm>
          <a:custGeom>
            <a:avLst/>
            <a:gdLst/>
            <a:ahLst/>
            <a:cxnLst/>
            <a:rect l="l" t="t" r="r" b="b"/>
            <a:pathLst>
              <a:path w="2840387" h="5966081">
                <a:moveTo>
                  <a:pt x="0" y="0"/>
                </a:moveTo>
                <a:lnTo>
                  <a:pt x="2840387" y="0"/>
                </a:lnTo>
                <a:lnTo>
                  <a:pt x="2840387" y="5966082"/>
                </a:lnTo>
                <a:lnTo>
                  <a:pt x="0" y="59660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6" name="Freeform 56"/>
          <p:cNvSpPr/>
          <p:nvPr/>
        </p:nvSpPr>
        <p:spPr>
          <a:xfrm rot="-9230465">
            <a:off x="-300556" y="7602674"/>
            <a:ext cx="2207856" cy="4637484"/>
          </a:xfrm>
          <a:custGeom>
            <a:avLst/>
            <a:gdLst/>
            <a:ahLst/>
            <a:cxnLst/>
            <a:rect l="l" t="t" r="r" b="b"/>
            <a:pathLst>
              <a:path w="2207856" h="4637484">
                <a:moveTo>
                  <a:pt x="0" y="0"/>
                </a:moveTo>
                <a:lnTo>
                  <a:pt x="2207857" y="0"/>
                </a:lnTo>
                <a:lnTo>
                  <a:pt x="2207857" y="4637484"/>
                </a:lnTo>
                <a:lnTo>
                  <a:pt x="0" y="463748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circle(in)">
                                      <p:cBhvr>
                                        <p:cTn id="17" dur="20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circle(in)">
                                      <p:cBhvr>
                                        <p:cTn id="22"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A6A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0895"/>
            <a:ext cx="15970487" cy="9445209"/>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96294" y="908358"/>
            <a:ext cx="15035299" cy="8369018"/>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066520" y="4249092"/>
            <a:ext cx="737119" cy="1061297"/>
          </a:xfrm>
          <a:custGeom>
            <a:avLst/>
            <a:gdLst/>
            <a:ahLst/>
            <a:cxnLst/>
            <a:rect l="l" t="t" r="r" b="b"/>
            <a:pathLst>
              <a:path w="737119" h="1061297">
                <a:moveTo>
                  <a:pt x="0" y="0"/>
                </a:moveTo>
                <a:lnTo>
                  <a:pt x="737119" y="0"/>
                </a:lnTo>
                <a:lnTo>
                  <a:pt x="737119" y="1061298"/>
                </a:lnTo>
                <a:lnTo>
                  <a:pt x="0" y="10612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3381299" y="5792132"/>
            <a:ext cx="737119" cy="1061297"/>
          </a:xfrm>
          <a:custGeom>
            <a:avLst/>
            <a:gdLst/>
            <a:ahLst/>
            <a:cxnLst/>
            <a:rect l="l" t="t" r="r" b="b"/>
            <a:pathLst>
              <a:path w="737119" h="1061297">
                <a:moveTo>
                  <a:pt x="0" y="0"/>
                </a:moveTo>
                <a:lnTo>
                  <a:pt x="737119" y="0"/>
                </a:lnTo>
                <a:lnTo>
                  <a:pt x="737119" y="1061297"/>
                </a:lnTo>
                <a:lnTo>
                  <a:pt x="0" y="10612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4301603" y="6432492"/>
            <a:ext cx="584719" cy="841873"/>
          </a:xfrm>
          <a:custGeom>
            <a:avLst/>
            <a:gdLst/>
            <a:ahLst/>
            <a:cxnLst/>
            <a:rect l="l" t="t" r="r" b="b"/>
            <a:pathLst>
              <a:path w="584719" h="841873">
                <a:moveTo>
                  <a:pt x="0" y="0"/>
                </a:moveTo>
                <a:lnTo>
                  <a:pt x="584719" y="0"/>
                </a:lnTo>
                <a:lnTo>
                  <a:pt x="584719" y="841874"/>
                </a:lnTo>
                <a:lnTo>
                  <a:pt x="0" y="8418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4118418" y="3025942"/>
            <a:ext cx="10316661" cy="3209925"/>
          </a:xfrm>
          <a:prstGeom prst="rect">
            <a:avLst/>
          </a:prstGeom>
        </p:spPr>
        <p:txBody>
          <a:bodyPr lIns="0" tIns="0" rIns="0" bIns="0" rtlCol="0" anchor="t">
            <a:spAutoFit/>
          </a:bodyPr>
          <a:lstStyle/>
          <a:p>
            <a:pPr algn="ctr">
              <a:lnSpc>
                <a:spcPts val="6299"/>
              </a:lnSpc>
            </a:pPr>
            <a:r>
              <a:rPr lang="en-US" sz="4500" spc="44">
                <a:solidFill>
                  <a:srgbClr val="E18455"/>
                </a:solidFill>
                <a:latin typeface="Poppins Bold"/>
              </a:rPr>
              <a:t>Mùa xuân có mưa phùn ẩm ướt. Mùa hè nắng nóng , mưa nhiều. Mùa thu se lạnh, hanh khô. </a:t>
            </a:r>
          </a:p>
          <a:p>
            <a:pPr algn="ctr">
              <a:lnSpc>
                <a:spcPts val="6299"/>
              </a:lnSpc>
              <a:spcBef>
                <a:spcPct val="0"/>
              </a:spcBef>
            </a:pPr>
            <a:r>
              <a:rPr lang="en-US" sz="4500" spc="44">
                <a:solidFill>
                  <a:srgbClr val="E18455"/>
                </a:solidFill>
                <a:latin typeface="Poppins Bold"/>
              </a:rPr>
              <a:t>Mùa đông lạnh, ít mưa</a:t>
            </a:r>
          </a:p>
        </p:txBody>
      </p:sp>
      <p:sp>
        <p:nvSpPr>
          <p:cNvPr id="12" name="Freeform 12"/>
          <p:cNvSpPr/>
          <p:nvPr/>
        </p:nvSpPr>
        <p:spPr>
          <a:xfrm>
            <a:off x="13481800" y="3407219"/>
            <a:ext cx="584719" cy="841873"/>
          </a:xfrm>
          <a:custGeom>
            <a:avLst/>
            <a:gdLst/>
            <a:ahLst/>
            <a:cxnLst/>
            <a:rect l="l" t="t" r="r" b="b"/>
            <a:pathLst>
              <a:path w="584719" h="841873">
                <a:moveTo>
                  <a:pt x="0" y="0"/>
                </a:moveTo>
                <a:lnTo>
                  <a:pt x="584720" y="0"/>
                </a:lnTo>
                <a:lnTo>
                  <a:pt x="584720" y="841873"/>
                </a:lnTo>
                <a:lnTo>
                  <a:pt x="0" y="8418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a:off x="2053046" y="901152"/>
            <a:ext cx="2065372" cy="4191715"/>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14329543" y="6363155"/>
            <a:ext cx="1588787" cy="2592976"/>
          </a:xfrm>
          <a:custGeom>
            <a:avLst/>
            <a:gdLst/>
            <a:ahLst/>
            <a:cxnLst/>
            <a:rect l="l" t="t" r="r" b="b"/>
            <a:pathLst>
              <a:path w="1588787" h="2592976">
                <a:moveTo>
                  <a:pt x="0" y="0"/>
                </a:moveTo>
                <a:lnTo>
                  <a:pt x="1588788" y="0"/>
                </a:lnTo>
                <a:lnTo>
                  <a:pt x="1588788" y="2592976"/>
                </a:lnTo>
                <a:lnTo>
                  <a:pt x="0" y="25929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1378</Words>
  <Application>Microsoft Office PowerPoint</Application>
  <PresentationFormat>Custom</PresentationFormat>
  <Paragraphs>173</Paragraphs>
  <Slides>22</Slides>
  <Notes>7</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22</vt:i4>
      </vt:variant>
    </vt:vector>
  </HeadingPairs>
  <TitlesOfParts>
    <vt:vector size="41" baseType="lpstr">
      <vt:lpstr>Dekko Bold</vt:lpstr>
      <vt:lpstr>Canva Sans</vt:lpstr>
      <vt:lpstr>Marykate</vt:lpstr>
      <vt:lpstr>Calibri</vt:lpstr>
      <vt:lpstr>Dekko</vt:lpstr>
      <vt:lpstr>Poppins Bold</vt:lpstr>
      <vt:lpstr>Coiny</vt:lpstr>
      <vt:lpstr>Times New Roman</vt:lpstr>
      <vt:lpstr>Sniglet</vt:lpstr>
      <vt:lpstr>More Sugar</vt:lpstr>
      <vt:lpstr>Lazydog</vt:lpstr>
      <vt:lpstr>Arial</vt:lpstr>
      <vt:lpstr>La Lou Bold</vt:lpstr>
      <vt:lpstr>Roboto Black</vt:lpstr>
      <vt:lpstr>Times New Roman Bold</vt:lpstr>
      <vt:lpstr>IreneFlorentina</vt:lpstr>
      <vt:lpstr>Poppins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Illustrated Weekly Log Presentation</dc:title>
  <cp:lastModifiedBy>Admin</cp:lastModifiedBy>
  <cp:revision>5</cp:revision>
  <dcterms:created xsi:type="dcterms:W3CDTF">2006-08-16T00:00:00Z</dcterms:created>
  <dcterms:modified xsi:type="dcterms:W3CDTF">2025-05-19T02:57:09Z</dcterms:modified>
  <dc:identifier>DAFuPql2E0o</dc:identifier>
</cp:coreProperties>
</file>