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307" r:id="rId3"/>
    <p:sldId id="308" r:id="rId4"/>
    <p:sldId id="309" r:id="rId5"/>
    <p:sldId id="323" r:id="rId6"/>
    <p:sldId id="310" r:id="rId7"/>
    <p:sldId id="324" r:id="rId8"/>
    <p:sldId id="361" r:id="rId9"/>
    <p:sldId id="343" r:id="rId10"/>
    <p:sldId id="362" r:id="rId11"/>
    <p:sldId id="344" r:id="rId12"/>
    <p:sldId id="288" r:id="rId13"/>
    <p:sldId id="277" r:id="rId14"/>
    <p:sldId id="380" r:id="rId15"/>
    <p:sldId id="269" r:id="rId16"/>
    <p:sldId id="273" r:id="rId17"/>
    <p:sldId id="267" r:id="rId18"/>
    <p:sldId id="274" r:id="rId19"/>
    <p:sldId id="383" r:id="rId20"/>
    <p:sldId id="278" r:id="rId21"/>
    <p:sldId id="384" r:id="rId22"/>
    <p:sldId id="282" r:id="rId23"/>
    <p:sldId id="283" r:id="rId24"/>
    <p:sldId id="284" r:id="rId25"/>
    <p:sldId id="385" r:id="rId26"/>
    <p:sldId id="27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image" Target="../media/image12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7.png"/><Relationship Id="rId17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slide" Target="slide1.xml"/><Relationship Id="rId17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20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slide" Target="slide5.xml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image" Target="../media/image12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slide" Target="slide5.xml"/><Relationship Id="rId19" Type="http://schemas.openxmlformats.org/officeDocument/2006/relationships/image" Target="../media/image6.GIF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6.GIF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5" Type="http://schemas.openxmlformats.org/officeDocument/2006/relationships/image" Target="../media/image5.GIF"/><Relationship Id="rId10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695" y="0"/>
            <a:ext cx="6657975" cy="6657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678170" y="110490"/>
            <a:ext cx="4648200" cy="33178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Mặt trời lên cao </a:t>
            </a:r>
            <a:endParaRPr lang="vi-VN" altLang="en-US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Dưới sân đứng bóng </a:t>
            </a:r>
            <a:endParaRPr lang="vi-VN" altLang="en-US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 đi đón cháu </a:t>
            </a:r>
            <a:endParaRPr lang="vi-VN" altLang="en-US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Phải đội nón vào</a:t>
            </a:r>
            <a:endParaRPr lang="vi-VN" altLang="en-US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Là buổi nào vậy?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Cambria" panose="020405030504060302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53430" y="3885565"/>
            <a:ext cx="3455670" cy="6026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Buổi trưa</a:t>
            </a:r>
          </a:p>
        </p:txBody>
      </p:sp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8748976" y="347975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4"/>
          <p:cNvSpPr/>
          <p:nvPr/>
        </p:nvSpPr>
        <p:spPr>
          <a:xfrm>
            <a:off x="5938520" y="6009640"/>
            <a:ext cx="3371215" cy="6026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Buổi tối</a:t>
            </a:r>
          </a:p>
        </p:txBody>
      </p:sp>
      <p:sp>
        <p:nvSpPr>
          <p:cNvPr id="3" name="Rectangle 37"/>
          <p:cNvSpPr/>
          <p:nvPr/>
        </p:nvSpPr>
        <p:spPr>
          <a:xfrm>
            <a:off x="5916295" y="4911090"/>
            <a:ext cx="3393440" cy="6026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Buổi sáng</a:t>
            </a:r>
          </a:p>
        </p:txBody>
      </p:sp>
      <p:pic>
        <p:nvPicPr>
          <p:cNvPr id="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8973053" y="46106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8860568" y="56682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60" y="1714232"/>
            <a:ext cx="1371600" cy="13501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07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24" y="307694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2" y="3064554"/>
            <a:ext cx="1371600" cy="13500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7" action="ppaction://hlinksldjump"/>
          </p:cNvPr>
          <p:cNvSpPr/>
          <p:nvPr/>
        </p:nvSpPr>
        <p:spPr>
          <a:xfrm>
            <a:off x="267128" y="123290"/>
            <a:ext cx="1623317" cy="3904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rcRect l="22022" t="49948" r="40522" b="32928"/>
          <a:stretch>
            <a:fillRect/>
          </a:stretch>
        </p:blipFill>
        <p:spPr>
          <a:xfrm rot="19680000">
            <a:off x="4930140" y="5153660"/>
            <a:ext cx="1202055" cy="7327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rcRect l="23279" t="46791" r="41587" b="30883"/>
          <a:stretch>
            <a:fillRect/>
          </a:stretch>
        </p:blipFill>
        <p:spPr>
          <a:xfrm>
            <a:off x="6501765" y="5052695"/>
            <a:ext cx="1051560" cy="890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rcRect l="31951" t="12830" r="39821" b="6457"/>
          <a:stretch>
            <a:fillRect/>
          </a:stretch>
        </p:blipFill>
        <p:spPr>
          <a:xfrm rot="600000">
            <a:off x="8174990" y="5085715"/>
            <a:ext cx="653415" cy="15760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rcRect l="24937" t="33011" r="30025" b="21475"/>
          <a:stretch>
            <a:fillRect/>
          </a:stretch>
        </p:blipFill>
        <p:spPr>
          <a:xfrm rot="540000">
            <a:off x="9816465" y="4967605"/>
            <a:ext cx="1095375" cy="1485265"/>
          </a:xfrm>
          <a:prstGeom prst="rect">
            <a:avLst/>
          </a:prstGeom>
        </p:spPr>
      </p:pic>
      <p:pic>
        <p:nvPicPr>
          <p:cNvPr id="30" name="Picture 2" descr="[crop output image]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453042" y="555657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32787" y="5943738"/>
            <a:ext cx="861350" cy="8613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7035" y="1223645"/>
            <a:ext cx="863092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Thứ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vi-VN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Tư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ngày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13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tháng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1</a:t>
            </a:r>
            <a:r>
              <a:rPr lang="vi-VN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1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năm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2024 </a:t>
            </a:r>
            <a:endParaRPr lang="en-US" sz="4000" dirty="0" err="1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  <a:p>
            <a:pPr algn="ctr"/>
            <a:r>
              <a:rPr lang="vi-VN" alt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Đạo đức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  <a:p>
            <a:pPr algn="ctr"/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Bài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vi-VN" alt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5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: </a:t>
            </a:r>
            <a:r>
              <a:rPr lang="vi-VN" alt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Quý trọng thời gian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(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Tiết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vi-VN" alt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1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3870" y="410845"/>
            <a:ext cx="10683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1: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ý nghĩa của việc quý trọng thời gian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870" y="969010"/>
            <a:ext cx="979614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Kể chuyện theo tranh và trả lời câu hỏi: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521" t="5099" b="2255"/>
          <a:stretch>
            <a:fillRect/>
          </a:stretch>
        </p:blipFill>
        <p:spPr>
          <a:xfrm>
            <a:off x="306705" y="288925"/>
            <a:ext cx="5660390" cy="2525395"/>
          </a:xfrm>
          <a:prstGeom prst="rect">
            <a:avLst/>
          </a:prstGeom>
        </p:spPr>
      </p:pic>
      <p:sp>
        <p:nvSpPr>
          <p:cNvPr id="25" name="TextBox 17"/>
          <p:cNvSpPr txBox="1"/>
          <p:nvPr/>
        </p:nvSpPr>
        <p:spPr>
          <a:xfrm>
            <a:off x="307340" y="2755265"/>
            <a:ext cx="5659120" cy="829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Lan và Hà hào hứng tham gia cuộc thi vẽ tranh do nhà trường tổ chức.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8925"/>
            <a:ext cx="5739130" cy="2948940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6095365" y="2755900"/>
            <a:ext cx="5739765" cy="829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Lan bắt tay ngay vào việc và dành nhiều thời gian cho bức vẽ của mình.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" y="3692525"/>
            <a:ext cx="5659120" cy="2393315"/>
          </a:xfrm>
          <a:prstGeom prst="rect">
            <a:avLst/>
          </a:prstGeom>
        </p:spPr>
      </p:pic>
      <p:sp>
        <p:nvSpPr>
          <p:cNvPr id="24" name="TextBox 19"/>
          <p:cNvSpPr txBox="1"/>
          <p:nvPr/>
        </p:nvSpPr>
        <p:spPr>
          <a:xfrm>
            <a:off x="306705" y="5767070"/>
            <a:ext cx="5657850" cy="738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Còn Hà vẫn mải chơi, chưa bắt đầu vẽ tranh.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365" y="3692525"/>
            <a:ext cx="5739765" cy="2564130"/>
          </a:xfrm>
          <a:prstGeom prst="rect">
            <a:avLst/>
          </a:prstGeom>
        </p:spPr>
      </p:pic>
      <p:sp>
        <p:nvSpPr>
          <p:cNvPr id="27" name="TextBox 20"/>
          <p:cNvSpPr txBox="1"/>
          <p:nvPr/>
        </p:nvSpPr>
        <p:spPr>
          <a:xfrm>
            <a:off x="6095365" y="5695950"/>
            <a:ext cx="574040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Lan vui vẻ sang rủ Hà đi nộp tranh còn Hà thì chưa hoàn thành bức tranh.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3616960" y="2887345"/>
            <a:ext cx="4796790" cy="122682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4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sz="4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ức tranh dang dở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25" grpId="0" bldLvl="0" animBg="1"/>
      <p:bldP spid="25" grpId="1" animBg="1"/>
      <p:bldP spid="26" grpId="0" bldLvl="0" animBg="1"/>
      <p:bldP spid="26" grpId="1" animBg="1"/>
      <p:bldP spid="24" grpId="0" bldLvl="0" animBg="1"/>
      <p:bldP spid="24" grpId="1" animBg="1"/>
      <p:bldP spid="27" grpId="0" bldLvl="0" animBg="1"/>
      <p:bldP spid="27" grpId="1" animBg="1"/>
      <p:bldP spid="3" grpId="0" bldLvl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7321776296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690" y="223520"/>
            <a:ext cx="11523980" cy="6492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6355" y="812165"/>
            <a:ext cx="7527925" cy="6045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3160" y="3429000"/>
            <a:ext cx="3677920" cy="3319145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376555" y="463550"/>
            <a:ext cx="4484370" cy="3131820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Vì sao cần quý trọng thời gian?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375910" y="650240"/>
            <a:ext cx="6621780" cy="313182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Thời gian là vô giá, quý trọng thời gian giúp chúng ta hoàn thành công việc với kết quả tốt nhất.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 bldLvl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026160" y="969645"/>
            <a:ext cx="693928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 sát tranh và trả lời câu hỏi:</a:t>
            </a:r>
            <a:endParaRPr lang="vi-V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b="15335"/>
          <a:stretch>
            <a:fillRect/>
          </a:stretch>
        </p:blipFill>
        <p:spPr>
          <a:xfrm>
            <a:off x="928370" y="1491615"/>
            <a:ext cx="10334625" cy="3794760"/>
          </a:xfrm>
          <a:prstGeom prst="rect">
            <a:avLst/>
          </a:prstGeom>
        </p:spPr>
      </p:pic>
      <p:sp>
        <p:nvSpPr>
          <p:cNvPr id="28" name="TextBox 23"/>
          <p:cNvSpPr txBox="1"/>
          <p:nvPr/>
        </p:nvSpPr>
        <p:spPr>
          <a:xfrm>
            <a:off x="928370" y="5332095"/>
            <a:ext cx="2762885" cy="115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3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Hải luôn thực hiện các việc trong ngày theo thời gian biểu.</a:t>
            </a:r>
          </a:p>
        </p:txBody>
      </p:sp>
      <p:sp>
        <p:nvSpPr>
          <p:cNvPr id="29" name="TextBox 24"/>
          <p:cNvSpPr txBox="1"/>
          <p:nvPr/>
        </p:nvSpPr>
        <p:spPr>
          <a:xfrm>
            <a:off x="3691255" y="5330825"/>
            <a:ext cx="2582545" cy="115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3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Liên luôn chuẩn bị sách vở từ tối hôm trước.</a:t>
            </a:r>
          </a:p>
        </p:txBody>
      </p:sp>
      <p:sp>
        <p:nvSpPr>
          <p:cNvPr id="31" name="TextBox 27"/>
          <p:cNvSpPr txBox="1"/>
          <p:nvPr/>
        </p:nvSpPr>
        <p:spPr>
          <a:xfrm>
            <a:off x="6273800" y="5332095"/>
            <a:ext cx="2402840" cy="1151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vi-VN" sz="23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Huy thường đặt ra kế hoạch học tập và hoàn thành.</a:t>
            </a:r>
          </a:p>
        </p:txBody>
      </p:sp>
      <p:sp>
        <p:nvSpPr>
          <p:cNvPr id="32" name="TextBox 28"/>
          <p:cNvSpPr txBox="1"/>
          <p:nvPr/>
        </p:nvSpPr>
        <p:spPr>
          <a:xfrm>
            <a:off x="8676640" y="5330825"/>
            <a:ext cx="2553335" cy="115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3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Trường luôn hoàn thành xong mọi việc rồi mới đi chơi.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1026160" y="478155"/>
            <a:ext cx="10683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2:</a:t>
            </a:r>
            <a:r>
              <a:rPr lang="vi-VN" alt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biểu hiện của việc quý trọng thời gian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3585210" y="5319395"/>
            <a:ext cx="0" cy="1178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6194425" y="5351145"/>
            <a:ext cx="0" cy="1178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676640" y="5332095"/>
            <a:ext cx="0" cy="1178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Rectangle: Rounded Corners 14"/>
          <p:cNvSpPr/>
          <p:nvPr/>
        </p:nvSpPr>
        <p:spPr>
          <a:xfrm>
            <a:off x="325755" y="449580"/>
            <a:ext cx="1748790" cy="879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64410" y="136525"/>
            <a:ext cx="9335135" cy="1371600"/>
            <a:chOff x="4585003" y="4752926"/>
            <a:chExt cx="7191887" cy="4202924"/>
          </a:xfrm>
        </p:grpSpPr>
        <p:sp>
          <p:nvSpPr>
            <p:cNvPr id="19" name="Rectangle: Diagonal Corners Rounded 18"/>
            <p:cNvSpPr/>
            <p:nvPr/>
          </p:nvSpPr>
          <p:spPr>
            <a:xfrm flipH="1">
              <a:off x="4585099" y="4752926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vi-VN" sz="3600" dirty="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Nêu nhận xét của em về việc sử dụng thời gian của các bạn trong tranh.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6" name="Rectangle: Diagonal Corners Rounded 30"/>
            <p:cNvSpPr/>
            <p:nvPr/>
          </p:nvSpPr>
          <p:spPr>
            <a:xfrm flipH="1">
              <a:off x="4585003" y="4822682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8" grpId="0" bldLvl="0" animBg="1"/>
      <p:bldP spid="28" grpId="1" animBg="1"/>
      <p:bldP spid="29" grpId="0" bldLvl="0" animBg="1"/>
      <p:bldP spid="29" grpId="1" animBg="1"/>
      <p:bldP spid="31" grpId="0" bldLvl="0" animBg="1"/>
      <p:bldP spid="31" grpId="1" animBg="1"/>
      <p:bldP spid="32" grpId="0" bldLvl="0" animBg="1"/>
      <p:bldP spid="32" grpId="1" animBg="1"/>
      <p:bldP spid="33" grpId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451" y="217460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645" y="213995"/>
            <a:ext cx="12653645" cy="6701155"/>
          </a:xfrm>
          <a:prstGeom prst="rect">
            <a:avLst/>
          </a:prstGeom>
        </p:spPr>
      </p:pic>
      <p:pic>
        <p:nvPicPr>
          <p:cNvPr id="6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3049" y="50345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2428" y="51711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47052" y="51260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62772" y="52187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0419" y="1885950"/>
            <a:ext cx="604837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Hãy</a:t>
            </a:r>
            <a:r>
              <a:rPr lang="en-US" sz="4400" b="1" dirty="0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quan</a:t>
            </a:r>
            <a:r>
              <a:rPr lang="en-US" sz="4400" b="1" dirty="0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sát</a:t>
            </a:r>
            <a:r>
              <a:rPr lang="en-US" sz="4400" b="1" dirty="0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vi-VN" altLang="en-US" sz="4400" b="1" dirty="0" err="1">
                <a:solidFill>
                  <a:schemeClr val="bg1"/>
                </a:solidFill>
                <a:latin typeface="Arial Rounded MT Bold" panose="020F0704030504030204" charset="0"/>
                <a:cs typeface="Arial Rounded MT Bold" panose="020F0704030504030204" charset="0"/>
              </a:rPr>
              <a:t>trả lời các câu hỏi.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484505" y="1010920"/>
            <a:ext cx="693928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 sát tranh và trả lời câu hỏi:</a:t>
            </a:r>
            <a:endParaRPr lang="vi-V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r="74108" b="15335"/>
          <a:stretch>
            <a:fillRect/>
          </a:stretch>
        </p:blipFill>
        <p:spPr>
          <a:xfrm>
            <a:off x="607060" y="1682750"/>
            <a:ext cx="5424170" cy="3850005"/>
          </a:xfrm>
          <a:prstGeom prst="rect">
            <a:avLst/>
          </a:prstGeom>
        </p:spPr>
      </p:pic>
      <p:sp>
        <p:nvSpPr>
          <p:cNvPr id="33" name="Text Box 32"/>
          <p:cNvSpPr txBox="1"/>
          <p:nvPr/>
        </p:nvSpPr>
        <p:spPr>
          <a:xfrm>
            <a:off x="484505" y="478155"/>
            <a:ext cx="11224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2: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biểu hiện của việc quý trọng thời gian</a:t>
            </a:r>
          </a:p>
        </p:txBody>
      </p:sp>
      <p:sp>
        <p:nvSpPr>
          <p:cNvPr id="2" name="TextBox 23"/>
          <p:cNvSpPr txBox="1"/>
          <p:nvPr/>
        </p:nvSpPr>
        <p:spPr>
          <a:xfrm>
            <a:off x="607060" y="5390515"/>
            <a:ext cx="5424170" cy="953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Hải luôn thực hiện các việc trong ngày theo thời gian biểu.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6898005" y="2526665"/>
            <a:ext cx="3933190" cy="268795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Bạn Hải luôn biết tận dụng thời gian bằng cách lập thời gian biểu.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3" grpId="1"/>
      <p:bldP spid="2" grpId="1" animBg="1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627505" y="222250"/>
            <a:ext cx="8508365" cy="641286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026160" y="1010920"/>
            <a:ext cx="693928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 sát tranh và trả lời câu hỏi:</a:t>
            </a:r>
            <a:endParaRPr lang="vi-V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24999" r="49786" b="15335"/>
          <a:stretch>
            <a:fillRect/>
          </a:stretch>
        </p:blipFill>
        <p:spPr>
          <a:xfrm>
            <a:off x="1026160" y="1536700"/>
            <a:ext cx="4855845" cy="3850005"/>
          </a:xfrm>
          <a:prstGeom prst="rect">
            <a:avLst/>
          </a:prstGeom>
        </p:spPr>
      </p:pic>
      <p:sp>
        <p:nvSpPr>
          <p:cNvPr id="33" name="Text Box 32"/>
          <p:cNvSpPr txBox="1"/>
          <p:nvPr/>
        </p:nvSpPr>
        <p:spPr>
          <a:xfrm>
            <a:off x="1026160" y="478155"/>
            <a:ext cx="10683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2:</a:t>
            </a:r>
            <a:r>
              <a:rPr lang="vi-VN" alt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biểu hiện của việc quý trọng thời gian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6898005" y="2526665"/>
            <a:ext cx="3933190" cy="268795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Bạn Liên rất cẩn thận chuẩn bị sách vở từ tối hôm trước để tiết kiệm thời gian cho sáng mai.</a:t>
            </a:r>
          </a:p>
        </p:txBody>
      </p:sp>
      <p:sp>
        <p:nvSpPr>
          <p:cNvPr id="5" name="TextBox 24"/>
          <p:cNvSpPr txBox="1"/>
          <p:nvPr/>
        </p:nvSpPr>
        <p:spPr>
          <a:xfrm>
            <a:off x="1026160" y="5386705"/>
            <a:ext cx="4855845" cy="953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Liên luôn chuẩn bị sách vở từ tối hôm trước.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3" grpId="1"/>
      <p:bldP spid="3" grpId="0" bldLvl="0" animBg="1"/>
      <p:bldP spid="3" grpId="1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026160" y="1010920"/>
            <a:ext cx="693928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 sát tranh và trả lời câu hỏi:</a:t>
            </a:r>
            <a:endParaRPr lang="vi-V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50214" r="25160" b="15335"/>
          <a:stretch>
            <a:fillRect/>
          </a:stretch>
        </p:blipFill>
        <p:spPr>
          <a:xfrm>
            <a:off x="1026795" y="1543685"/>
            <a:ext cx="4854575" cy="3850005"/>
          </a:xfrm>
          <a:prstGeom prst="rect">
            <a:avLst/>
          </a:prstGeom>
        </p:spPr>
      </p:pic>
      <p:sp>
        <p:nvSpPr>
          <p:cNvPr id="33" name="Text Box 32"/>
          <p:cNvSpPr txBox="1"/>
          <p:nvPr/>
        </p:nvSpPr>
        <p:spPr>
          <a:xfrm>
            <a:off x="1026160" y="478155"/>
            <a:ext cx="10683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2:</a:t>
            </a:r>
            <a:r>
              <a:rPr lang="vi-VN" alt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biểu hiện của việc quý trọng thời gian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6898005" y="2526665"/>
            <a:ext cx="3933190" cy="268795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Bạn Huy thường đặt ra kế hoạch học tập và phấn đấu hoàn thành để không bỏ lỡ thời gian của mình.</a:t>
            </a:r>
          </a:p>
        </p:txBody>
      </p:sp>
      <p:sp>
        <p:nvSpPr>
          <p:cNvPr id="2" name="TextBox 27"/>
          <p:cNvSpPr txBox="1"/>
          <p:nvPr/>
        </p:nvSpPr>
        <p:spPr>
          <a:xfrm>
            <a:off x="1026160" y="5388610"/>
            <a:ext cx="4855845" cy="934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vi-V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Huy thường đặt ra kế hoạch học tập và hoàn thành.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3" grpId="1"/>
      <p:bldP spid="3" grpId="0" bldLvl="0" animBg="1"/>
      <p:bldP spid="3" grpId="1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026160" y="1010920"/>
            <a:ext cx="693928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 sát tranh và trả lời câu hỏi:</a:t>
            </a:r>
            <a:endParaRPr lang="vi-V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74844" r="1102" b="15335"/>
          <a:stretch>
            <a:fillRect/>
          </a:stretch>
        </p:blipFill>
        <p:spPr>
          <a:xfrm>
            <a:off x="826135" y="1543685"/>
            <a:ext cx="5055235" cy="3850005"/>
          </a:xfrm>
          <a:prstGeom prst="rect">
            <a:avLst/>
          </a:prstGeom>
        </p:spPr>
      </p:pic>
      <p:sp>
        <p:nvSpPr>
          <p:cNvPr id="33" name="Text Box 32"/>
          <p:cNvSpPr txBox="1"/>
          <p:nvPr/>
        </p:nvSpPr>
        <p:spPr>
          <a:xfrm>
            <a:off x="1026160" y="478155"/>
            <a:ext cx="10683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2:</a:t>
            </a:r>
            <a:r>
              <a:rPr lang="vi-VN" alt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Tìm hiểu biểu hiện của việc quý trọng thời gian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6898005" y="2526665"/>
            <a:ext cx="3933190" cy="268795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Bạn Trường luôn hoàn thành xong mọi việc rồi mới đi chơi thể hiện sự coi trọng thời gian.</a:t>
            </a:r>
          </a:p>
        </p:txBody>
      </p:sp>
      <p:sp>
        <p:nvSpPr>
          <p:cNvPr id="32" name="TextBox 28"/>
          <p:cNvSpPr txBox="1"/>
          <p:nvPr/>
        </p:nvSpPr>
        <p:spPr>
          <a:xfrm>
            <a:off x="826135" y="5356860"/>
            <a:ext cx="5055870" cy="953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vi-VN" sz="28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Trường luôn hoàn thành xong mọi việc rồi mới đi chơi.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3" grpId="1"/>
      <p:bldP spid="3" grpId="0" bldLvl="0" animBg="1"/>
      <p:bldP spid="3" grpId="1" animBg="1"/>
      <p:bldP spid="3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5305" y="2054225"/>
            <a:ext cx="6906260" cy="497903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30620" y="184150"/>
            <a:ext cx="5594350" cy="2853055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Kể những việc em đã làm thể hiện việc quý trọng thời gian 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271395" y="3539490"/>
            <a:ext cx="7624445" cy="2992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</a:rPr>
              <a:t>Khi đã làm việc gì, chúng ta cần đề ra kế hoạch, dành thời gian và tập trung hoàn thành công việc để đạt kết quả tốt nhất.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30+ mẫu hình nền PowerPoint ngộ nghĩnh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1820" y="1586665"/>
            <a:ext cx="645771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CẢM </a:t>
            </a:r>
            <a:r>
              <a:rPr lang="vi-VN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Ơ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 THẦY CÔ VÀ CÁC EM ĐÃ LẮNG NGHE 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645" y="0"/>
            <a:ext cx="12654280" cy="6915150"/>
          </a:xfrm>
          <a:prstGeom prst="rect">
            <a:avLst/>
          </a:prstGeom>
        </p:spPr>
      </p:pic>
      <p:pic>
        <p:nvPicPr>
          <p:cNvPr id="32" name="Picture 3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60" y="1714232"/>
            <a:ext cx="1371600" cy="13501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07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24" y="307694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2" y="3064554"/>
            <a:ext cx="1371600" cy="1350086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8" action="ppaction://hlinksldjump"/>
          </p:cNvPr>
          <p:cNvSpPr/>
          <p:nvPr/>
        </p:nvSpPr>
        <p:spPr>
          <a:xfrm>
            <a:off x="267128" y="123290"/>
            <a:ext cx="1623317" cy="3904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rcRect l="22022" t="49948" r="40522" b="32928"/>
          <a:stretch>
            <a:fillRect/>
          </a:stretch>
        </p:blipFill>
        <p:spPr>
          <a:xfrm rot="19680000">
            <a:off x="4930140" y="5153660"/>
            <a:ext cx="1202055" cy="732790"/>
          </a:xfrm>
          <a:prstGeom prst="rect">
            <a:avLst/>
          </a:prstGeom>
        </p:spPr>
      </p:pic>
      <p:pic>
        <p:nvPicPr>
          <p:cNvPr id="6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64222" y="551087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9607" y="5943444"/>
            <a:ext cx="861350" cy="861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rcRect l="23279" t="46791" r="41587" b="30883"/>
          <a:stretch>
            <a:fillRect/>
          </a:stretch>
        </p:blipFill>
        <p:spPr>
          <a:xfrm>
            <a:off x="6501765" y="5052695"/>
            <a:ext cx="1051560" cy="890905"/>
          </a:xfrm>
          <a:prstGeom prst="rect">
            <a:avLst/>
          </a:prstGeom>
        </p:spPr>
      </p:pic>
      <p:pic>
        <p:nvPicPr>
          <p:cNvPr id="12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886119" y="535965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08523" y="5884780"/>
            <a:ext cx="861350" cy="861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rcRect l="31951" t="12830" r="39821" b="6457"/>
          <a:stretch>
            <a:fillRect/>
          </a:stretch>
        </p:blipFill>
        <p:spPr>
          <a:xfrm rot="600000">
            <a:off x="8174990" y="5085715"/>
            <a:ext cx="653415" cy="1576070"/>
          </a:xfrm>
          <a:prstGeom prst="rect">
            <a:avLst/>
          </a:prstGeom>
        </p:spPr>
      </p:pic>
      <p:pic>
        <p:nvPicPr>
          <p:cNvPr id="21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61708" y="556103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67332" y="5982387"/>
            <a:ext cx="861350" cy="861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rcRect l="24937" t="33011" r="30025" b="21475"/>
          <a:stretch>
            <a:fillRect/>
          </a:stretch>
        </p:blipFill>
        <p:spPr>
          <a:xfrm rot="540000">
            <a:off x="9816465" y="4967605"/>
            <a:ext cx="1095375" cy="1485265"/>
          </a:xfrm>
          <a:prstGeom prst="rect">
            <a:avLst/>
          </a:prstGeom>
        </p:spPr>
      </p:pic>
      <p:pic>
        <p:nvPicPr>
          <p:cNvPr id="30" name="Picture 2" descr="[crop output image]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453042" y="555657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32787" y="5943738"/>
            <a:ext cx="861350" cy="8613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4" y="108923"/>
            <a:ext cx="12193057" cy="68585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982720" y="1132205"/>
            <a:ext cx="7410450" cy="160083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vi-VN" altLang="en-US" sz="4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 năm chỉ có một ngày</a:t>
            </a:r>
            <a:endParaRPr lang="vi-VN" altLang="en-US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altLang="en-US" sz="4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 hàng sum họp xa gần đều vui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Cambria" panose="020405030504060302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57775" y="4595495"/>
            <a:ext cx="4509135" cy="6680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057140" y="5743575"/>
            <a:ext cx="4509770" cy="6026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Bảy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057617" y="341195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 khánh</a:t>
            </a:r>
          </a:p>
        </p:txBody>
      </p:sp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9247373" y="31113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9134888" y="540223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9047426" y="428049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60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07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24" y="307694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2" y="3064554"/>
            <a:ext cx="1371600" cy="13500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</p:cNvPr>
          <p:cNvSpPr/>
          <p:nvPr/>
        </p:nvSpPr>
        <p:spPr>
          <a:xfrm>
            <a:off x="267128" y="123290"/>
            <a:ext cx="1623317" cy="3904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rcRect l="22022" t="49948" r="40522" b="32928"/>
          <a:stretch>
            <a:fillRect/>
          </a:stretch>
        </p:blipFill>
        <p:spPr>
          <a:xfrm rot="19680000">
            <a:off x="4930140" y="5153660"/>
            <a:ext cx="1202055" cy="732790"/>
          </a:xfrm>
          <a:prstGeom prst="rect">
            <a:avLst/>
          </a:prstGeom>
        </p:spPr>
      </p:pic>
      <p:pic>
        <p:nvPicPr>
          <p:cNvPr id="6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64222" y="551087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9607" y="5943444"/>
            <a:ext cx="861350" cy="861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rcRect l="23279" t="46791" r="41587" b="30883"/>
          <a:stretch>
            <a:fillRect/>
          </a:stretch>
        </p:blipFill>
        <p:spPr>
          <a:xfrm>
            <a:off x="6501765" y="5052695"/>
            <a:ext cx="1051560" cy="890905"/>
          </a:xfrm>
          <a:prstGeom prst="rect">
            <a:avLst/>
          </a:prstGeom>
        </p:spPr>
      </p:pic>
      <p:pic>
        <p:nvPicPr>
          <p:cNvPr id="12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886119" y="535965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rcRect l="31951" t="12830" r="39821" b="6457"/>
          <a:stretch>
            <a:fillRect/>
          </a:stretch>
        </p:blipFill>
        <p:spPr>
          <a:xfrm rot="600000">
            <a:off x="8174990" y="5085715"/>
            <a:ext cx="653415" cy="1576070"/>
          </a:xfrm>
          <a:prstGeom prst="rect">
            <a:avLst/>
          </a:prstGeom>
        </p:spPr>
      </p:pic>
      <p:pic>
        <p:nvPicPr>
          <p:cNvPr id="21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61708" y="556103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67332" y="5982387"/>
            <a:ext cx="861350" cy="861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rcRect l="24937" t="33011" r="30025" b="21475"/>
          <a:stretch>
            <a:fillRect/>
          </a:stretch>
        </p:blipFill>
        <p:spPr>
          <a:xfrm rot="540000">
            <a:off x="9816465" y="4967605"/>
            <a:ext cx="1095375" cy="1485265"/>
          </a:xfrm>
          <a:prstGeom prst="rect">
            <a:avLst/>
          </a:prstGeom>
        </p:spPr>
      </p:pic>
      <p:pic>
        <p:nvPicPr>
          <p:cNvPr id="30" name="Picture 2" descr="[crop output image]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453042" y="555657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32787" y="5943738"/>
            <a:ext cx="861350" cy="861350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83437" y="6032344"/>
            <a:ext cx="861350" cy="8613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925570" y="427990"/>
            <a:ext cx="8011160" cy="255333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Cộng thì bằng bảy trừ thì còn năm </a:t>
            </a:r>
            <a:endParaRPr lang="vi-VN" altLang="en-US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Nhi đồng cả nước hân hoan </a:t>
            </a:r>
            <a:endParaRPr lang="vi-VN" altLang="en-US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Bạn bè thế giới vang ca đón mừng. </a:t>
            </a:r>
            <a:endParaRPr lang="vi-VN" altLang="en-US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   Là ngày gì?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Cambria" panose="020405030504060302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91505" y="4570730"/>
            <a:ext cx="2552065" cy="6026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30/4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91505" y="3457575"/>
            <a:ext cx="2552700" cy="6026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1/6</a:t>
            </a:r>
          </a:p>
        </p:txBody>
      </p:sp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857268" y="42293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733611" y="30517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4"/>
          <p:cNvSpPr/>
          <p:nvPr/>
        </p:nvSpPr>
        <p:spPr>
          <a:xfrm>
            <a:off x="5690870" y="5757545"/>
            <a:ext cx="2552700" cy="6026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27/7</a:t>
            </a:r>
          </a:p>
        </p:txBody>
      </p:sp>
      <p:pic>
        <p:nvPicPr>
          <p:cNvPr id="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857268" y="54162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60" y="1714232"/>
            <a:ext cx="1371600" cy="13501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07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24" y="307694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2" y="3064554"/>
            <a:ext cx="1371600" cy="13500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7" action="ppaction://hlinksldjump"/>
          </p:cNvPr>
          <p:cNvSpPr/>
          <p:nvPr/>
        </p:nvSpPr>
        <p:spPr>
          <a:xfrm>
            <a:off x="267128" y="123290"/>
            <a:ext cx="1623317" cy="3904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rcRect l="22022" t="49948" r="40522" b="32928"/>
          <a:stretch>
            <a:fillRect/>
          </a:stretch>
        </p:blipFill>
        <p:spPr>
          <a:xfrm rot="19680000">
            <a:off x="4930140" y="5153660"/>
            <a:ext cx="1202055" cy="7327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rcRect l="23279" t="46791" r="41587" b="30883"/>
          <a:stretch>
            <a:fillRect/>
          </a:stretch>
        </p:blipFill>
        <p:spPr>
          <a:xfrm>
            <a:off x="6501765" y="5052695"/>
            <a:ext cx="1051560" cy="890905"/>
          </a:xfrm>
          <a:prstGeom prst="rect">
            <a:avLst/>
          </a:prstGeom>
        </p:spPr>
      </p:pic>
      <p:pic>
        <p:nvPicPr>
          <p:cNvPr id="12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961684" y="5390774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rcRect l="31951" t="12830" r="39821" b="6457"/>
          <a:stretch>
            <a:fillRect/>
          </a:stretch>
        </p:blipFill>
        <p:spPr>
          <a:xfrm rot="600000">
            <a:off x="8174990" y="5085715"/>
            <a:ext cx="653415" cy="1576070"/>
          </a:xfrm>
          <a:prstGeom prst="rect">
            <a:avLst/>
          </a:prstGeom>
        </p:spPr>
      </p:pic>
      <p:pic>
        <p:nvPicPr>
          <p:cNvPr id="21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861708" y="556103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67332" y="5982387"/>
            <a:ext cx="861350" cy="861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/>
          <a:srcRect l="24937" t="33011" r="30025" b="21475"/>
          <a:stretch>
            <a:fillRect/>
          </a:stretch>
        </p:blipFill>
        <p:spPr>
          <a:xfrm rot="540000">
            <a:off x="9816465" y="4967605"/>
            <a:ext cx="1095375" cy="1485265"/>
          </a:xfrm>
          <a:prstGeom prst="rect">
            <a:avLst/>
          </a:prstGeom>
        </p:spPr>
      </p:pic>
      <p:pic>
        <p:nvPicPr>
          <p:cNvPr id="30" name="Picture 2" descr="[crop output image]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9453042" y="555657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32787" y="5943738"/>
            <a:ext cx="861350" cy="861350"/>
          </a:xfrm>
          <a:prstGeom prst="rect">
            <a:avLst/>
          </a:prstGeom>
        </p:spPr>
      </p:pic>
      <p:pic>
        <p:nvPicPr>
          <p:cNvPr id="14" name="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142" y="6022819"/>
            <a:ext cx="861350" cy="8613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925570" y="110490"/>
            <a:ext cx="8011160" cy="365315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Tháng ba có một ngày vui </a:t>
            </a:r>
            <a:endParaRPr kumimoji="0" lang="en-US" sz="400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Của bà của mẹ mọi người hân hoan</a:t>
            </a:r>
            <a:endParaRPr kumimoji="0" lang="en-US" sz="400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Bố tặng mẹ hoa trên bàn</a:t>
            </a:r>
            <a:endParaRPr kumimoji="0" lang="en-US" sz="400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Em mang điểm tốt điều ngoan tặng bà</a:t>
            </a:r>
            <a:endParaRPr kumimoji="0" lang="en-US" sz="400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Ngày nào em có đoán ra </a:t>
            </a:r>
            <a:endParaRPr kumimoji="0" lang="en-US" sz="400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vi-VN" altLang="en-US" sz="4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                               </a:t>
            </a:r>
            <a:r>
              <a:rPr lang="en-US" sz="4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  <a:sym typeface="+mn-ea"/>
              </a:rPr>
              <a:t> Là ngày gì?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Cambria" panose="02040503050406030204" pitchFamily="18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27165" y="5205730"/>
            <a:ext cx="2635250" cy="6026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8/3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50660" y="4091940"/>
            <a:ext cx="2612390" cy="6026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7/3</a:t>
            </a:r>
          </a:p>
        </p:txBody>
      </p:sp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8816843" y="37914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8569271" y="479992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7"/>
          <p:cNvSpPr/>
          <p:nvPr/>
        </p:nvSpPr>
        <p:spPr>
          <a:xfrm>
            <a:off x="6550660" y="6172200"/>
            <a:ext cx="2612390" cy="6026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9/3</a:t>
            </a:r>
          </a:p>
        </p:txBody>
      </p:sp>
      <p:pic>
        <p:nvPicPr>
          <p:cNvPr id="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8669655" y="5871845"/>
            <a:ext cx="1108710" cy="98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60" y="1714232"/>
            <a:ext cx="1371600" cy="13501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07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24" y="307694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2" y="3064554"/>
            <a:ext cx="1371600" cy="13500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7" action="ppaction://hlinksldjump"/>
          </p:cNvPr>
          <p:cNvSpPr/>
          <p:nvPr/>
        </p:nvSpPr>
        <p:spPr>
          <a:xfrm>
            <a:off x="267128" y="123290"/>
            <a:ext cx="1623317" cy="3904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rcRect l="22022" t="49948" r="40522" b="32928"/>
          <a:stretch>
            <a:fillRect/>
          </a:stretch>
        </p:blipFill>
        <p:spPr>
          <a:xfrm rot="19680000">
            <a:off x="4930140" y="5153660"/>
            <a:ext cx="1202055" cy="7327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rcRect l="23279" t="46791" r="41587" b="30883"/>
          <a:stretch>
            <a:fillRect/>
          </a:stretch>
        </p:blipFill>
        <p:spPr>
          <a:xfrm>
            <a:off x="6501765" y="5052695"/>
            <a:ext cx="1051560" cy="890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rcRect l="31951" t="12830" r="39821" b="6457"/>
          <a:stretch>
            <a:fillRect/>
          </a:stretch>
        </p:blipFill>
        <p:spPr>
          <a:xfrm rot="600000">
            <a:off x="8174990" y="5085715"/>
            <a:ext cx="653415" cy="1576070"/>
          </a:xfrm>
          <a:prstGeom prst="rect">
            <a:avLst/>
          </a:prstGeom>
        </p:spPr>
      </p:pic>
      <p:pic>
        <p:nvPicPr>
          <p:cNvPr id="21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61708" y="556103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67332" y="5982387"/>
            <a:ext cx="861350" cy="861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rcRect l="24937" t="33011" r="30025" b="21475"/>
          <a:stretch>
            <a:fillRect/>
          </a:stretch>
        </p:blipFill>
        <p:spPr>
          <a:xfrm rot="540000">
            <a:off x="9816465" y="4967605"/>
            <a:ext cx="1095375" cy="1485265"/>
          </a:xfrm>
          <a:prstGeom prst="rect">
            <a:avLst/>
          </a:prstGeom>
        </p:spPr>
      </p:pic>
      <p:pic>
        <p:nvPicPr>
          <p:cNvPr id="30" name="Picture 2" descr="[crop output image]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9453042" y="555657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32787" y="5943738"/>
            <a:ext cx="861350" cy="8613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831</Words>
  <Application>Microsoft Office PowerPoint</Application>
  <PresentationFormat>Widescreen</PresentationFormat>
  <Paragraphs>88</Paragraphs>
  <Slides>27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Rounded MT Bold</vt:lpstr>
      <vt:lpstr>Arial-Rounded</vt:lpstr>
      <vt:lpstr>Calibri</vt:lpstr>
      <vt:lpstr>Calibri Light</vt:lpstr>
      <vt:lpstr>Cambria</vt:lpstr>
      <vt:lpstr>Georgia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16</cp:revision>
  <dcterms:created xsi:type="dcterms:W3CDTF">2024-10-24T13:24:00Z</dcterms:created>
  <dcterms:modified xsi:type="dcterms:W3CDTF">2025-05-19T02:52:41Z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919CB5C8187D45E1BEE3D565E8F17B15_11</vt:lpwstr>
  </property>
  <property fmtid="{D5CDD505-2E9C-101B-9397-08002B2CF9AE}" pid="3" name="KSOProductBuildVer">
    <vt:lpwstr>1033-12.2.0.19307</vt:lpwstr>
  </property>
</Properties>
</file>