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34" r:id="rId2"/>
    <p:sldId id="324" r:id="rId3"/>
    <p:sldId id="360" r:id="rId4"/>
    <p:sldId id="323" r:id="rId5"/>
    <p:sldId id="361" r:id="rId6"/>
    <p:sldId id="327" r:id="rId7"/>
    <p:sldId id="337" r:id="rId8"/>
    <p:sldId id="309" r:id="rId9"/>
    <p:sldId id="342" r:id="rId10"/>
    <p:sldId id="362" r:id="rId11"/>
    <p:sldId id="341" r:id="rId12"/>
    <p:sldId id="344" r:id="rId13"/>
    <p:sldId id="363" r:id="rId14"/>
    <p:sldId id="364" r:id="rId15"/>
    <p:sldId id="343" r:id="rId16"/>
    <p:sldId id="365" r:id="rId17"/>
    <p:sldId id="3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CE384-01CA-4A16-8659-38F0CF12BE57}"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1E576-9BB8-478B-B4AD-1412ADA5D787}" type="slidenum">
              <a:rPr lang="en-US" smtClean="0"/>
              <a:t>‹#›</a:t>
            </a:fld>
            <a:endParaRPr lang="en-US"/>
          </a:p>
        </p:txBody>
      </p:sp>
    </p:spTree>
    <p:extLst>
      <p:ext uri="{BB962C8B-B14F-4D97-AF65-F5344CB8AC3E}">
        <p14:creationId xmlns:p14="http://schemas.microsoft.com/office/powerpoint/2010/main" val="1072549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val="0"/>
              </a:ext>
            </a:extLst>
          </a:blip>
          <a:srcRect t="76087"/>
          <a:stretch>
            <a:fillRect/>
          </a:stretch>
        </p:blipFill>
        <p:spPr>
          <a:xfrm>
            <a:off x="0" y="5395327"/>
            <a:ext cx="12192000" cy="1462673"/>
          </a:xfrm>
          <a:prstGeom prst="rect">
            <a:avLst/>
          </a:prstGeom>
        </p:spPr>
      </p:pic>
    </p:spTree>
    <p:extLst>
      <p:ext uri="{BB962C8B-B14F-4D97-AF65-F5344CB8AC3E}">
        <p14:creationId xmlns:p14="http://schemas.microsoft.com/office/powerpoint/2010/main" val="2578540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21374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517775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9ECDE7-8CF9-4CF4-A43B-3166DA58D2FA}" type="datetimeFigureOut">
              <a:rPr lang="en-US" smtClean="0"/>
              <a:t>12/10/2023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8C029D2-9F00-4F65-A322-DF8753133381}" type="slidenum">
              <a:rPr lang="en-US" smtClean="0"/>
              <a:t>‹#›</a:t>
            </a:fld>
            <a:endParaRPr lang="en-US"/>
          </a:p>
        </p:txBody>
      </p:sp>
    </p:spTree>
    <p:extLst>
      <p:ext uri="{BB962C8B-B14F-4D97-AF65-F5344CB8AC3E}">
        <p14:creationId xmlns:p14="http://schemas.microsoft.com/office/powerpoint/2010/main" val="310169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9ECDE7-8CF9-4CF4-A43B-3166DA58D2FA}" type="datetimeFigureOut">
              <a:rPr lang="en-US" smtClean="0"/>
              <a:t>12/10/2023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8C029D2-9F00-4F65-A322-DF8753133381}" type="slidenum">
              <a:rPr lang="en-US" smtClean="0"/>
              <a:t>‹#›</a:t>
            </a:fld>
            <a:endParaRPr lang="en-US"/>
          </a:p>
        </p:txBody>
      </p:sp>
    </p:spTree>
    <p:extLst>
      <p:ext uri="{BB962C8B-B14F-4D97-AF65-F5344CB8AC3E}">
        <p14:creationId xmlns:p14="http://schemas.microsoft.com/office/powerpoint/2010/main" val="536477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5882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605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859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01530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2023/12/10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1186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2023/12/10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54393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2023/12/10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400949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877583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2023/12/10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9724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CC635320-0D45-4406-E2FB-354A002DCAC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98862" y="164183"/>
            <a:ext cx="1291472" cy="1291472"/>
          </a:xfrm>
          <a:prstGeom prst="rect">
            <a:avLst/>
          </a:prstGeom>
        </p:spPr>
      </p:pic>
    </p:spTree>
    <p:extLst>
      <p:ext uri="{BB962C8B-B14F-4D97-AF65-F5344CB8AC3E}">
        <p14:creationId xmlns:p14="http://schemas.microsoft.com/office/powerpoint/2010/main" val="222275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KHỞI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1564389"/>
            <a:ext cx="3940790" cy="25545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2. </a:t>
            </a:r>
            <a:r>
              <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Lập</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8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426382060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graphicFrame>
        <p:nvGraphicFramePr>
          <p:cNvPr id="11" name="Table 8">
            <a:extLst>
              <a:ext uri="{FF2B5EF4-FFF2-40B4-BE49-F238E27FC236}">
                <a16:creationId xmlns:a16="http://schemas.microsoft.com/office/drawing/2014/main" id="{BCFB388C-B7E7-F49F-88B2-563C5B4CCA23}"/>
              </a:ext>
            </a:extLst>
          </p:cNvPr>
          <p:cNvGraphicFramePr>
            <a:graphicFrameLocks noGrp="1"/>
          </p:cNvGraphicFramePr>
          <p:nvPr>
            <p:extLst>
              <p:ext uri="{D42A27DB-BD31-4B8C-83A1-F6EECF244321}">
                <p14:modId xmlns:p14="http://schemas.microsoft.com/office/powerpoint/2010/main" val="3327427577"/>
              </p:ext>
            </p:extLst>
          </p:nvPr>
        </p:nvGraphicFramePr>
        <p:xfrm>
          <a:off x="762000" y="275303"/>
          <a:ext cx="10848975" cy="1233102"/>
        </p:xfrm>
        <a:graphic>
          <a:graphicData uri="http://schemas.openxmlformats.org/drawingml/2006/table">
            <a:tbl>
              <a:tblPr firstRow="1" bandRow="1">
                <a:tableStyleId>{21E4AEA4-8DFA-4A89-87EB-49C32662AFE0}</a:tableStyleId>
              </a:tblPr>
              <a:tblGrid>
                <a:gridCol w="10848975">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200" dirty="0" err="1">
                          <a:latin typeface="Cambria" panose="02040503050406030204" pitchFamily="18" charset="0"/>
                          <a:ea typeface="Cambria" panose="02040503050406030204" pitchFamily="18" charset="0"/>
                        </a:rPr>
                        <a:t>Giới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p>
                  </a:txBody>
                  <a:tcPr/>
                </a:tc>
                <a:extLst>
                  <a:ext uri="{0D108BD9-81ED-4DB2-BD59-A6C34878D82A}">
                    <a16:rowId xmlns:a16="http://schemas.microsoft.com/office/drawing/2014/main" val="901185074"/>
                  </a:ext>
                </a:extLst>
              </a:tr>
            </a:tbl>
          </a:graphicData>
        </a:graphic>
      </p:graphicFrame>
      <p:sp>
        <p:nvSpPr>
          <p:cNvPr id="12" name="Arrow: Right 11">
            <a:extLst>
              <a:ext uri="{FF2B5EF4-FFF2-40B4-BE49-F238E27FC236}">
                <a16:creationId xmlns:a16="http://schemas.microsoft.com/office/drawing/2014/main" id="{6F105704-C3A6-9BC1-E23A-5ACDB60C56D9}"/>
              </a:ext>
            </a:extLst>
          </p:cNvPr>
          <p:cNvSpPr/>
          <p:nvPr/>
        </p:nvSpPr>
        <p:spPr>
          <a:xfrm rot="5400000">
            <a:off x="5880843" y="1524693"/>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3" name="Table 12">
            <a:extLst>
              <a:ext uri="{FF2B5EF4-FFF2-40B4-BE49-F238E27FC236}">
                <a16:creationId xmlns:a16="http://schemas.microsoft.com/office/drawing/2014/main" id="{710893AE-5256-0D6D-0EF3-17F1B22AF60F}"/>
              </a:ext>
            </a:extLst>
          </p:cNvPr>
          <p:cNvGraphicFramePr>
            <a:graphicFrameLocks noGrp="1"/>
          </p:cNvGraphicFramePr>
          <p:nvPr>
            <p:extLst>
              <p:ext uri="{D42A27DB-BD31-4B8C-83A1-F6EECF244321}">
                <p14:modId xmlns:p14="http://schemas.microsoft.com/office/powerpoint/2010/main" val="4132177324"/>
              </p:ext>
            </p:extLst>
          </p:nvPr>
        </p:nvGraphicFramePr>
        <p:xfrm>
          <a:off x="752475" y="2165007"/>
          <a:ext cx="10839450" cy="1950720"/>
        </p:xfrm>
        <a:graphic>
          <a:graphicData uri="http://schemas.openxmlformats.org/drawingml/2006/table">
            <a:tbl>
              <a:tblPr firstRow="1" bandRow="1">
                <a:tableStyleId>{00A15C55-8517-42AA-B614-E9B94910E393}</a:tableStyleId>
              </a:tblPr>
              <a:tblGrid>
                <a:gridCol w="10839450">
                  <a:extLst>
                    <a:ext uri="{9D8B030D-6E8A-4147-A177-3AD203B41FA5}">
                      <a16:colId xmlns:a16="http://schemas.microsoft.com/office/drawing/2014/main" val="1401880992"/>
                    </a:ext>
                  </a:extLst>
                </a:gridCol>
              </a:tblGrid>
              <a:tr h="529032">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471759004"/>
                  </a:ext>
                </a:extLst>
              </a:tr>
              <a:tr h="888864">
                <a:tc>
                  <a:txBody>
                    <a:bodyPr/>
                    <a:lstStyle/>
                    <a:p>
                      <a:pPr algn="just" rtl="0"/>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diễn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của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sự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trình</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thời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bắt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đầu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tiếp</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kết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thúc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cần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các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hoạt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động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làm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đúng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với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những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gì</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em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đã</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tham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hoặc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chứng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en-US"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20399068"/>
                  </a:ext>
                </a:extLst>
              </a:tr>
            </a:tbl>
          </a:graphicData>
        </a:graphic>
      </p:graphicFrame>
      <p:sp>
        <p:nvSpPr>
          <p:cNvPr id="14" name="Arrow: Right 13">
            <a:extLst>
              <a:ext uri="{FF2B5EF4-FFF2-40B4-BE49-F238E27FC236}">
                <a16:creationId xmlns:a16="http://schemas.microsoft.com/office/drawing/2014/main" id="{D42205CD-E5D8-6EFB-A2D6-154A577428E7}"/>
              </a:ext>
            </a:extLst>
          </p:cNvPr>
          <p:cNvSpPr/>
          <p:nvPr/>
        </p:nvSpPr>
        <p:spPr>
          <a:xfrm rot="5400000">
            <a:off x="5861793" y="4097979"/>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8">
            <a:extLst>
              <a:ext uri="{FF2B5EF4-FFF2-40B4-BE49-F238E27FC236}">
                <a16:creationId xmlns:a16="http://schemas.microsoft.com/office/drawing/2014/main" id="{C38C1D9D-38DD-F875-8A4D-89C0E1E752D3}"/>
              </a:ext>
            </a:extLst>
          </p:cNvPr>
          <p:cNvGraphicFramePr>
            <a:graphicFrameLocks noGrp="1"/>
          </p:cNvGraphicFramePr>
          <p:nvPr>
            <p:extLst>
              <p:ext uri="{D42A27DB-BD31-4B8C-83A1-F6EECF244321}">
                <p14:modId xmlns:p14="http://schemas.microsoft.com/office/powerpoint/2010/main" val="3591019382"/>
              </p:ext>
            </p:extLst>
          </p:nvPr>
        </p:nvGraphicFramePr>
        <p:xfrm>
          <a:off x="771525" y="4717026"/>
          <a:ext cx="10782300" cy="1463040"/>
        </p:xfrm>
        <a:graphic>
          <a:graphicData uri="http://schemas.openxmlformats.org/drawingml/2006/table">
            <a:tbl>
              <a:tblPr firstRow="1" bandRow="1">
                <a:tableStyleId>{93296810-A885-4BE3-A3E7-6D5BEEA58F35}</a:tableStyleId>
              </a:tblPr>
              <a:tblGrid>
                <a:gridCol w="10782300">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rtl="0"/>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Bày tỏ cảm xúc, suy nghĩ về sự việc được tham gia, chứng kiến hoặc nêu việc mình muốn làm tiếp theo để thể hiện truyền thống </a:t>
                      </a:r>
                      <a:r>
                        <a:rPr lang="vi-VN" sz="2400" b="0" i="1" u="none" strike="noStrike" kern="1200" dirty="0">
                          <a:solidFill>
                            <a:schemeClr val="dk1"/>
                          </a:solidFill>
                          <a:effectLst/>
                          <a:latin typeface="Cambria" panose="02040503050406030204" pitchFamily="18" charset="0"/>
                          <a:ea typeface="Cambria" panose="02040503050406030204" pitchFamily="18" charset="0"/>
                          <a:cs typeface="+mn-cs"/>
                        </a:rPr>
                        <a:t>Uống nước nhớ nguồn</a:t>
                      </a:r>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vi-VN"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781050" y="1833245"/>
            <a:ext cx="10763250" cy="1310005"/>
          </a:xfrm>
          <a:noFill/>
          <a:ln>
            <a:miter lim="800000"/>
          </a:ln>
        </p:spPr>
        <p:txBody>
          <a:bodyPr vert="horz" wrap="square" lIns="91440" tIns="45720" rIns="91440" bIns="45720" numCol="1" anchor="t" anchorCtr="0" compatLnSpc="1">
            <a:noAutofit/>
          </a:bodyPr>
          <a:lstStyle/>
          <a:p>
            <a:pPr marL="0" indent="0" algn="just">
              <a:buNone/>
            </a:pPr>
            <a:r>
              <a:rPr lang="vi-VN" altLang="en-US" sz="44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Để khen thưởng, động viên cho những học sinh có thành tích tốt trong năm học vừa qua trường em đã tổ chức một chuyến viếng lăng Bác.</a:t>
            </a:r>
            <a:endPar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Mở</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bài</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381000" y="1585595"/>
            <a:ext cx="11439525" cy="1310005"/>
          </a:xfrm>
          <a:noFill/>
          <a:ln>
            <a:miter lim="800000"/>
          </a:ln>
        </p:spPr>
        <p:txBody>
          <a:bodyPr vert="horz" wrap="square" lIns="91440" tIns="45720" rIns="91440" bIns="45720" numCol="1" anchor="t" anchorCtr="0" compatLnSpc="1">
            <a:noAutofit/>
          </a:bodyPr>
          <a:lstStyle/>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Sáu giờ sáng, tất cả các chiếc xe đều xuất phát. Chuyến xe dừng tại lăng Bác lúc bảy giờ ba mươi phút sáng. </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Ngay khi bước xuống xe cảm giác đầu tiên của em là sự choáng ngợp bởi không gian rộng lớn và sự trang nghiêm, thành kính nơi đây. </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Đầu tiên, chúng em đi trên đường vào lăng Bác với rất nhiều những chú bộ đội đứng gác lăng, các chú đứng trang nghiêm với khẩu súng trên vai. Các chú bộ đội là người ngày đêm canh giữ, bảo vệ bình yên cho giấc ngủ của Bác, ai cũng có khuôn mặt thật nghiêm trang.</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Sau đó là lễ duyệt binh rất hào hùng, nghiêm trang.</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Tiếp theo, chúng em được các thầy cô hướng dẫn xếp hàng để đi vào lăng. Không gian trong lăng không rộng lắm nhưng không khí lại vô cùng thành kính, thiêng liêng. Bác nằm đấy, đôi mắt hiền từ nhắm lại như đang chìm vào giấc ngủ sâu, miệng Bác như hé một nụ cười. Bác như phát ra vầng hào quang chói lọi, vừa suy nghĩ, vừa gần gũi.</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Cuối cùng, chúng em đi thăm quan Phủ Chủ tịch, nhà sàn, ao cá Bác Hồ, nhà Bảo tàng, được nhìn tận mắt từng dụng cụ sinh hoạt của Bác thường ngày: đôi dép cao su, chiếc gậy tre, chiếc mũ cối, bộ quần áo vải bạc màu, chiếc giường Bác nằm, chiếc bàn làm việc, chiếc ghế Bác ngồi… Những câu chuyện về Bác khiến chúng em cảm thấy thật tự hào.</a:t>
            </a:r>
            <a:endParaRPr 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7483570"/>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939">
                                            <p:txEl>
                                              <p:pRg st="1" end="1"/>
                                            </p:txEl>
                                          </p:spTgt>
                                        </p:tgtEl>
                                        <p:attrNameLst>
                                          <p:attrName>style.visibility</p:attrName>
                                        </p:attrNameLst>
                                      </p:cBhvr>
                                      <p:to>
                                        <p:strVal val="visible"/>
                                      </p:to>
                                    </p:set>
                                    <p:animEffect transition="in" filter="barn(inVertical)">
                                      <p:cBhvr>
                                        <p:cTn id="17" dur="500"/>
                                        <p:tgtEl>
                                          <p:spTgt spid="399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9939">
                                            <p:txEl>
                                              <p:pRg st="2" end="2"/>
                                            </p:txEl>
                                          </p:spTgt>
                                        </p:tgtEl>
                                        <p:attrNameLst>
                                          <p:attrName>style.visibility</p:attrName>
                                        </p:attrNameLst>
                                      </p:cBhvr>
                                      <p:to>
                                        <p:strVal val="visible"/>
                                      </p:to>
                                    </p:set>
                                    <p:animEffect transition="in" filter="barn(inVertical)">
                                      <p:cBhvr>
                                        <p:cTn id="22" dur="500"/>
                                        <p:tgtEl>
                                          <p:spTgt spid="399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939">
                                            <p:txEl>
                                              <p:pRg st="3" end="3"/>
                                            </p:txEl>
                                          </p:spTgt>
                                        </p:tgtEl>
                                        <p:attrNameLst>
                                          <p:attrName>style.visibility</p:attrName>
                                        </p:attrNameLst>
                                      </p:cBhvr>
                                      <p:to>
                                        <p:strVal val="visible"/>
                                      </p:to>
                                    </p:set>
                                    <p:animEffect transition="in" filter="barn(inVertical)">
                                      <p:cBhvr>
                                        <p:cTn id="27" dur="500"/>
                                        <p:tgtEl>
                                          <p:spTgt spid="399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939">
                                            <p:txEl>
                                              <p:pRg st="4" end="4"/>
                                            </p:txEl>
                                          </p:spTgt>
                                        </p:tgtEl>
                                        <p:attrNameLst>
                                          <p:attrName>style.visibility</p:attrName>
                                        </p:attrNameLst>
                                      </p:cBhvr>
                                      <p:to>
                                        <p:strVal val="visible"/>
                                      </p:to>
                                    </p:set>
                                    <p:animEffect transition="in" filter="barn(inVertical)">
                                      <p:cBhvr>
                                        <p:cTn id="32" dur="500"/>
                                        <p:tgtEl>
                                          <p:spTgt spid="399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Effect transition="in" filter="barn(inVertical)">
                                      <p:cBhvr>
                                        <p:cTn id="37"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676275" y="1709420"/>
            <a:ext cx="10763250" cy="1310005"/>
          </a:xfrm>
          <a:noFill/>
          <a:ln>
            <a:miter lim="800000"/>
          </a:ln>
        </p:spPr>
        <p:txBody>
          <a:bodyPr vert="horz" wrap="square" lIns="91440" tIns="45720" rIns="91440" bIns="45720" numCol="1" anchor="t" anchorCtr="0" compatLnSpc="1">
            <a:noAutofit/>
          </a:bodyPr>
          <a:lstStyle/>
          <a:p>
            <a:pPr marL="0" indent="0" algn="just">
              <a:buNone/>
            </a:pPr>
            <a:r>
              <a:rPr lang="vi-VN" altLang="en-US" sz="4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Chuyến tham quan lăng Bác quả thật là một chuyến đi đầy thú vị. Cũng qua chuyến đi này, em càng biết ơn Bác Hồ, tự hào về truyền thống lịch sử của dân tộc ta và thêm yêu quê hương, đất nước của mình.</a:t>
            </a:r>
            <a:endPar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602591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85009"/>
            <a:ext cx="4293235" cy="3139321"/>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3. </a:t>
            </a:r>
            <a:r>
              <a:rPr kumimoji="0" lang="en-GB" alt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Góp</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và</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chỉnh</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sửa</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ectangle: Rounded Corners 1">
            <a:extLst>
              <a:ext uri="{FF2B5EF4-FFF2-40B4-BE49-F238E27FC236}">
                <a16:creationId xmlns:a16="http://schemas.microsoft.com/office/drawing/2014/main" id="{8BCC8B39-1297-10B2-2192-FB84C9138DBA}"/>
              </a:ext>
            </a:extLst>
          </p:cNvPr>
          <p:cNvSpPr/>
          <p:nvPr/>
        </p:nvSpPr>
        <p:spPr>
          <a:xfrm>
            <a:off x="704850" y="2247900"/>
            <a:ext cx="2219325" cy="14001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Bố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cục</a:t>
            </a:r>
            <a:endParaRPr lang="en-US" sz="48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9EE0926-7964-EBB0-2523-5FDFC9DD21E8}"/>
              </a:ext>
            </a:extLst>
          </p:cNvPr>
          <p:cNvSpPr/>
          <p:nvPr/>
        </p:nvSpPr>
        <p:spPr>
          <a:xfrm>
            <a:off x="3743325" y="2219325"/>
            <a:ext cx="3038475" cy="14001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endParaRPr lang="en-US" sz="36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E3EEB0E-8FC9-D27C-9E4B-0B1926D85C87}"/>
              </a:ext>
            </a:extLst>
          </p:cNvPr>
          <p:cNvSpPr/>
          <p:nvPr/>
        </p:nvSpPr>
        <p:spPr>
          <a:xfrm>
            <a:off x="7448550" y="2171700"/>
            <a:ext cx="4276725" cy="14001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động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6A846D8-FC97-0A93-072D-CFF06048DBB1}"/>
              </a:ext>
            </a:extLst>
          </p:cNvPr>
          <p:cNvSpPr txBox="1"/>
          <p:nvPr/>
        </p:nvSpPr>
        <p:spPr>
          <a:xfrm>
            <a:off x="4781550" y="409575"/>
            <a:ext cx="2466975"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Lưu</a:t>
            </a:r>
            <a:r>
              <a:rPr lang="en-US" sz="6000" dirty="0">
                <a:latin typeface="Cambria" panose="02040503050406030204" pitchFamily="18" charset="0"/>
                <a:ea typeface="Cambria" panose="02040503050406030204" pitchFamily="18" charset="0"/>
              </a:rPr>
              <a:t> ý:</a:t>
            </a:r>
          </a:p>
        </p:txBody>
      </p:sp>
    </p:spTree>
    <p:extLst>
      <p:ext uri="{BB962C8B-B14F-4D97-AF65-F5344CB8AC3E}">
        <p14:creationId xmlns:p14="http://schemas.microsoft.com/office/powerpoint/2010/main" val="1484708026"/>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305" y="734060"/>
            <a:ext cx="3521710" cy="498602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025" y="2673985"/>
            <a:ext cx="3493135" cy="3860165"/>
          </a:xfrm>
          <a:prstGeom prst="rect">
            <a:avLst/>
          </a:prstGeom>
        </p:spPr>
      </p:pic>
      <p:pic>
        <p:nvPicPr>
          <p:cNvPr id="2" name="Picture 1">
            <a:extLst>
              <a:ext uri="{FF2B5EF4-FFF2-40B4-BE49-F238E27FC236}">
                <a16:creationId xmlns:a16="http://schemas.microsoft.com/office/drawing/2014/main" id="{C2136995-97F6-3520-9DA1-94F4E7176AF1}"/>
              </a:ext>
            </a:extLst>
          </p:cNvPr>
          <p:cNvPicPr>
            <a:picLocks noChangeAspect="1"/>
          </p:cNvPicPr>
          <p:nvPr/>
        </p:nvPicPr>
        <p:blipFill>
          <a:blip r:embed="rId4"/>
          <a:stretch>
            <a:fillRect/>
          </a:stretch>
        </p:blipFill>
        <p:spPr>
          <a:xfrm>
            <a:off x="213762" y="1267119"/>
            <a:ext cx="8297375" cy="1999661"/>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54659" y="2609850"/>
            <a:ext cx="11423015" cy="345757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Chuẩn bị nội dung (chọn nội dung sự việc)</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iệt kê hoặc nhớ lại những sự việc (hoạt động)</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ắp xếp theo trình tự hợp lý (trước – sau, bắt đầu – kết thúc,…).</a:t>
            </a:r>
            <a:endParaRPr kumimoji="0" lang="en-GB" altLang="en-US" sz="40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56966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 lập được dàn ý cho bài văn thuật lại một sự việc cần chuẩn bị những gì?</a:t>
            </a:r>
            <a:endParaRPr kumimoji="0" lang="en-GB"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1521459" y="2819400"/>
            <a:ext cx="9546591" cy="237172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Gồm 3 phần chính </a:t>
            </a:r>
            <a:endParaRPr lang="en-US"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(Mở bài, Thân bài và Kết bài)</a:t>
            </a:r>
            <a:endParaRPr kumimoji="0" lang="en-GB" altLang="en-US" sz="54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32343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Dàn ý cho bài văn thuật lại một sự việc gồm mấy phần chính, đó là những phần nào?</a:t>
            </a:r>
            <a:endParaRPr kumimoji="0" lang="en-GB"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3141435"/>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pic>
        <p:nvPicPr>
          <p:cNvPr id="6" name="Picture 5">
            <a:extLst>
              <a:ext uri="{FF2B5EF4-FFF2-40B4-BE49-F238E27FC236}">
                <a16:creationId xmlns:a16="http://schemas.microsoft.com/office/drawing/2014/main" id="{DCB04556-56F6-772E-6E80-D8C247F1F582}"/>
              </a:ext>
            </a:extLst>
          </p:cNvPr>
          <p:cNvPicPr>
            <a:picLocks noChangeAspect="1"/>
          </p:cNvPicPr>
          <p:nvPr/>
        </p:nvPicPr>
        <p:blipFill>
          <a:blip r:embed="rId6"/>
          <a:stretch>
            <a:fillRect/>
          </a:stretch>
        </p:blipFill>
        <p:spPr>
          <a:xfrm>
            <a:off x="4799734" y="229281"/>
            <a:ext cx="2402032" cy="1865538"/>
          </a:xfrm>
          <a:prstGeom prst="rect">
            <a:avLst/>
          </a:prstGeom>
        </p:spPr>
      </p:pic>
      <p:pic>
        <p:nvPicPr>
          <p:cNvPr id="13" name="Picture 12">
            <a:extLst>
              <a:ext uri="{FF2B5EF4-FFF2-40B4-BE49-F238E27FC236}">
                <a16:creationId xmlns:a16="http://schemas.microsoft.com/office/drawing/2014/main" id="{490C176C-F7CA-DBC2-5349-3E6C142952F3}"/>
              </a:ext>
            </a:extLst>
          </p:cNvPr>
          <p:cNvPicPr>
            <a:picLocks noChangeAspect="1"/>
          </p:cNvPicPr>
          <p:nvPr/>
        </p:nvPicPr>
        <p:blipFill>
          <a:blip r:embed="rId7"/>
          <a:stretch>
            <a:fillRect/>
          </a:stretch>
        </p:blipFill>
        <p:spPr>
          <a:xfrm>
            <a:off x="505527" y="2166297"/>
            <a:ext cx="11686473" cy="19389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HOẠT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extLst>
      <p:ext uri="{BB962C8B-B14F-4D97-AF65-F5344CB8AC3E}">
        <p14:creationId xmlns:p14="http://schemas.microsoft.com/office/powerpoint/2010/main" val="2875992721"/>
      </p:ext>
    </p:extLst>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948836"/>
            <a:ext cx="3940790" cy="3785652"/>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1.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Chuẩn</a:t>
            </a:r>
            <a:r>
              <a:rPr lang="en-GB" altLang="en-US" sz="8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bị</a:t>
            </a:r>
            <a:endPar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sp>
        <p:nvSpPr>
          <p:cNvPr id="6" name="TextBox 5">
            <a:extLst>
              <a:ext uri="{FF2B5EF4-FFF2-40B4-BE49-F238E27FC236}">
                <a16:creationId xmlns:a16="http://schemas.microsoft.com/office/drawing/2014/main" id="{F0CE1F99-5F90-B7E8-9811-3D084AC05EDD}"/>
              </a:ext>
            </a:extLst>
          </p:cNvPr>
          <p:cNvSpPr txBox="1"/>
          <p:nvPr/>
        </p:nvSpPr>
        <p:spPr>
          <a:xfrm>
            <a:off x="1162049" y="2057400"/>
            <a:ext cx="10277475" cy="1938992"/>
          </a:xfrm>
          <a:prstGeom prst="rect">
            <a:avLst/>
          </a:prstGeom>
          <a:noFill/>
        </p:spPr>
        <p:txBody>
          <a:bodyPr wrap="square" rtlCol="0">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Đề bài: </a:t>
            </a:r>
            <a:r>
              <a:rPr lang="vi-VN" sz="4000" b="0" i="0" dirty="0">
                <a:solidFill>
                  <a:srgbClr val="000000"/>
                </a:solidFill>
                <a:effectLst/>
                <a:latin typeface="Cambria" panose="02040503050406030204" pitchFamily="18" charset="0"/>
                <a:ea typeface="Cambria" panose="02040503050406030204" pitchFamily="18" charset="0"/>
              </a:rPr>
              <a:t>Viết bài văn thuật lại một sự việc thể hiện truyền thống Uống nước nhớ nguồn và chia sẻ suy nghĩ, cảm xúc của em về sự việc đó.</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ounded Rectangle 1">
            <a:extLst>
              <a:ext uri="{FF2B5EF4-FFF2-40B4-BE49-F238E27FC236}">
                <a16:creationId xmlns:a16="http://schemas.microsoft.com/office/drawing/2014/main" id="{B4025AC7-EEBE-5E0C-CCC2-5DE278796C68}"/>
              </a:ext>
            </a:extLst>
          </p:cNvPr>
          <p:cNvSpPr/>
          <p:nvPr/>
        </p:nvSpPr>
        <p:spPr>
          <a:xfrm>
            <a:off x="420369" y="182880"/>
            <a:ext cx="11323955" cy="1417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vi-VN" altLang="en-US"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Chọn sự việc đã tham gia hoặc chứng kiến (ví dụ: thăm viện bảo tàng, chăm sóc nghĩa trang liệt sĩ, thăm hỏi gia đình thương binh – liệt sĩ, tặng quà người già, chào mừng Ngày Nhà giáo Việt Nam,...).</a:t>
            </a:r>
            <a:endParaRPr kumimoji="0" lang="en-GB" alt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ề xuất cho du khách tham quan bảo tàng miễn phí trong Ngày Quốc tế bảo tàng">
            <a:extLst>
              <a:ext uri="{FF2B5EF4-FFF2-40B4-BE49-F238E27FC236}">
                <a16:creationId xmlns:a16="http://schemas.microsoft.com/office/drawing/2014/main" id="{AEAC8368-05EF-58B6-5D16-00271E75F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333625"/>
            <a:ext cx="54864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uổi trẻ Quốc Oai chăm sóc nghĩa trang liệt sỹ">
            <a:extLst>
              <a:ext uri="{FF2B5EF4-FFF2-40B4-BE49-F238E27FC236}">
                <a16:creationId xmlns:a16="http://schemas.microsoft.com/office/drawing/2014/main" id="{95FE4E47-CB9B-5EF3-7D2B-CF50A1D94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4" y="2322268"/>
            <a:ext cx="5072759" cy="3097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0" y="1206500"/>
            <a:ext cx="8477250"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698500" y="1435100"/>
            <a:ext cx="2453640" cy="5059045"/>
          </a:xfrm>
          <a:prstGeom prst="rect">
            <a:avLst/>
          </a:prstGeom>
        </p:spPr>
      </p:pic>
      <p:sp>
        <p:nvSpPr>
          <p:cNvPr id="7170" name="Title 1"/>
          <p:cNvSpPr>
            <a:spLocks noGrp="1"/>
          </p:cNvSpPr>
          <p:nvPr>
            <p:ph type="title"/>
          </p:nvPr>
        </p:nvSpPr>
        <p:spPr bwMode="auto">
          <a:xfrm>
            <a:off x="3162301" y="2465070"/>
            <a:ext cx="7734300" cy="1927860"/>
          </a:xfrm>
          <a:noFill/>
          <a:ln>
            <a:miter lim="800000"/>
          </a:ln>
        </p:spPr>
        <p:txBody>
          <a:bodyPr vert="horz" wrap="square" lIns="91440" tIns="45720" rIns="91440" bIns="45720" numCol="1" anchor="t" anchorCtr="0" compatLnSpc="1">
            <a:noAutofit/>
          </a:bodyPr>
          <a:lstStyle/>
          <a:p>
            <a:pPr algn="ct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Nhớ</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lại</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hoạt</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động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việc</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làm</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chính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sắp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xếp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theo</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đúng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trình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tự</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736</Words>
  <Application>Microsoft Office PowerPoint</Application>
  <PresentationFormat>Widescreen</PresentationFormat>
  <Paragraphs>40</Paragraphs>
  <Slides>17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等线</vt:lpstr>
      <vt:lpstr>等线 Light</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Nhớ lại những hoạt động, việc làm chính và sắp xếp theo đúng trình tự.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26</cp:revision>
  <dcterms:created xsi:type="dcterms:W3CDTF">2023-12-09T11:42:24Z</dcterms:created>
  <dcterms:modified xsi:type="dcterms:W3CDTF">2023-12-10T04:11:56Z</dcterms:modified>
</cp:coreProperties>
</file>