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8" r:id="rId4"/>
    <p:sldId id="257" r:id="rId5"/>
    <p:sldId id="260" r:id="rId6"/>
    <p:sldId id="261" r:id="rId7"/>
    <p:sldId id="293" r:id="rId8"/>
    <p:sldId id="294" r:id="rId9"/>
    <p:sldId id="259" r:id="rId10"/>
    <p:sldId id="262" r:id="rId11"/>
    <p:sldId id="304" r:id="rId12"/>
    <p:sldId id="297" r:id="rId13"/>
    <p:sldId id="298" r:id="rId14"/>
    <p:sldId id="301" r:id="rId15"/>
    <p:sldId id="305" r:id="rId16"/>
    <p:sldId id="270" r:id="rId17"/>
    <p:sldId id="277" r:id="rId18"/>
    <p:sldId id="306" r:id="rId19"/>
    <p:sldId id="307" r:id="rId20"/>
    <p:sldId id="308" r:id="rId21"/>
    <p:sldId id="264" r:id="rId22"/>
    <p:sldId id="283" r:id="rId23"/>
    <p:sldId id="288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3" autoAdjust="0"/>
  </p:normalViewPr>
  <p:slideViewPr>
    <p:cSldViewPr snapToGrid="0">
      <p:cViewPr varScale="1">
        <p:scale>
          <a:sx n="85" d="100"/>
          <a:sy n="85" d="100"/>
        </p:scale>
        <p:origin x="-73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9A0-4683-BABC-F72CED830DC1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9A0-4683-BABC-F72CED830DC1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9A0-4683-BABC-F72CED830DC1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9A0-4683-BABC-F72CED830DC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A0-4683-BABC-F72CED830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0D5E4-DD92-47CF-AB1F-67684825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83FC1-2169-4172-BFA4-796402F1D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83FC1-2169-4172-BFA4-796402F1D4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2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99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086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278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1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7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8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02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28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9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081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18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33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139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012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097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399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390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416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7367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588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231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922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8812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42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85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794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7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92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826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518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82BAFB5-BC91-F607-9589-8DAB60CDFB4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4" y="180484"/>
            <a:ext cx="1645228" cy="1645228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A1DEF4A3-032F-5537-E19B-9056B210AA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88" y="-3944949"/>
            <a:ext cx="1327805" cy="13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6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9E178-D84D-4BA1-95FA-34EAAE9608A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6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22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dichthuatphuongdong.com/tienich/xuc-xac.htm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xmlns="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6AEBE8-4E5E-4704-0B00-C3894CD3A775}"/>
              </a:ext>
            </a:extLst>
          </p:cNvPr>
          <p:cNvSpPr txBox="1"/>
          <p:nvPr/>
        </p:nvSpPr>
        <p:spPr>
          <a:xfrm>
            <a:off x="3141790" y="4099654"/>
            <a:ext cx="2503136" cy="646331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134793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14605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  <a:sym typeface="Arial"/>
              </a:rPr>
              <a:t>1 TIẾT</a:t>
            </a:r>
            <a:endParaRPr kumimoji="0" lang="en-US" sz="3600" b="0" i="0" u="none" strike="noStrike" kern="0" cap="none" spc="0" normalizeH="0" baseline="0" noProof="0" dirty="0">
              <a:ln w="14605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D140D3-2B71-2A4D-1A1E-D3F843305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195" y="1462221"/>
            <a:ext cx="1828959" cy="1304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8F71A93-AB49-BD4B-B2EA-C13A24EE2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187" y="2384206"/>
            <a:ext cx="698052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419100"/>
            <a:ext cx="11409106" cy="5905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5EDC4CC-8AA3-5D55-ACE8-EE8437F0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02" y="1628775"/>
            <a:ext cx="8143875" cy="360045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E9056571-E9A4-7AC8-5AD7-4FAE45676503}"/>
              </a:ext>
            </a:extLst>
          </p:cNvPr>
          <p:cNvSpPr/>
          <p:nvPr/>
        </p:nvSpPr>
        <p:spPr>
          <a:xfrm>
            <a:off x="7294880" y="822960"/>
            <a:ext cx="3992880" cy="1412240"/>
          </a:xfrm>
          <a:prstGeom prst="wedgeRoundRectCallout">
            <a:avLst>
              <a:gd name="adj1" fmla="val -36775"/>
              <a:gd name="adj2" fmla="val 7616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Có</a:t>
            </a:r>
            <a:r>
              <a:rPr lang="en-US" sz="2400" b="1" dirty="0"/>
              <a:t> 2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kiện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xảy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: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vàng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đỏ</a:t>
            </a:r>
            <a:r>
              <a:rPr lang="en-US" sz="24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A889A5-A7C8-6F92-A68A-4743BEABC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4" y="316335"/>
            <a:ext cx="2301030" cy="11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203200"/>
            <a:ext cx="11409106" cy="6390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E7E039-48E0-4B6F-87E2-2A28A847AF7F}"/>
              </a:ext>
            </a:extLst>
          </p:cNvPr>
          <p:cNvSpPr txBox="1"/>
          <p:nvPr/>
        </p:nvSpPr>
        <p:spPr>
          <a:xfrm>
            <a:off x="680720" y="44898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EBF054-BEF2-47BC-1A80-C77360CF1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44" y="2129790"/>
            <a:ext cx="10135235" cy="1581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0348EF-9454-BC5F-313C-CE6764A5E0C3}"/>
              </a:ext>
            </a:extLst>
          </p:cNvPr>
          <p:cNvSpPr txBox="1"/>
          <p:nvPr/>
        </p:nvSpPr>
        <p:spPr>
          <a:xfrm>
            <a:off x="873760" y="391354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9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đỏ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11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xanh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32708E-4CE7-358E-540C-D77A1F401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396" y="891977"/>
            <a:ext cx="764504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666" y="187864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73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Rô-bốt lấy 1 quả bóng từ trong chiếc hộp và quan sát màu bóng lấy được. Nêu các sự kiện có thể xảy ra.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ACF1C76-9F64-C98B-0929-8AD383745234}"/>
              </a:ext>
            </a:extLst>
          </p:cNvPr>
          <p:cNvSpPr/>
          <p:nvPr/>
        </p:nvSpPr>
        <p:spPr>
          <a:xfrm>
            <a:off x="780600" y="3203958"/>
            <a:ext cx="7357560" cy="201828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sự kiện có thể xảy ra là: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xanh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496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Lấy 1 quả bóng ra khỏi hộp, quan sát màu, ghi lại kết quả vào bảng kiểm đếm rồi trả lại bóng vào hộp. Thực hiện 10 lần như vậy.</a:t>
            </a:r>
            <a:endParaRPr lang="vi-VN" sz="28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510D105-23A7-6FD0-5DD7-C5E2D4696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99" y="3388360"/>
            <a:ext cx="8094981" cy="14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D02290-A8AC-D20E-4A11-0481C254C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048366-4156-49B4-0B8C-98BED1911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85" y="1734175"/>
            <a:ext cx="5883150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2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Dựa vào bảng kiểm đếm, trả lời câu hỏi.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bao nhiêu lần lấy được bóng xanh? Có bao nhiêu lần lấy được bóng vàng?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kiện nào xuất hiện nhiều lần hơn?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0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B8C804-7539-A8E0-6191-CFA8F27397E6}"/>
              </a:ext>
            </a:extLst>
          </p:cNvPr>
          <p:cNvSpPr txBox="1"/>
          <p:nvPr/>
        </p:nvSpPr>
        <p:spPr>
          <a:xfrm>
            <a:off x="1278286" y="456034"/>
            <a:ext cx="1019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</a:rPr>
              <a:t>Hãy giúp thỏ di chuyển bằng cách gieo hai xúc xắc và tính tích số chấm ở các mặt trên của xúc xắc.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3EF4E3-9AA8-D94B-942E-E53A8707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406" y="2174240"/>
            <a:ext cx="6776551" cy="35737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FA7ADC-4FC9-D9EA-6BB4-27DD75BF595B}"/>
              </a:ext>
            </a:extLst>
          </p:cNvPr>
          <p:cNvSpPr txBox="1"/>
          <p:nvPr/>
        </p:nvSpPr>
        <p:spPr>
          <a:xfrm>
            <a:off x="375920" y="2143760"/>
            <a:ext cx="4897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chẵn thì thỏ Chẵn được tiến thêm 1 ô.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lẻ thì thỏ Lẻ được tiến thêm 1 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 hiện như vậy, hỏi chú thỏ nào đến đích trước?</a:t>
            </a:r>
          </a:p>
        </p:txBody>
      </p:sp>
    </p:spTree>
    <p:extLst>
      <p:ext uri="{BB962C8B-B14F-4D97-AF65-F5344CB8AC3E}">
        <p14:creationId xmlns:p14="http://schemas.microsoft.com/office/powerpoint/2010/main" val="1947312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102742"/>
            <a:ext cx="11576482" cy="6466733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81F0A4-C88B-9361-D94E-22F7FC119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12" y="624205"/>
            <a:ext cx="8614728" cy="55603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7614417-AE18-66FA-0602-E81EA9D8F4A3}"/>
              </a:ext>
            </a:extLst>
          </p:cNvPr>
          <p:cNvGrpSpPr/>
          <p:nvPr/>
        </p:nvGrpSpPr>
        <p:grpSpPr>
          <a:xfrm>
            <a:off x="269240" y="1757680"/>
            <a:ext cx="1778000" cy="1778000"/>
            <a:chOff x="269240" y="1757680"/>
            <a:chExt cx="1778000" cy="1778000"/>
          </a:xfrm>
        </p:grpSpPr>
        <p:pic>
          <p:nvPicPr>
            <p:cNvPr id="9" name="Picture 8" descr="A cartoon of a rabbit&#10;&#10;Description automatically generated">
              <a:extLst>
                <a:ext uri="{FF2B5EF4-FFF2-40B4-BE49-F238E27FC236}">
                  <a16:creationId xmlns:a16="http://schemas.microsoft.com/office/drawing/2014/main" xmlns="" id="{9E9C1A9E-9D9B-F9C1-53E6-6A6880C57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C4E09FE4-7844-E152-9BB1-EDCC61802C42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CHẴN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ADFE341-575A-F3DA-207F-F0E3A8FA50E3}"/>
              </a:ext>
            </a:extLst>
          </p:cNvPr>
          <p:cNvGrpSpPr/>
          <p:nvPr/>
        </p:nvGrpSpPr>
        <p:grpSpPr>
          <a:xfrm>
            <a:off x="381000" y="4185920"/>
            <a:ext cx="1778000" cy="1778000"/>
            <a:chOff x="269240" y="1757680"/>
            <a:chExt cx="1778000" cy="1778000"/>
          </a:xfrm>
        </p:grpSpPr>
        <p:pic>
          <p:nvPicPr>
            <p:cNvPr id="20" name="Picture 19" descr="A cartoon of a rabbit&#10;&#10;Description automatically generated">
              <a:extLst>
                <a:ext uri="{FF2B5EF4-FFF2-40B4-BE49-F238E27FC236}">
                  <a16:creationId xmlns:a16="http://schemas.microsoft.com/office/drawing/2014/main" xmlns="" id="{702A9467-8792-447A-9CA9-148C0EC1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BFB454CD-590A-5005-8078-E1AE798E91DA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LẺ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86783BC-F864-F9C6-6EBC-E9186EE8B1AE}"/>
              </a:ext>
            </a:extLst>
          </p:cNvPr>
          <p:cNvSpPr/>
          <p:nvPr/>
        </p:nvSpPr>
        <p:spPr>
          <a:xfrm>
            <a:off x="1294544" y="143838"/>
            <a:ext cx="10048126" cy="791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online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https://dichthuatphuongdong.com/tienich/xuc-xac.html</a:t>
            </a:r>
            <a:r>
              <a:rPr lang="en-US" dirty="0"/>
              <a:t> (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2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)</a:t>
            </a:r>
          </a:p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8573A1-4C7A-F90A-58FB-100918A01EDD}"/>
              </a:ext>
            </a:extLst>
          </p:cNvPr>
          <p:cNvSpPr txBox="1"/>
          <p:nvPr/>
        </p:nvSpPr>
        <p:spPr>
          <a:xfrm>
            <a:off x="4982966" y="6205591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015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67D42-21DF-488E-0340-D3CFD97AA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736" y="811709"/>
            <a:ext cx="645012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C7ED7C-94BD-C5F4-C00A-C3FDA8A1B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82" y="628577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7E42252C-5A6A-36A7-3E68-14488AB97A1A}"/>
              </a:ext>
            </a:extLst>
          </p:cNvPr>
          <p:cNvSpPr/>
          <p:nvPr/>
        </p:nvSpPr>
        <p:spPr>
          <a:xfrm>
            <a:off x="5327115" y="176700"/>
            <a:ext cx="3781716" cy="1162973"/>
          </a:xfrm>
          <a:prstGeom prst="wedgeRoundRectCallout">
            <a:avLst>
              <a:gd name="adj1" fmla="val -63755"/>
              <a:gd name="adj2" fmla="val -12392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BẮN BI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09118510-A075-8CE0-6595-264401BB0C4F}"/>
              </a:ext>
            </a:extLst>
          </p:cNvPr>
          <p:cNvSpPr/>
          <p:nvPr/>
        </p:nvSpPr>
        <p:spPr>
          <a:xfrm>
            <a:off x="4324792" y="176700"/>
            <a:ext cx="6692284" cy="2045963"/>
          </a:xfrm>
          <a:prstGeom prst="wedgeRoundRectCallout">
            <a:avLst>
              <a:gd name="adj1" fmla="val -53806"/>
              <a:gd name="adj2" fmla="val -17735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mình cùng chơi trò bắn bi, và xem số lần bắn trúng bi và không bắn trúng bi là bao nhiêu nhé!</a:t>
            </a:r>
          </a:p>
        </p:txBody>
      </p:sp>
    </p:spTree>
    <p:extLst>
      <p:ext uri="{BB962C8B-B14F-4D97-AF65-F5344CB8AC3E}">
        <p14:creationId xmlns:p14="http://schemas.microsoft.com/office/powerpoint/2010/main" val="489763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7E42252C-5A6A-36A7-3E68-14488AB97A1A}"/>
              </a:ext>
            </a:extLst>
          </p:cNvPr>
          <p:cNvSpPr/>
          <p:nvPr/>
        </p:nvSpPr>
        <p:spPr>
          <a:xfrm>
            <a:off x="4854760" y="511558"/>
            <a:ext cx="5797295" cy="1162973"/>
          </a:xfrm>
          <a:prstGeom prst="wedgeRoundRectCallout">
            <a:avLst>
              <a:gd name="adj1" fmla="val 34376"/>
              <a:gd name="adj2" fmla="val 78814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 QUÁ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820878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6472E7-0BC6-FFDE-E038-8B713594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25" y="375831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B78162F-7F87-4BEB-06EE-EA9D07BA23E6}"/>
              </a:ext>
            </a:extLst>
          </p:cNvPr>
          <p:cNvSpPr/>
          <p:nvPr/>
        </p:nvSpPr>
        <p:spPr>
          <a:xfrm>
            <a:off x="5867248" y="298579"/>
            <a:ext cx="6099141" cy="626084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 w="57150">
                <a:solidFill>
                  <a:srgbClr val="FF0066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A27B140-021A-CC35-1DFA-E68257ADEA61}"/>
              </a:ext>
            </a:extLst>
          </p:cNvPr>
          <p:cNvGrpSpPr/>
          <p:nvPr/>
        </p:nvGrpSpPr>
        <p:grpSpPr>
          <a:xfrm>
            <a:off x="6325570" y="4669381"/>
            <a:ext cx="5489270" cy="1815882"/>
            <a:chOff x="6325570" y="4669381"/>
            <a:chExt cx="5489270" cy="181588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0145A11-72FD-D3EE-36D3-517FDD9DD8A4}"/>
                </a:ext>
              </a:extLst>
            </p:cNvPr>
            <p:cNvSpPr txBox="1"/>
            <p:nvPr/>
          </p:nvSpPr>
          <p:spPr>
            <a:xfrm>
              <a:off x="6722426" y="4669381"/>
              <a:ext cx="509241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đoán chỉ một tay của người đố. Nếu đoán đúng, người đoán trở thành người đố, trò chơi lại tiếp tục.</a:t>
              </a:r>
            </a:p>
          </p:txBody>
        </p:sp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xmlns="" id="{13E2107E-E13E-978B-8BB2-04259A63E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570" y="4716139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9D6941B-1FBB-8C26-9525-347C00E73689}"/>
              </a:ext>
            </a:extLst>
          </p:cNvPr>
          <p:cNvGrpSpPr/>
          <p:nvPr/>
        </p:nvGrpSpPr>
        <p:grpSpPr>
          <a:xfrm>
            <a:off x="6309183" y="1175823"/>
            <a:ext cx="5326073" cy="3539430"/>
            <a:chOff x="6309183" y="1212399"/>
            <a:chExt cx="5326073" cy="35394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AB0E99E-A453-5DED-412A-FB1C48D12D77}"/>
                </a:ext>
              </a:extLst>
            </p:cNvPr>
            <p:cNvSpPr txBox="1"/>
            <p:nvPr/>
          </p:nvSpPr>
          <p:spPr>
            <a:xfrm>
              <a:off x="6717068" y="1212399"/>
              <a:ext cx="491818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đố giấu một đồ vật trong một bàn tay và nắm cả hai tay lại rồi hát: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tầm vông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không tay có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tầm vó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có tay không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nào có, tay nào không?</a:t>
              </a:r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xmlns="" id="{849ED2BD-3DD4-06D5-B56C-5F1B6A882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183" y="125397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7445974-9FA1-C217-4B43-59C9DD2C1FC8}"/>
              </a:ext>
            </a:extLst>
          </p:cNvPr>
          <p:cNvGrpSpPr/>
          <p:nvPr/>
        </p:nvGrpSpPr>
        <p:grpSpPr>
          <a:xfrm>
            <a:off x="6298115" y="607213"/>
            <a:ext cx="4249195" cy="523220"/>
            <a:chOff x="6298115" y="607213"/>
            <a:chExt cx="4249195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9156FB8-593D-3375-B7EB-58D72EEF1D8A}"/>
                </a:ext>
              </a:extLst>
            </p:cNvPr>
            <p:cNvSpPr txBox="1"/>
            <p:nvPr/>
          </p:nvSpPr>
          <p:spPr>
            <a:xfrm>
              <a:off x="6728468" y="607213"/>
              <a:ext cx="3818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 chơi theo nhóm đôi.</a:t>
              </a:r>
            </a:p>
          </p:txBody>
        </p:sp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xmlns="" id="{F96F2347-4359-6324-44C6-C7A2CAC09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115" y="63403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49" name="Picture 2048">
            <a:extLst>
              <a:ext uri="{FF2B5EF4-FFF2-40B4-BE49-F238E27FC236}">
                <a16:creationId xmlns:a16="http://schemas.microsoft.com/office/drawing/2014/main" xmlns="" id="{1024E5CF-47D2-A353-BAB5-479A9DFBD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31559" y="2507750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D2FA53-C3AC-4307-649F-7F543AD99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4045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85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30184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 chơi, HS ghi nhận lại kết quả.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Ví dụ: Sau 10 lần chơi, các bạn ghi nhận lại kết quả như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5AEFBF-8546-3A3D-F6E6-31D160281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046" y="194970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7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2919068" y="876300"/>
            <a:ext cx="5732552" cy="4679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871F48-6235-4147-B2C2-1519260AAE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8" y="4284662"/>
            <a:ext cx="11302244" cy="20768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296998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30184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	Khi dự đoán, có thể đoán đúng và cũng có thể đoán sai → Có hai khả năng xảy 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	Chơi nhiều lần, kiểm đếm được số lần đoán đúng.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A675FA-CD85-D1B0-E847-C2D94742F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271" y="271170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5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2E6022-051D-F296-7EFD-1A85998EDA5E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Kiểm đếm được số lần lặp lại của một khả năng xảy ra (nhiều lần) của một sự kiện khi thực hiện (nhiều lần) thí nghiệm, trò chơi đơn giản.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4F67C3-2C4B-1AE5-018E-8B34076C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EA5F40-9A3A-42A0-40EA-40757205D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923" y="763455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D5222513-CE2D-C4CC-4922-C2776D78A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3219341"/>
              </p:ext>
            </p:extLst>
          </p:nvPr>
        </p:nvGraphicFramePr>
        <p:xfrm>
          <a:off x="2355385" y="98729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0A9418E3-AE5A-771E-45B1-BAE38712A1F7}"/>
              </a:ext>
            </a:extLst>
          </p:cNvPr>
          <p:cNvSpPr/>
          <p:nvPr/>
        </p:nvSpPr>
        <p:spPr>
          <a:xfrm rot="5400000">
            <a:off x="5800724" y="2857501"/>
            <a:ext cx="885825" cy="1133474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F9E21D7-1E25-E88D-4EE6-DD2E2338D015}"/>
              </a:ext>
            </a:extLst>
          </p:cNvPr>
          <p:cNvSpPr/>
          <p:nvPr/>
        </p:nvSpPr>
        <p:spPr>
          <a:xfrm>
            <a:off x="157850" y="99122"/>
            <a:ext cx="5351780" cy="985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Bấm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ở </a:t>
            </a:r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quay</a:t>
            </a:r>
          </a:p>
          <a:p>
            <a:pPr algn="ctr"/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bấm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676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579</Words>
  <Application>Microsoft Office PowerPoint</Application>
  <PresentationFormat>Custom</PresentationFormat>
  <Paragraphs>49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2023-12-06T05:06:57Z</dcterms:created>
  <dcterms:modified xsi:type="dcterms:W3CDTF">2025-03-11T00:23:03Z</dcterms:modified>
</cp:coreProperties>
</file>