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0" r:id="rId4"/>
    <p:sldMasterId id="2147483684" r:id="rId5"/>
    <p:sldMasterId id="2147483694" r:id="rId6"/>
  </p:sldMasterIdLst>
  <p:sldIdLst>
    <p:sldId id="258" r:id="rId7"/>
    <p:sldId id="293" r:id="rId8"/>
    <p:sldId id="263" r:id="rId9"/>
    <p:sldId id="264" r:id="rId10"/>
    <p:sldId id="294" r:id="rId11"/>
    <p:sldId id="271" r:id="rId12"/>
    <p:sldId id="274" r:id="rId13"/>
    <p:sldId id="295" r:id="rId14"/>
    <p:sldId id="296" r:id="rId15"/>
    <p:sldId id="297" r:id="rId16"/>
    <p:sldId id="298" r:id="rId17"/>
    <p:sldId id="299" r:id="rId18"/>
    <p:sldId id="300" r:id="rId19"/>
    <p:sldId id="273" r:id="rId20"/>
    <p:sldId id="283" r:id="rId21"/>
    <p:sldId id="301" r:id="rId22"/>
    <p:sldId id="302" r:id="rId23"/>
    <p:sldId id="316" r:id="rId24"/>
    <p:sldId id="332" r:id="rId25"/>
    <p:sldId id="323" r:id="rId26"/>
    <p:sldId id="334" r:id="rId27"/>
    <p:sldId id="335" r:id="rId28"/>
    <p:sldId id="336" r:id="rId29"/>
    <p:sldId id="2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28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479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260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254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584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4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605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521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67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6BFE6-47AB-427E-8ECA-AD209510B4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407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ouple of people standing on a hill&#10;&#10;Description automatically generated">
            <a:extLst>
              <a:ext uri="{FF2B5EF4-FFF2-40B4-BE49-F238E27FC236}">
                <a16:creationId xmlns:a16="http://schemas.microsoft.com/office/drawing/2014/main" id="{38EF5A1D-CDDA-208A-5C6B-C7CF9E1F7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41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055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5DF291D-9173-4CFA-8916-8B6A66938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84284-6E8C-4757-BA56-CFB0D4215E06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B0161C-393F-4991-AFA9-7E6EF282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3B6E3E-55DF-4B4D-B2E1-4B3D4200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912260"/>
      </p:ext>
    </p:extLst>
  </p:cSld>
  <p:clrMapOvr>
    <a:masterClrMapping/>
  </p:clrMapOvr>
  <p:transition spd="slow" advClick="0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8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457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36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8527" y="-236046"/>
            <a:ext cx="12697036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34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3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12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29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EE592375-8299-BC82-E256-B046064A5E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849" y="16192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65DE1F1-CD44-202A-3297-A242205E0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550" y="161925"/>
            <a:ext cx="19240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89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6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51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DBC48AE-9B43-4E5D-881F-D7C85EAC077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B997F02-D1B1-49B3-94C8-84E82F130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/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ACE31A-9FD6-45CC-AAF2-0D693A85D4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0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1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5C4CC7-A9CF-6A59-FB6A-FEAF28EC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593" y="2700051"/>
            <a:ext cx="6913463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85725" y="198714"/>
            <a:ext cx="11934825" cy="583942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Xác định trên lược đồ các sông lớn ở vùng Trung du và miền núi Bắc 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9F6042-FC05-37C8-C685-282FB2F94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4" y="863739"/>
            <a:ext cx="7705725" cy="599426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5F708A-E428-A284-9904-316FDED0684E}"/>
              </a:ext>
            </a:extLst>
          </p:cNvPr>
          <p:cNvSpPr/>
          <p:nvPr/>
        </p:nvSpPr>
        <p:spPr>
          <a:xfrm rot="19144372">
            <a:off x="3404334" y="2974566"/>
            <a:ext cx="274467" cy="581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D2C828-10D1-5B48-83C7-DCB4966C2368}"/>
              </a:ext>
            </a:extLst>
          </p:cNvPr>
          <p:cNvSpPr txBox="1"/>
          <p:nvPr/>
        </p:nvSpPr>
        <p:spPr>
          <a:xfrm>
            <a:off x="8334375" y="16954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51B53A9-C708-6D73-E6B1-18F865129A27}"/>
              </a:ext>
            </a:extLst>
          </p:cNvPr>
          <p:cNvSpPr/>
          <p:nvPr/>
        </p:nvSpPr>
        <p:spPr>
          <a:xfrm rot="19144372">
            <a:off x="3232884" y="2279241"/>
            <a:ext cx="274467" cy="581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A047B8-EC50-F267-74EA-7F963619A72C}"/>
              </a:ext>
            </a:extLst>
          </p:cNvPr>
          <p:cNvSpPr txBox="1"/>
          <p:nvPr/>
        </p:nvSpPr>
        <p:spPr>
          <a:xfrm>
            <a:off x="8372475" y="2638425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C48024E-0563-D86F-1685-3C3F2C7C892A}"/>
              </a:ext>
            </a:extLst>
          </p:cNvPr>
          <p:cNvSpPr/>
          <p:nvPr/>
        </p:nvSpPr>
        <p:spPr>
          <a:xfrm rot="19144372">
            <a:off x="3934166" y="2608884"/>
            <a:ext cx="236986" cy="5561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F4AEC-745C-26DB-19BB-02CE2353394C}"/>
              </a:ext>
            </a:extLst>
          </p:cNvPr>
          <p:cNvSpPr txBox="1"/>
          <p:nvPr/>
        </p:nvSpPr>
        <p:spPr>
          <a:xfrm>
            <a:off x="8458200" y="36385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Lô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485368-7EEB-43F2-146D-FF65CFC07F5D}"/>
              </a:ext>
            </a:extLst>
          </p:cNvPr>
          <p:cNvSpPr/>
          <p:nvPr/>
        </p:nvSpPr>
        <p:spPr>
          <a:xfrm rot="12313305">
            <a:off x="4324691" y="2427910"/>
            <a:ext cx="236986" cy="5561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D1A790-A7CE-5B33-B46F-D22465D4BCD0}"/>
              </a:ext>
            </a:extLst>
          </p:cNvPr>
          <p:cNvSpPr txBox="1"/>
          <p:nvPr/>
        </p:nvSpPr>
        <p:spPr>
          <a:xfrm>
            <a:off x="8582025" y="46291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Gâm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1466850" y="132039"/>
            <a:ext cx="9124950" cy="652641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ặc điểm chính của sông ngòi ở vùng.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54931-4C0D-9034-BE34-FB0CE6D2B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223962"/>
            <a:ext cx="8877300" cy="3476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276FAF-4648-B907-03EC-BCBF19C0884F}"/>
              </a:ext>
            </a:extLst>
          </p:cNvPr>
          <p:cNvGrpSpPr/>
          <p:nvPr/>
        </p:nvGrpSpPr>
        <p:grpSpPr>
          <a:xfrm>
            <a:off x="2095499" y="5038725"/>
            <a:ext cx="8105775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3" name="椭圆 31">
              <a:extLst>
                <a:ext uri="{FF2B5EF4-FFF2-40B4-BE49-F238E27FC236}">
                  <a16:creationId xmlns:a16="http://schemas.microsoft.com/office/drawing/2014/main" id="{B81EA14C-98DF-A8D4-92FD-105CB82F9144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Hộp Văn bản 23">
              <a:extLst>
                <a:ext uri="{FF2B5EF4-FFF2-40B4-BE49-F238E27FC236}">
                  <a16:creationId xmlns:a16="http://schemas.microsoft.com/office/drawing/2014/main" id="{E71FDB67-B18E-B8E9-B2C7-177DE5C51DAC}"/>
                </a:ext>
              </a:extLst>
            </p:cNvPr>
            <p:cNvSpPr txBox="1"/>
            <p:nvPr/>
          </p:nvSpPr>
          <p:spPr>
            <a:xfrm>
              <a:off x="327716" y="268338"/>
              <a:ext cx="4007496" cy="248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>
                <a:defRPr/>
              </a:pP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Các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sông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nhiều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thác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ghềnh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,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có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khả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năng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phát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triển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thủy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điện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7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3815C6A8-08A9-0C34-990C-D2C4392AA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97" y="266701"/>
            <a:ext cx="8862060" cy="4248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A3E5E-C472-025A-DB78-3361CAF79D62}"/>
              </a:ext>
            </a:extLst>
          </p:cNvPr>
          <p:cNvSpPr txBox="1"/>
          <p:nvPr/>
        </p:nvSpPr>
        <p:spPr>
          <a:xfrm>
            <a:off x="3181350" y="1581150"/>
            <a:ext cx="5953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8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323850" y="132039"/>
            <a:ext cx="11639550" cy="996136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 và quan sát hình 2, em hãy kể tên và xác định trên lược đồ một số khoáng sản chính ở vùng Trung du và miền núi Bắc Bộ.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178A4A-F2EF-ADB1-3A01-0C6CB9D7A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275" y="1167528"/>
            <a:ext cx="7315199" cy="5690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5B750D-79B4-8B2F-7F90-151E5FD54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6175" y="1328737"/>
            <a:ext cx="4629150" cy="2143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6426DA-8786-697F-4147-66D2CF337039}"/>
              </a:ext>
            </a:extLst>
          </p:cNvPr>
          <p:cNvSpPr txBox="1"/>
          <p:nvPr/>
        </p:nvSpPr>
        <p:spPr>
          <a:xfrm>
            <a:off x="7796041" y="3637680"/>
            <a:ext cx="116859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294007-A4D1-F05E-908A-F87AA46226BE}"/>
              </a:ext>
            </a:extLst>
          </p:cNvPr>
          <p:cNvSpPr/>
          <p:nvPr/>
        </p:nvSpPr>
        <p:spPr>
          <a:xfrm rot="16200000">
            <a:off x="5863983" y="3920880"/>
            <a:ext cx="352425" cy="119746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963318-0735-D143-A59A-82D052778481}"/>
              </a:ext>
            </a:extLst>
          </p:cNvPr>
          <p:cNvSpPr/>
          <p:nvPr/>
        </p:nvSpPr>
        <p:spPr>
          <a:xfrm rot="16200000">
            <a:off x="4430473" y="3439869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0941F3F-0F54-F6E8-BC3B-4A8EE5FF395A}"/>
              </a:ext>
            </a:extLst>
          </p:cNvPr>
          <p:cNvSpPr/>
          <p:nvPr/>
        </p:nvSpPr>
        <p:spPr>
          <a:xfrm rot="16200000">
            <a:off x="1973023" y="3325569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51A0E3-5242-054E-397F-AADA6EC37BE2}"/>
              </a:ext>
            </a:extLst>
          </p:cNvPr>
          <p:cNvSpPr/>
          <p:nvPr/>
        </p:nvSpPr>
        <p:spPr>
          <a:xfrm rot="16200000">
            <a:off x="3725623" y="4706694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F0BB5F-742F-75F8-1A32-087DDD49059A}"/>
              </a:ext>
            </a:extLst>
          </p:cNvPr>
          <p:cNvSpPr txBox="1"/>
          <p:nvPr/>
        </p:nvSpPr>
        <p:spPr>
          <a:xfrm>
            <a:off x="7872241" y="4285380"/>
            <a:ext cx="71333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C85C95-DFBA-8C4D-D3F9-9E14AC082CF7}"/>
              </a:ext>
            </a:extLst>
          </p:cNvPr>
          <p:cNvSpPr/>
          <p:nvPr/>
        </p:nvSpPr>
        <p:spPr>
          <a:xfrm rot="16200000">
            <a:off x="4735273" y="362084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0D1BC33-DE25-836B-E29B-082A018C8365}"/>
              </a:ext>
            </a:extLst>
          </p:cNvPr>
          <p:cNvSpPr/>
          <p:nvPr/>
        </p:nvSpPr>
        <p:spPr>
          <a:xfrm rot="16200000">
            <a:off x="3382723" y="371609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CD8CCAB-195F-A9C8-3E3E-733A8ECA3C71}"/>
              </a:ext>
            </a:extLst>
          </p:cNvPr>
          <p:cNvSpPr/>
          <p:nvPr/>
        </p:nvSpPr>
        <p:spPr>
          <a:xfrm rot="16200000">
            <a:off x="2763598" y="287789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4045FB-B211-D865-D9E0-EFE6F6678C9E}"/>
              </a:ext>
            </a:extLst>
          </p:cNvPr>
          <p:cNvSpPr txBox="1"/>
          <p:nvPr/>
        </p:nvSpPr>
        <p:spPr>
          <a:xfrm>
            <a:off x="7862716" y="4990230"/>
            <a:ext cx="134011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Bô-xít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3D5C98-71E1-5FF1-0C74-4D5C8CF16A19}"/>
              </a:ext>
            </a:extLst>
          </p:cNvPr>
          <p:cNvSpPr/>
          <p:nvPr/>
        </p:nvSpPr>
        <p:spPr>
          <a:xfrm rot="16200000">
            <a:off x="3611323" y="2011119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A700DC-DC31-2077-3F31-7D8428874A86}"/>
              </a:ext>
            </a:extLst>
          </p:cNvPr>
          <p:cNvSpPr/>
          <p:nvPr/>
        </p:nvSpPr>
        <p:spPr>
          <a:xfrm rot="16200000">
            <a:off x="4506673" y="208731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200FA02-2676-0865-C763-104366DF24CD}"/>
              </a:ext>
            </a:extLst>
          </p:cNvPr>
          <p:cNvSpPr/>
          <p:nvPr/>
        </p:nvSpPr>
        <p:spPr>
          <a:xfrm rot="16200000">
            <a:off x="4944823" y="206826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329BC70-7C4A-5B10-C2BD-8D81877C2F46}"/>
              </a:ext>
            </a:extLst>
          </p:cNvPr>
          <p:cNvSpPr/>
          <p:nvPr/>
        </p:nvSpPr>
        <p:spPr>
          <a:xfrm rot="16200000">
            <a:off x="2382598" y="4039944"/>
            <a:ext cx="266700" cy="24496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F7B33F-196D-623C-56A9-39BA39DAB7F6}"/>
              </a:ext>
            </a:extLst>
          </p:cNvPr>
          <p:cNvSpPr txBox="1"/>
          <p:nvPr/>
        </p:nvSpPr>
        <p:spPr>
          <a:xfrm>
            <a:off x="7834141" y="5656980"/>
            <a:ext cx="141064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7C1A43-D90C-5751-8DE4-E7DDB60A15EC}"/>
              </a:ext>
            </a:extLst>
          </p:cNvPr>
          <p:cNvSpPr/>
          <p:nvPr/>
        </p:nvSpPr>
        <p:spPr>
          <a:xfrm rot="16200000">
            <a:off x="5097223" y="3763719"/>
            <a:ext cx="266700" cy="24496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4ED3FB9-9D4F-0C73-4341-6A98FC450F04}"/>
              </a:ext>
            </a:extLst>
          </p:cNvPr>
          <p:cNvSpPr/>
          <p:nvPr/>
        </p:nvSpPr>
        <p:spPr>
          <a:xfrm rot="16200000">
            <a:off x="5573473" y="343986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1FA210-14A7-74FE-4861-4703055F43B0}"/>
              </a:ext>
            </a:extLst>
          </p:cNvPr>
          <p:cNvSpPr txBox="1"/>
          <p:nvPr/>
        </p:nvSpPr>
        <p:spPr>
          <a:xfrm>
            <a:off x="7843666" y="6242447"/>
            <a:ext cx="76944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03173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 animBg="1"/>
      <p:bldP spid="11" grpId="0" animBg="1"/>
      <p:bldP spid="15" grpId="0" animBg="1"/>
      <p:bldP spid="16" grpId="0" animBg="1"/>
      <p:bldP spid="19" grpId="0"/>
      <p:bldP spid="20" grpId="0" animBg="1"/>
      <p:bldP spid="21" grpId="0" animBg="1"/>
      <p:bldP spid="22" grpId="0" animBg="1"/>
      <p:bldP spid="23" grpId="0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1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8353" y="3226525"/>
            <a:ext cx="9653452" cy="3278777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1724297" y="3669530"/>
            <a:ext cx="8934994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a-pa-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EBE9C-9848-E4D7-58FD-D0A441442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848" y="1392885"/>
            <a:ext cx="429805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2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Cloud 51"/>
          <p:cNvSpPr/>
          <p:nvPr/>
        </p:nvSpPr>
        <p:spPr>
          <a:xfrm>
            <a:off x="212413" y="342468"/>
            <a:ext cx="3597588" cy="1076757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F3FDE-7EC9-6370-24A9-33AC996B880F}"/>
              </a:ext>
            </a:extLst>
          </p:cNvPr>
          <p:cNvSpPr txBox="1"/>
          <p:nvPr/>
        </p:nvSpPr>
        <p:spPr>
          <a:xfrm>
            <a:off x="3981450" y="381000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Đất đỏ bazan là đất gì? Đặc điểm của đất đỏ bazan | Bản tin Bình Phước">
            <a:extLst>
              <a:ext uri="{FF2B5EF4-FFF2-40B4-BE49-F238E27FC236}">
                <a16:creationId xmlns:a16="http://schemas.microsoft.com/office/drawing/2014/main" id="{B5E36077-96DD-1C0F-3A2A-CC26F7BFC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609">
            <a:off x="790575" y="2107570"/>
            <a:ext cx="6079620" cy="4055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Tuyên Quang: Mô hình trồng cây ăn quả trên đất đồi rừng Lâm Bình thu nhập  cao">
            <a:extLst>
              <a:ext uri="{FF2B5EF4-FFF2-40B4-BE49-F238E27FC236}">
                <a16:creationId xmlns:a16="http://schemas.microsoft.com/office/drawing/2014/main" id="{1096CB3A-3E8C-DE7A-7F2B-CA1F4323D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5725">
            <a:off x="7191374" y="2421731"/>
            <a:ext cx="4505325" cy="3378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406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Cloud 51"/>
          <p:cNvSpPr/>
          <p:nvPr/>
        </p:nvSpPr>
        <p:spPr>
          <a:xfrm>
            <a:off x="212413" y="342468"/>
            <a:ext cx="3597588" cy="1076757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F3FDE-7EC9-6370-24A9-33AC996B880F}"/>
              </a:ext>
            </a:extLst>
          </p:cNvPr>
          <p:cNvSpPr txBox="1"/>
          <p:nvPr/>
        </p:nvSpPr>
        <p:spPr>
          <a:xfrm>
            <a:off x="3981450" y="3810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vịnh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Vịnh Bắc Bộ là khu vực có vị trí địa lý thế nào? Vùng hoạt động của tàu  biển trong Vịnh Bắc Bộ được quy định ra sao?">
            <a:extLst>
              <a:ext uri="{FF2B5EF4-FFF2-40B4-BE49-F238E27FC236}">
                <a16:creationId xmlns:a16="http://schemas.microsoft.com/office/drawing/2014/main" id="{3DD543A7-F055-B751-FE76-19F46FAC5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685925"/>
            <a:ext cx="5715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Giá thủy sản ở đồng bằng sông Cửu Long tăng cao">
            <a:extLst>
              <a:ext uri="{FF2B5EF4-FFF2-40B4-BE49-F238E27FC236}">
                <a16:creationId xmlns:a16="http://schemas.microsoft.com/office/drawing/2014/main" id="{670CBA08-9859-78C2-BC01-DFB69FAB7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886075"/>
            <a:ext cx="5257799" cy="3505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6963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02730-72F1-FA62-4524-5B92EBB3C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74" y="2834562"/>
            <a:ext cx="710855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339EB8-D718-4605-8243-072129846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A39170-DC79-4BD1-9637-EE9FA8256A44}"/>
              </a:ext>
            </a:extLst>
          </p:cNvPr>
          <p:cNvSpPr txBox="1"/>
          <p:nvPr/>
        </p:nvSpPr>
        <p:spPr>
          <a:xfrm>
            <a:off x="2416748" y="1485534"/>
            <a:ext cx="7832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6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145316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31857" y="286046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173137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878830" y="-52619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219892" y="-57194"/>
            <a:ext cx="6088693" cy="356156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649897" y="-178752"/>
            <a:ext cx="51858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en-US" sz="3600" b="1" dirty="0"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-chia (Cambodia).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8147033" y="788840"/>
            <a:ext cx="34671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</a:endParaRPr>
          </a:p>
        </p:txBody>
      </p:sp>
      <p:sp>
        <p:nvSpPr>
          <p:cNvPr id="2" name="Action Button: Go Back or Previous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65A56FB-956A-4D9A-B648-33013A24ED1D}"/>
              </a:ext>
            </a:extLst>
          </p:cNvPr>
          <p:cNvSpPr/>
          <p:nvPr/>
        </p:nvSpPr>
        <p:spPr>
          <a:xfrm>
            <a:off x="10910459" y="6324600"/>
            <a:ext cx="1052941" cy="550496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98" y="188381"/>
            <a:ext cx="12697036" cy="6860627"/>
          </a:xfrm>
          <a:prstGeom prst="rect">
            <a:avLst/>
          </a:prstGeom>
        </p:spPr>
      </p:pic>
      <p:sp>
        <p:nvSpPr>
          <p:cNvPr id="48135" name="Text Box 7"/>
          <p:cNvSpPr txBox="1"/>
          <p:nvPr/>
        </p:nvSpPr>
        <p:spPr>
          <a:xfrm>
            <a:off x="795130" y="1802179"/>
            <a:ext cx="10724322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09585">
              <a:spcBef>
                <a:spcPct val="50000"/>
              </a:spcBef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82570" y="2537385"/>
            <a:ext cx="15981033" cy="5088569"/>
          </a:xfrm>
          <a:prstGeom prst="rect">
            <a:avLst/>
          </a:prstGeom>
        </p:spPr>
      </p:pic>
      <p:pic>
        <p:nvPicPr>
          <p:cNvPr id="40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3994">
            <a:off x="-1361852" y="-490365"/>
            <a:ext cx="3259611" cy="1357493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444" y="7691"/>
            <a:ext cx="4618989" cy="1802175"/>
          </a:xfrm>
          <a:prstGeom prst="rect">
            <a:avLst/>
          </a:prstGeom>
        </p:spPr>
      </p:pic>
      <p:pic>
        <p:nvPicPr>
          <p:cNvPr id="42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4480" y="1104978"/>
            <a:ext cx="1895139" cy="707700"/>
          </a:xfrm>
          <a:prstGeom prst="rect">
            <a:avLst/>
          </a:prstGeom>
        </p:spPr>
      </p:pic>
      <p:pic>
        <p:nvPicPr>
          <p:cNvPr id="43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6238">
            <a:off x="10898700" y="173430"/>
            <a:ext cx="1202192" cy="493729"/>
          </a:xfrm>
          <a:prstGeom prst="rect">
            <a:avLst/>
          </a:prstGeom>
        </p:spPr>
      </p:pic>
      <p:sp>
        <p:nvSpPr>
          <p:cNvPr id="48151" name="Rectangle 23"/>
          <p:cNvSpPr/>
          <p:nvPr/>
        </p:nvSpPr>
        <p:spPr>
          <a:xfrm>
            <a:off x="801939" y="319148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2" name="Rectangle 24"/>
          <p:cNvSpPr/>
          <p:nvPr/>
        </p:nvSpPr>
        <p:spPr>
          <a:xfrm>
            <a:off x="20211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3" name="Rectangle 25"/>
          <p:cNvSpPr/>
          <p:nvPr/>
        </p:nvSpPr>
        <p:spPr>
          <a:xfrm>
            <a:off x="32403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4" name="Rectangle 26"/>
          <p:cNvSpPr/>
          <p:nvPr/>
        </p:nvSpPr>
        <p:spPr>
          <a:xfrm>
            <a:off x="44595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5" name="Rectangle 27"/>
          <p:cNvSpPr/>
          <p:nvPr/>
        </p:nvSpPr>
        <p:spPr>
          <a:xfrm>
            <a:off x="56787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6" name="Rectangle 28"/>
          <p:cNvSpPr/>
          <p:nvPr/>
        </p:nvSpPr>
        <p:spPr>
          <a:xfrm>
            <a:off x="68979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9" name="Text Box 31"/>
          <p:cNvSpPr txBox="1"/>
          <p:nvPr/>
        </p:nvSpPr>
        <p:spPr>
          <a:xfrm>
            <a:off x="1821438" y="4466116"/>
            <a:ext cx="9245145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585">
              <a:spcBef>
                <a:spcPct val="50000"/>
              </a:spcBef>
            </a:pPr>
            <a:r>
              <a:rPr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sộ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6" name="Rectangle 68"/>
          <p:cNvSpPr/>
          <p:nvPr/>
        </p:nvSpPr>
        <p:spPr>
          <a:xfrm>
            <a:off x="71278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ê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7" name="Rectangle 69"/>
          <p:cNvSpPr/>
          <p:nvPr/>
        </p:nvSpPr>
        <p:spPr>
          <a:xfrm>
            <a:off x="990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8" name="Rectangle 70"/>
          <p:cNvSpPr/>
          <p:nvPr/>
        </p:nvSpPr>
        <p:spPr>
          <a:xfrm>
            <a:off x="3048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9" name="Rectangle 71"/>
          <p:cNvSpPr/>
          <p:nvPr/>
        </p:nvSpPr>
        <p:spPr>
          <a:xfrm>
            <a:off x="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0" name="Rectangle 72"/>
          <p:cNvSpPr/>
          <p:nvPr/>
        </p:nvSpPr>
        <p:spPr>
          <a:xfrm>
            <a:off x="5070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1" name="Rectangle 73"/>
          <p:cNvSpPr/>
          <p:nvPr/>
        </p:nvSpPr>
        <p:spPr>
          <a:xfrm>
            <a:off x="6096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2" name="Rectangle 74"/>
          <p:cNvSpPr/>
          <p:nvPr/>
        </p:nvSpPr>
        <p:spPr>
          <a:xfrm>
            <a:off x="4038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3" name="Rectangle 75"/>
          <p:cNvSpPr/>
          <p:nvPr/>
        </p:nvSpPr>
        <p:spPr>
          <a:xfrm>
            <a:off x="2022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à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487" y="-31622"/>
            <a:ext cx="4618989" cy="1802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DA53F7-4604-7E45-3685-240A2536F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2234" y="648923"/>
            <a:ext cx="5816088" cy="829128"/>
          </a:xfrm>
          <a:prstGeom prst="rect">
            <a:avLst/>
          </a:prstGeom>
        </p:spPr>
      </p:pic>
      <p:sp>
        <p:nvSpPr>
          <p:cNvPr id="3" name="Rectangle 28">
            <a:extLst>
              <a:ext uri="{FF2B5EF4-FFF2-40B4-BE49-F238E27FC236}">
                <a16:creationId xmlns:a16="http://schemas.microsoft.com/office/drawing/2014/main" id="{0AAD7813-E758-6B8B-C6FB-3D73AA0ACF56}"/>
              </a:ext>
            </a:extLst>
          </p:cNvPr>
          <p:cNvSpPr/>
          <p:nvPr/>
        </p:nvSpPr>
        <p:spPr>
          <a:xfrm>
            <a:off x="8140329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0B30A83A-A89C-9E5B-B818-5BB786C9F0F6}"/>
              </a:ext>
            </a:extLst>
          </p:cNvPr>
          <p:cNvSpPr/>
          <p:nvPr/>
        </p:nvSpPr>
        <p:spPr>
          <a:xfrm>
            <a:off x="9372781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Ố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F5021DFC-AFC0-D89E-3676-1C4F4AC6C65B}"/>
              </a:ext>
            </a:extLst>
          </p:cNvPr>
          <p:cNvSpPr/>
          <p:nvPr/>
        </p:nvSpPr>
        <p:spPr>
          <a:xfrm>
            <a:off x="10615172" y="318154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7A3115C7-3758-F50D-84A7-B52CBE85F036}"/>
              </a:ext>
            </a:extLst>
          </p:cNvPr>
          <p:cNvSpPr/>
          <p:nvPr/>
        </p:nvSpPr>
        <p:spPr>
          <a:xfrm>
            <a:off x="8161546" y="547515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8">
            <a:extLst>
              <a:ext uri="{FF2B5EF4-FFF2-40B4-BE49-F238E27FC236}">
                <a16:creationId xmlns:a16="http://schemas.microsoft.com/office/drawing/2014/main" id="{1EA69C1C-0641-123B-E453-A395C6325044}"/>
              </a:ext>
            </a:extLst>
          </p:cNvPr>
          <p:cNvSpPr/>
          <p:nvPr/>
        </p:nvSpPr>
        <p:spPr>
          <a:xfrm>
            <a:off x="9205154" y="548509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C2DBD9C9-E7A8-727F-D328-5FD3E333076A}"/>
              </a:ext>
            </a:extLst>
          </p:cNvPr>
          <p:cNvSpPr/>
          <p:nvPr/>
        </p:nvSpPr>
        <p:spPr>
          <a:xfrm>
            <a:off x="10238824" y="5475152"/>
            <a:ext cx="833368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8">
            <a:extLst>
              <a:ext uri="{FF2B5EF4-FFF2-40B4-BE49-F238E27FC236}">
                <a16:creationId xmlns:a16="http://schemas.microsoft.com/office/drawing/2014/main" id="{1D80FEF6-977C-2E29-A6F5-5A87DA76C733}"/>
              </a:ext>
            </a:extLst>
          </p:cNvPr>
          <p:cNvSpPr/>
          <p:nvPr/>
        </p:nvSpPr>
        <p:spPr>
          <a:xfrm>
            <a:off x="11063771" y="5495030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51" grpId="0" animBg="1"/>
      <p:bldP spid="48152" grpId="0" animBg="1"/>
      <p:bldP spid="48153" grpId="0" animBg="1"/>
      <p:bldP spid="48154" grpId="0" animBg="1"/>
      <p:bldP spid="48155" grpId="0" animBg="1"/>
      <p:bldP spid="48156" grpId="0" animBg="1"/>
      <p:bldP spid="48159" grpId="0" animBg="1"/>
      <p:bldP spid="48196" grpId="0" animBg="1"/>
      <p:bldP spid="48197" grpId="0" animBg="1"/>
      <p:bldP spid="48198" grpId="0" animBg="1"/>
      <p:bldP spid="48199" grpId="0" animBg="1"/>
      <p:bldP spid="48200" grpId="0" animBg="1"/>
      <p:bldP spid="48201" grpId="0" animBg="1"/>
      <p:bldP spid="48202" grpId="0" animBg="1"/>
      <p:bldP spid="48203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31234" y="658631"/>
            <a:ext cx="53373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Vùng Trung du và miền núi Bắc Bộ có khí hậu nhiệt đới ẩm gió mùa với mùa đông lạnh nhất cả nước.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773173" y="-51396"/>
            <a:ext cx="6383227" cy="334606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31234" y="658631"/>
            <a:ext cx="53373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Vùng Trung du và miền núi Bắc Bộ có nhiều sông lớn thuận lợi cho phát triển thuỷ điện.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73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41174" y="698388"/>
            <a:ext cx="50391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Vùng Trung du và miền núi Bắc Bộ là nơi giàu tài nguyên khoáng sản bậc nhất cả nước.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07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58E90C4-32F6-D0C1-D94D-0D4786F01770}"/>
              </a:ext>
            </a:extLst>
          </p:cNvPr>
          <p:cNvSpPr/>
          <p:nvPr/>
        </p:nvSpPr>
        <p:spPr>
          <a:xfrm>
            <a:off x="2228726" y="1562100"/>
            <a:ext cx="8093409" cy="3733800"/>
          </a:xfrm>
          <a:prstGeom prst="cloud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0C029-75AA-D6BF-C352-F36ECC290729}"/>
              </a:ext>
            </a:extLst>
          </p:cNvPr>
          <p:cNvSpPr txBox="1"/>
          <p:nvPr/>
        </p:nvSpPr>
        <p:spPr>
          <a:xfrm>
            <a:off x="2564608" y="2795588"/>
            <a:ext cx="819500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594ED6-4C0D-ED31-08E5-FAC16570DA07}"/>
              </a:ext>
            </a:extLst>
          </p:cNvPr>
          <p:cNvGrpSpPr/>
          <p:nvPr/>
        </p:nvGrpSpPr>
        <p:grpSpPr>
          <a:xfrm>
            <a:off x="1791252" y="62820"/>
            <a:ext cx="8609496" cy="2505791"/>
            <a:chOff x="2908118" y="1494253"/>
            <a:chExt cx="5714999" cy="156528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C8EB49B-E769-9E32-354F-E6229B6A3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08118" y="1494253"/>
              <a:ext cx="5714999" cy="15652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3E2CA3-3D7E-48AC-EAA1-A9D4F5E8C589}"/>
                </a:ext>
              </a:extLst>
            </p:cNvPr>
            <p:cNvSpPr txBox="1"/>
            <p:nvPr/>
          </p:nvSpPr>
          <p:spPr>
            <a:xfrm>
              <a:off x="4517909" y="2392082"/>
              <a:ext cx="2781301" cy="519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DẶN DÒ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1646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5" y="1417228"/>
            <a:ext cx="5440772" cy="5440772"/>
          </a:xfrm>
          <a:prstGeom prst="rect">
            <a:avLst/>
          </a:prstGeom>
        </p:spPr>
      </p:pic>
      <p:grpSp>
        <p:nvGrpSpPr>
          <p:cNvPr id="9" name="Google Shape;2442;p12"/>
          <p:cNvGrpSpPr/>
          <p:nvPr/>
        </p:nvGrpSpPr>
        <p:grpSpPr>
          <a:xfrm>
            <a:off x="4486275" y="418076"/>
            <a:ext cx="8091439" cy="4987187"/>
            <a:chOff x="3317" y="-1457"/>
            <a:chExt cx="5418" cy="455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1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116D8-2EE3-6736-18CB-7CEB29D1F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073" y="1622153"/>
            <a:ext cx="6931753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E6E36F-FBF6-23DA-D683-B984539D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471"/>
            <a:ext cx="5090601" cy="1859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64FDAD-D935-7EF8-54D6-7ACC36DE3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56" y="1585633"/>
            <a:ext cx="12040644" cy="2048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06D26-5C62-1DFE-8EC3-0E59F66D3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787" y="3587843"/>
            <a:ext cx="2591025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Khí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hậu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4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CEFED-D997-1A8B-4010-9BAAF27714F6}"/>
              </a:ext>
            </a:extLst>
          </p:cNvPr>
          <p:cNvSpPr txBox="1"/>
          <p:nvPr/>
        </p:nvSpPr>
        <p:spPr>
          <a:xfrm>
            <a:off x="643780" y="265389"/>
            <a:ext cx="10890995" cy="1202234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8">
            <a:extLst>
              <a:ext uri="{FF2B5EF4-FFF2-40B4-BE49-F238E27FC236}">
                <a16:creationId xmlns:a16="http://schemas.microsoft.com/office/drawing/2014/main" id="{B5CEE6DF-C36A-DD3D-A6A6-53B56B724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4267" flipV="1">
            <a:off x="11249783" y="2403995"/>
            <a:ext cx="1175639" cy="3804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8CD344-9C3A-10F0-CE14-021B26F97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833" y="1657351"/>
            <a:ext cx="6280979" cy="463391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78B1E1E-D4F3-0481-EE68-09BF3604966D}"/>
              </a:ext>
            </a:extLst>
          </p:cNvPr>
          <p:cNvGrpSpPr/>
          <p:nvPr/>
        </p:nvGrpSpPr>
        <p:grpSpPr>
          <a:xfrm>
            <a:off x="986730" y="2669956"/>
            <a:ext cx="4205759" cy="3067959"/>
            <a:chOff x="8604068" y="6331731"/>
            <a:chExt cx="3235139" cy="235992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03CD714-8016-71F4-A020-BA1F0ACBC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E9CF67-5ED7-25E8-D508-6597790C3168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THẢO LUẬN NHÓM ĐÔI</a:t>
              </a:r>
            </a:p>
          </p:txBody>
        </p:sp>
      </p:grpSp>
      <p:sp>
        <p:nvSpPr>
          <p:cNvPr id="25" name="Freeform 6">
            <a:extLst>
              <a:ext uri="{FF2B5EF4-FFF2-40B4-BE49-F238E27FC236}">
                <a16:creationId xmlns:a16="http://schemas.microsoft.com/office/drawing/2014/main" id="{C7AEDBF2-36D0-7869-54BA-9EBF2AF492F9}"/>
              </a:ext>
            </a:extLst>
          </p:cNvPr>
          <p:cNvSpPr/>
          <p:nvPr/>
        </p:nvSpPr>
        <p:spPr>
          <a:xfrm>
            <a:off x="209694" y="1952625"/>
            <a:ext cx="5371956" cy="2095501"/>
          </a:xfrm>
          <a:custGeom>
            <a:avLst/>
            <a:gdLst>
              <a:gd name="connsiteX0" fmla="*/ 0 w 4983966"/>
              <a:gd name="connsiteY0" fmla="*/ 77497 h 774972"/>
              <a:gd name="connsiteX1" fmla="*/ 77497 w 4983966"/>
              <a:gd name="connsiteY1" fmla="*/ 0 h 774972"/>
              <a:gd name="connsiteX2" fmla="*/ 4906469 w 4983966"/>
              <a:gd name="connsiteY2" fmla="*/ 0 h 774972"/>
              <a:gd name="connsiteX3" fmla="*/ 4983966 w 4983966"/>
              <a:gd name="connsiteY3" fmla="*/ 77497 h 774972"/>
              <a:gd name="connsiteX4" fmla="*/ 4983966 w 4983966"/>
              <a:gd name="connsiteY4" fmla="*/ 697475 h 774972"/>
              <a:gd name="connsiteX5" fmla="*/ 4906469 w 4983966"/>
              <a:gd name="connsiteY5" fmla="*/ 774972 h 774972"/>
              <a:gd name="connsiteX6" fmla="*/ 77497 w 4983966"/>
              <a:gd name="connsiteY6" fmla="*/ 774972 h 774972"/>
              <a:gd name="connsiteX7" fmla="*/ 0 w 4983966"/>
              <a:gd name="connsiteY7" fmla="*/ 697475 h 774972"/>
              <a:gd name="connsiteX8" fmla="*/ 0 w 4983966"/>
              <a:gd name="connsiteY8" fmla="*/ 77497 h 77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3966" h="774972">
                <a:moveTo>
                  <a:pt x="0" y="77497"/>
                </a:moveTo>
                <a:cubicBezTo>
                  <a:pt x="0" y="34697"/>
                  <a:pt x="34697" y="0"/>
                  <a:pt x="77497" y="0"/>
                </a:cubicBezTo>
                <a:lnTo>
                  <a:pt x="4906469" y="0"/>
                </a:lnTo>
                <a:cubicBezTo>
                  <a:pt x="4949269" y="0"/>
                  <a:pt x="4983966" y="34697"/>
                  <a:pt x="4983966" y="77497"/>
                </a:cubicBezTo>
                <a:lnTo>
                  <a:pt x="4983966" y="697475"/>
                </a:lnTo>
                <a:cubicBezTo>
                  <a:pt x="4983966" y="740275"/>
                  <a:pt x="4949269" y="774972"/>
                  <a:pt x="4906469" y="774972"/>
                </a:cubicBezTo>
                <a:lnTo>
                  <a:pt x="77497" y="774972"/>
                </a:lnTo>
                <a:cubicBezTo>
                  <a:pt x="34697" y="774972"/>
                  <a:pt x="0" y="740275"/>
                  <a:pt x="0" y="697475"/>
                </a:cubicBezTo>
                <a:lnTo>
                  <a:pt x="0" y="7749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378" tIns="129378" rIns="129378" bIns="129378" numCol="1" spcCol="1270" anchor="ctr" anchorCtr="0">
            <a:noAutofit/>
          </a:bodyPr>
          <a:lstStyle/>
          <a:p>
            <a:pPr lvl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 Trung du và miền núi Bắc Bộ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khí hậu nhiệt đới ẩm gió mùa với mùa đông lạnh nhất cả nước.</a:t>
            </a: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292BB47A-6548-1529-7C90-495EE4338363}"/>
              </a:ext>
            </a:extLst>
          </p:cNvPr>
          <p:cNvSpPr/>
          <p:nvPr/>
        </p:nvSpPr>
        <p:spPr>
          <a:xfrm>
            <a:off x="238269" y="4314825"/>
            <a:ext cx="5371956" cy="2095501"/>
          </a:xfrm>
          <a:custGeom>
            <a:avLst/>
            <a:gdLst>
              <a:gd name="connsiteX0" fmla="*/ 0 w 4983966"/>
              <a:gd name="connsiteY0" fmla="*/ 77497 h 774972"/>
              <a:gd name="connsiteX1" fmla="*/ 77497 w 4983966"/>
              <a:gd name="connsiteY1" fmla="*/ 0 h 774972"/>
              <a:gd name="connsiteX2" fmla="*/ 4906469 w 4983966"/>
              <a:gd name="connsiteY2" fmla="*/ 0 h 774972"/>
              <a:gd name="connsiteX3" fmla="*/ 4983966 w 4983966"/>
              <a:gd name="connsiteY3" fmla="*/ 77497 h 774972"/>
              <a:gd name="connsiteX4" fmla="*/ 4983966 w 4983966"/>
              <a:gd name="connsiteY4" fmla="*/ 697475 h 774972"/>
              <a:gd name="connsiteX5" fmla="*/ 4906469 w 4983966"/>
              <a:gd name="connsiteY5" fmla="*/ 774972 h 774972"/>
              <a:gd name="connsiteX6" fmla="*/ 77497 w 4983966"/>
              <a:gd name="connsiteY6" fmla="*/ 774972 h 774972"/>
              <a:gd name="connsiteX7" fmla="*/ 0 w 4983966"/>
              <a:gd name="connsiteY7" fmla="*/ 697475 h 774972"/>
              <a:gd name="connsiteX8" fmla="*/ 0 w 4983966"/>
              <a:gd name="connsiteY8" fmla="*/ 77497 h 77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3966" h="774972">
                <a:moveTo>
                  <a:pt x="0" y="77497"/>
                </a:moveTo>
                <a:cubicBezTo>
                  <a:pt x="0" y="34697"/>
                  <a:pt x="34697" y="0"/>
                  <a:pt x="77497" y="0"/>
                </a:cubicBezTo>
                <a:lnTo>
                  <a:pt x="4906469" y="0"/>
                </a:lnTo>
                <a:cubicBezTo>
                  <a:pt x="4949269" y="0"/>
                  <a:pt x="4983966" y="34697"/>
                  <a:pt x="4983966" y="77497"/>
                </a:cubicBezTo>
                <a:lnTo>
                  <a:pt x="4983966" y="697475"/>
                </a:lnTo>
                <a:cubicBezTo>
                  <a:pt x="4983966" y="740275"/>
                  <a:pt x="4949269" y="774972"/>
                  <a:pt x="4906469" y="774972"/>
                </a:cubicBezTo>
                <a:lnTo>
                  <a:pt x="77497" y="774972"/>
                </a:lnTo>
                <a:cubicBezTo>
                  <a:pt x="34697" y="774972"/>
                  <a:pt x="0" y="740275"/>
                  <a:pt x="0" y="697475"/>
                </a:cubicBezTo>
                <a:lnTo>
                  <a:pt x="0" y="7749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378" tIns="129378" rIns="129378" bIns="129378" numCol="1" spcCol="1270" anchor="ctr" anchorCtr="0">
            <a:noAutofit/>
          </a:bodyPr>
          <a:lstStyle/>
          <a:p>
            <a:pPr lvl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hậu của vùng cũng chịu ảnh hưởng sâu sắc bởi độ cao địa hình. Ở các vùng núi cao nhiệt độ hạ thấp, vào các tháng mùa đông đôi khi có tuyết rơi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A9E1427-EAF2-EB0F-FB04-A4276F973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859" y="-3055870"/>
            <a:ext cx="15106650" cy="11430007"/>
          </a:xfrm>
          <a:prstGeom prst="rect">
            <a:avLst/>
          </a:prstGeom>
        </p:spPr>
      </p:pic>
      <p:pic>
        <p:nvPicPr>
          <p:cNvPr id="18" name="Fansipan - Sapa, Viet Nam in snow">
            <a:hlinkClick r:id="" action="ppaction://media"/>
            <a:extLst>
              <a:ext uri="{FF2B5EF4-FFF2-40B4-BE49-F238E27FC236}">
                <a16:creationId xmlns:a16="http://schemas.microsoft.com/office/drawing/2014/main" id="{18FE78AA-A50F-5BA8-CB47-7BA0379F7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080" y="1550504"/>
            <a:ext cx="8214360" cy="49093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8AA5F88-295E-1248-FD15-580BBF507384}"/>
              </a:ext>
            </a:extLst>
          </p:cNvPr>
          <p:cNvGrpSpPr/>
          <p:nvPr/>
        </p:nvGrpSpPr>
        <p:grpSpPr>
          <a:xfrm>
            <a:off x="3250096" y="245511"/>
            <a:ext cx="5084279" cy="652641"/>
            <a:chOff x="-180829" y="2659031"/>
            <a:chExt cx="2993004" cy="203652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1CEE18-B0CE-DE62-6D73-42773778394C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036524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Video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tuyết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Sa Pa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组合 58">
              <a:extLst>
                <a:ext uri="{FF2B5EF4-FFF2-40B4-BE49-F238E27FC236}">
                  <a16:creationId xmlns:a16="http://schemas.microsoft.com/office/drawing/2014/main" id="{3B8DF007-03E2-42EC-E3D5-39508DBF7D5A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E8EB4C94-40EF-75B9-353F-D616D19CD146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五角星 2">
                <a:extLst>
                  <a:ext uri="{FF2B5EF4-FFF2-40B4-BE49-F238E27FC236}">
                    <a16:creationId xmlns:a16="http://schemas.microsoft.com/office/drawing/2014/main" id="{C537A450-6D14-A576-900F-2FCF3501FC55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30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04775" y="84414"/>
            <a:ext cx="12087225" cy="2026622"/>
            <a:chOff x="-180829" y="2659031"/>
            <a:chExt cx="2993004" cy="63239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632394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8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Tuyết thường xuất hiện khi nhiệt độ không khí dưới 2°C. Tuyết rơi ở nước ta là hiện tượng thú vị, thu hút nhiều khách du lịch; tuy nhiên, nó cũng gây ảnh hưởng tiêu cực tới sản xuất và đời sống con người tại đây: gây thiệt hại về cây trồng, ảnh hưởng đến giao thông</a:t>
              </a:r>
              <a:r>
                <a:rPr lang="en-US" sz="28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7361C65-6829-BAB7-FE8E-60DC7DBF6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6462">
            <a:off x="5895974" y="2684388"/>
            <a:ext cx="5991225" cy="3360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93DA54-1792-B7BB-2CC5-5290C7479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6335">
            <a:off x="292271" y="2668858"/>
            <a:ext cx="5035549" cy="3776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99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ngòi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87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6400EF-6245-679E-84D9-D403AE232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80962"/>
            <a:ext cx="9686925" cy="1952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93D453-9655-D50C-AE8B-E40AC3EB5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6" y="2324100"/>
            <a:ext cx="4323796" cy="2933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712862-5D9E-D948-639A-9547DF04E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575" y="2762250"/>
            <a:ext cx="3619500" cy="2417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181285-45DC-AF7B-26E4-5F7BB4385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699" y="2735407"/>
            <a:ext cx="3469075" cy="235094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0A1B2-D702-5332-A9AD-E48CA62429DB}"/>
              </a:ext>
            </a:extLst>
          </p:cNvPr>
          <p:cNvGrpSpPr/>
          <p:nvPr/>
        </p:nvGrpSpPr>
        <p:grpSpPr>
          <a:xfrm>
            <a:off x="3987105" y="3898681"/>
            <a:ext cx="4205759" cy="3067959"/>
            <a:chOff x="8604068" y="6331731"/>
            <a:chExt cx="3235139" cy="23599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D6D9208-279D-C396-6FD5-BE1213BA7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E6E3F9-0B05-4716-B48A-477203E4AB53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904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 panose="020F0302020204030204"/>
        <a:ea typeface="字魂80号-萌趣小鱼体"/>
        <a:cs typeface=""/>
      </a:majorFont>
      <a:minorFont>
        <a:latin typeface="字魂80号-萌趣小鱼体" panose="020F0502020204030204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536</Words>
  <Application>Microsoft Office PowerPoint</Application>
  <PresentationFormat>Widescreen</PresentationFormat>
  <Paragraphs>64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#9Slide02 Noi dung dai</vt:lpstr>
      <vt:lpstr>#9Slide02 Tieu de dai</vt:lpstr>
      <vt:lpstr>Aldrich</vt:lpstr>
      <vt:lpstr>inpin heiti</vt:lpstr>
      <vt:lpstr>Oi</vt:lpstr>
      <vt:lpstr>字魂80号-萌趣小鱼体</vt:lpstr>
      <vt:lpstr>Abril Fatface</vt:lpstr>
      <vt:lpstr>Arial</vt:lpstr>
      <vt:lpstr>Calibri</vt:lpstr>
      <vt:lpstr>Calibri Light</vt:lpstr>
      <vt:lpstr>Cambria</vt:lpstr>
      <vt:lpstr>Times New Roman</vt:lpstr>
      <vt:lpstr>1_Office Theme</vt:lpstr>
      <vt:lpstr>1_SlidesMania</vt:lpstr>
      <vt:lpstr>Custom Design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44</cp:revision>
  <dcterms:created xsi:type="dcterms:W3CDTF">2023-07-07T10:00:10Z</dcterms:created>
  <dcterms:modified xsi:type="dcterms:W3CDTF">2023-08-10T22:47:37Z</dcterms:modified>
</cp:coreProperties>
</file>