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Lst>
  <p:notesMasterIdLst>
    <p:notesMasterId r:id="rId25"/>
  </p:notesMasterIdLst>
  <p:sldIdLst>
    <p:sldId id="257" r:id="rId4"/>
    <p:sldId id="284" r:id="rId5"/>
    <p:sldId id="2752" r:id="rId6"/>
    <p:sldId id="273" r:id="rId7"/>
    <p:sldId id="275" r:id="rId8"/>
    <p:sldId id="2758" r:id="rId9"/>
    <p:sldId id="278" r:id="rId10"/>
    <p:sldId id="267" r:id="rId11"/>
    <p:sldId id="2754" r:id="rId12"/>
    <p:sldId id="277" r:id="rId13"/>
    <p:sldId id="258" r:id="rId14"/>
    <p:sldId id="259" r:id="rId15"/>
    <p:sldId id="260" r:id="rId16"/>
    <p:sldId id="261" r:id="rId17"/>
    <p:sldId id="262" r:id="rId18"/>
    <p:sldId id="2759" r:id="rId19"/>
    <p:sldId id="2753" r:id="rId20"/>
    <p:sldId id="263" r:id="rId21"/>
    <p:sldId id="270" r:id="rId22"/>
    <p:sldId id="274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99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A0813-4B67-4BE8-A15D-63372DBBCE5E}"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D2AD8-CD39-4FF7-90DB-C7D8DAE127AF}" type="slidenum">
              <a:rPr lang="en-US" smtClean="0"/>
              <a:t>‹#›</a:t>
            </a:fld>
            <a:endParaRPr lang="en-US"/>
          </a:p>
        </p:txBody>
      </p:sp>
    </p:spTree>
    <p:extLst>
      <p:ext uri="{BB962C8B-B14F-4D97-AF65-F5344CB8AC3E}">
        <p14:creationId xmlns:p14="http://schemas.microsoft.com/office/powerpoint/2010/main" val="2290891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1</a:t>
            </a:fld>
            <a:endParaRPr lang="en-US"/>
          </a:p>
        </p:txBody>
      </p:sp>
    </p:spTree>
    <p:extLst>
      <p:ext uri="{BB962C8B-B14F-4D97-AF65-F5344CB8AC3E}">
        <p14:creationId xmlns:p14="http://schemas.microsoft.com/office/powerpoint/2010/main" val="260052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65D2AD8-CD39-4FF7-90DB-C7D8DAE127AF}" type="slidenum">
              <a:rPr lang="en-US" smtClean="0"/>
              <a:t>19</a:t>
            </a:fld>
            <a:endParaRPr lang="en-US"/>
          </a:p>
        </p:txBody>
      </p:sp>
    </p:spTree>
    <p:extLst>
      <p:ext uri="{BB962C8B-B14F-4D97-AF65-F5344CB8AC3E}">
        <p14:creationId xmlns:p14="http://schemas.microsoft.com/office/powerpoint/2010/main" val="1948398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16D4A-E9D3-0D55-0B29-B0ADF66BDE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000"/>
          <a:stretch/>
        </p:blipFill>
        <p:spPr>
          <a:xfrm>
            <a:off x="0" y="0"/>
            <a:ext cx="12192000" cy="6858000"/>
          </a:xfrm>
          <a:prstGeom prst="rect">
            <a:avLst/>
          </a:prstGeom>
        </p:spPr>
      </p:pic>
    </p:spTree>
    <p:extLst>
      <p:ext uri="{BB962C8B-B14F-4D97-AF65-F5344CB8AC3E}">
        <p14:creationId xmlns:p14="http://schemas.microsoft.com/office/powerpoint/2010/main" val="81561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02570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28310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5866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84777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36769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936082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52781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458419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949745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89650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105DF7-2A9F-DC0F-6DA5-BDEAC9B625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289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17983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347502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534704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2336084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3623153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531198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1334855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958A53C-AC31-4532-A3F1-7F2586B5D1A0}"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CBF96A3-5927-4041-B276-6F69F318AAA6}" type="slidenum">
              <a:rPr lang="en-US" smtClean="0"/>
              <a:t>‹#›</a:t>
            </a:fld>
            <a:endParaRPr lang="en-US"/>
          </a:p>
        </p:txBody>
      </p:sp>
    </p:spTree>
    <p:extLst>
      <p:ext uri="{BB962C8B-B14F-4D97-AF65-F5344CB8AC3E}">
        <p14:creationId xmlns:p14="http://schemas.microsoft.com/office/powerpoint/2010/main" val="412606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0EF673-0524-F680-ABC1-9A2A68FC1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45" b="10000"/>
          <a:stretch/>
        </p:blipFill>
        <p:spPr>
          <a:xfrm>
            <a:off x="0" y="0"/>
            <a:ext cx="12192000" cy="6858000"/>
          </a:xfrm>
          <a:prstGeom prst="rect">
            <a:avLst/>
          </a:prstGeom>
        </p:spPr>
      </p:pic>
    </p:spTree>
    <p:extLst>
      <p:ext uri="{BB962C8B-B14F-4D97-AF65-F5344CB8AC3E}">
        <p14:creationId xmlns:p14="http://schemas.microsoft.com/office/powerpoint/2010/main" val="58702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4377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9/21/2023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4309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7009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14581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8215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365142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font, graphics, design&#10;&#10;Description automatically generated">
            <a:extLst>
              <a:ext uri="{FF2B5EF4-FFF2-40B4-BE49-F238E27FC236}">
                <a16:creationId xmlns:a16="http://schemas.microsoft.com/office/drawing/2014/main" id="{D2DFC461-BB0D-5BE7-F698-60907D74903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19656" y="441960"/>
            <a:ext cx="1564386" cy="1564386"/>
          </a:xfrm>
          <a:prstGeom prst="rect">
            <a:avLst/>
          </a:prstGeom>
        </p:spPr>
      </p:pic>
    </p:spTree>
    <p:extLst>
      <p:ext uri="{BB962C8B-B14F-4D97-AF65-F5344CB8AC3E}">
        <p14:creationId xmlns:p14="http://schemas.microsoft.com/office/powerpoint/2010/main" val="2977618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6D5DA813-F199-CED0-6EF5-02CF04EEB8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C94BB37F-DA88-680A-7DE0-4959764ACC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208169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0071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5.jp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9.gif"/></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g"/><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jpg"/><Relationship Id="rId7" Type="http://schemas.openxmlformats.org/officeDocument/2006/relationships/image" Target="../media/image56.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49.gif"/><Relationship Id="rId10" Type="http://schemas.openxmlformats.org/officeDocument/2006/relationships/image" Target="../media/image58.jpeg"/><Relationship Id="rId4" Type="http://schemas.openxmlformats.org/officeDocument/2006/relationships/image" Target="../media/image55.png"/><Relationship Id="rId9" Type="http://schemas.openxmlformats.org/officeDocument/2006/relationships/image" Target="../media/image57.gif"/></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jpg"/><Relationship Id="rId7" Type="http://schemas.openxmlformats.org/officeDocument/2006/relationships/image" Target="../media/image56.gif"/><Relationship Id="rId12"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49.gif"/><Relationship Id="rId11" Type="http://schemas.openxmlformats.org/officeDocument/2006/relationships/image" Target="../media/image63.png"/><Relationship Id="rId5" Type="http://schemas.openxmlformats.org/officeDocument/2006/relationships/image" Target="../media/image61.gif"/><Relationship Id="rId10" Type="http://schemas.openxmlformats.org/officeDocument/2006/relationships/image" Target="../media/image62.jpeg"/><Relationship Id="rId4" Type="http://schemas.openxmlformats.org/officeDocument/2006/relationships/image" Target="../media/image60.png"/><Relationship Id="rId9" Type="http://schemas.openxmlformats.org/officeDocument/2006/relationships/image" Target="../media/image57.gif"/></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jpg"/><Relationship Id="rId7" Type="http://schemas.openxmlformats.org/officeDocument/2006/relationships/image" Target="../media/image56.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1.gif"/><Relationship Id="rId11" Type="http://schemas.openxmlformats.org/officeDocument/2006/relationships/image" Target="../media/image67.png"/><Relationship Id="rId5" Type="http://schemas.openxmlformats.org/officeDocument/2006/relationships/image" Target="../media/image65.gif"/><Relationship Id="rId10" Type="http://schemas.openxmlformats.org/officeDocument/2006/relationships/image" Target="../media/image66.jpeg"/><Relationship Id="rId4" Type="http://schemas.openxmlformats.org/officeDocument/2006/relationships/image" Target="../media/image64.png"/><Relationship Id="rId9" Type="http://schemas.openxmlformats.org/officeDocument/2006/relationships/image" Target="../media/image57.gif"/></Relationships>
</file>

<file path=ppt/slides/_rels/slide16.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2.wav"/><Relationship Id="rId7"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gif"/><Relationship Id="rId11" Type="http://schemas.openxmlformats.org/officeDocument/2006/relationships/image" Target="../media/image70.gif"/><Relationship Id="rId5" Type="http://schemas.openxmlformats.org/officeDocument/2006/relationships/image" Target="../media/image65.gif"/><Relationship Id="rId10" Type="http://schemas.openxmlformats.org/officeDocument/2006/relationships/image" Target="../media/image69.png"/><Relationship Id="rId4" Type="http://schemas.openxmlformats.org/officeDocument/2006/relationships/image" Target="../media/image51.jpg"/><Relationship Id="rId9" Type="http://schemas.openxmlformats.org/officeDocument/2006/relationships/image" Target="../media/image68.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1.jp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8.pn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10" Type="http://schemas.microsoft.com/office/2007/relationships/hdphoto" Target="../media/hdphoto1.wdp"/><Relationship Id="rId4" Type="http://schemas.openxmlformats.org/officeDocument/2006/relationships/image" Target="../media/image22.sv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2.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9639300" y="3286569"/>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CE62156-C697-A827-89B6-CC4680FC49F7}"/>
              </a:ext>
            </a:extLst>
          </p:cNvPr>
          <p:cNvPicPr>
            <a:picLocks noChangeAspect="1"/>
          </p:cNvPicPr>
          <p:nvPr/>
        </p:nvPicPr>
        <p:blipFill>
          <a:blip r:embed="rId6"/>
          <a:stretch>
            <a:fillRect/>
          </a:stretch>
        </p:blipFill>
        <p:spPr>
          <a:xfrm>
            <a:off x="1551431" y="1492324"/>
            <a:ext cx="8803387" cy="1225402"/>
          </a:xfrm>
          <a:prstGeom prst="rect">
            <a:avLst/>
          </a:prstGeom>
        </p:spPr>
      </p:pic>
      <p:pic>
        <p:nvPicPr>
          <p:cNvPr id="13" name="Picture 12">
            <a:extLst>
              <a:ext uri="{FF2B5EF4-FFF2-40B4-BE49-F238E27FC236}">
                <a16:creationId xmlns:a16="http://schemas.microsoft.com/office/drawing/2014/main" id="{ED039D45-33BE-A6CA-B18B-1457620667D9}"/>
              </a:ext>
            </a:extLst>
          </p:cNvPr>
          <p:cNvPicPr>
            <a:picLocks noChangeAspect="1"/>
          </p:cNvPicPr>
          <p:nvPr/>
        </p:nvPicPr>
        <p:blipFill>
          <a:blip r:embed="rId7"/>
          <a:stretch>
            <a:fillRect/>
          </a:stretch>
        </p:blipFill>
        <p:spPr>
          <a:xfrm>
            <a:off x="1706499" y="2487113"/>
            <a:ext cx="8779001" cy="1274174"/>
          </a:xfrm>
          <a:prstGeom prst="rect">
            <a:avLst/>
          </a:prstGeom>
        </p:spPr>
      </p:pic>
      <p:pic>
        <p:nvPicPr>
          <p:cNvPr id="19" name="Picture 18">
            <a:extLst>
              <a:ext uri="{FF2B5EF4-FFF2-40B4-BE49-F238E27FC236}">
                <a16:creationId xmlns:a16="http://schemas.microsoft.com/office/drawing/2014/main" id="{0D8A2F5F-BC06-F744-4BAD-2FC7FFE49767}"/>
              </a:ext>
            </a:extLst>
          </p:cNvPr>
          <p:cNvPicPr>
            <a:picLocks noChangeAspect="1"/>
          </p:cNvPicPr>
          <p:nvPr/>
        </p:nvPicPr>
        <p:blipFill>
          <a:blip r:embed="rId8"/>
          <a:stretch>
            <a:fillRect/>
          </a:stretch>
        </p:blipFill>
        <p:spPr>
          <a:xfrm>
            <a:off x="172438" y="140855"/>
            <a:ext cx="3560373" cy="2651990"/>
          </a:xfrm>
          <a:prstGeom prst="rect">
            <a:avLst/>
          </a:prstGeom>
        </p:spPr>
      </p:pic>
      <p:grpSp>
        <p:nvGrpSpPr>
          <p:cNvPr id="23" name="Group 22">
            <a:extLst>
              <a:ext uri="{FF2B5EF4-FFF2-40B4-BE49-F238E27FC236}">
                <a16:creationId xmlns:a16="http://schemas.microsoft.com/office/drawing/2014/main" id="{18540C5C-A86C-F120-FF33-01556F99EC9C}"/>
              </a:ext>
            </a:extLst>
          </p:cNvPr>
          <p:cNvGrpSpPr/>
          <p:nvPr/>
        </p:nvGrpSpPr>
        <p:grpSpPr>
          <a:xfrm>
            <a:off x="-542925" y="3200400"/>
            <a:ext cx="4457700" cy="4191006"/>
            <a:chOff x="2876550" y="2524125"/>
            <a:chExt cx="4705356" cy="4705356"/>
          </a:xfrm>
        </p:grpSpPr>
        <p:pic>
          <p:nvPicPr>
            <p:cNvPr id="21" name="Picture 20" descr="A pink television with a white screen&#10;&#10;Description automatically generated with medium confidence">
              <a:extLst>
                <a:ext uri="{FF2B5EF4-FFF2-40B4-BE49-F238E27FC236}">
                  <a16:creationId xmlns:a16="http://schemas.microsoft.com/office/drawing/2014/main" id="{D38EC0CB-3B32-0154-9147-D6200103D4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76550" y="2524125"/>
              <a:ext cx="4705356" cy="4705356"/>
            </a:xfrm>
            <a:prstGeom prst="rect">
              <a:avLst/>
            </a:prstGeom>
          </p:spPr>
        </p:pic>
        <p:pic>
          <p:nvPicPr>
            <p:cNvPr id="22" name="Picture 2" descr="Tập đọc Bốn anh tài (trang 4) - Tiếng Việt 4 tập 2">
              <a:extLst>
                <a:ext uri="{FF2B5EF4-FFF2-40B4-BE49-F238E27FC236}">
                  <a16:creationId xmlns:a16="http://schemas.microsoft.com/office/drawing/2014/main" id="{594D3D4F-ED12-D626-D6C1-82A24A4781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24276" y="4476750"/>
              <a:ext cx="2571750" cy="1876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3559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rPr>
              <a:t>2.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Trả</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lời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câu</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hỏi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dưới</a:t>
            </a:r>
            <a:r>
              <a:rPr lang="en-US" sz="8000" b="1" dirty="0">
                <a:ln w="12700">
                  <a:solidFill>
                    <a:sysClr val="windowText" lastClr="000000"/>
                  </a:solidFill>
                </a:ln>
                <a:solidFill>
                  <a:srgbClr val="0070C0"/>
                </a:solidFill>
                <a:latin typeface="Cambria" panose="02040503050406030204" pitchFamily="18" charset="0"/>
                <a:ea typeface="Cambria" panose="02040503050406030204" pitchFamily="18" charset="0"/>
              </a:rPr>
              <a:t> </a:t>
            </a:r>
            <a:r>
              <a:rPr lang="en-US" sz="8000" b="1" dirty="0" err="1">
                <a:ln w="12700">
                  <a:solidFill>
                    <a:sysClr val="windowText" lastClr="000000"/>
                  </a:solidFill>
                </a:ln>
                <a:solidFill>
                  <a:srgbClr val="0070C0"/>
                </a:solidFill>
                <a:latin typeface="Cambria" panose="02040503050406030204" pitchFamily="18" charset="0"/>
                <a:ea typeface="Cambria" panose="02040503050406030204" pitchFamily="18" charset="0"/>
              </a:rPr>
              <a:t>tranh</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e vector 2d game background for your game by Vectorise"/>
          <p:cNvPicPr>
            <a:picLocks noChangeAspect="1" noChangeArrowheads="1"/>
          </p:cNvPicPr>
          <p:nvPr/>
        </p:nvPicPr>
        <p:blipFill rotWithShape="1">
          <a:blip r:embed="rId2">
            <a:extLst>
              <a:ext uri="{28A0092B-C50C-407E-A947-70E740481C1C}">
                <a14:useLocalDpi xmlns:a14="http://schemas.microsoft.com/office/drawing/2010/main" val="0"/>
              </a:ext>
            </a:extLst>
          </a:blip>
          <a:srcRect l="5556" r="5556"/>
          <a:stretch/>
        </p:blipFill>
        <p:spPr bwMode="auto">
          <a:xfrm>
            <a:off x="12005" y="6574"/>
            <a:ext cx="12227616" cy="68780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C0F9D4-11A2-A252-2941-4A4605D0BE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17" y="455654"/>
            <a:ext cx="7040879" cy="2708148"/>
          </a:xfrm>
          <a:prstGeom prst="rect">
            <a:avLst/>
          </a:prstGeom>
        </p:spPr>
      </p:pic>
      <p:pic>
        <p:nvPicPr>
          <p:cNvPr id="4" name="Picture 3">
            <a:extLst>
              <a:ext uri="{FF2B5EF4-FFF2-40B4-BE49-F238E27FC236}">
                <a16:creationId xmlns:a16="http://schemas.microsoft.com/office/drawing/2014/main" id="{652CF155-8C4A-36D4-3C16-A1A3454972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8656" y="2294807"/>
            <a:ext cx="3873760" cy="3276859"/>
          </a:xfrm>
          <a:prstGeom prst="rect">
            <a:avLst/>
          </a:prstGeom>
        </p:spPr>
      </p:pic>
      <p:sp>
        <p:nvSpPr>
          <p:cNvPr id="6" name="TextBox 5">
            <a:extLst>
              <a:ext uri="{FF2B5EF4-FFF2-40B4-BE49-F238E27FC236}">
                <a16:creationId xmlns:a16="http://schemas.microsoft.com/office/drawing/2014/main" id="{076F7C70-34EB-EE82-F279-171090E003D0}"/>
              </a:ext>
            </a:extLst>
          </p:cNvPr>
          <p:cNvSpPr txBox="1"/>
          <p:nvPr/>
        </p:nvSpPr>
        <p:spPr>
          <a:xfrm>
            <a:off x="3209925" y="981075"/>
            <a:ext cx="5314950" cy="1754326"/>
          </a:xfrm>
          <a:prstGeom prst="rect">
            <a:avLst/>
          </a:prstGeom>
          <a:noFill/>
        </p:spPr>
        <p:txBody>
          <a:bodyPr wrap="square" rtlCol="0">
            <a:spAutoFit/>
          </a:bodyPr>
          <a:lstStyle/>
          <a:p>
            <a:pPr algn="ctr"/>
            <a:r>
              <a:rPr lang="en-US" sz="5400" dirty="0">
                <a:solidFill>
                  <a:srgbClr val="FF0000"/>
                </a:solidFill>
                <a:latin typeface="UTM Showcard" panose="02040603050506020204" pitchFamily="18" charset="0"/>
              </a:rPr>
              <a:t>TIÊU DIỆT YÊU TINH</a:t>
            </a:r>
          </a:p>
        </p:txBody>
      </p:sp>
      <p:pic>
        <p:nvPicPr>
          <p:cNvPr id="2" name="ngdung">
            <a:extLst>
              <a:ext uri="{FF2B5EF4-FFF2-40B4-BE49-F238E27FC236}">
                <a16:creationId xmlns:a16="http://schemas.microsoft.com/office/drawing/2014/main" id="{85F1A74D-B2E8-7151-41F0-268A0FD984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spTree>
    <p:extLst>
      <p:ext uri="{BB962C8B-B14F-4D97-AF65-F5344CB8AC3E}">
        <p14:creationId xmlns:p14="http://schemas.microsoft.com/office/powerpoint/2010/main" val="3288904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771E4F9-3621-4EF0-8FFB-115BC918F0F9}"/>
              </a:ext>
            </a:extLst>
          </p:cNvPr>
          <p:cNvGrpSpPr/>
          <p:nvPr/>
        </p:nvGrpSpPr>
        <p:grpSpPr>
          <a:xfrm>
            <a:off x="-10107" y="0"/>
            <a:ext cx="24377904" cy="6867565"/>
            <a:chOff x="-19835636" y="177652"/>
            <a:chExt cx="24377904" cy="6867565"/>
          </a:xfrm>
        </p:grpSpPr>
        <p:pic>
          <p:nvPicPr>
            <p:cNvPr id="20" name="Picture 19">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5636" y="177652"/>
              <a:ext cx="12188952" cy="6867565"/>
            </a:xfrm>
            <a:prstGeom prst="rect">
              <a:avLst/>
            </a:prstGeom>
          </p:spPr>
        </p:pic>
        <p:pic>
          <p:nvPicPr>
            <p:cNvPr id="21" name="Picture 20">
              <a:extLst>
                <a:ext uri="{FF2B5EF4-FFF2-40B4-BE49-F238E27FC236}">
                  <a16:creationId xmlns:a16="http://schemas.microsoft.com/office/drawing/2014/main" id="{0B04F04D-57C6-472E-BA7F-CA90CF091807}"/>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7646684" y="177652"/>
              <a:ext cx="12188952" cy="6851394"/>
            </a:xfrm>
            <a:prstGeom prst="rect">
              <a:avLst/>
            </a:prstGeom>
          </p:spPr>
        </p:pic>
      </p:grpSp>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016" y="2146320"/>
            <a:ext cx="4711680" cy="4711680"/>
          </a:xfrm>
          <a:prstGeom prst="rect">
            <a:avLst/>
          </a:prstGeom>
        </p:spPr>
      </p:pic>
      <p:pic>
        <p:nvPicPr>
          <p:cNvPr id="5124" name="Picture 4"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9934" y="2590800"/>
            <a:ext cx="5033358" cy="2805476"/>
          </a:xfrm>
          <a:prstGeom prst="rect">
            <a:avLst/>
          </a:prstGeom>
        </p:spPr>
      </p:pic>
      <p:pic>
        <p:nvPicPr>
          <p:cNvPr id="11" name="c1">
            <a:extLst>
              <a:ext uri="{FF2B5EF4-FFF2-40B4-BE49-F238E27FC236}">
                <a16:creationId xmlns:a16="http://schemas.microsoft.com/office/drawing/2014/main" id="{480BD20A-4EA3-4057-B30A-41708969B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2056">
            <a:off x="20945636" y="1262237"/>
            <a:ext cx="1025400" cy="1062464"/>
          </a:xfrm>
          <a:prstGeom prst="rect">
            <a:avLst/>
          </a:prstGeom>
        </p:spPr>
      </p:pic>
    </p:spTree>
    <p:extLst>
      <p:ext uri="{BB962C8B-B14F-4D97-AF65-F5344CB8AC3E}">
        <p14:creationId xmlns:p14="http://schemas.microsoft.com/office/powerpoint/2010/main" val="142616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1.66667E-6 -4.44444E-6 L -1 -4.44444E-6 " pathEditMode="relative" rAng="0" ptsTypes="AA">
                                      <p:cBhvr>
                                        <p:cTn id="19" dur="3000" fill="hold"/>
                                        <p:tgtEl>
                                          <p:spTgt spid="18"/>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4.16667E-6 4.07407E-6 L -1 4.07407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3.95833E-6 -2.59259E-6 L -1 -2.59259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 y="6606"/>
            <a:ext cx="24361055" cy="6867565"/>
            <a:chOff x="-19829225" y="187709"/>
            <a:chExt cx="24361055" cy="6867565"/>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9225" y="187709"/>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flipH="1">
              <a:off x="-7657122" y="187709"/>
              <a:ext cx="12188952" cy="6851394"/>
            </a:xfrm>
            <a:prstGeom prst="rect">
              <a:avLst/>
            </a:prstGeom>
          </p:spPr>
        </p:pic>
      </p:grpSp>
      <p:pic>
        <p:nvPicPr>
          <p:cNvPr id="34" name="14 NK PowerSkills">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23753"/>
            <a:ext cx="1286109" cy="1383464"/>
          </a:xfrm>
          <a:prstGeom prst="rect">
            <a:avLst/>
          </a:prstGeom>
        </p:spPr>
      </p:pic>
      <p:pic>
        <p:nvPicPr>
          <p:cNvPr id="35" name="13 NK PowerSkills">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590800"/>
            <a:ext cx="3316510" cy="2805476"/>
          </a:xfrm>
          <a:prstGeom prst="rect">
            <a:avLst/>
          </a:prstGeom>
        </p:spPr>
      </p:pic>
      <p:pic>
        <p:nvPicPr>
          <p:cNvPr id="41" name="12 NK PowerSkills">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579" y="2826925"/>
            <a:ext cx="5033358" cy="2805476"/>
          </a:xfrm>
          <a:prstGeom prst="rect">
            <a:avLst/>
          </a:prstGeom>
        </p:spPr>
      </p:pic>
      <p:pic>
        <p:nvPicPr>
          <p:cNvPr id="44" name="10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5894" y="3509412"/>
            <a:ext cx="753864" cy="648323"/>
          </a:xfrm>
          <a:prstGeom prst="rect">
            <a:avLst/>
          </a:prstGeom>
        </p:spPr>
      </p:pic>
      <p:pic>
        <p:nvPicPr>
          <p:cNvPr id="45" name="09 NK PowerSkills"/>
          <p:cNvPicPr>
            <a:picLocks noChangeAspect="1"/>
          </p:cNvPicPr>
          <p:nvPr/>
        </p:nvPicPr>
        <p:blipFill>
          <a:blip r:embed="rId8">
            <a:extLst>
              <a:ext uri="{28A0092B-C50C-407E-A947-70E740481C1C}">
                <a14:useLocalDpi xmlns:a14="http://schemas.microsoft.com/office/drawing/2010/main" val="0"/>
              </a:ext>
            </a:extLst>
          </a:blip>
          <a:srcRect/>
          <a:stretch/>
        </p:blipFill>
        <p:spPr>
          <a:xfrm>
            <a:off x="-144068" y="2922104"/>
            <a:ext cx="3597256" cy="3597256"/>
          </a:xfrm>
          <a:prstGeom prst="rect">
            <a:avLst/>
          </a:prstGeom>
        </p:spPr>
      </p:pic>
      <p:pic>
        <p:nvPicPr>
          <p:cNvPr id="2" name="08 NK PowerSkills"/>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07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6967" y="3589129"/>
            <a:ext cx="753864" cy="648323"/>
          </a:xfrm>
          <a:prstGeom prst="rect">
            <a:avLst/>
          </a:prstGeom>
        </p:spPr>
      </p:pic>
      <p:pic>
        <p:nvPicPr>
          <p:cNvPr id="47" name="06 NK PowerSkill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1141" y="3614150"/>
            <a:ext cx="753864" cy="648323"/>
          </a:xfrm>
          <a:prstGeom prst="rect">
            <a:avLst/>
          </a:prstGeom>
        </p:spPr>
      </p:pic>
      <p:sp>
        <p:nvSpPr>
          <p:cNvPr id="19" name="Ghé thăm Fb.com/nkpowerskills"/>
          <p:cNvSpPr/>
          <p:nvPr/>
        </p:nvSpPr>
        <p:spPr>
          <a:xfrm>
            <a:off x="242379" y="198324"/>
            <a:ext cx="5033358" cy="2795574"/>
          </a:xfrm>
          <a:prstGeom prst="roundRect">
            <a:avLst>
              <a:gd name="adj" fmla="val 1043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Ghé thăm Fb.com/nkpowerskills"/>
          <p:cNvSpPr/>
          <p:nvPr/>
        </p:nvSpPr>
        <p:spPr>
          <a:xfrm>
            <a:off x="5419176" y="139147"/>
            <a:ext cx="5751929"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lên đường diệt yêu tinh vì thương dân bản bị yêu tinh quấy phá. </a:t>
            </a:r>
          </a:p>
        </p:txBody>
      </p:sp>
      <p:pic>
        <p:nvPicPr>
          <p:cNvPr id="27" name="02 NK PowerSkills"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8672" y="0"/>
            <a:ext cx="793364" cy="6972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043352-1FE3-EC3D-9764-271F69954DAB}"/>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367747" y="157247"/>
            <a:ext cx="4880113" cy="28288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74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63" presetClass="path" presetSubtype="0" fill="hold" nodeType="withEffect">
                                  <p:stCondLst>
                                    <p:cond delay="0"/>
                                  </p:stCondLst>
                                  <p:childTnLst>
                                    <p:animMotion origin="layout" path="M -3.125E-6 -3.7037E-7 L 0.44375 -3.7037E-7 " pathEditMode="relative" rAng="0" ptsTypes="AA">
                                      <p:cBhvr>
                                        <p:cTn id="38" dur="300" fill="hold"/>
                                        <p:tgtEl>
                                          <p:spTgt spid="44"/>
                                        </p:tgtEl>
                                        <p:attrNameLst>
                                          <p:attrName>ppt_x</p:attrName>
                                          <p:attrName>ppt_y</p:attrName>
                                        </p:attrNameLst>
                                      </p:cBhvr>
                                      <p:rCtr x="22187" y="0"/>
                                    </p:animMotion>
                                  </p:childTnLst>
                                </p:cTn>
                              </p:par>
                              <p:par>
                                <p:cTn id="39" presetID="63" presetClass="path" presetSubtype="0" fill="hold" nodeType="withEffect">
                                  <p:stCondLst>
                                    <p:cond delay="0"/>
                                  </p:stCondLst>
                                  <p:childTnLst>
                                    <p:animMotion origin="layout" path="M 2.08333E-7 4.81481E-6 L 0.44375 4.81481E-6 " pathEditMode="relative" rAng="0" ptsTypes="AA">
                                      <p:cBhvr>
                                        <p:cTn id="40" dur="300" fill="hold"/>
                                        <p:tgtEl>
                                          <p:spTgt spid="46"/>
                                        </p:tgtEl>
                                        <p:attrNameLst>
                                          <p:attrName>ppt_x</p:attrName>
                                          <p:attrName>ppt_y</p:attrName>
                                        </p:attrNameLst>
                                      </p:cBhvr>
                                      <p:rCtr x="22187" y="0"/>
                                    </p:animMotion>
                                  </p:childTnLst>
                                </p:cTn>
                              </p:par>
                              <p:par>
                                <p:cTn id="41" presetID="63" presetClass="path" presetSubtype="0" fill="hold" nodeType="withEffect">
                                  <p:stCondLst>
                                    <p:cond delay="0"/>
                                  </p:stCondLst>
                                  <p:childTnLst>
                                    <p:animMotion origin="layout" path="M 2.29167E-6 1.11022E-16 L 0.44375 1.11022E-16 " pathEditMode="relative" rAng="0" ptsTypes="AA">
                                      <p:cBhvr>
                                        <p:cTn id="42" dur="300" fill="hold"/>
                                        <p:tgtEl>
                                          <p:spTgt spid="47"/>
                                        </p:tgtEl>
                                        <p:attrNameLst>
                                          <p:attrName>ppt_x</p:attrName>
                                          <p:attrName>ppt_y</p:attrName>
                                        </p:attrNameLst>
                                      </p:cBhvr>
                                      <p:rCtr x="22187" y="0"/>
                                    </p:animMotion>
                                  </p:childTnLst>
                                </p:cTn>
                              </p:par>
                            </p:childTnLst>
                          </p:cTn>
                        </p:par>
                        <p:par>
                          <p:cTn id="43" fill="hold">
                            <p:stCondLst>
                              <p:cond delay="800"/>
                            </p:stCondLst>
                            <p:childTnLst>
                              <p:par>
                                <p:cTn id="44" presetID="10" presetClass="exit" presetSubtype="0" fill="hold" nodeType="afterEffect">
                                  <p:stCondLst>
                                    <p:cond delay="0"/>
                                  </p:stCondLst>
                                  <p:childTnLst>
                                    <p:animEffect transition="out" filter="fade">
                                      <p:cBhvr>
                                        <p:cTn id="45" dur="500"/>
                                        <p:tgtEl>
                                          <p:spTgt spid="44"/>
                                        </p:tgtEl>
                                      </p:cBhvr>
                                    </p:animEffect>
                                    <p:set>
                                      <p:cBhvr>
                                        <p:cTn id="46" dur="1" fill="hold">
                                          <p:stCondLst>
                                            <p:cond delay="499"/>
                                          </p:stCondLst>
                                        </p:cTn>
                                        <p:tgtEl>
                                          <p:spTgt spid="4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par>
                          <p:cTn id="55" fill="hold">
                            <p:stCondLst>
                              <p:cond delay="1300"/>
                            </p:stCondLst>
                            <p:childTnLst>
                              <p:par>
                                <p:cTn id="56" presetID="10" presetClass="exit" presetSubtype="0" fill="hold" nodeType="afterEffect">
                                  <p:stCondLst>
                                    <p:cond delay="40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par>
                                <p:cTn id="59" presetID="9" presetClass="exit" presetSubtype="0" fill="hold" nodeType="withEffect">
                                  <p:stCondLst>
                                    <p:cond delay="400"/>
                                  </p:stCondLst>
                                  <p:childTnLst>
                                    <p:animEffect transition="out" filter="dissolv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par>
                          <p:cTn id="62" fill="hold">
                            <p:stCondLst>
                              <p:cond delay="2200"/>
                            </p:stCondLst>
                            <p:childTnLst>
                              <p:par>
                                <p:cTn id="63" presetID="1" presetClass="exit" presetSubtype="0" fill="hold" nodeType="afterEffect">
                                  <p:stCondLst>
                                    <p:cond delay="0"/>
                                  </p:stCondLst>
                                  <p:childTnLst>
                                    <p:set>
                                      <p:cBhvr>
                                        <p:cTn id="64" dur="1" fill="hold">
                                          <p:stCondLst>
                                            <p:cond delay="0"/>
                                          </p:stCondLst>
                                        </p:cTn>
                                        <p:tgtEl>
                                          <p:spTgt spid="45"/>
                                        </p:tgtEl>
                                        <p:attrNameLst>
                                          <p:attrName>style.visibility</p:attrName>
                                        </p:attrNameLst>
                                      </p:cBhvr>
                                      <p:to>
                                        <p:strVal val="hidden"/>
                                      </p:to>
                                    </p:set>
                                  </p:childTnLst>
                                </p:cTn>
                              </p:par>
                            </p:childTnLst>
                          </p:cTn>
                        </p:par>
                        <p:par>
                          <p:cTn id="65" fill="hold">
                            <p:stCondLst>
                              <p:cond delay="2200"/>
                            </p:stCondLst>
                            <p:childTnLst>
                              <p:par>
                                <p:cTn id="66" presetID="10" presetClass="exit" presetSubtype="0" fill="hold" nodeType="afterEffect">
                                  <p:stCondLst>
                                    <p:cond delay="0"/>
                                  </p:stCondLst>
                                  <p:childTnLst>
                                    <p:animEffect transition="out" filter="fade">
                                      <p:cBhvr>
                                        <p:cTn id="67" dur="500"/>
                                        <p:tgtEl>
                                          <p:spTgt spid="3"/>
                                        </p:tgtEl>
                                      </p:cBhvr>
                                    </p:animEffect>
                                    <p:set>
                                      <p:cBhvr>
                                        <p:cTn id="68" dur="1" fill="hold">
                                          <p:stCondLst>
                                            <p:cond delay="499"/>
                                          </p:stCondLst>
                                        </p:cTn>
                                        <p:tgtEl>
                                          <p:spTgt spid="3"/>
                                        </p:tgtEl>
                                        <p:attrNameLst>
                                          <p:attrName>style.visibility</p:attrName>
                                        </p:attrNameLst>
                                      </p:cBhvr>
                                      <p:to>
                                        <p:strVal val="hidden"/>
                                      </p:to>
                                    </p:set>
                                  </p:childTnLst>
                                </p:cTn>
                              </p:par>
                            </p:childTnLst>
                          </p:cTn>
                        </p:par>
                        <p:par>
                          <p:cTn id="69" fill="hold">
                            <p:stCondLst>
                              <p:cond delay="2700"/>
                            </p:stCondLst>
                            <p:childTnLst>
                              <p:par>
                                <p:cTn id="70" presetID="35" presetClass="path" presetSubtype="0" fill="hold" nodeType="afterEffect">
                                  <p:stCondLst>
                                    <p:cond delay="0"/>
                                  </p:stCondLst>
                                  <p:childTnLst>
                                    <p:animMotion origin="layout" path="M 1.45833E-6 -3.7037E-7 L -1 -3.7037E-7 " pathEditMode="relative" rAng="0" ptsTypes="AA">
                                      <p:cBhvr>
                                        <p:cTn id="71" dur="3000" fill="hold"/>
                                        <p:tgtEl>
                                          <p:spTgt spid="31"/>
                                        </p:tgtEl>
                                        <p:attrNameLst>
                                          <p:attrName>ppt_x</p:attrName>
                                          <p:attrName>ppt_y</p:attrName>
                                        </p:attrNameLst>
                                      </p:cBhvr>
                                      <p:rCtr x="-50000" y="0"/>
                                    </p:animMotion>
                                  </p:childTnLst>
                                </p:cTn>
                              </p:par>
                              <p:par>
                                <p:cTn id="72" presetID="35" presetClass="path" presetSubtype="0" fill="hold" nodeType="withEffect">
                                  <p:stCondLst>
                                    <p:cond delay="0"/>
                                  </p:stCondLst>
                                  <p:childTnLst>
                                    <p:animMotion origin="layout" path="M 4.16667E-6 3.33333E-6 L -1 3.33333E-6 " pathEditMode="relative" rAng="0" ptsTypes="AA">
                                      <p:cBhvr>
                                        <p:cTn id="73" dur="3000" fill="hold"/>
                                        <p:tgtEl>
                                          <p:spTgt spid="34"/>
                                        </p:tgtEl>
                                        <p:attrNameLst>
                                          <p:attrName>ppt_x</p:attrName>
                                          <p:attrName>ppt_y</p:attrName>
                                        </p:attrNameLst>
                                      </p:cBhvr>
                                      <p:rCtr x="-50000" y="0"/>
                                    </p:animMotion>
                                  </p:childTnLst>
                                </p:cTn>
                              </p:par>
                              <p:par>
                                <p:cTn id="74" presetID="35" presetClass="path" presetSubtype="0" fill="hold" nodeType="withEffect">
                                  <p:stCondLst>
                                    <p:cond delay="0"/>
                                  </p:stCondLst>
                                  <p:childTnLst>
                                    <p:animMotion origin="layout" path="M 4.16667E-6 4.07407E-6 L -1 4.07407E-6 " pathEditMode="relative" rAng="0" ptsTypes="AA">
                                      <p:cBhvr>
                                        <p:cTn id="75" dur="3000" fill="hold"/>
                                        <p:tgtEl>
                                          <p:spTgt spid="35"/>
                                        </p:tgtEl>
                                        <p:attrNameLst>
                                          <p:attrName>ppt_x</p:attrName>
                                          <p:attrName>ppt_y</p:attrName>
                                        </p:attrNameLst>
                                      </p:cBhvr>
                                      <p:rCtr x="-50000" y="0"/>
                                    </p:animMotion>
                                  </p:childTnLst>
                                </p:cTn>
                              </p:par>
                              <p:par>
                                <p:cTn id="76" presetID="35" presetClass="path" presetSubtype="0" fill="hold" nodeType="withEffect">
                                  <p:stCondLst>
                                    <p:cond delay="0"/>
                                  </p:stCondLst>
                                  <p:childTnLst>
                                    <p:animMotion origin="layout" path="M 1.25E-6 3.33333E-6 L -1 3.33333E-6 " pathEditMode="relative" rAng="0" ptsTypes="AA">
                                      <p:cBhvr>
                                        <p:cTn id="77"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16492" y="-9565"/>
            <a:ext cx="24370151" cy="6872762"/>
            <a:chOff x="-19845716" y="171538"/>
            <a:chExt cx="24370151" cy="6872762"/>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45716" y="171538"/>
              <a:ext cx="12188952" cy="6867565"/>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56764" y="181103"/>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7591"/>
            <a:ext cx="1286109" cy="1335787"/>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8358" y="2782575"/>
            <a:ext cx="3316510" cy="2421925"/>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3003" y="2679440"/>
            <a:ext cx="3316510"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919748"/>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155746" y="2649213"/>
            <a:ext cx="3853101" cy="3853101"/>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79587"/>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94669"/>
            <a:ext cx="753864" cy="648323"/>
          </a:xfrm>
          <a:prstGeom prst="rect">
            <a:avLst/>
          </a:prstGeom>
        </p:spPr>
      </p:pic>
      <p:sp>
        <p:nvSpPr>
          <p:cNvPr id="20" name="Rectangle 19"/>
          <p:cNvSpPr/>
          <p:nvPr/>
        </p:nvSpPr>
        <p:spPr>
          <a:xfrm>
            <a:off x="5788336" y="74976"/>
            <a:ext cx="5690837" cy="240980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2800" b="1" dirty="0">
                <a:solidFill>
                  <a:prstClr val="black"/>
                </a:solidFill>
                <a:latin typeface="Tahoma" panose="020B0604030504040204" pitchFamily="34" charset="0"/>
                <a:ea typeface="Tahoma" panose="020B0604030504040204" pitchFamily="34" charset="0"/>
                <a:cs typeface="Tahoma" panose="020B0604030504040204" pitchFamily="34" charset="0"/>
              </a:rPr>
              <a:t>Cẩu Khây đã tìm được ba người bạn để cùng diệt yêu tinh: Nắm Tay Đóng Cọc, Lấy Tại Tát Nước, Móng Tay Đục Máng.</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224292" y="-159026"/>
            <a:ext cx="967708" cy="8504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4549A5E-5C9D-0E89-365E-9E7C8DAE8E12}"/>
              </a:ext>
            </a:extLst>
          </p:cNvPr>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Lst>
          </a:blip>
          <a:stretch>
            <a:fillRect/>
          </a:stretch>
        </p:blipFill>
        <p:spPr>
          <a:xfrm>
            <a:off x="139147" y="192778"/>
            <a:ext cx="5338925" cy="27881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79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3.125E-6 2.96296E-6 L -1 2.96296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3969" y="0"/>
            <a:ext cx="24338859" cy="6863229"/>
            <a:chOff x="-19825255" y="181103"/>
            <a:chExt cx="24338859" cy="6863229"/>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825255" y="181103"/>
              <a:ext cx="12160251"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67595" y="181135"/>
              <a:ext cx="12181199" cy="6863197"/>
            </a:xfrm>
            <a:prstGeom prst="rect">
              <a:avLst/>
            </a:prstGeom>
          </p:spPr>
        </p:pic>
      </p:grpSp>
      <p:pic>
        <p:nvPicPr>
          <p:cNvPr id="34" name="c2 2">
            <a:extLst>
              <a:ext uri="{FF2B5EF4-FFF2-40B4-BE49-F238E27FC236}">
                <a16:creationId xmlns:a16="http://schemas.microsoft.com/office/drawing/2014/main" id="{A5E21DA6-4E2A-4ACC-8623-37530437A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13558" y="946708"/>
            <a:ext cx="1286109" cy="1337553"/>
          </a:xfrm>
          <a:prstGeom prst="rect">
            <a:avLst/>
          </a:prstGeom>
        </p:spPr>
      </p:pic>
      <p:pic>
        <p:nvPicPr>
          <p:cNvPr id="35"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9044" y="2590800"/>
            <a:ext cx="3015137" cy="2805476"/>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2" y="2679440"/>
            <a:ext cx="3841732" cy="2805476"/>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068" y="3876202"/>
            <a:ext cx="753864" cy="648323"/>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rcRect/>
          <a:stretch/>
        </p:blipFill>
        <p:spPr>
          <a:xfrm>
            <a:off x="-831606" y="2387060"/>
            <a:ext cx="4470940" cy="447094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6611" y="3936041"/>
            <a:ext cx="753864" cy="64832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2550" y="3951123"/>
            <a:ext cx="753864" cy="648323"/>
          </a:xfrm>
          <a:prstGeom prst="rect">
            <a:avLst/>
          </a:prstGeom>
        </p:spPr>
      </p:pic>
      <p:sp>
        <p:nvSpPr>
          <p:cNvPr id="20" name="Rectangle: Rounded Corners 19"/>
          <p:cNvSpPr/>
          <p:nvPr/>
        </p:nvSpPr>
        <p:spPr>
          <a:xfrm>
            <a:off x="4721087" y="-1"/>
            <a:ext cx="7205870" cy="43533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Aft>
                <a:spcPts val="500"/>
              </a:spcAft>
            </a:pPr>
            <a:r>
              <a:rPr lang="vi-VN" sz="2400" b="1" dirty="0">
                <a:solidFill>
                  <a:srgbClr val="002060"/>
                </a:solidFill>
                <a:latin typeface="Calibri" panose="020F0502020204030204" pitchFamily="34" charset="0"/>
                <a:cs typeface="Calibri" panose="020F0502020204030204" pitchFamily="34" charset="0"/>
              </a:rPr>
              <a:t>Cẩu Khây và những người bạn đã chiến đấu với yêu tinh: Khi yêu tinh hé cửa, thò đầu vào, Nắm Tay Đóng Cọc đấm một cái làm nó gãy gần hết hàm răng. Yêu tinh bỏ chạy. Bốn anh em Cẩu Khây liền đuổi theo nó. Cẩu Khây nhổ cây bên đường </a:t>
            </a:r>
            <a:r>
              <a:rPr lang="en-US" sz="2400" b="1" dirty="0">
                <a:solidFill>
                  <a:srgbClr val="002060"/>
                </a:solidFill>
                <a:latin typeface="Calibri" panose="020F0502020204030204" pitchFamily="34" charset="0"/>
                <a:cs typeface="Calibri" panose="020F0502020204030204" pitchFamily="34" charset="0"/>
              </a:rPr>
              <a:t>q</a:t>
            </a:r>
            <a:r>
              <a:rPr lang="vi-VN" sz="2400" b="1" dirty="0">
                <a:solidFill>
                  <a:srgbClr val="002060"/>
                </a:solidFill>
                <a:latin typeface="Calibri" panose="020F0502020204030204" pitchFamily="34" charset="0"/>
                <a:cs typeface="Calibri" panose="020F0502020204030204" pitchFamily="34" charset="0"/>
              </a:rPr>
              <a:t>uật túi bụi. Yêu tinh đau quá hét lên. Đến một thung lũng, yêu tinh dừng lại, phun nước như mưa. Nước dâng ngập cả cánh đồng. Nắm Tay Đóng Cọc đóng cọc be bờ ngăn nước lũ, Lấy T</a:t>
            </a:r>
            <a:r>
              <a:rPr lang="en-US" sz="2400" b="1" dirty="0">
                <a:solidFill>
                  <a:srgbClr val="002060"/>
                </a:solidFill>
                <a:latin typeface="Calibri" panose="020F0502020204030204" pitchFamily="34" charset="0"/>
                <a:cs typeface="Calibri" panose="020F0502020204030204" pitchFamily="34" charset="0"/>
              </a:rPr>
              <a:t>a</a:t>
            </a:r>
            <a:r>
              <a:rPr lang="vi-VN" sz="2400" b="1" dirty="0">
                <a:solidFill>
                  <a:srgbClr val="002060"/>
                </a:solidFill>
                <a:latin typeface="Calibri" panose="020F0502020204030204" pitchFamily="34" charset="0"/>
                <a:cs typeface="Calibri" panose="020F0502020204030204" pitchFamily="34" charset="0"/>
              </a:rPr>
              <a:t>i Tát Nước tát nước ầm ầm qua núi cao, Móng Tay Đục M</a:t>
            </a:r>
            <a:r>
              <a:rPr lang="en-US" sz="2400" b="1" dirty="0">
                <a:solidFill>
                  <a:srgbClr val="002060"/>
                </a:solidFill>
                <a:latin typeface="Calibri" panose="020F0502020204030204" pitchFamily="34" charset="0"/>
                <a:cs typeface="Calibri" panose="020F0502020204030204" pitchFamily="34" charset="0"/>
              </a:rPr>
              <a:t>á</a:t>
            </a:r>
            <a:r>
              <a:rPr lang="vi-VN" sz="2400" b="1" dirty="0">
                <a:solidFill>
                  <a:srgbClr val="002060"/>
                </a:solidFill>
                <a:latin typeface="Calibri" panose="020F0502020204030204" pitchFamily="34" charset="0"/>
                <a:cs typeface="Calibri" panose="020F0502020204030204" pitchFamily="34" charset="0"/>
              </a:rPr>
              <a:t>ng ngả cây khoét máng, khơi dòng nước chảy.</a:t>
            </a:r>
            <a:endParaRPr lang="en-US" sz="2400" b="1" dirty="0">
              <a:solidFill>
                <a:srgbClr val="002060"/>
              </a:solidFill>
              <a:latin typeface="Calibri" panose="020F0502020204030204" pitchFamily="34" charset="0"/>
              <a:cs typeface="Calibri" panose="020F0502020204030204" pitchFamily="34" charset="0"/>
            </a:endParaRP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551020" y="-198782"/>
            <a:ext cx="909337" cy="7991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B83537-9C35-989A-C33F-2D91C33792E9}"/>
              </a:ext>
            </a:extLst>
          </p:cNvPr>
          <p:cNvPicPr>
            <a:picLocks noChangeAspect="1"/>
          </p:cNvPicPr>
          <p:nvPr/>
        </p:nvPicPr>
        <p:blipFill>
          <a:blip r:embed="rId11"/>
          <a:stretch>
            <a:fillRect/>
          </a:stretch>
        </p:blipFill>
        <p:spPr>
          <a:xfrm>
            <a:off x="99393" y="129624"/>
            <a:ext cx="4443359" cy="26036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8464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0 L 0.44375 0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4.81481E-6 L 0.44375 -4.81481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10" presetClass="exit" presetSubtype="0" fill="hold" nodeType="withEffect">
                                  <p:stCondLst>
                                    <p:cond delay="40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9" presetClass="exit" presetSubtype="0" fill="hold" nodeType="withEffect">
                                  <p:stCondLst>
                                    <p:cond delay="400"/>
                                  </p:stCondLst>
                                  <p:childTnLst>
                                    <p:animEffect transition="out" filter="dissolve">
                                      <p:cBhvr>
                                        <p:cTn id="57" dur="500"/>
                                        <p:tgtEl>
                                          <p:spTgt spid="41"/>
                                        </p:tgtEl>
                                      </p:cBhvr>
                                    </p:animEffect>
                                    <p:set>
                                      <p:cBhvr>
                                        <p:cTn id="58" dur="1" fill="hold">
                                          <p:stCondLst>
                                            <p:cond delay="499"/>
                                          </p:stCondLst>
                                        </p:cTn>
                                        <p:tgtEl>
                                          <p:spTgt spid="41"/>
                                        </p:tgtEl>
                                        <p:attrNameLst>
                                          <p:attrName>style.visibility</p:attrName>
                                        </p:attrNameLst>
                                      </p:cBhvr>
                                      <p:to>
                                        <p:strVal val="hidden"/>
                                      </p:to>
                                    </p:set>
                                  </p:childTnLst>
                                </p:cTn>
                              </p:par>
                            </p:childTnLst>
                          </p:cTn>
                        </p:par>
                        <p:par>
                          <p:cTn id="59" fill="hold">
                            <p:stCondLst>
                              <p:cond delay="2200"/>
                            </p:stCondLst>
                            <p:childTnLst>
                              <p:par>
                                <p:cTn id="60" presetID="1" presetClass="exit" presetSubtype="0" fill="hold" nodeType="afterEffect">
                                  <p:stCondLst>
                                    <p:cond delay="0"/>
                                  </p:stCondLst>
                                  <p:childTnLst>
                                    <p:set>
                                      <p:cBhvr>
                                        <p:cTn id="61" dur="1" fill="hold">
                                          <p:stCondLst>
                                            <p:cond delay="0"/>
                                          </p:stCondLst>
                                        </p:cTn>
                                        <p:tgtEl>
                                          <p:spTgt spid="45"/>
                                        </p:tgtEl>
                                        <p:attrNameLst>
                                          <p:attrName>style.visibility</p:attrName>
                                        </p:attrNameLst>
                                      </p:cBhvr>
                                      <p:to>
                                        <p:strVal val="hidden"/>
                                      </p:to>
                                    </p:set>
                                  </p:childTnLst>
                                </p:cTn>
                              </p:par>
                            </p:childTnLst>
                          </p:cTn>
                        </p:par>
                        <p:par>
                          <p:cTn id="62" fill="hold">
                            <p:stCondLst>
                              <p:cond delay="2200"/>
                            </p:stCondLst>
                            <p:childTnLst>
                              <p:par>
                                <p:cTn id="63" presetID="35" presetClass="path" presetSubtype="0" fill="hold" nodeType="afterEffect">
                                  <p:stCondLst>
                                    <p:cond delay="0"/>
                                  </p:stCondLst>
                                  <p:childTnLst>
                                    <p:animMotion origin="layout" path="M 2.5E-6 -1.48148E-6 L -1 -1.48148E-6 " pathEditMode="relative" rAng="0" ptsTypes="AA">
                                      <p:cBhvr>
                                        <p:cTn id="64" dur="3000" fill="hold"/>
                                        <p:tgtEl>
                                          <p:spTgt spid="31"/>
                                        </p:tgtEl>
                                        <p:attrNameLst>
                                          <p:attrName>ppt_x</p:attrName>
                                          <p:attrName>ppt_y</p:attrName>
                                        </p:attrNameLst>
                                      </p:cBhvr>
                                      <p:rCtr x="-50000" y="0"/>
                                    </p:animMotion>
                                  </p:childTnLst>
                                </p:cTn>
                              </p:par>
                              <p:par>
                                <p:cTn id="65" presetID="35" presetClass="path" presetSubtype="0" fill="hold" nodeType="withEffect">
                                  <p:stCondLst>
                                    <p:cond delay="0"/>
                                  </p:stCondLst>
                                  <p:childTnLst>
                                    <p:animMotion origin="layout" path="M 4.16667E-6 3.33333E-6 L -1 3.33333E-6 " pathEditMode="relative" rAng="0" ptsTypes="AA">
                                      <p:cBhvr>
                                        <p:cTn id="66" dur="3000" fill="hold"/>
                                        <p:tgtEl>
                                          <p:spTgt spid="34"/>
                                        </p:tgtEl>
                                        <p:attrNameLst>
                                          <p:attrName>ppt_x</p:attrName>
                                          <p:attrName>ppt_y</p:attrName>
                                        </p:attrNameLst>
                                      </p:cBhvr>
                                      <p:rCtr x="-50000" y="0"/>
                                    </p:animMotion>
                                  </p:childTnLst>
                                </p:cTn>
                              </p:par>
                              <p:par>
                                <p:cTn id="67" presetID="35" presetClass="path" presetSubtype="0" fill="hold" nodeType="withEffect">
                                  <p:stCondLst>
                                    <p:cond delay="0"/>
                                  </p:stCondLst>
                                  <p:childTnLst>
                                    <p:animMotion origin="layout" path="M 4.16667E-6 4.07407E-6 L -1 4.07407E-6 " pathEditMode="relative" rAng="0" ptsTypes="AA">
                                      <p:cBhvr>
                                        <p:cTn id="68" dur="3000" fill="hold"/>
                                        <p:tgtEl>
                                          <p:spTgt spid="35"/>
                                        </p:tgtEl>
                                        <p:attrNameLst>
                                          <p:attrName>ppt_x</p:attrName>
                                          <p:attrName>ppt_y</p:attrName>
                                        </p:attrNameLst>
                                      </p:cBhvr>
                                      <p:rCtr x="-50000" y="0"/>
                                    </p:animMotion>
                                  </p:childTnLst>
                                </p:cTn>
                              </p:par>
                              <p:par>
                                <p:cTn id="69" presetID="35" presetClass="path" presetSubtype="0" fill="hold" nodeType="withEffect">
                                  <p:stCondLst>
                                    <p:cond delay="0"/>
                                  </p:stCondLst>
                                  <p:childTnLst>
                                    <p:animMotion origin="layout" path="M 1.25E-6 1.11111E-6 L -1 1.11111E-6 " pathEditMode="relative" rAng="0" ptsTypes="AA">
                                      <p:cBhvr>
                                        <p:cTn id="70" dur="3000" fill="hold"/>
                                        <p:tgtEl>
                                          <p:spTgt spid="41"/>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69" y="0"/>
            <a:ext cx="12160251" cy="6851394"/>
          </a:xfrm>
          <a:prstGeom prst="rect">
            <a:avLst/>
          </a:prstGeom>
        </p:spPr>
      </p:pic>
      <p:pic>
        <p:nvPicPr>
          <p:cNvPr id="41" name="CAUDI">
            <a:extLst>
              <a:ext uri="{FF2B5EF4-FFF2-40B4-BE49-F238E27FC236}">
                <a16:creationId xmlns:a16="http://schemas.microsoft.com/office/drawing/2014/main" id="{C3B0B4C0-EF19-4ECD-A454-77453237E8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3689" y="2679440"/>
            <a:ext cx="3015137" cy="2805476"/>
          </a:xfrm>
          <a:prstGeom prst="rect">
            <a:avLst/>
          </a:prstGeom>
        </p:spPr>
      </p:pic>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2068" y="3919747"/>
            <a:ext cx="753864" cy="648323"/>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rcRect/>
          <a:stretch/>
        </p:blipFill>
        <p:spPr>
          <a:xfrm>
            <a:off x="-381446" y="2628454"/>
            <a:ext cx="4048571" cy="404857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7520" y="2110352"/>
            <a:ext cx="3891847" cy="314341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06611" y="3979586"/>
            <a:ext cx="753864" cy="648323"/>
          </a:xfrm>
          <a:prstGeom prst="rect">
            <a:avLst/>
          </a:prstGeom>
        </p:spPr>
      </p:pic>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3247" y="4016048"/>
            <a:ext cx="753864" cy="648323"/>
          </a:xfrm>
          <a:prstGeom prst="rect">
            <a:avLst/>
          </a:prstGeom>
        </p:spPr>
      </p:pic>
      <p:sp>
        <p:nvSpPr>
          <p:cNvPr id="20" name="Rectangle 19"/>
          <p:cNvSpPr/>
          <p:nvPr/>
        </p:nvSpPr>
        <p:spPr>
          <a:xfrm>
            <a:off x="5039139" y="179222"/>
            <a:ext cx="6659375" cy="225586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Câu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chuyện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kết</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thúc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Yêu</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quy</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hàng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dân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bản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trở</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lại</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cuộc</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sống</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yên</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bình</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a:t>
            </a:r>
          </a:p>
        </p:txBody>
      </p:sp>
      <p:pic>
        <p:nvPicPr>
          <p:cNvPr id="27"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1309158" y="0"/>
            <a:ext cx="882842" cy="775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87063B9-DED6-ACC9-8218-93B467559380}"/>
              </a:ext>
            </a:extLst>
          </p:cNvPr>
          <p:cNvPicPr>
            <a:picLocks noChangeAspect="1"/>
          </p:cNvPicPr>
          <p:nvPr/>
        </p:nvPicPr>
        <p:blipFill>
          <a:blip r:embed="rId10"/>
          <a:stretch>
            <a:fillRect/>
          </a:stretch>
        </p:blipFill>
        <p:spPr>
          <a:xfrm>
            <a:off x="224874" y="117405"/>
            <a:ext cx="4488264" cy="2566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12" descr="Káº¿t quáº£ hÃ¬nh áº£nh cho win text gif">
            <a:extLst>
              <a:ext uri="{FF2B5EF4-FFF2-40B4-BE49-F238E27FC236}">
                <a16:creationId xmlns:a16="http://schemas.microsoft.com/office/drawing/2014/main" id="{EEB08835-323D-2F1D-5A55-3B798B823C5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656721" y="994545"/>
            <a:ext cx="5053100" cy="50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51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tra-loi-dung-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63" presetClass="path" presetSubtype="0" fill="hold" nodeType="withEffect">
                                  <p:stCondLst>
                                    <p:cond delay="0"/>
                                  </p:stCondLst>
                                  <p:childTnLst>
                                    <p:animMotion origin="layout" path="M 0 1.11022E-16 L 0.44375 1.11022E-16 " pathEditMode="relative" rAng="0" ptsTypes="AA">
                                      <p:cBhvr>
                                        <p:cTn id="32" dur="300" fill="hold"/>
                                        <p:tgtEl>
                                          <p:spTgt spid="44"/>
                                        </p:tgtEl>
                                        <p:attrNameLst>
                                          <p:attrName>ppt_x</p:attrName>
                                          <p:attrName>ppt_y</p:attrName>
                                        </p:attrNameLst>
                                      </p:cBhvr>
                                      <p:rCtr x="22187" y="0"/>
                                    </p:animMotion>
                                  </p:childTnLst>
                                </p:cTn>
                              </p:par>
                              <p:par>
                                <p:cTn id="33" presetID="63" presetClass="path" presetSubtype="0" fill="hold" nodeType="withEffect">
                                  <p:stCondLst>
                                    <p:cond delay="0"/>
                                  </p:stCondLst>
                                  <p:childTnLst>
                                    <p:animMotion origin="layout" path="M 3.54167E-6 3.7037E-6 L 0.44375 3.7037E-6 " pathEditMode="relative" rAng="0" ptsTypes="AA">
                                      <p:cBhvr>
                                        <p:cTn id="34" dur="300" fill="hold"/>
                                        <p:tgtEl>
                                          <p:spTgt spid="46"/>
                                        </p:tgtEl>
                                        <p:attrNameLst>
                                          <p:attrName>ppt_x</p:attrName>
                                          <p:attrName>ppt_y</p:attrName>
                                        </p:attrNameLst>
                                      </p:cBhvr>
                                      <p:rCtr x="22187" y="0"/>
                                    </p:animMotion>
                                  </p:childTnLst>
                                </p:cTn>
                              </p:par>
                              <p:par>
                                <p:cTn id="35" presetID="63" presetClass="path" presetSubtype="0" fill="hold" nodeType="withEffect">
                                  <p:stCondLst>
                                    <p:cond delay="0"/>
                                  </p:stCondLst>
                                  <p:childTnLst>
                                    <p:animMotion origin="layout" path="M -4.375E-6 3.7037E-7 L 0.44375 3.7037E-7 " pathEditMode="relative" rAng="0" ptsTypes="AA">
                                      <p:cBhvr>
                                        <p:cTn id="36" dur="300" fill="hold"/>
                                        <p:tgtEl>
                                          <p:spTgt spid="47"/>
                                        </p:tgtEl>
                                        <p:attrNameLst>
                                          <p:attrName>ppt_x</p:attrName>
                                          <p:attrName>ppt_y</p:attrName>
                                        </p:attrNameLst>
                                      </p:cBhvr>
                                      <p:rCtr x="22187" y="0"/>
                                    </p:animMotion>
                                  </p:childTnLst>
                                </p:cTn>
                              </p:par>
                            </p:childTnLst>
                          </p:cTn>
                        </p:par>
                        <p:par>
                          <p:cTn id="37" fill="hold">
                            <p:stCondLst>
                              <p:cond delay="800"/>
                            </p:stCondLst>
                            <p:childTnLst>
                              <p:par>
                                <p:cTn id="38" presetID="10" presetClass="exit" presetSubtype="0" fill="hold" nodeType="afterEffect">
                                  <p:stCondLst>
                                    <p:cond delay="0"/>
                                  </p:stCondLst>
                                  <p:childTnLst>
                                    <p:animEffect transition="out" filter="fade">
                                      <p:cBhvr>
                                        <p:cTn id="39" dur="500"/>
                                        <p:tgtEl>
                                          <p:spTgt spid="44"/>
                                        </p:tgtEl>
                                      </p:cBhvr>
                                    </p:animEffect>
                                    <p:set>
                                      <p:cBhvr>
                                        <p:cTn id="40" dur="1" fill="hold">
                                          <p:stCondLst>
                                            <p:cond delay="499"/>
                                          </p:stCondLst>
                                        </p:cTn>
                                        <p:tgtEl>
                                          <p:spTgt spid="4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47"/>
                                        </p:tgtEl>
                                      </p:cBhvr>
                                    </p:animEffect>
                                    <p:set>
                                      <p:cBhvr>
                                        <p:cTn id="46" dur="1" fill="hold">
                                          <p:stCondLst>
                                            <p:cond delay="499"/>
                                          </p:stCondLst>
                                        </p:cTn>
                                        <p:tgtEl>
                                          <p:spTgt spid="47"/>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par>
                          <p:cTn id="49" fill="hold">
                            <p:stCondLst>
                              <p:cond delay="1300"/>
                            </p:stCondLst>
                            <p:childTnLst>
                              <p:par>
                                <p:cTn id="50" presetID="10" presetClass="exit" presetSubtype="0" fill="hold" nodeType="afterEffect">
                                  <p:stCondLst>
                                    <p:cond delay="400"/>
                                  </p:stCondLst>
                                  <p:childTnLst>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9" presetClass="exit" presetSubtype="0" fill="hold" nodeType="withEffect">
                                  <p:stCondLst>
                                    <p:cond delay="400"/>
                                  </p:stCondLst>
                                  <p:childTnLst>
                                    <p:animEffect transition="out" filter="dissolv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childTnLst>
                          </p:cTn>
                        </p:par>
                        <p:par>
                          <p:cTn id="56" fill="hold">
                            <p:stCondLst>
                              <p:cond delay="2200"/>
                            </p:stCondLst>
                            <p:childTnLst>
                              <p:par>
                                <p:cTn id="57" presetID="1" presetClass="exit" presetSubtype="0" fill="hold" nodeType="after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par>
                          <p:cTn id="59" fill="hold">
                            <p:stCondLst>
                              <p:cond delay="2200"/>
                            </p:stCondLst>
                            <p:childTnLst>
                              <p:par>
                                <p:cTn id="60" presetID="10" presetClass="entr" presetSubtype="0" fill="hold" nodeType="after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12311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câu</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prstClr val="black"/>
                </a:solidFill>
                <a:effectLst/>
                <a:uLnTx/>
                <a:uFillTx/>
                <a:latin typeface="Calibri" panose="020F0502020204030204"/>
                <a:ea typeface="+mn-ea"/>
                <a:cs typeface="+mn-cs"/>
              </a:rPr>
              <a:t>chuyện</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5400" b="1" i="1" u="none" strike="noStrike" kern="1200" cap="none" spc="0" normalizeH="0" noProof="0" dirty="0">
                <a:ln>
                  <a:noFill/>
                </a:ln>
                <a:solidFill>
                  <a:prstClr val="black"/>
                </a:solidFill>
                <a:effectLst/>
                <a:uLnTx/>
                <a:uFillTx/>
                <a:latin typeface="Calibri" panose="020F0502020204030204"/>
                <a:ea typeface="+mn-ea"/>
                <a:cs typeface="+mn-cs"/>
              </a:rPr>
              <a:t>“</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Bốn</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anh</a:t>
            </a:r>
            <a:r>
              <a:rPr kumimoji="0" lang="en-US" sz="5400" b="1"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5400" b="1" i="1" u="none" strike="noStrike" kern="1200" cap="none" spc="0" normalizeH="0" noProof="0" dirty="0" err="1">
                <a:ln>
                  <a:noFill/>
                </a:ln>
                <a:solidFill>
                  <a:srgbClr val="FF0000"/>
                </a:solidFill>
                <a:effectLst/>
                <a:uLnTx/>
                <a:uFillTx/>
                <a:latin typeface="Calibri" panose="020F0502020204030204"/>
                <a:ea typeface="+mn-ea"/>
                <a:cs typeface="+mn-cs"/>
              </a:rPr>
              <a:t>tài</a:t>
            </a:r>
            <a:r>
              <a:rPr kumimoji="0" lang="en-US" sz="54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3798" y="3431851"/>
            <a:ext cx="4958366" cy="3426149"/>
          </a:xfrm>
          <a:prstGeom prst="rect">
            <a:avLst/>
          </a:prstGeom>
        </p:spPr>
      </p:pic>
      <p:pic>
        <p:nvPicPr>
          <p:cNvPr id="4098" name="Picture 2" descr="Colorful flowers flat icon pack"/>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580307" y="2924798"/>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3117518" y="710647"/>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C58F71E-B642-26B8-73F0-46A8471BB3C6}"/>
              </a:ext>
            </a:extLst>
          </p:cNvPr>
          <p:cNvSpPr txBox="1"/>
          <p:nvPr/>
        </p:nvSpPr>
        <p:spPr>
          <a:xfrm>
            <a:off x="3127043" y="950110"/>
            <a:ext cx="691941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Tập</a:t>
            </a:r>
            <a:r>
              <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baseline="0" noProof="0" dirty="0" err="1">
                <a:ln w="12700">
                  <a:solidFill>
                    <a:sysClr val="windowText" lastClr="000000"/>
                  </a:solidFill>
                </a:ln>
                <a:solidFill>
                  <a:srgbClr val="FFCC00"/>
                </a:solidFill>
                <a:effectLst/>
                <a:uLnTx/>
                <a:uFillTx/>
                <a:ea typeface="+mn-ea"/>
                <a:cs typeface="+mn-cs"/>
              </a:rPr>
              <a:t>kể</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lại</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câu</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chuyện</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trong</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r>
              <a:rPr kumimoji="0" lang="en-US" sz="6000" b="1" i="0" u="none" strike="noStrike" kern="1200" cap="none" spc="0" normalizeH="0" noProof="0" dirty="0" err="1">
                <a:ln w="12700">
                  <a:solidFill>
                    <a:sysClr val="windowText" lastClr="000000"/>
                  </a:solidFill>
                </a:ln>
                <a:solidFill>
                  <a:srgbClr val="FFCC00"/>
                </a:solidFill>
                <a:effectLst/>
                <a:uLnTx/>
                <a:uFillTx/>
                <a:ea typeface="+mn-ea"/>
                <a:cs typeface="+mn-cs"/>
              </a:rPr>
              <a:t>nhóm</a:t>
            </a:r>
            <a:r>
              <a:rPr kumimoji="0" lang="en-US" sz="6000" b="1" i="0" u="none" strike="noStrike" kern="1200" cap="none" spc="0" normalizeH="0" noProof="0" dirty="0">
                <a:ln w="12700">
                  <a:solidFill>
                    <a:sysClr val="windowText" lastClr="000000"/>
                  </a:solidFill>
                </a:ln>
                <a:solidFill>
                  <a:srgbClr val="FFCC00"/>
                </a:solidFill>
                <a:effectLst/>
                <a:uLnTx/>
                <a:uFillTx/>
                <a:ea typeface="+mn-ea"/>
                <a:cs typeface="+mn-cs"/>
              </a:rPr>
              <a:t> </a:t>
            </a:r>
            <a:endParaRPr kumimoji="0" lang="en-US" sz="6000" b="1" i="0" u="none" strike="noStrike" kern="1200" cap="none" spc="0" normalizeH="0" baseline="0" noProof="0" dirty="0">
              <a:ln w="12700">
                <a:solidFill>
                  <a:sysClr val="windowText" lastClr="000000"/>
                </a:solidFill>
              </a:ln>
              <a:solidFill>
                <a:srgbClr val="FFCC00"/>
              </a:solidFill>
              <a:effectLst/>
              <a:uLnTx/>
              <a:uFillTx/>
              <a:ea typeface="+mn-ea"/>
              <a:cs typeface="+mn-cs"/>
            </a:endParaRPr>
          </a:p>
        </p:txBody>
      </p:sp>
    </p:spTree>
    <p:extLst>
      <p:ext uri="{BB962C8B-B14F-4D97-AF65-F5344CB8AC3E}">
        <p14:creationId xmlns:p14="http://schemas.microsoft.com/office/powerpoint/2010/main" val="147850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11"/>
                                        </p:tgtEl>
                                        <p:attrNameLst>
                                          <p:attrName>r</p:attrName>
                                        </p:attrNameLst>
                                      </p:cBhvr>
                                    </p:animRot>
                                    <p:animRot by="-240000">
                                      <p:cBhvr>
                                        <p:cTn id="11" dur="200" fill="hold">
                                          <p:stCondLst>
                                            <p:cond delay="200"/>
                                          </p:stCondLst>
                                        </p:cTn>
                                        <p:tgtEl>
                                          <p:spTgt spid="11"/>
                                        </p:tgtEl>
                                        <p:attrNameLst>
                                          <p:attrName>r</p:attrName>
                                        </p:attrNameLst>
                                      </p:cBhvr>
                                    </p:animRot>
                                    <p:animRot by="240000">
                                      <p:cBhvr>
                                        <p:cTn id="12" dur="200" fill="hold">
                                          <p:stCondLst>
                                            <p:cond delay="400"/>
                                          </p:stCondLst>
                                        </p:cTn>
                                        <p:tgtEl>
                                          <p:spTgt spid="11"/>
                                        </p:tgtEl>
                                        <p:attrNameLst>
                                          <p:attrName>r</p:attrName>
                                        </p:attrNameLst>
                                      </p:cBhvr>
                                    </p:animRot>
                                    <p:animRot by="-240000">
                                      <p:cBhvr>
                                        <p:cTn id="13" dur="200" fill="hold">
                                          <p:stCondLst>
                                            <p:cond delay="600"/>
                                          </p:stCondLst>
                                        </p:cTn>
                                        <p:tgtEl>
                                          <p:spTgt spid="11"/>
                                        </p:tgtEl>
                                        <p:attrNameLst>
                                          <p:attrName>r</p:attrName>
                                        </p:attrNameLst>
                                      </p:cBhvr>
                                    </p:animRot>
                                    <p:animRot by="120000">
                                      <p:cBhvr>
                                        <p:cTn id="14"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6A21C62-B357-9F72-FCF3-80DB3B883485}"/>
              </a:ext>
            </a:extLst>
          </p:cNvPr>
          <p:cNvPicPr>
            <a:picLocks noChangeAspect="1"/>
          </p:cNvPicPr>
          <p:nvPr/>
        </p:nvPicPr>
        <p:blipFill>
          <a:blip r:embed="rId3"/>
          <a:stretch>
            <a:fillRect/>
          </a:stretch>
        </p:blipFill>
        <p:spPr>
          <a:xfrm>
            <a:off x="4902666" y="2315817"/>
            <a:ext cx="7109601" cy="42072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333C8E93-59EA-0440-2BE0-E47CCF611EFF}"/>
              </a:ext>
            </a:extLst>
          </p:cNvPr>
          <p:cNvPicPr>
            <a:picLocks noChangeAspect="1"/>
          </p:cNvPicPr>
          <p:nvPr/>
        </p:nvPicPr>
        <p:blipFill>
          <a:blip r:embed="rId4"/>
          <a:stretch>
            <a:fillRect/>
          </a:stretch>
        </p:blipFill>
        <p:spPr>
          <a:xfrm>
            <a:off x="913931" y="231975"/>
            <a:ext cx="10821338" cy="1603387"/>
          </a:xfrm>
          <a:prstGeom prst="rect">
            <a:avLst/>
          </a:prstGeom>
        </p:spPr>
      </p:pic>
      <p:pic>
        <p:nvPicPr>
          <p:cNvPr id="21" name="Picture 20">
            <a:extLst>
              <a:ext uri="{FF2B5EF4-FFF2-40B4-BE49-F238E27FC236}">
                <a16:creationId xmlns:a16="http://schemas.microsoft.com/office/drawing/2014/main" id="{3D3DAE8E-A75F-541F-CFDB-A82105457DF1}"/>
              </a:ext>
            </a:extLst>
          </p:cNvPr>
          <p:cNvPicPr>
            <a:picLocks noChangeAspect="1"/>
          </p:cNvPicPr>
          <p:nvPr/>
        </p:nvPicPr>
        <p:blipFill>
          <a:blip r:embed="rId5"/>
          <a:stretch>
            <a:fillRect/>
          </a:stretch>
        </p:blipFill>
        <p:spPr>
          <a:xfrm>
            <a:off x="-1177725" y="1612965"/>
            <a:ext cx="6097595" cy="5469901"/>
          </a:xfrm>
          <a:prstGeom prst="rect">
            <a:avLst/>
          </a:prstGeom>
        </p:spPr>
      </p:pic>
    </p:spTree>
    <p:extLst>
      <p:ext uri="{BB962C8B-B14F-4D97-AF65-F5344CB8AC3E}">
        <p14:creationId xmlns:p14="http://schemas.microsoft.com/office/powerpoint/2010/main" val="368313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15" name="Picture 2" descr="Cute cartoon snail vector illustration"/>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61022" y="5172075"/>
            <a:ext cx="855056" cy="5135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324657" y="5006306"/>
            <a:ext cx="1867343" cy="2035278"/>
          </a:xfrm>
          <a:prstGeom prst="rect">
            <a:avLst/>
          </a:prstGeom>
        </p:spPr>
      </p:pic>
      <p:pic>
        <p:nvPicPr>
          <p:cNvPr id="17" name="Picture 1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0" y="5006306"/>
            <a:ext cx="1867343" cy="2035278"/>
          </a:xfrm>
          <a:prstGeom prst="rect">
            <a:avLst/>
          </a:prstGeom>
        </p:spPr>
      </p:pic>
      <p:sp>
        <p:nvSpPr>
          <p:cNvPr id="21" name="Rounded Rectangle 20"/>
          <p:cNvSpPr/>
          <p:nvPr/>
        </p:nvSpPr>
        <p:spPr>
          <a:xfrm>
            <a:off x="2539005" y="2706113"/>
            <a:ext cx="8775512" cy="103837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vi-VN" sz="2800" b="1">
                <a:solidFill>
                  <a:prstClr val="black"/>
                </a:solidFill>
                <a:latin typeface="Calibri" panose="020F0502020204030204"/>
              </a:rPr>
              <a:t>Nghe hiểu câu chuyện Bốn anh tài, trả lời câu hỏi dưới tranh</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sp>
        <p:nvSpPr>
          <p:cNvPr id="22" name="Rounded Rectangle 21"/>
          <p:cNvSpPr/>
          <p:nvPr/>
        </p:nvSpPr>
        <p:spPr>
          <a:xfrm>
            <a:off x="2539005" y="4060997"/>
            <a:ext cx="8775512" cy="1463503"/>
          </a:xfrm>
          <a:prstGeom prst="roundRect">
            <a:avLst/>
          </a:prstGeom>
          <a:solidFill>
            <a:schemeClr val="accent4">
              <a:lumMod val="40000"/>
              <a:lumOff val="60000"/>
            </a:schemeClr>
          </a:solidFill>
          <a:ln w="28575">
            <a:no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pPr>
            <a:r>
              <a:rPr lang="en-US" sz="2800" b="1" dirty="0">
                <a:solidFill>
                  <a:prstClr val="black"/>
                </a:solidFill>
                <a:latin typeface="Calibri" panose="020F0502020204030204"/>
              </a:rPr>
              <a:t>K</a:t>
            </a:r>
            <a:r>
              <a:rPr lang="vi-VN" sz="2800" b="1" dirty="0">
                <a:solidFill>
                  <a:prstClr val="black"/>
                </a:solidFill>
                <a:latin typeface="Calibri" panose="020F0502020204030204"/>
              </a:rPr>
              <a:t>ể lại được 1 – 2 đoạn trong câu chuyện dựa vào tranh và câu hỏi gợi ý (không bắt buộc kể đúng nguyên văn câu chuyện).</a:t>
            </a:r>
          </a:p>
        </p:txBody>
      </p:sp>
      <p:sp>
        <p:nvSpPr>
          <p:cNvPr id="2" name="Heart 1"/>
          <p:cNvSpPr/>
          <p:nvPr/>
        </p:nvSpPr>
        <p:spPr>
          <a:xfrm>
            <a:off x="1949890" y="2658879"/>
            <a:ext cx="1099429" cy="1085502"/>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Heart 27"/>
          <p:cNvSpPr/>
          <p:nvPr/>
        </p:nvSpPr>
        <p:spPr>
          <a:xfrm>
            <a:off x="1949890" y="4002695"/>
            <a:ext cx="1035796" cy="1167246"/>
          </a:xfrm>
          <a:prstGeom prst="hear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 descr="Clip nghệ thuật số - Dễ thương Số Một PNG Yêu Ảnh png tải về - Miễn phí  trong suốt điện Thoại Di động Phụ Kiện png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854" y="2917193"/>
            <a:ext cx="545162" cy="5384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lip nghệ thuật số - Dễ thương Số Hai PNG Yêu Ảnh png tải về - Miễn phí  trong suốt Khu Vực png Tải về."/>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77" y="4377938"/>
            <a:ext cx="584889" cy="5199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729290-1DA8-AA40-047D-D29DB298E4D4}"/>
              </a:ext>
            </a:extLst>
          </p:cNvPr>
          <p:cNvPicPr>
            <a:picLocks noChangeAspect="1"/>
          </p:cNvPicPr>
          <p:nvPr/>
        </p:nvPicPr>
        <p:blipFill>
          <a:blip r:embed="rId7"/>
          <a:stretch>
            <a:fillRect/>
          </a:stretch>
        </p:blipFill>
        <p:spPr>
          <a:xfrm>
            <a:off x="1927482" y="126794"/>
            <a:ext cx="8718036" cy="1822862"/>
          </a:xfrm>
          <a:prstGeom prst="rect">
            <a:avLst/>
          </a:prstGeom>
        </p:spPr>
      </p:pic>
    </p:spTree>
    <p:extLst>
      <p:ext uri="{BB962C8B-B14F-4D97-AF65-F5344CB8AC3E}">
        <p14:creationId xmlns:p14="http://schemas.microsoft.com/office/powerpoint/2010/main" val="1036512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p:tgtEl>
                                          <p:spTgt spid="22"/>
                                        </p:tgtEl>
                                        <p:attrNameLst>
                                          <p:attrName>ppt_y</p:attrName>
                                        </p:attrNameLst>
                                      </p:cBhvr>
                                      <p:tavLst>
                                        <p:tav tm="0">
                                          <p:val>
                                            <p:strVal val="#ppt_y+#ppt_h*1.125000"/>
                                          </p:val>
                                        </p:tav>
                                        <p:tav tm="100000">
                                          <p:val>
                                            <p:strVal val="#ppt_y"/>
                                          </p:val>
                                        </p:tav>
                                      </p:tavLst>
                                    </p:anim>
                                    <p:animEffect transition="in" filter="wipe(up)">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p:tgtEl>
                                          <p:spTgt spid="30"/>
                                        </p:tgtEl>
                                        <p:attrNameLst>
                                          <p:attrName>ppt_y</p:attrName>
                                        </p:attrNameLst>
                                      </p:cBhvr>
                                      <p:tavLst>
                                        <p:tav tm="0">
                                          <p:val>
                                            <p:strVal val="#ppt_y+#ppt_h*1.125000"/>
                                          </p:val>
                                        </p:tav>
                                        <p:tav tm="100000">
                                          <p:val>
                                            <p:strVal val="#ppt_y"/>
                                          </p:val>
                                        </p:tav>
                                      </p:tavLst>
                                    </p:anim>
                                    <p:animEffect transition="in" filter="wipe(up)">
                                      <p:cBhvr>
                                        <p:cTn id="20" dur="500"/>
                                        <p:tgtEl>
                                          <p:spTgt spid="30"/>
                                        </p:tgtEl>
                                      </p:cBhvr>
                                    </p:animEffect>
                                  </p:childTnLst>
                                </p:cTn>
                              </p:par>
                              <p:par>
                                <p:cTn id="21" presetID="12" presetClass="entr" presetSubtype="4"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ppt_y</p:attrName>
                                        </p:attrNameLst>
                                      </p:cBhvr>
                                      <p:tavLst>
                                        <p:tav tm="0">
                                          <p:val>
                                            <p:strVal val="#ppt_y+#ppt_h*1.125000"/>
                                          </p:val>
                                        </p:tav>
                                        <p:tav tm="100000">
                                          <p:val>
                                            <p:strVal val="#ppt_y"/>
                                          </p:val>
                                        </p:tav>
                                      </p:tavLst>
                                    </p:anim>
                                    <p:animEffect transition="in" filter="wipe(up)">
                                      <p:cBhvr>
                                        <p:cTn id="24" dur="500"/>
                                        <p:tgtEl>
                                          <p:spTgt spid="31"/>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p:tgtEl>
                                          <p:spTgt spid="2"/>
                                        </p:tgtEl>
                                        <p:attrNameLst>
                                          <p:attrName>ppt_y</p:attrName>
                                        </p:attrNameLst>
                                      </p:cBhvr>
                                      <p:tavLst>
                                        <p:tav tm="0">
                                          <p:val>
                                            <p:strVal val="#ppt_y+#ppt_h*1.125000"/>
                                          </p:val>
                                        </p:tav>
                                        <p:tav tm="100000">
                                          <p:val>
                                            <p:strVal val="#ppt_y"/>
                                          </p:val>
                                        </p:tav>
                                      </p:tavLst>
                                    </p:anim>
                                    <p:animEffect transition="in" filter="wipe(up)">
                                      <p:cBhvr>
                                        <p:cTn id="28" dur="500"/>
                                        <p:tgtEl>
                                          <p:spTgt spid="2"/>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ppt_y</p:attrName>
                                        </p:attrNameLst>
                                      </p:cBhvr>
                                      <p:tavLst>
                                        <p:tav tm="0">
                                          <p:val>
                                            <p:strVal val="#ppt_y+#ppt_h*1.125000"/>
                                          </p:val>
                                        </p:tav>
                                        <p:tav tm="100000">
                                          <p:val>
                                            <p:strVal val="#ppt_y"/>
                                          </p:val>
                                        </p:tav>
                                      </p:tavLst>
                                    </p:anim>
                                    <p:animEffect transition="in" filter="wipe(up)">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C703A9-C82C-4F63-67B3-37213BA1FA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1295400" y="3103572"/>
            <a:ext cx="5048456" cy="4038571"/>
          </a:xfrm>
          <a:prstGeom prst="rect">
            <a:avLst/>
          </a:prstGeom>
        </p:spPr>
      </p:pic>
      <p:sp>
        <p:nvSpPr>
          <p:cNvPr id="10" name="TextBox 9">
            <a:extLst>
              <a:ext uri="{FF2B5EF4-FFF2-40B4-BE49-F238E27FC236}">
                <a16:creationId xmlns:a16="http://schemas.microsoft.com/office/drawing/2014/main" id="{5F42BAFD-3375-48EC-AC33-9CB322ABC5FF}"/>
              </a:ext>
            </a:extLst>
          </p:cNvPr>
          <p:cNvSpPr txBox="1"/>
          <p:nvPr/>
        </p:nvSpPr>
        <p:spPr>
          <a:xfrm>
            <a:off x="2981739" y="2576729"/>
            <a:ext cx="8305800" cy="4154984"/>
          </a:xfrm>
          <a:prstGeom prst="rect">
            <a:avLst/>
          </a:prstGeom>
          <a:solidFill>
            <a:schemeClr val="bg1"/>
          </a:solidFill>
          <a:ln>
            <a:solidFill>
              <a:schemeClr val="accent1"/>
            </a:solidFill>
          </a:ln>
        </p:spPr>
        <p:txBody>
          <a:bodyPr wrap="square">
            <a:spAutoFit/>
          </a:bodyPr>
          <a:lstStyle/>
          <a:p>
            <a:pPr lvl="0" algn="just" defTabSz="457200"/>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Câu</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a:t>
            </a:r>
            <a:r>
              <a:rPr lang="en-US" sz="4400" b="1" dirty="0" err="1">
                <a:solidFill>
                  <a:srgbClr val="FF3399"/>
                </a:solidFill>
                <a:latin typeface="Calibri" panose="020F0502020204030204" pitchFamily="34" charset="0"/>
                <a:ea typeface="Times New Roman" panose="02020603050405020304" pitchFamily="18" charset="0"/>
                <a:cs typeface="Calibri" panose="020F0502020204030204" pitchFamily="34" charset="0"/>
              </a:rPr>
              <a:t>chuyện</a:t>
            </a:r>
            <a:r>
              <a:rPr lang="en-US"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 c</a:t>
            </a:r>
            <a:r>
              <a:rPr lang="vi-VN" sz="4400" b="1" dirty="0">
                <a:solidFill>
                  <a:srgbClr val="FF3399"/>
                </a:solidFill>
                <a:latin typeface="Calibri" panose="020F0502020204030204" pitchFamily="34" charset="0"/>
                <a:ea typeface="Times New Roman" panose="02020603050405020304" pitchFamily="18" charset="0"/>
                <a:cs typeface="Calibri" panose="020F0502020204030204" pitchFamily="34" charset="0"/>
              </a:rPr>
              <a:t>a ngợi tài năng của con người trong việc chinh phục thiên nhiên, diệt trừ mọi thế lực đen tối để bảo vệ cuộc sống tốt đẹp. Chuyện này còn có ý nghĩa: cái thiện luôn chiến thắng cái ác.</a:t>
            </a:r>
            <a:endParaRPr kumimoji="0" lang="en-US" sz="40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123E424-C12F-11CF-14BB-6A8934CBBB5D}"/>
              </a:ext>
            </a:extLst>
          </p:cNvPr>
          <p:cNvPicPr>
            <a:picLocks noChangeAspect="1"/>
          </p:cNvPicPr>
          <p:nvPr/>
        </p:nvPicPr>
        <p:blipFill>
          <a:blip r:embed="rId4"/>
          <a:stretch>
            <a:fillRect/>
          </a:stretch>
        </p:blipFill>
        <p:spPr>
          <a:xfrm>
            <a:off x="1370662" y="0"/>
            <a:ext cx="10821338" cy="2621507"/>
          </a:xfrm>
          <a:prstGeom prst="rect">
            <a:avLst/>
          </a:prstGeom>
        </p:spPr>
      </p:pic>
    </p:spTree>
    <p:extLst>
      <p:ext uri="{BB962C8B-B14F-4D97-AF65-F5344CB8AC3E}">
        <p14:creationId xmlns:p14="http://schemas.microsoft.com/office/powerpoint/2010/main" val="2073909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489" y="4118624"/>
            <a:ext cx="714606" cy="71460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18745" y="512833"/>
            <a:ext cx="714606" cy="714607"/>
          </a:xfrm>
          <a:prstGeom prst="rect">
            <a:avLst/>
          </a:prstGeom>
        </p:spPr>
      </p:pic>
      <p:pic>
        <p:nvPicPr>
          <p:cNvPr id="1026" name="Picture 2" descr="Cute girl smiling welcoming posture character cartoon logo hand drawn art illustration"/>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8499698" y="3404903"/>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74FD5D-7199-ADD1-93E9-5C5B221A545E}"/>
              </a:ext>
            </a:extLst>
          </p:cNvPr>
          <p:cNvPicPr>
            <a:picLocks noChangeAspect="1"/>
          </p:cNvPicPr>
          <p:nvPr/>
        </p:nvPicPr>
        <p:blipFill>
          <a:blip r:embed="rId5"/>
          <a:stretch>
            <a:fillRect/>
          </a:stretch>
        </p:blipFill>
        <p:spPr>
          <a:xfrm>
            <a:off x="1487027" y="1929282"/>
            <a:ext cx="9144793" cy="2359356"/>
          </a:xfrm>
          <a:prstGeom prst="rect">
            <a:avLst/>
          </a:prstGeom>
        </p:spPr>
      </p:pic>
      <p:sp>
        <p:nvSpPr>
          <p:cNvPr id="4" name="TextBox 3">
            <a:extLst>
              <a:ext uri="{FF2B5EF4-FFF2-40B4-BE49-F238E27FC236}">
                <a16:creationId xmlns:a16="http://schemas.microsoft.com/office/drawing/2014/main" id="{375215F0-6AAA-D76B-9B72-3CD55981AC98}"/>
              </a:ext>
            </a:extLst>
          </p:cNvPr>
          <p:cNvSpPr txBox="1"/>
          <p:nvPr/>
        </p:nvSpPr>
        <p:spPr>
          <a:xfrm>
            <a:off x="3811772" y="6488668"/>
            <a:ext cx="7028120" cy="369332"/>
          </a:xfrm>
          <a:prstGeom prst="rect">
            <a:avLst/>
          </a:prstGeom>
          <a:noFill/>
        </p:spPr>
        <p:txBody>
          <a:bodyPr wrap="square">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ea typeface="LNTH-LuoLuoNotangYuanTi 1" pitchFamily="2" charset="-128"/>
                <a:cs typeface="LNTH-LuoLuoNotangYuanTi 1" pitchFamily="2" charset="-128"/>
              </a:rPr>
              <a:t>kể</a:t>
            </a:r>
            <a:r>
              <a:rPr kumimoji="0" lang="en-US" sz="6600" b="1" i="0" u="none" strike="noStrike" kern="1200" cap="none" spc="0" normalizeH="0" noProof="0" dirty="0">
                <a:ln>
                  <a:solidFill>
                    <a:srgbClr val="FFFF99"/>
                  </a:solidFill>
                </a:ln>
                <a:solidFill>
                  <a:srgbClr val="FF0000"/>
                </a:solidFill>
                <a:effectLst/>
                <a:uLnTx/>
                <a:uFillTx/>
                <a:ea typeface="LNTH-LuoLuoNotangYuanTi 1" pitchFamily="2" charset="-128"/>
                <a:cs typeface="LNTH-LuoLuoNotangYuanTi 1" pitchFamily="2" charset="-128"/>
              </a:rPr>
              <a:t> </a:t>
            </a:r>
            <a:r>
              <a:rPr kumimoji="0" lang="en-US" sz="6600" b="1" i="0" u="none" strike="noStrike" kern="1200" cap="none" spc="0" normalizeH="0" noProof="0" dirty="0" err="1">
                <a:ln>
                  <a:solidFill>
                    <a:srgbClr val="FFFF99"/>
                  </a:solidFill>
                </a:ln>
                <a:solidFill>
                  <a:srgbClr val="FF0000"/>
                </a:solidFill>
                <a:effectLst/>
                <a:uLnTx/>
                <a:uFillTx/>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08E3340-CEFC-A748-67F9-E56372141776}"/>
              </a:ext>
            </a:extLst>
          </p:cNvPr>
          <p:cNvPicPr>
            <a:picLocks noChangeAspect="1"/>
          </p:cNvPicPr>
          <p:nvPr/>
        </p:nvPicPr>
        <p:blipFill>
          <a:blip r:embed="rId3"/>
          <a:stretch>
            <a:fillRect/>
          </a:stretch>
        </p:blipFill>
        <p:spPr>
          <a:xfrm>
            <a:off x="4257675" y="87181"/>
            <a:ext cx="4371976" cy="1243710"/>
          </a:xfrm>
          <a:prstGeom prst="rect">
            <a:avLst/>
          </a:prstGeom>
        </p:spPr>
      </p:pic>
      <p:pic>
        <p:nvPicPr>
          <p:cNvPr id="20" name="Picture 19">
            <a:extLst>
              <a:ext uri="{FF2B5EF4-FFF2-40B4-BE49-F238E27FC236}">
                <a16:creationId xmlns:a16="http://schemas.microsoft.com/office/drawing/2014/main" id="{316D191C-6F23-BBEB-6205-DEF684FF690F}"/>
              </a:ext>
            </a:extLst>
          </p:cNvPr>
          <p:cNvPicPr>
            <a:picLocks noChangeAspect="1"/>
          </p:cNvPicPr>
          <p:nvPr/>
        </p:nvPicPr>
        <p:blipFill>
          <a:blip r:embed="rId4"/>
          <a:stretch>
            <a:fillRect/>
          </a:stretch>
        </p:blipFill>
        <p:spPr>
          <a:xfrm>
            <a:off x="3267075" y="1742234"/>
            <a:ext cx="8401050" cy="45299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a:extLst>
              <a:ext uri="{FF2B5EF4-FFF2-40B4-BE49-F238E27FC236}">
                <a16:creationId xmlns:a16="http://schemas.microsoft.com/office/drawing/2014/main" id="{4BA8557D-ADF4-0F6D-EEA5-19174D389835}"/>
              </a:ext>
            </a:extLst>
          </p:cNvPr>
          <p:cNvPicPr>
            <a:picLocks noChangeAspect="1"/>
          </p:cNvPicPr>
          <p:nvPr/>
        </p:nvPicPr>
        <p:blipFill>
          <a:blip r:embed="rId5"/>
          <a:stretch>
            <a:fillRect/>
          </a:stretch>
        </p:blipFill>
        <p:spPr>
          <a:xfrm>
            <a:off x="-153699" y="1720778"/>
            <a:ext cx="3603048" cy="4578493"/>
          </a:xfrm>
          <a:prstGeom prst="rect">
            <a:avLst/>
          </a:prstGeom>
        </p:spPr>
      </p:pic>
    </p:spTree>
    <p:extLst>
      <p:ext uri="{BB962C8B-B14F-4D97-AF65-F5344CB8AC3E}">
        <p14:creationId xmlns:p14="http://schemas.microsoft.com/office/powerpoint/2010/main" val="33073670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2654CD-549D-77D4-380A-80C2B8A4C17F}"/>
              </a:ext>
            </a:extLst>
          </p:cNvPr>
          <p:cNvPicPr>
            <a:picLocks noChangeAspect="1"/>
          </p:cNvPicPr>
          <p:nvPr/>
        </p:nvPicPr>
        <p:blipFill>
          <a:blip r:embed="rId5"/>
          <a:stretch>
            <a:fillRect/>
          </a:stretch>
        </p:blipFill>
        <p:spPr>
          <a:xfrm>
            <a:off x="4257675" y="87181"/>
            <a:ext cx="4371976" cy="1243710"/>
          </a:xfrm>
          <a:prstGeom prst="rect">
            <a:avLst/>
          </a:prstGeom>
        </p:spPr>
      </p:pic>
      <p:pic>
        <p:nvPicPr>
          <p:cNvPr id="7" name="Kể chuyện_ Bốn anh tài">
            <a:hlinkClick r:id="" action="ppaction://media"/>
            <a:extLst>
              <a:ext uri="{FF2B5EF4-FFF2-40B4-BE49-F238E27FC236}">
                <a16:creationId xmlns:a16="http://schemas.microsoft.com/office/drawing/2014/main" id="{D3CB3958-5494-46B5-C0C2-B572A05A81C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57325" y="1403747"/>
            <a:ext cx="9789336" cy="5387578"/>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2071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114300" y="733425"/>
            <a:ext cx="12001499" cy="5856124"/>
          </a:xfrm>
          <a:prstGeom prst="roundRect">
            <a:avLst>
              <a:gd name="adj" fmla="val 9545"/>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Ngày xưa, ở bản kia có một chú bé tuy nhỏ người nhưng ăn một lúc hết chín chõ xôi. Dân bản đặt tên cho chú là Cẩu Khây. Cẩu Khây lên mười tuổi, sức đã bằng trai mười tám; mười lăm tuổi đã tinh thông võ nghệ.</a:t>
            </a:r>
          </a:p>
          <a:p>
            <a:pPr algn="just"/>
            <a:r>
              <a:rPr lang="vi-VN" sz="1700" dirty="0">
                <a:solidFill>
                  <a:srgbClr val="000000"/>
                </a:solidFill>
                <a:latin typeface="Calibri" panose="020F0502020204030204" pitchFamily="34" charset="0"/>
                <a:cs typeface="Calibri" panose="020F0502020204030204" pitchFamily="34" charset="0"/>
              </a:rPr>
              <a:t>Hồi ấy, trong vùng xuất hiện một con yêu tinh</a:t>
            </a:r>
            <a:r>
              <a:rPr lang="vi-VN" sz="1700" baseline="300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chuyên bắt người và súc vật. Chẳng mấy chốc, làng bản tan hoang, nhiều nơi không còn ai sống sót. Thương dân bản, Cẩu Khây quyết chí lên đường diệt trừ yêu tinh.</a:t>
            </a:r>
          </a:p>
          <a:p>
            <a:pPr algn="just"/>
            <a:r>
              <a:rPr lang="vi-VN" sz="1700" dirty="0">
                <a:solidFill>
                  <a:srgbClr val="000000"/>
                </a:solidFill>
                <a:latin typeface="Calibri" panose="020F0502020204030204" pitchFamily="34" charset="0"/>
                <a:cs typeface="Calibri" panose="020F0502020204030204" pitchFamily="34" charset="0"/>
              </a:rPr>
              <a:t>Đến một cánh đồng khô cạn, Cẩu Khây thấy một cậu bé vạm vỡ đang dùng tay làm vồ đóng cọc để đắp đập dẫn nước vào ruộng. Mỗi quả đấm của cậu giáng xuống, cọc tre thụt sâu hàng gang tay. Hỏi chuyện, Cẩu Khây biết tên cậu là Nắm Tay Đóng Cọc. Nắm Tay Đóng Cọc sốt sắng xin được cùng Cẩu Khây đi diệt trừ yêu tinh.</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Đến một vùng khác, hai người nghe có tiếng tát nước ầm ầm. Họ ngạc nhiên thấy một cậu bé đang lấy vành tai tát nước suối lên một thửa ruộng cao bằng mái nhà. Nghe Cẩu Khây nói chuyện, Lấy Tai Tát Nước hăm hở cùng hai bạn lên đường.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Đi được ít lâu, ba người lại gặp một cậu bé đang ngồi dưới gốc cây, lấy móng tay đục gỗ thành lòng máng dẫn nước vào ruộng. Cẩu Khây cùng các bạn đến làm quen và nói rõ chí hướng của ba người. Móng Tay Đục Máng hăng hái xin được làm em út đi theo.</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Bốn anh em tìm tới chỗ yêu tinh ở. Nơi đây bản làng vắng teo, chỉ còn mỗi một bà cụ được yêu tinh cho sống sót để chăn bò cho nó. Thấy anh em Cẩu Khây kêu đói, bà cụ nấu cơm cho ăn. Ăn no, bốn cậu bé lăn ra ngủ. Tờ mờ sáng, bỗng có tiếng đập cửa. Biết yêu tinh đã đánh hơi thấy thịt trẻ con, bà cụ liền lay anh em Cẩu Khây dậy, giục chạy trốn. Cẩu Khây bèn nói:</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 Bà đừng sợ, anh em chúng cháu đến đây để bắt yêu tinh đấy.</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Cẩu Khây hé cửa. Yêu tinh thò đầu vào, lè lưỡi dài như quả núc nác, trợn mắt xanh lè. Nắm Tay Đóng Cọc đấm một cái làm nó gãy gần hết hàm răng. Yêu tinh bỏ chạy. Bốn anh em Cẩu Khây liền đuổi theo nó. Cẩu Khây nhổ cây bên đường quật túi bụi. Yêu tinh đau quá hét lên, gió bão nổi ầm ầm, đất trời tối sầm lại. Đến một thung lũng, yêu tinh dừng lại, phun nước ra như mưa. Nước dâng ngập cả cánh đồng. Nắm Tay Đóng Cọc đóng cọc be bờ ngăn nước lụt, Lấy Tai Tát Nước tát nước ầm ầm qua núi cao, Móng Tay Đục Máng ngả cây khoét máng, khơi dòng nước chảy đi. Chỉ một lúc, mặt đất lại cạn khô. Yêu tinh núng thế, đành phải quy hàng.</a:t>
            </a:r>
          </a:p>
          <a:p>
            <a:pPr algn="just"/>
            <a:r>
              <a:rPr lang="en-US" sz="1700" dirty="0">
                <a:solidFill>
                  <a:srgbClr val="000000"/>
                </a:solidFill>
                <a:latin typeface="Calibri" panose="020F0502020204030204" pitchFamily="34" charset="0"/>
                <a:cs typeface="Calibri" panose="020F0502020204030204" pitchFamily="34" charset="0"/>
              </a:rPr>
              <a:t>   </a:t>
            </a:r>
            <a:r>
              <a:rPr lang="vi-VN" sz="1700" dirty="0">
                <a:solidFill>
                  <a:srgbClr val="000000"/>
                </a:solidFill>
                <a:latin typeface="Calibri" panose="020F0502020204030204" pitchFamily="34" charset="0"/>
                <a:cs typeface="Calibri" panose="020F0502020204030204" pitchFamily="34" charset="0"/>
              </a:rPr>
              <a:t>Từ đấy, bản làng lại đông vui.</a:t>
            </a:r>
          </a:p>
        </p:txBody>
      </p:sp>
      <p:pic>
        <p:nvPicPr>
          <p:cNvPr id="5" name="Picture 4">
            <a:extLst>
              <a:ext uri="{FF2B5EF4-FFF2-40B4-BE49-F238E27FC236}">
                <a16:creationId xmlns:a16="http://schemas.microsoft.com/office/drawing/2014/main" id="{648AF4F8-25F2-D612-82FE-D19C8A40AC6D}"/>
              </a:ext>
            </a:extLst>
          </p:cNvPr>
          <p:cNvPicPr>
            <a:picLocks noChangeAspect="1"/>
          </p:cNvPicPr>
          <p:nvPr/>
        </p:nvPicPr>
        <p:blipFill>
          <a:blip r:embed="rId3"/>
          <a:stretch>
            <a:fillRect/>
          </a:stretch>
        </p:blipFill>
        <p:spPr>
          <a:xfrm>
            <a:off x="5079701" y="-119289"/>
            <a:ext cx="3956647" cy="829128"/>
          </a:xfrm>
          <a:prstGeom prst="rect">
            <a:avLst/>
          </a:prstGeom>
        </p:spPr>
      </p:pic>
    </p:spTree>
    <p:extLst>
      <p:ext uri="{BB962C8B-B14F-4D97-AF65-F5344CB8AC3E}">
        <p14:creationId xmlns:p14="http://schemas.microsoft.com/office/powerpoint/2010/main" val="2685487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grpSp>
        <p:nvGrpSpPr>
          <p:cNvPr id="10" name="Group 9">
            <a:extLst>
              <a:ext uri="{FF2B5EF4-FFF2-40B4-BE49-F238E27FC236}">
                <a16:creationId xmlns:a16="http://schemas.microsoft.com/office/drawing/2014/main" id="{6109ADBD-5D9C-463B-BACB-13A2A1C753B6}"/>
              </a:ext>
            </a:extLst>
          </p:cNvPr>
          <p:cNvGrpSpPr/>
          <p:nvPr/>
        </p:nvGrpSpPr>
        <p:grpSpPr>
          <a:xfrm>
            <a:off x="761795" y="688170"/>
            <a:ext cx="7410655" cy="4036230"/>
            <a:chOff x="837995" y="288120"/>
            <a:chExt cx="7410655" cy="4036230"/>
          </a:xfrm>
        </p:grpSpPr>
        <p:sp>
          <p:nvSpPr>
            <p:cNvPr id="8" name="Rectangle: Rounded Corners 7">
              <a:extLst>
                <a:ext uri="{FF2B5EF4-FFF2-40B4-BE49-F238E27FC236}">
                  <a16:creationId xmlns:a16="http://schemas.microsoft.com/office/drawing/2014/main" id="{427C7864-0D43-8D8F-B12C-34CF675E9D6A}"/>
                </a:ext>
              </a:extLst>
            </p:cNvPr>
            <p:cNvSpPr/>
            <p:nvPr/>
          </p:nvSpPr>
          <p:spPr>
            <a:xfrm>
              <a:off x="1085850" y="1095089"/>
              <a:ext cx="7162800" cy="3229261"/>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baseline="0" noProof="0" dirty="0" err="1">
                  <a:ln>
                    <a:noFill/>
                  </a:ln>
                  <a:solidFill>
                    <a:srgbClr val="002060"/>
                  </a:solidFill>
                  <a:effectLst/>
                  <a:uLnTx/>
                  <a:uFillTx/>
                  <a:ea typeface="+mn-ea"/>
                  <a:cs typeface="+mn-cs"/>
                </a:rPr>
                <a:t>Câu</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chuyện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có</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mấy</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a:t>
              </a: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800" b="1" i="0" u="none" strike="noStrike" kern="1200" cap="none" spc="0" normalizeH="0" noProof="0" dirty="0" err="1">
                  <a:ln>
                    <a:noFill/>
                  </a:ln>
                  <a:solidFill>
                    <a:srgbClr val="002060"/>
                  </a:solidFill>
                  <a:effectLst/>
                  <a:uLnTx/>
                  <a:uFillTx/>
                  <a:ea typeface="+mn-ea"/>
                  <a:cs typeface="+mn-cs"/>
                </a:rPr>
                <a:t>Em</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ấn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tượng</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với</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nhân</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vật</a:t>
              </a:r>
              <a:r>
                <a:rPr kumimoji="0" lang="en-US" sz="4800" b="1" i="0" u="none" strike="noStrike" kern="1200" cap="none" spc="0" normalizeH="0" noProof="0" dirty="0">
                  <a:ln>
                    <a:noFill/>
                  </a:ln>
                  <a:solidFill>
                    <a:srgbClr val="002060"/>
                  </a:solidFill>
                  <a:effectLst/>
                  <a:uLnTx/>
                  <a:uFillTx/>
                  <a:ea typeface="+mn-ea"/>
                  <a:cs typeface="+mn-cs"/>
                </a:rPr>
                <a:t> </a:t>
              </a:r>
              <a:r>
                <a:rPr kumimoji="0" lang="en-US" sz="4800" b="1" i="0" u="none" strike="noStrike" kern="1200" cap="none" spc="0" normalizeH="0" noProof="0" dirty="0" err="1">
                  <a:ln>
                    <a:noFill/>
                  </a:ln>
                  <a:solidFill>
                    <a:srgbClr val="002060"/>
                  </a:solidFill>
                  <a:effectLst/>
                  <a:uLnTx/>
                  <a:uFillTx/>
                  <a:ea typeface="+mn-ea"/>
                  <a:cs typeface="+mn-cs"/>
                </a:rPr>
                <a:t>nào</a:t>
              </a:r>
              <a:r>
                <a:rPr kumimoji="0" lang="en-US" sz="4800" b="1" i="0" u="none" strike="noStrike" kern="1200" cap="none" spc="0" normalizeH="0" noProof="0" dirty="0">
                  <a:ln>
                    <a:noFill/>
                  </a:ln>
                  <a:solidFill>
                    <a:srgbClr val="002060"/>
                  </a:solidFill>
                  <a:effectLst/>
                  <a:uLnTx/>
                  <a:uFillTx/>
                  <a:ea typeface="+mn-ea"/>
                  <a:cs typeface="+mn-cs"/>
                </a:rPr>
                <a:t>?</a:t>
              </a:r>
              <a:endParaRPr kumimoji="0" lang="en-US" sz="4800" b="1" i="0" u="none" strike="noStrike" kern="1200" cap="none" spc="0" normalizeH="0" baseline="0" noProof="0" dirty="0">
                <a:ln>
                  <a:noFill/>
                </a:ln>
                <a:solidFill>
                  <a:srgbClr val="002060"/>
                </a:solidFill>
                <a:effectLst/>
                <a:uLnTx/>
                <a:uFillTx/>
                <a:ea typeface="+mn-ea"/>
                <a:cs typeface="+mn-cs"/>
              </a:endParaRPr>
            </a:p>
          </p:txBody>
        </p:sp>
        <p:pic>
          <p:nvPicPr>
            <p:cNvPr id="9" name="Picture 5">
              <a:extLst>
                <a:ext uri="{FF2B5EF4-FFF2-40B4-BE49-F238E27FC236}">
                  <a16:creationId xmlns:a16="http://schemas.microsoft.com/office/drawing/2014/main" id="{4D6048DB-FD22-5C52-FEDD-ECA9498C5D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7995" y="288120"/>
              <a:ext cx="2030111" cy="1613938"/>
            </a:xfrm>
            <a:prstGeom prst="rect">
              <a:avLst/>
            </a:prstGeom>
          </p:spPr>
        </p:pic>
      </p:grpSp>
      <p:pic>
        <p:nvPicPr>
          <p:cNvPr id="11" name="Picture 11">
            <a:extLst>
              <a:ext uri="{FF2B5EF4-FFF2-40B4-BE49-F238E27FC236}">
                <a16:creationId xmlns:a16="http://schemas.microsoft.com/office/drawing/2014/main" id="{6BAFF833-80EC-B812-2AD1-02A54761C2C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91475" y="3265844"/>
            <a:ext cx="3823911" cy="3083028"/>
          </a:xfrm>
          <a:prstGeom prst="rect">
            <a:avLst/>
          </a:prstGeom>
        </p:spPr>
      </p:pic>
    </p:spTree>
    <p:extLst>
      <p:ext uri="{BB962C8B-B14F-4D97-AF65-F5344CB8AC3E}">
        <p14:creationId xmlns:p14="http://schemas.microsoft.com/office/powerpoint/2010/main" val="263096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Wave 4"/>
          <p:cNvSpPr/>
          <p:nvPr/>
        </p:nvSpPr>
        <p:spPr>
          <a:xfrm>
            <a:off x="2209798" y="274834"/>
            <a:ext cx="8277227" cy="1376107"/>
          </a:xfrm>
          <a:prstGeom prst="wave">
            <a:avLst/>
          </a:prstGeom>
          <a:solidFill>
            <a:schemeClr val="accent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srgbClr val="002060"/>
                </a:solidFill>
                <a:latin typeface="Calibri" panose="020F0502020204030204"/>
              </a:rPr>
              <a:t>Ghi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lại</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những</a:t>
            </a:r>
            <a:r>
              <a:rPr lang="en-US" sz="4800" noProof="0" dirty="0">
                <a:solidFill>
                  <a:srgbClr val="002060"/>
                </a:solidFill>
                <a:latin typeface="Calibri" panose="020F0502020204030204"/>
              </a:rPr>
              <a:t> chi </a:t>
            </a:r>
            <a:r>
              <a:rPr lang="en-US" sz="4800" noProof="0" dirty="0" err="1">
                <a:solidFill>
                  <a:srgbClr val="002060"/>
                </a:solidFill>
                <a:latin typeface="Calibri" panose="020F0502020204030204"/>
              </a:rPr>
              <a:t>tiết</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quan</a:t>
            </a:r>
            <a:r>
              <a:rPr lang="en-US" sz="4800" noProof="0" dirty="0">
                <a:solidFill>
                  <a:srgbClr val="002060"/>
                </a:solidFill>
                <a:latin typeface="Calibri" panose="020F0502020204030204"/>
              </a:rPr>
              <a:t> </a:t>
            </a:r>
            <a:r>
              <a:rPr lang="en-US" sz="4800" noProof="0" dirty="0" err="1">
                <a:solidFill>
                  <a:srgbClr val="002060"/>
                </a:solidFill>
                <a:latin typeface="Calibri" panose="020F0502020204030204"/>
              </a:rPr>
              <a:t>trọng</a:t>
            </a:r>
            <a:endParaRPr kumimoji="0" lang="en-US" sz="4800" b="0" i="0" u="none" strike="noStrike" kern="1200" cap="none" spc="0" normalizeH="0" baseline="0" noProof="0" dirty="0">
              <a:ln>
                <a:noFill/>
              </a:ln>
              <a:solidFill>
                <a:srgbClr val="002060"/>
              </a:solidFill>
              <a:effectLst/>
              <a:uLnTx/>
              <a:uFillTx/>
              <a:latin typeface="Calibri" panose="020F0502020204030204"/>
            </a:endParaRPr>
          </a:p>
        </p:txBody>
      </p:sp>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15162" y="0"/>
            <a:ext cx="1650939" cy="1650941"/>
          </a:xfrm>
          <a:prstGeom prst="rect">
            <a:avLst/>
          </a:prstGeom>
        </p:spPr>
      </p:pic>
      <p:pic>
        <p:nvPicPr>
          <p:cNvPr id="7" name="Picture 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79" y="0"/>
            <a:ext cx="1650939" cy="1650941"/>
          </a:xfrm>
          <a:prstGeom prst="rect">
            <a:avLst/>
          </a:prstGeom>
        </p:spPr>
      </p:pic>
      <p:grpSp>
        <p:nvGrpSpPr>
          <p:cNvPr id="13" name="Group 12">
            <a:extLst>
              <a:ext uri="{FF2B5EF4-FFF2-40B4-BE49-F238E27FC236}">
                <a16:creationId xmlns:a16="http://schemas.microsoft.com/office/drawing/2014/main" id="{2B95B735-1DA4-764C-42CD-515D9473FCDF}"/>
              </a:ext>
            </a:extLst>
          </p:cNvPr>
          <p:cNvGrpSpPr/>
          <p:nvPr/>
        </p:nvGrpSpPr>
        <p:grpSpPr>
          <a:xfrm>
            <a:off x="667202" y="1728971"/>
            <a:ext cx="7857674" cy="2004828"/>
            <a:chOff x="6330073" y="2742745"/>
            <a:chExt cx="4557001" cy="2457905"/>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1697994"/>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1: </a:t>
              </a:r>
              <a:r>
                <a:rPr lang="vi-VN" sz="2800" dirty="0">
                  <a:latin typeface="Cambria" panose="02040503050406030204" pitchFamily="18" charset="0"/>
                  <a:ea typeface="Cambria" panose="02040503050406030204" pitchFamily="18" charset="0"/>
                </a:rPr>
                <a:t>Cẩu Khây căm thù con yêu tinh bắt súc vật, làm cho bản làng tan hoang nên quyết tâm lên đường diệt yêu tinh.</a:t>
              </a:r>
              <a:endParaRPr lang="vi-VN" sz="4800" dirty="0">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F505B2DC-21FA-0F2B-D4E0-BC8DA04B5508}"/>
              </a:ext>
            </a:extLst>
          </p:cNvPr>
          <p:cNvPicPr>
            <a:picLocks noChangeAspect="1"/>
          </p:cNvPicPr>
          <p:nvPr/>
        </p:nvPicPr>
        <p:blipFill>
          <a:blip r:embed="rId6"/>
          <a:stretch>
            <a:fillRect/>
          </a:stretch>
        </p:blipFill>
        <p:spPr>
          <a:xfrm>
            <a:off x="8591549" y="2063816"/>
            <a:ext cx="2352675" cy="1682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9C4EA71E-6213-0A71-3469-674D7074411C}"/>
              </a:ext>
            </a:extLst>
          </p:cNvPr>
          <p:cNvGrpSpPr/>
          <p:nvPr/>
        </p:nvGrpSpPr>
        <p:grpSpPr>
          <a:xfrm>
            <a:off x="705302" y="3805421"/>
            <a:ext cx="7857674" cy="2747778"/>
            <a:chOff x="6330073" y="2742745"/>
            <a:chExt cx="4557001" cy="3368756"/>
          </a:xfrm>
        </p:grpSpPr>
        <p:grpSp>
          <p:nvGrpSpPr>
            <p:cNvPr id="23" name="Nhóm 31">
              <a:extLst>
                <a:ext uri="{FF2B5EF4-FFF2-40B4-BE49-F238E27FC236}">
                  <a16:creationId xmlns:a16="http://schemas.microsoft.com/office/drawing/2014/main" id="{9AB42D37-2C08-0516-3470-2DEFBCA752A2}"/>
                </a:ext>
              </a:extLst>
            </p:cNvPr>
            <p:cNvGrpSpPr/>
            <p:nvPr/>
          </p:nvGrpSpPr>
          <p:grpSpPr>
            <a:xfrm>
              <a:off x="6488431" y="3071818"/>
              <a:ext cx="4398643" cy="3039683"/>
              <a:chOff x="1922830" y="773001"/>
              <a:chExt cx="5400981" cy="1831912"/>
            </a:xfrm>
          </p:grpSpPr>
          <p:sp>
            <p:nvSpPr>
              <p:cNvPr id="26" name="Freeform: Shape 34">
                <a:extLst>
                  <a:ext uri="{FF2B5EF4-FFF2-40B4-BE49-F238E27FC236}">
                    <a16:creationId xmlns:a16="http://schemas.microsoft.com/office/drawing/2014/main" id="{30D9B76A-8D37-31B8-B78D-E69BB7D14CE3}"/>
                  </a:ext>
                </a:extLst>
              </p:cNvPr>
              <p:cNvSpPr/>
              <p:nvPr/>
            </p:nvSpPr>
            <p:spPr>
              <a:xfrm>
                <a:off x="1938635" y="784277"/>
                <a:ext cx="5385176" cy="1771373"/>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7" name="Freeform: Shape 35">
                <a:extLst>
                  <a:ext uri="{FF2B5EF4-FFF2-40B4-BE49-F238E27FC236}">
                    <a16:creationId xmlns:a16="http://schemas.microsoft.com/office/drawing/2014/main" id="{345BC002-161F-72E3-FF7E-94870E75652B}"/>
                  </a:ext>
                </a:extLst>
              </p:cNvPr>
              <p:cNvSpPr/>
              <p:nvPr/>
            </p:nvSpPr>
            <p:spPr>
              <a:xfrm>
                <a:off x="1922830" y="773001"/>
                <a:ext cx="5379733" cy="1831912"/>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D734A243-7A83-21BB-1E59-867EE7D0954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498172B-E6ED-F901-F14B-4B97E683A4DE}"/>
                </a:ext>
              </a:extLst>
            </p:cNvPr>
            <p:cNvSpPr txBox="1"/>
            <p:nvPr/>
          </p:nvSpPr>
          <p:spPr>
            <a:xfrm>
              <a:off x="6825132" y="3312575"/>
              <a:ext cx="3785744" cy="2754523"/>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Chi tiết 2: </a:t>
              </a:r>
              <a:r>
                <a:rPr lang="vi-VN" sz="2800" dirty="0">
                  <a:latin typeface="Cambria" panose="02040503050406030204" pitchFamily="18" charset="0"/>
                  <a:ea typeface="Cambria" panose="02040503050406030204" pitchFamily="18" charset="0"/>
                </a:rPr>
                <a:t>Cẩu Khây gặp những người bạn đáng quý</a:t>
              </a:r>
              <a:r>
                <a:rPr lang="en-US" sz="2800" dirty="0">
                  <a:latin typeface="Cambria" panose="02040503050406030204" pitchFamily="18" charset="0"/>
                  <a:ea typeface="Cambria" panose="02040503050406030204" pitchFamily="18" charset="0"/>
                </a:rPr>
                <a:t>;</a:t>
              </a:r>
              <a:r>
                <a:rPr lang="vi-VN" sz="2800" dirty="0">
                  <a:latin typeface="Cambria" panose="02040503050406030204" pitchFamily="18" charset="0"/>
                  <a:ea typeface="Cambria" panose="02040503050406030204" pitchFamily="18" charset="0"/>
                </a:rPr>
                <a:t> người bạn dùng tay làm về đóng cọc, người bạn lấy vành tai để tát nước, người bạn lấy móng tay đục lỗ thành lòng máng. </a:t>
              </a:r>
              <a:endParaRPr lang="vi-VN" sz="4800" dirty="0">
                <a:effectLst/>
                <a:latin typeface="Cambria" panose="02040503050406030204" pitchFamily="18" charset="0"/>
                <a:ea typeface="Cambria" panose="02040503050406030204" pitchFamily="18" charset="0"/>
              </a:endParaRPr>
            </a:p>
          </p:txBody>
        </p:sp>
      </p:grpSp>
      <p:pic>
        <p:nvPicPr>
          <p:cNvPr id="31" name="Picture 30">
            <a:extLst>
              <a:ext uri="{FF2B5EF4-FFF2-40B4-BE49-F238E27FC236}">
                <a16:creationId xmlns:a16="http://schemas.microsoft.com/office/drawing/2014/main" id="{DF6D4A3A-E5FC-4069-DCF2-581B75400828}"/>
              </a:ext>
            </a:extLst>
          </p:cNvPr>
          <p:cNvPicPr>
            <a:picLocks noChangeAspect="1"/>
          </p:cNvPicPr>
          <p:nvPr/>
        </p:nvPicPr>
        <p:blipFill>
          <a:blip r:embed="rId7"/>
          <a:stretch>
            <a:fillRect/>
          </a:stretch>
        </p:blipFill>
        <p:spPr>
          <a:xfrm>
            <a:off x="8572500" y="4544482"/>
            <a:ext cx="3248025" cy="16467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6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par>
                                <p:cTn id="13" presetID="1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up)">
                                      <p:cBhvr>
                                        <p:cTn id="16" dur="500"/>
                                        <p:tgtEl>
                                          <p:spTgt spid="6"/>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par>
                                <p:cTn id="30" presetID="32" presetClass="emph" presetSubtype="0" fill="hold" nodeType="withEffect">
                                  <p:stCondLst>
                                    <p:cond delay="0"/>
                                  </p:stCondLst>
                                  <p:childTnLst>
                                    <p:animRot by="120000">
                                      <p:cBhvr>
                                        <p:cTn id="31" dur="100" fill="hold">
                                          <p:stCondLst>
                                            <p:cond delay="0"/>
                                          </p:stCondLst>
                                        </p:cTn>
                                        <p:tgtEl>
                                          <p:spTgt spid="6"/>
                                        </p:tgtEl>
                                        <p:attrNameLst>
                                          <p:attrName>r</p:attrName>
                                        </p:attrNameLst>
                                      </p:cBhvr>
                                    </p:animRot>
                                    <p:animRot by="-240000">
                                      <p:cBhvr>
                                        <p:cTn id="32" dur="200" fill="hold">
                                          <p:stCondLst>
                                            <p:cond delay="200"/>
                                          </p:stCondLst>
                                        </p:cTn>
                                        <p:tgtEl>
                                          <p:spTgt spid="6"/>
                                        </p:tgtEl>
                                        <p:attrNameLst>
                                          <p:attrName>r</p:attrName>
                                        </p:attrNameLst>
                                      </p:cBhvr>
                                    </p:animRot>
                                    <p:animRot by="240000">
                                      <p:cBhvr>
                                        <p:cTn id="33" dur="200" fill="hold">
                                          <p:stCondLst>
                                            <p:cond delay="400"/>
                                          </p:stCondLst>
                                        </p:cTn>
                                        <p:tgtEl>
                                          <p:spTgt spid="6"/>
                                        </p:tgtEl>
                                        <p:attrNameLst>
                                          <p:attrName>r</p:attrName>
                                        </p:attrNameLst>
                                      </p:cBhvr>
                                    </p:animRot>
                                    <p:animRot by="-240000">
                                      <p:cBhvr>
                                        <p:cTn id="34" dur="200" fill="hold">
                                          <p:stCondLst>
                                            <p:cond delay="600"/>
                                          </p:stCondLst>
                                        </p:cTn>
                                        <p:tgtEl>
                                          <p:spTgt spid="6"/>
                                        </p:tgtEl>
                                        <p:attrNameLst>
                                          <p:attrName>r</p:attrName>
                                        </p:attrNameLst>
                                      </p:cBhvr>
                                    </p:animRot>
                                    <p:animRot by="120000">
                                      <p:cBhvr>
                                        <p:cTn id="35" dur="200" fill="hold">
                                          <p:stCondLst>
                                            <p:cond delay="800"/>
                                          </p:stCondLst>
                                        </p:cTn>
                                        <p:tgtEl>
                                          <p:spTgt spid="6"/>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500" fill="hold"/>
                                        <p:tgtEl>
                                          <p:spTgt spid="22"/>
                                        </p:tgtEl>
                                        <p:attrNameLst>
                                          <p:attrName>ppt_x</p:attrName>
                                        </p:attrNameLst>
                                      </p:cBhvr>
                                      <p:tavLst>
                                        <p:tav tm="0">
                                          <p:val>
                                            <p:strVal val="#ppt_x"/>
                                          </p:val>
                                        </p:tav>
                                        <p:tav tm="100000">
                                          <p:val>
                                            <p:strVal val="#ppt_x"/>
                                          </p:val>
                                        </p:tav>
                                      </p:tavLst>
                                    </p:anim>
                                    <p:anim calcmode="lin" valueType="num">
                                      <p:cBhvr additive="base">
                                        <p:cTn id="5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2B95B735-1DA4-764C-42CD-515D9473FCDF}"/>
              </a:ext>
            </a:extLst>
          </p:cNvPr>
          <p:cNvGrpSpPr/>
          <p:nvPr/>
        </p:nvGrpSpPr>
        <p:grpSpPr>
          <a:xfrm>
            <a:off x="213304" y="471133"/>
            <a:ext cx="7854372" cy="3291242"/>
            <a:chOff x="6331988" y="2913009"/>
            <a:chExt cx="4555086" cy="2619114"/>
          </a:xfrm>
        </p:grpSpPr>
        <p:grpSp>
          <p:nvGrpSpPr>
            <p:cNvPr id="4" name="Nhóm 31">
              <a:extLst>
                <a:ext uri="{FF2B5EF4-FFF2-40B4-BE49-F238E27FC236}">
                  <a16:creationId xmlns:a16="http://schemas.microsoft.com/office/drawing/2014/main" id="{E7AED128-12FD-DF5F-D749-388484791DDB}"/>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FDCDB82D-1511-3810-3080-D5A03ACC3AC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9" name="Freeform: Shape 35">
                <a:extLst>
                  <a:ext uri="{FF2B5EF4-FFF2-40B4-BE49-F238E27FC236}">
                    <a16:creationId xmlns:a16="http://schemas.microsoft.com/office/drawing/2014/main" id="{E992FF90-AF0E-E5B6-B8FD-464BD4D896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FF0F2277-7024-026B-A5B0-D94AB61206B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1988" y="2913009"/>
              <a:ext cx="585223" cy="7090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D25934-1D88-1F9F-487C-5CCB24397750}"/>
                </a:ext>
              </a:extLst>
            </p:cNvPr>
            <p:cNvSpPr txBox="1"/>
            <p:nvPr/>
          </p:nvSpPr>
          <p:spPr>
            <a:xfrm>
              <a:off x="6825132" y="3312575"/>
              <a:ext cx="3785744" cy="2219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3: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Cẩu Khây và những người bạn chiến đấu với yêu tinh: yêu tinh phun nước, Nắm Tay Đóng Cọc đấm yêu tinh, Cẩu Khây nhổ cây đánh yêu tinh, Móng Tay Đục Máng khơi dòng nước.</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11E0D2EA-6357-A3C1-E3BC-26B146C22A0D}"/>
              </a:ext>
            </a:extLst>
          </p:cNvPr>
          <p:cNvPicPr>
            <a:picLocks noChangeAspect="1"/>
          </p:cNvPicPr>
          <p:nvPr/>
        </p:nvPicPr>
        <p:blipFill>
          <a:blip r:embed="rId5"/>
          <a:stretch>
            <a:fillRect/>
          </a:stretch>
        </p:blipFill>
        <p:spPr>
          <a:xfrm>
            <a:off x="8239125" y="876299"/>
            <a:ext cx="3633787" cy="2085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4" name="Group 13">
            <a:extLst>
              <a:ext uri="{FF2B5EF4-FFF2-40B4-BE49-F238E27FC236}">
                <a16:creationId xmlns:a16="http://schemas.microsoft.com/office/drawing/2014/main" id="{D1C6CE85-BC68-5150-1B2B-55736C4DC48B}"/>
              </a:ext>
            </a:extLst>
          </p:cNvPr>
          <p:cNvGrpSpPr/>
          <p:nvPr/>
        </p:nvGrpSpPr>
        <p:grpSpPr>
          <a:xfrm>
            <a:off x="163071" y="3510865"/>
            <a:ext cx="7876029" cy="2013635"/>
            <a:chOff x="6319428" y="2635537"/>
            <a:chExt cx="4567646" cy="2565113"/>
          </a:xfrm>
        </p:grpSpPr>
        <p:grpSp>
          <p:nvGrpSpPr>
            <p:cNvPr id="15" name="Nhóm 31">
              <a:extLst>
                <a:ext uri="{FF2B5EF4-FFF2-40B4-BE49-F238E27FC236}">
                  <a16:creationId xmlns:a16="http://schemas.microsoft.com/office/drawing/2014/main" id="{A9037C2D-8C24-9D63-ED33-DACAA30ADF59}"/>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EAF0C7A7-ABBB-0A72-BF96-D9A0CC8FDD7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1CBD73E7-84D7-71AA-387F-997EB68CE647}"/>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6E438780-A661-2C87-4D4B-368FEDEE42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EC8DFEF-A1F9-321F-76E9-9060F768C347}"/>
                </a:ext>
              </a:extLst>
            </p:cNvPr>
            <p:cNvSpPr txBox="1"/>
            <p:nvPr/>
          </p:nvSpPr>
          <p:spPr>
            <a:xfrm>
              <a:off x="6825132" y="3312575"/>
              <a:ext cx="3785744" cy="110215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tiết 4</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Làng bản yên bình trở lại, Cẩu Khây và những người bạn cùng dân bản mừng chiến thắng.</a:t>
              </a:r>
            </a:p>
          </p:txBody>
        </p:sp>
      </p:grpSp>
      <p:pic>
        <p:nvPicPr>
          <p:cNvPr id="29" name="Picture 28">
            <a:extLst>
              <a:ext uri="{FF2B5EF4-FFF2-40B4-BE49-F238E27FC236}">
                <a16:creationId xmlns:a16="http://schemas.microsoft.com/office/drawing/2014/main" id="{260FEB9A-985C-E9B5-BEAF-4C8FBB76A37D}"/>
              </a:ext>
            </a:extLst>
          </p:cNvPr>
          <p:cNvPicPr>
            <a:picLocks noChangeAspect="1"/>
          </p:cNvPicPr>
          <p:nvPr/>
        </p:nvPicPr>
        <p:blipFill>
          <a:blip r:embed="rId6"/>
          <a:stretch>
            <a:fillRect/>
          </a:stretch>
        </p:blipFill>
        <p:spPr>
          <a:xfrm>
            <a:off x="8064025" y="3800475"/>
            <a:ext cx="3651725" cy="1578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777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1108</Words>
  <Application>Microsoft Office PowerPoint</Application>
  <PresentationFormat>Widescreen</PresentationFormat>
  <Paragraphs>34</Paragraphs>
  <Slides>21</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#9Slide02 Noi dung dai</vt:lpstr>
      <vt:lpstr>#9Slide02 Tieu de dai</vt:lpstr>
      <vt:lpstr>等线</vt:lpstr>
      <vt:lpstr>Arial</vt:lpstr>
      <vt:lpstr>Calibri</vt:lpstr>
      <vt:lpstr>Calibri Light</vt:lpstr>
      <vt:lpstr>Cambria</vt:lpstr>
      <vt:lpstr>Tahoma</vt:lpstr>
      <vt:lpstr>UTM Showcard</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53</cp:revision>
  <dcterms:created xsi:type="dcterms:W3CDTF">2023-07-01T06:49:59Z</dcterms:created>
  <dcterms:modified xsi:type="dcterms:W3CDTF">2023-09-21T01:04:49Z</dcterms:modified>
</cp:coreProperties>
</file>