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81" r:id="rId6"/>
    <p:sldId id="282" r:id="rId7"/>
    <p:sldId id="261" r:id="rId8"/>
    <p:sldId id="283" r:id="rId9"/>
    <p:sldId id="284" r:id="rId10"/>
    <p:sldId id="286" r:id="rId11"/>
    <p:sldId id="285" r:id="rId12"/>
    <p:sldId id="287" r:id="rId13"/>
    <p:sldId id="288" r:id="rId14"/>
    <p:sldId id="289" r:id="rId15"/>
    <p:sldId id="290" r:id="rId16"/>
    <p:sldId id="291" r:id="rId17"/>
    <p:sldId id="293" r:id="rId18"/>
    <p:sldId id="296" r:id="rId19"/>
    <p:sldId id="294" r:id="rId20"/>
    <p:sldId id="276" r:id="rId21"/>
    <p:sldId id="275" r:id="rId22"/>
    <p:sldId id="274" r:id="rId23"/>
    <p:sldId id="273" r:id="rId24"/>
    <p:sldId id="277" r:id="rId25"/>
    <p:sldId id="278" r:id="rId26"/>
    <p:sldId id="279" r:id="rId27"/>
    <p:sldId id="280" r:id="rId28"/>
    <p:sldId id="29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ER PRO" initials="A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4" d="100"/>
          <a:sy n="94" d="100"/>
        </p:scale>
        <p:origin x="-1114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19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BD71-7F90-4C47-B8B9-1353288AD700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3D2B2-7096-4304-835A-7DBAFF7C3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36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3D2B2-7096-4304-835A-7DBAFF7C334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614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58999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8B020E8-A08E-4117-AB5D-3CFD89F387B8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3" Type="http://schemas.openxmlformats.org/officeDocument/2006/relationships/image" Target="../media/image30.png"/><Relationship Id="rId7" Type="http://schemas.microsoft.com/office/2007/relationships/hdphoto" Target="../media/hdphoto5.wdp"/><Relationship Id="rId12" Type="http://schemas.microsoft.com/office/2007/relationships/media" Target="../media/media3.mp3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11" Type="http://schemas.microsoft.com/office/2007/relationships/hdphoto" Target="../media/hdphoto7.wdp"/><Relationship Id="rId10" Type="http://schemas.openxmlformats.org/officeDocument/2006/relationships/image" Target="../media/image32.png"/><Relationship Id="rId9" Type="http://schemas.microsoft.com/office/2007/relationships/hdphoto" Target="../media/hdphoto6.wdp"/><Relationship Id="rId14" Type="http://schemas.microsoft.com/office/2007/relationships/media" Target="../media/media2.mp3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image" Target="../media/image25.jpe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microsoft.com/office/2007/relationships/hdphoto" Target="../media/hdphoto9.wdp"/><Relationship Id="rId4" Type="http://schemas.openxmlformats.org/officeDocument/2006/relationships/image" Target="../media/image37.png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microsoft.com/office/2007/relationships/media" Target="../media/media5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microsoft.com/office/2007/relationships/media" Target="../media/media1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316008" cy="25513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u="sng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Chủ</a:t>
            </a:r>
            <a:r>
              <a:rPr lang="en-US" sz="36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u="sng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đề</a:t>
            </a:r>
            <a:r>
              <a:rPr lang="en-US" sz="3600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2</a:t>
            </a:r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KÍNH TRỌNG THẦY GIÁO, CÔ GIÁO VÀ YÊU QUÝ BẠN BÈ</a:t>
            </a:r>
            <a:r>
              <a:rPr lang="vi-VN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vi-VN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US" sz="3200" b="1" u="sng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 3</a:t>
            </a:r>
            <a:r>
              <a:rPr lang="en-US" sz="32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KÍNH TRỌNG THẦY GIÁO, CÔ GIÁO </a:t>
            </a:r>
            <a:endParaRPr lang="en-US" sz="32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1080120" cy="12485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000" y="2667992"/>
            <a:ext cx="9001000" cy="41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128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311897"/>
          </a:xfrm>
        </p:spPr>
        <p:txBody>
          <a:bodyPr/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Những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việc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làm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của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thầy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</a:rPr>
              <a:t>,  </a:t>
            </a:r>
            <a:r>
              <a:rPr lang="en-US" sz="4400" dirty="0" err="1" smtClean="0">
                <a:solidFill>
                  <a:srgbClr val="FF0000"/>
                </a:solidFill>
              </a:rPr>
              <a:t>cô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đem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lại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điều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gì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cho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em</a:t>
            </a:r>
            <a:r>
              <a:rPr lang="en-US" sz="4400" dirty="0" smtClean="0">
                <a:solidFill>
                  <a:srgbClr val="FF0000"/>
                </a:solidFill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31640" y="3140968"/>
            <a:ext cx="6400800" cy="1219200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dậy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viết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kiến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thức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cuộc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sống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thăm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động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</a:rPr>
              <a:t> ta.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629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068" y="5733256"/>
            <a:ext cx="432048" cy="717588"/>
          </a:xfrm>
        </p:spPr>
        <p:txBody>
          <a:bodyPr/>
          <a:lstStyle/>
          <a:p>
            <a:r>
              <a:rPr lang="en-US" sz="2400" dirty="0"/>
              <a:t>5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524" y="1384587"/>
            <a:ext cx="3240360" cy="2649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5435" y="-15560"/>
            <a:ext cx="8229600" cy="1270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Tìm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hiểu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những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việc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cần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kính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trọng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thầy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cô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a.Các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bạn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nhỏ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trong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tranh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đang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Việc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đó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điều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b.Em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cần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kính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trọng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thầy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cô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</a:t>
            </a:r>
            <a:endParaRPr lang="en-US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F42F663-F3A2-4AB3-B9A5-6F4D44B3BC5B}"/>
              </a:ext>
            </a:extLst>
          </p:cNvPr>
          <p:cNvSpPr/>
          <p:nvPr/>
        </p:nvSpPr>
        <p:spPr>
          <a:xfrm>
            <a:off x="179512" y="260647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2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1270006"/>
            <a:ext cx="3405064" cy="2552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149080"/>
            <a:ext cx="3384376" cy="2626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0265" y="3933055"/>
            <a:ext cx="3741744" cy="2722907"/>
          </a:xfrm>
          <a:prstGeom prst="rect">
            <a:avLst/>
          </a:prstGeom>
        </p:spPr>
      </p:pic>
      <p:pic>
        <p:nvPicPr>
          <p:cNvPr id="13" name="Content Placeholder 3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2915816" y="2420888"/>
            <a:ext cx="3096344" cy="275916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70376" y="6021288"/>
            <a:ext cx="42170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9860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76672"/>
            <a:ext cx="8640959" cy="4933503"/>
          </a:xfrm>
        </p:spPr>
      </p:pic>
      <p:sp>
        <p:nvSpPr>
          <p:cNvPr id="6" name="TextBox 5"/>
          <p:cNvSpPr txBox="1"/>
          <p:nvPr/>
        </p:nvSpPr>
        <p:spPr>
          <a:xfrm>
            <a:off x="1691680" y="5642083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Lễ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hỏi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4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4933115"/>
          </a:xfrm>
        </p:spPr>
      </p:pic>
      <p:sp>
        <p:nvSpPr>
          <p:cNvPr id="5" name="TextBox 4"/>
          <p:cNvSpPr txBox="1"/>
          <p:nvPr/>
        </p:nvSpPr>
        <p:spPr>
          <a:xfrm>
            <a:off x="143000" y="5611160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trung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5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755576" y="260648"/>
            <a:ext cx="8021169" cy="4608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085184"/>
            <a:ext cx="7988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Tặng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chúc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mừng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Việt</a:t>
            </a:r>
            <a:r>
              <a:rPr lang="en-US" sz="2800" b="1" dirty="0">
                <a:solidFill>
                  <a:srgbClr val="FF000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xmlns="" val="22538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0"/>
            <a:ext cx="8064896" cy="5256584"/>
          </a:xfrm>
        </p:spPr>
      </p:pic>
      <p:sp>
        <p:nvSpPr>
          <p:cNvPr id="5" name="TextBox 4"/>
          <p:cNvSpPr txBox="1"/>
          <p:nvPr/>
        </p:nvSpPr>
        <p:spPr>
          <a:xfrm>
            <a:off x="2195736" y="5664742"/>
            <a:ext cx="450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Giúp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bê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72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32656"/>
            <a:ext cx="8280920" cy="4968552"/>
          </a:xfrm>
        </p:spPr>
      </p:pic>
      <p:sp>
        <p:nvSpPr>
          <p:cNvPr id="5" name="TextBox 4"/>
          <p:cNvSpPr txBox="1"/>
          <p:nvPr/>
        </p:nvSpPr>
        <p:spPr>
          <a:xfrm>
            <a:off x="1115616" y="55892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Hỏi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chưa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hiểu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7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912" y="332656"/>
            <a:ext cx="8229600" cy="16002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giữa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9" y="270892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9512" y="1772816"/>
            <a:ext cx="8604992" cy="4968552"/>
          </a:xfrm>
          <a:prstGeom prst="rect">
            <a:avLst/>
          </a:prstGeom>
        </p:spPr>
      </p:pic>
      <p:pic>
        <p:nvPicPr>
          <p:cNvPr id="7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4725" y="2387891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5197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06962" y="2276872"/>
            <a:ext cx="8280920" cy="39472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hành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động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lang="vi-VN" sz="2800" dirty="0">
                <a:solidFill>
                  <a:prstClr val="black"/>
                </a:solidFill>
                <a:latin typeface="Calibri"/>
                <a:sym typeface="Wingdings 2"/>
              </a:rPr>
              <a:t>N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ếu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95536"/>
          </a:xfrm>
        </p:spPr>
        <p:txBody>
          <a:bodyPr/>
          <a:lstStyle/>
          <a:p>
            <a:pPr algn="ctr"/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vi-VN" dirty="0" smtClean="0"/>
              <a:t>: </a:t>
            </a:r>
            <a:r>
              <a:rPr lang="vi-VN" b="1" dirty="0" smtClean="0">
                <a:solidFill>
                  <a:srgbClr val="FF0000"/>
                </a:solidFill>
              </a:rPr>
              <a:t>Bày tỏ thái độ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5113555"/>
            <a:ext cx="1080120" cy="1066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6376" y="3717032"/>
            <a:ext cx="1008112" cy="1080119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xmlns="" val="3066821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600200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hành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nào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sau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sự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kính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trọng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thầy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cô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8229600" cy="4525963"/>
          </a:xfrm>
        </p:spPr>
        <p:txBody>
          <a:bodyPr numCol="2">
            <a:normAutofit fontScale="85000" lnSpcReduction="2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trống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Cãi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giảng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hành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vâng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thăm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hỏi,giúp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đỡ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Lễ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xmlns="" val="3699215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Hoạt động 1</a:t>
            </a:r>
            <a:r>
              <a:rPr lang="vi-VN" dirty="0" smtClean="0"/>
              <a:t>: </a:t>
            </a:r>
            <a:endParaRPr lang="en-US" dirty="0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6" y="116632"/>
            <a:ext cx="9144000" cy="674136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1" y="1993315"/>
            <a:ext cx="7942501" cy="3693419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7" y="1379331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998" y="1093703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5" y="5229200"/>
            <a:ext cx="8373787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377349" y="2274036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1695422" y="1669422"/>
            <a:ext cx="588374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altLang="zh-CN" sz="7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72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03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BC025334-9B63-44D3-957B-00AB8843D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2" y="23629"/>
            <a:ext cx="813690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Thể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hiện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sự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kính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trọng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thầy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cô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 smtClean="0">
                <a:solidFill>
                  <a:srgbClr val="002060"/>
                </a:solidFill>
              </a:rPr>
              <a:t>.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4715640" y="1944780"/>
            <a:ext cx="4392488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Chú</a:t>
            </a:r>
            <a:r>
              <a:rPr lang="en-US" sz="2800" b="1" dirty="0">
                <a:solidFill>
                  <a:srgbClr val="002060"/>
                </a:solidFill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</a:rPr>
              <a:t>nghe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giảng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Học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chỉ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tâm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giúp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Lễ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Box 5"/>
          <p:cNvSpPr txBox="1"/>
          <p:nvPr/>
        </p:nvSpPr>
        <p:spPr>
          <a:xfrm>
            <a:off x="179512" y="1772816"/>
            <a:ext cx="478802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chào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trống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Cãi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vâng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làm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tập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chuyện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giờ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47" t="16929" r="51805" b="29151"/>
          <a:stretch/>
        </p:blipFill>
        <p:spPr bwMode="auto">
          <a:xfrm>
            <a:off x="1259632" y="980728"/>
            <a:ext cx="1049917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67" t="18504" r="5833" b="28675"/>
          <a:stretch/>
        </p:blipFill>
        <p:spPr bwMode="auto">
          <a:xfrm>
            <a:off x="6012160" y="980728"/>
            <a:ext cx="1101790" cy="8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6102388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628800"/>
            <a:ext cx="7128792" cy="1600200"/>
          </a:xfrm>
        </p:spPr>
        <p:txBody>
          <a:bodyPr/>
          <a:lstStyle/>
          <a:p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Luyện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Tập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1872208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solidFill>
                  <a:srgbClr val="FF0000"/>
                </a:solidFill>
              </a:rPr>
              <a:t>Hoạt động 3: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29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956" y="1340768"/>
            <a:ext cx="7338436" cy="40963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5536" y="188640"/>
            <a:ext cx="8285189" cy="954107"/>
            <a:chOff x="569825" y="2199885"/>
            <a:chExt cx="8285189" cy="954107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15616" y="5733256"/>
            <a:ext cx="693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thanh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cô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Tieng-tinh-tinh-www_tiengdong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051720" y="5812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720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245309"/>
            <a:ext cx="8229600" cy="32357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7544" y="364896"/>
            <a:ext cx="8342730" cy="954107"/>
            <a:chOff x="630618" y="1910631"/>
            <a:chExt cx="8342730" cy="954107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630618" y="1910631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6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214294" y="1910631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47" t="16929" r="51805" b="29151"/>
          <a:stretch/>
        </p:blipFill>
        <p:spPr bwMode="auto">
          <a:xfrm>
            <a:off x="3568811" y="4516618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730756"/>
            <a:ext cx="585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tập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67" t="18504" r="5833" b="28675"/>
          <a:stretch/>
        </p:blipFill>
        <p:spPr bwMode="auto">
          <a:xfrm>
            <a:off x="4777393" y="4400768"/>
            <a:ext cx="1101790" cy="97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77392" y="5656618"/>
            <a:ext cx="429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học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sinh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hỏi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thầy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giáo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Am-thanh-that-vong-www_tiengdong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30395" y="4704984"/>
            <a:ext cx="487363" cy="487363"/>
          </a:xfrm>
          <a:prstGeom prst="rect">
            <a:avLst/>
          </a:prstGeom>
        </p:spPr>
      </p:pic>
      <p:pic>
        <p:nvPicPr>
          <p:cNvPr id="12" name="Tieng-tinh-tinh-www_tiengdong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288680" y="49763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2641265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9" grpId="0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video>
                <p:vide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video>
              </p:childTnLst>
            </p:cTn>
          </p:par>
        </p:tnLst>
        <p:bldLst>
          <p:bldP spid="9" grpId="0"/>
          <p:bldP spid="11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 txBox="1">
            <a:spLocks noGrp="1"/>
          </p:cNvSpPr>
          <p:nvPr>
            <p:ph idx="1"/>
          </p:nvPr>
        </p:nvSpPr>
        <p:spPr>
          <a:xfrm>
            <a:off x="0" y="119675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1.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giáo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mới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ốm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dậy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nhưng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vẫn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gắng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lên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lớp</a:t>
            </a:r>
            <a:r>
              <a:rPr lang="en-US" sz="1800" b="1" dirty="0">
                <a:solidFill>
                  <a:srgbClr val="FF0000"/>
                </a:solidFill>
              </a:rPr>
              <a:t>.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thấy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một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bạn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nói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chuyện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không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nghe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giảng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bài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5" name="Group 4"/>
          <p:cNvGrpSpPr/>
          <p:nvPr/>
        </p:nvGrpSpPr>
        <p:grpSpPr>
          <a:xfrm>
            <a:off x="467544" y="260648"/>
            <a:ext cx="8601918" cy="584775"/>
            <a:chOff x="422912" y="2093907"/>
            <a:chExt cx="8601918" cy="584775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422912" y="2124982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886737" y="2093907"/>
              <a:ext cx="8138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sẽ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làm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gì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trong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các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tình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sau</a:t>
              </a:r>
              <a:r>
                <a:rPr lang="en-US" sz="3200" b="1" dirty="0">
                  <a:solidFill>
                    <a:srgbClr val="00B050"/>
                  </a:solidFill>
                </a:rPr>
                <a:t>?</a:t>
              </a:r>
              <a:endParaRPr lang="vi-VN" sz="32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97462" y="119675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2.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Lan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dưới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trường</a:t>
            </a:r>
            <a:r>
              <a:rPr lang="en-US" sz="2000" b="1" dirty="0">
                <a:solidFill>
                  <a:srgbClr val="002060"/>
                </a:solidFill>
              </a:rPr>
              <a:t>. </a:t>
            </a:r>
            <a:r>
              <a:rPr lang="en-US" sz="2000" b="1" dirty="0" err="1">
                <a:solidFill>
                  <a:srgbClr val="002060"/>
                </a:solidFill>
              </a:rPr>
              <a:t>Gặp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Hiệu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trưởng</a:t>
            </a:r>
            <a:r>
              <a:rPr lang="en-US" sz="2000" b="1" dirty="0">
                <a:solidFill>
                  <a:srgbClr val="002060"/>
                </a:solidFill>
              </a:rPr>
              <a:t>, Lan </a:t>
            </a:r>
            <a:r>
              <a:rPr lang="en-US" sz="2000" b="1" dirty="0" err="1">
                <a:solidFill>
                  <a:srgbClr val="002060"/>
                </a:solidFill>
              </a:rPr>
              <a:t>kéo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hướng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khác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không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phải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chào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212415"/>
            <a:ext cx="8617001" cy="386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9804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229600" cy="1600200"/>
          </a:xfrm>
        </p:spPr>
        <p:txBody>
          <a:bodyPr/>
          <a:lstStyle/>
          <a:p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Vận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Dụng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15" y="836712"/>
            <a:ext cx="8229600" cy="2160240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solidFill>
                  <a:srgbClr val="FF0000"/>
                </a:solidFill>
              </a:rPr>
              <a:t>Hoạt động 4: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7"/>
            <a:ext cx="8790961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2339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354636" y="0"/>
            <a:ext cx="8147248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thiệp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br>
              <a:rPr lang="en-US" sz="3200" b="1" dirty="0" smtClean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229200"/>
            <a:ext cx="8229600" cy="1512167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Hãy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chia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sẻ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việc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đã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sẽ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làm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hiện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sự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kính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trọng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với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thầy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b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428" y="1093025"/>
            <a:ext cx="3203572" cy="38481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93024"/>
            <a:ext cx="2903634" cy="3804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6092" y="1093025"/>
            <a:ext cx="3024336" cy="3804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xmlns="" val="692809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402832" cy="792957"/>
          </a:xfrm>
        </p:spPr>
        <p:txBody>
          <a:bodyPr/>
          <a:lstStyle/>
          <a:p>
            <a:r>
              <a:rPr lang="vi-VN" sz="4400" b="1" dirty="0" smtClean="0">
                <a:solidFill>
                  <a:srgbClr val="FF0000"/>
                </a:solidFill>
              </a:rPr>
              <a:t>Thông điệp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179512" y="1268760"/>
            <a:ext cx="8229600" cy="24631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23226" y="3068960"/>
            <a:ext cx="720080" cy="578120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25" r="8625"/>
          <a:stretch>
            <a:fillRect/>
          </a:stretch>
        </p:blipFill>
        <p:spPr>
          <a:xfrm>
            <a:off x="4499992" y="3647080"/>
            <a:ext cx="4610153" cy="3210920"/>
          </a:xfrm>
        </p:spPr>
      </p:pic>
      <p:pic>
        <p:nvPicPr>
          <p:cNvPr id="11" name="Am-thanh-lam-phep-bang-cay-dua-than-www_tiengdong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39552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6494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8229600" cy="1600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Hẹn</a:t>
            </a:r>
            <a:r>
              <a:rPr lang="en-US" sz="9600" b="1" u="sng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Gặp</a:t>
            </a:r>
            <a:r>
              <a:rPr lang="en-US" sz="9600" b="1" u="sng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Lại</a:t>
            </a:r>
            <a:endParaRPr lang="en-US" sz="9600" b="1" u="sng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Tieng-vo-tay-trong-powerpoint-www_tiengdong_com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19672" y="5517232"/>
            <a:ext cx="487363" cy="487363"/>
          </a:xfr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xmlns="" val="824448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12" y="260648"/>
            <a:ext cx="8172000" cy="1533872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Cùng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nghe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hát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b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Bông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Hồng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Tặng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4000" dirty="0" smtClean="0"/>
              <a:t>”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988840"/>
            <a:ext cx="8424936" cy="4608512"/>
          </a:xfrm>
          <a:prstGeom prst="rect">
            <a:avLst/>
          </a:prstGeom>
        </p:spPr>
      </p:pic>
      <p:pic>
        <p:nvPicPr>
          <p:cNvPr id="4" name="Bong-Hong-Tang-Co-Thanh-Thao-Xuan-Mai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bmkLst>
                    <p14:bmk name="Bookmark 1" time="481.8068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404665"/>
            <a:ext cx="1656184" cy="1199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82930246"/>
      </p:ext>
    </p:extLst>
  </p:cSld>
  <p:clrMapOvr>
    <a:masterClrMapping/>
  </p:clrMapOvr>
  <p:transition spd="slow" advTm="3000">
    <p:randomBar dir="vert"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482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974"/>
          <a:stretch>
            <a:fillRect/>
          </a:stretch>
        </p:blipFill>
        <p:spPr>
          <a:xfrm>
            <a:off x="-108520" y="47728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04244" y="1628800"/>
            <a:ext cx="7128792" cy="15910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827584" y="3356992"/>
            <a:ext cx="7488832" cy="1598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03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276872"/>
            <a:ext cx="8229600" cy="1600200"/>
          </a:xfrm>
        </p:spPr>
        <p:txBody>
          <a:bodyPr/>
          <a:lstStyle/>
          <a:p>
            <a:r>
              <a:rPr lang="en-US" sz="9600" dirty="0" smtClean="0"/>
              <a:t>K</a:t>
            </a:r>
            <a:r>
              <a:rPr lang="vi-VN" sz="9600" dirty="0" smtClean="0"/>
              <a:t>hám Phá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060848"/>
            <a:ext cx="7355160" cy="2376263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 động 2:</a:t>
            </a:r>
            <a:endParaRPr lang="en-US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116632"/>
            <a:ext cx="9144000" cy="674136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791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9802" y="188640"/>
            <a:ext cx="8140631" cy="732161"/>
            <a:chOff x="553145" y="2079533"/>
            <a:chExt cx="6311043" cy="73216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1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1095960" y="2079533"/>
              <a:ext cx="5768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BB7D67E0-087D-48D8-9C5B-ACE53AFE75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484784"/>
            <a:ext cx="8291264" cy="2592288"/>
          </a:xfrm>
          <a:prstGeom prst="rect">
            <a:avLst/>
          </a:prstGeom>
        </p:spPr>
      </p:pic>
      <p:pic>
        <p:nvPicPr>
          <p:cNvPr id="11" name="Content Placeholder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1" t="5075" r="2269"/>
          <a:stretch/>
        </p:blipFill>
        <p:spPr>
          <a:xfrm>
            <a:off x="625406" y="4077072"/>
            <a:ext cx="82296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58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2"/>
            <a:ext cx="8843729" cy="5976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6237312"/>
            <a:ext cx="848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79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755650" y="5516563"/>
            <a:ext cx="8229600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múa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60648"/>
            <a:ext cx="8064896" cy="5400600"/>
          </a:xfrm>
        </p:spPr>
      </p:pic>
    </p:spTree>
    <p:extLst>
      <p:ext uri="{BB962C8B-B14F-4D97-AF65-F5344CB8AC3E}">
        <p14:creationId xmlns:p14="http://schemas.microsoft.com/office/powerpoint/2010/main" xmlns="" val="316079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DA78F1DF-651E-4F52-9D02-94B28363A0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08" y="5002648"/>
            <a:ext cx="8229600" cy="123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sinh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332656"/>
            <a:ext cx="8136904" cy="4896544"/>
          </a:xfrm>
        </p:spPr>
      </p:pic>
    </p:spTree>
    <p:extLst>
      <p:ext uri="{BB962C8B-B14F-4D97-AF65-F5344CB8AC3E}">
        <p14:creationId xmlns:p14="http://schemas.microsoft.com/office/powerpoint/2010/main" xmlns="" val="30589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</TotalTime>
  <Words>607</Words>
  <Application>Microsoft Office PowerPoint</Application>
  <PresentationFormat>On-screen Show (4:3)</PresentationFormat>
  <Paragraphs>78</Paragraphs>
  <Slides>28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Executive</vt:lpstr>
      <vt:lpstr>Chủ đề 2: KÍNH TRỌNG THẦY GIÁO, CÔ GIÁO VÀ YÊU QUÝ BẠN BÈ  BÀI 3: KÍNH TRỌNG THẦY GIÁO, CÔ GIÁO </vt:lpstr>
      <vt:lpstr>Hoạt động 1: </vt:lpstr>
      <vt:lpstr>Cùng nghe và hát bài: “Bông Hồng Tặng Cô”</vt:lpstr>
      <vt:lpstr>Slide 4</vt:lpstr>
      <vt:lpstr>Khám Phá</vt:lpstr>
      <vt:lpstr>Nêu việc làm của các thầy cô trong bức tranh</vt:lpstr>
      <vt:lpstr>Slide 7</vt:lpstr>
      <vt:lpstr>Cô dạy chúng em tập múa, hát</vt:lpstr>
      <vt:lpstr>Thầy giáo giảng bài cho học sinh</vt:lpstr>
      <vt:lpstr>Những việc làm của thầy giáo,  cô giáo đem lại điều gì cho em?</vt:lpstr>
      <vt:lpstr>5</vt:lpstr>
      <vt:lpstr>Slide 12</vt:lpstr>
      <vt:lpstr>Slide 13</vt:lpstr>
      <vt:lpstr>Slide 14</vt:lpstr>
      <vt:lpstr>Slide 15</vt:lpstr>
      <vt:lpstr>Slide 16</vt:lpstr>
      <vt:lpstr>Trò chơi giữa giờ </vt:lpstr>
      <vt:lpstr>Trò chơi : Bày tỏ thái độ</vt:lpstr>
      <vt:lpstr>Những hành động nào sau đây thể hiện sự kính trọng với thầy giáo, cô giáo?</vt:lpstr>
      <vt:lpstr>Thể hiện sự kính trọng với thầy giáo, cô giáo. </vt:lpstr>
      <vt:lpstr>Luyện Tập</vt:lpstr>
      <vt:lpstr>Slide 22</vt:lpstr>
      <vt:lpstr>Slide 23</vt:lpstr>
      <vt:lpstr>Slide 24</vt:lpstr>
      <vt:lpstr> Vận Dụng</vt:lpstr>
      <vt:lpstr>Làm thiệp gửi tới thầy giáo, cô giáo để thể hiện tình cảm của em.  </vt:lpstr>
      <vt:lpstr>Thông điệp</vt:lpstr>
      <vt:lpstr>Hẹn Gặp Lại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KÍNH TRỌNG THẦY GIÁO, CÔ GIÁO</dc:title>
  <dc:creator>ACER PRO</dc:creator>
  <cp:lastModifiedBy>Admin</cp:lastModifiedBy>
  <cp:revision>46</cp:revision>
  <dcterms:created xsi:type="dcterms:W3CDTF">2021-10-21T06:56:42Z</dcterms:created>
  <dcterms:modified xsi:type="dcterms:W3CDTF">2022-10-10T14:53:28Z</dcterms:modified>
</cp:coreProperties>
</file>