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75" r:id="rId6"/>
    <p:sldId id="274" r:id="rId7"/>
    <p:sldId id="282" r:id="rId8"/>
    <p:sldId id="273" r:id="rId9"/>
    <p:sldId id="264" r:id="rId10"/>
    <p:sldId id="265" r:id="rId11"/>
    <p:sldId id="280" r:id="rId12"/>
    <p:sldId id="257" r:id="rId13"/>
    <p:sldId id="258" r:id="rId14"/>
    <p:sldId id="259" r:id="rId15"/>
    <p:sldId id="260" r:id="rId16"/>
    <p:sldId id="267" r:id="rId17"/>
    <p:sldId id="268" r:id="rId18"/>
    <p:sldId id="269" r:id="rId19"/>
    <p:sldId id="270" r:id="rId20"/>
    <p:sldId id="271" r:id="rId21"/>
    <p:sldId id="278" r:id="rId22"/>
    <p:sldId id="279"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DA06FF-DD2C-0277-4532-75DFF439BC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C876A4-392D-5AE4-AC51-669A8178C4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D32C31-D463-AABF-859B-FEC0D846DC2F}"/>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5" name="Footer Placeholder 4">
            <a:extLst>
              <a:ext uri="{FF2B5EF4-FFF2-40B4-BE49-F238E27FC236}">
                <a16:creationId xmlns:a16="http://schemas.microsoft.com/office/drawing/2014/main" xmlns="" id="{612CDD8F-B7A0-BF4A-0BF6-0A044A24C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022E78-49B3-6A4D-F875-CB73A3F35613}"/>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3198138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FD7547-3DBD-44B4-C3F1-A93905FF6C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C71ED44-B57C-388C-A0E5-55F14577B6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CD1A5D6-9889-1FAC-6F69-61A59F94DC21}"/>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5" name="Footer Placeholder 4">
            <a:extLst>
              <a:ext uri="{FF2B5EF4-FFF2-40B4-BE49-F238E27FC236}">
                <a16:creationId xmlns:a16="http://schemas.microsoft.com/office/drawing/2014/main" xmlns="" id="{B39B7219-E26A-8EB5-F06E-9DF1787C2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821154C-46F3-B502-30B0-8E5BDCC82C24}"/>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290707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3BD89C8-9619-3A41-BE5C-2483077574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4620389-50E6-9B22-FFE1-58E57BDDBA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0136F5-9B81-2663-40E2-843D2B6CC62A}"/>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5" name="Footer Placeholder 4">
            <a:extLst>
              <a:ext uri="{FF2B5EF4-FFF2-40B4-BE49-F238E27FC236}">
                <a16:creationId xmlns:a16="http://schemas.microsoft.com/office/drawing/2014/main" xmlns="" id="{83598209-FEFC-FEAD-BACF-0C4D6D1CD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57361BD-9878-4A98-974A-21A005B18DA7}"/>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78085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81DF4C-493E-2C5F-3C63-83F7BCA06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75CB93A-5913-F23E-411B-50CD04B3A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E231C1-0382-E8E2-B991-B05FB58B135F}"/>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5" name="Footer Placeholder 4">
            <a:extLst>
              <a:ext uri="{FF2B5EF4-FFF2-40B4-BE49-F238E27FC236}">
                <a16:creationId xmlns:a16="http://schemas.microsoft.com/office/drawing/2014/main" xmlns="" id="{93E26201-4D82-3968-0E5A-4181A952D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282E15-CADB-6A14-34B8-0FA7382F9BE1}"/>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195913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B0AE7-670A-B59B-4CEC-8900F77C48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E2C69B-6DD5-5800-D1B1-C1562D15FA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07D852A-2CAF-DF92-FEBC-75487AFE877F}"/>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5" name="Footer Placeholder 4">
            <a:extLst>
              <a:ext uri="{FF2B5EF4-FFF2-40B4-BE49-F238E27FC236}">
                <a16:creationId xmlns:a16="http://schemas.microsoft.com/office/drawing/2014/main" xmlns="" id="{FEC1BF3B-2725-3619-7DAB-F9EEE8724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2A0E51B-A11C-89B1-D5F7-FCB242E1134A}"/>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2706398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EC8DC-67D1-823B-905F-306775E7A3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1F94BEC-9224-5331-2777-1C1D1BF0F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1757018-77FA-6422-B360-2CE7B13A47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28A10FD-0A35-5143-AEDB-77D996CCFD91}"/>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6" name="Footer Placeholder 5">
            <a:extLst>
              <a:ext uri="{FF2B5EF4-FFF2-40B4-BE49-F238E27FC236}">
                <a16:creationId xmlns:a16="http://schemas.microsoft.com/office/drawing/2014/main" xmlns="" id="{9B2CC231-3153-6ED8-26C2-3E6219A340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FF24F95-780D-A9F8-0133-164BF8E66D49}"/>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3633007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8A2109-E9B2-0CE1-A129-7FDBD7EE98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AF1A43F-A3D8-0A53-9001-221CD946CB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A35B1C4-EECC-65F8-5166-F65AE773A2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890395-FABD-EBE6-8F06-7062EE2A5B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68125C7-D8B8-2140-413C-F96B4C2859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C8156B2-1B12-2CDB-EC78-BD34E54B82A6}"/>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8" name="Footer Placeholder 7">
            <a:extLst>
              <a:ext uri="{FF2B5EF4-FFF2-40B4-BE49-F238E27FC236}">
                <a16:creationId xmlns:a16="http://schemas.microsoft.com/office/drawing/2014/main" xmlns="" id="{67798529-DE2D-5498-4A92-7657E8BEC7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D202449-2382-F7C1-6B61-D76986F407DB}"/>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371185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52CE1B-22D2-FEBE-0DB6-A30DD61EC4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D62547B-EC96-26F7-9478-680DCD1F6F96}"/>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4" name="Footer Placeholder 3">
            <a:extLst>
              <a:ext uri="{FF2B5EF4-FFF2-40B4-BE49-F238E27FC236}">
                <a16:creationId xmlns:a16="http://schemas.microsoft.com/office/drawing/2014/main" xmlns="" id="{7159F703-99DC-3944-6988-CA10472B3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AE08225-C241-1976-8DC1-7BB3FB90361E}"/>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3539659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A0BE912-512E-0F1D-C007-D3EDF44B8916}"/>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3" name="Footer Placeholder 2">
            <a:extLst>
              <a:ext uri="{FF2B5EF4-FFF2-40B4-BE49-F238E27FC236}">
                <a16:creationId xmlns:a16="http://schemas.microsoft.com/office/drawing/2014/main" xmlns="" id="{95CD190F-27EF-D21D-96A0-4C3B43FD82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D7DFCE3-4CD1-DEB4-D06D-4F6A1B297D45}"/>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335015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28BA4E-8053-68DD-338A-5ADA13C1C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7E544A9-5A31-0CBC-2499-8DDDED5EBA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B412490-5CEC-FBB8-0EBA-9BD123B437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B72D46-3B89-1A92-5E3C-73F4306B567A}"/>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6" name="Footer Placeholder 5">
            <a:extLst>
              <a:ext uri="{FF2B5EF4-FFF2-40B4-BE49-F238E27FC236}">
                <a16:creationId xmlns:a16="http://schemas.microsoft.com/office/drawing/2014/main" xmlns="" id="{946DE7E0-C8B7-7073-B3A6-A04D62046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4B83431-A090-2528-F078-45DA6A76DE89}"/>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119442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B86578-573E-570C-DC7B-44EFDE6430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54DD554-9864-E460-F77B-8F8F1EB518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13CBCD4-C5CD-9911-EA6A-3FD69ADFC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407364-2024-9D42-4EFE-CCC47CDA4FAF}"/>
              </a:ext>
            </a:extLst>
          </p:cNvPr>
          <p:cNvSpPr>
            <a:spLocks noGrp="1"/>
          </p:cNvSpPr>
          <p:nvPr>
            <p:ph type="dt" sz="half" idx="10"/>
          </p:nvPr>
        </p:nvSpPr>
        <p:spPr/>
        <p:txBody>
          <a:bodyPr/>
          <a:lstStyle/>
          <a:p>
            <a:fld id="{B7545246-AF25-42F8-BF45-CAEE57D882D4}" type="datetimeFigureOut">
              <a:rPr lang="en-US" smtClean="0"/>
              <a:t>5/10/2025</a:t>
            </a:fld>
            <a:endParaRPr lang="en-US"/>
          </a:p>
        </p:txBody>
      </p:sp>
      <p:sp>
        <p:nvSpPr>
          <p:cNvPr id="6" name="Footer Placeholder 5">
            <a:extLst>
              <a:ext uri="{FF2B5EF4-FFF2-40B4-BE49-F238E27FC236}">
                <a16:creationId xmlns:a16="http://schemas.microsoft.com/office/drawing/2014/main" xmlns="" id="{ECF7B1E0-3651-D5D7-7274-22DA942907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1A99C20-C803-6E56-FA20-33ED7E1389B3}"/>
              </a:ext>
            </a:extLst>
          </p:cNvPr>
          <p:cNvSpPr>
            <a:spLocks noGrp="1"/>
          </p:cNvSpPr>
          <p:nvPr>
            <p:ph type="sldNum" sz="quarter" idx="12"/>
          </p:nvPr>
        </p:nvSpPr>
        <p:spPr/>
        <p:txBody>
          <a:bodyPr/>
          <a:lstStyle/>
          <a:p>
            <a:fld id="{E9880A37-6E70-490F-A272-364B2A1CFFD1}" type="slidenum">
              <a:rPr lang="en-US" smtClean="0"/>
              <a:t>‹#›</a:t>
            </a:fld>
            <a:endParaRPr lang="en-US"/>
          </a:p>
        </p:txBody>
      </p:sp>
    </p:spTree>
    <p:extLst>
      <p:ext uri="{BB962C8B-B14F-4D97-AF65-F5344CB8AC3E}">
        <p14:creationId xmlns:p14="http://schemas.microsoft.com/office/powerpoint/2010/main" val="1354464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CAF65F1-A5B5-07E6-961E-C621FC267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1B014EC-101B-BB50-B068-E51E149CE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72B3BC-43EF-DC2F-BCFE-59E8C436B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545246-AF25-42F8-BF45-CAEE57D882D4}" type="datetimeFigureOut">
              <a:rPr lang="en-US" smtClean="0"/>
              <a:t>5/10/2025</a:t>
            </a:fld>
            <a:endParaRPr lang="en-US"/>
          </a:p>
        </p:txBody>
      </p:sp>
      <p:sp>
        <p:nvSpPr>
          <p:cNvPr id="5" name="Footer Placeholder 4">
            <a:extLst>
              <a:ext uri="{FF2B5EF4-FFF2-40B4-BE49-F238E27FC236}">
                <a16:creationId xmlns:a16="http://schemas.microsoft.com/office/drawing/2014/main" xmlns="" id="{0E79E8BF-F3EE-FB6D-EA6C-633C879328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570A8B4-AB08-C01F-4E00-707062677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0A37-6E70-490F-A272-364B2A1CFFD1}" type="slidenum">
              <a:rPr lang="en-US" smtClean="0"/>
              <a:t>‹#›</a:t>
            </a:fld>
            <a:endParaRPr lang="en-US"/>
          </a:p>
        </p:txBody>
      </p:sp>
    </p:spTree>
    <p:extLst>
      <p:ext uri="{BB962C8B-B14F-4D97-AF65-F5344CB8AC3E}">
        <p14:creationId xmlns:p14="http://schemas.microsoft.com/office/powerpoint/2010/main" val="1152092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6A83F4-5D8D-BCC8-A50E-3103C9644FA6}"/>
              </a:ext>
            </a:extLst>
          </p:cNvPr>
          <p:cNvSpPr>
            <a:spLocks noGrp="1"/>
          </p:cNvSpPr>
          <p:nvPr>
            <p:ph type="ctrTitle"/>
          </p:nvPr>
        </p:nvSpPr>
        <p:spPr>
          <a:xfrm>
            <a:off x="1369737" y="1623316"/>
            <a:ext cx="9928926" cy="3113071"/>
          </a:xfrm>
          <a:noFill/>
        </p:spPr>
        <p:txBody>
          <a:bodyPr>
            <a:prstTxWarp prst="textChevronInverted">
              <a:avLst/>
            </a:prstTxWarp>
            <a:normAutofit/>
          </a:bodyPr>
          <a:lstStyle/>
          <a:p>
            <a:r>
              <a:rPr lang="vi-VN" sz="4400" b="1" dirty="0">
                <a:ln>
                  <a:solidFill>
                    <a:srgbClr val="0070C0"/>
                  </a:solidFill>
                </a:ln>
                <a:solidFill>
                  <a:schemeClr val="accent6">
                    <a:lumMod val="75000"/>
                  </a:schemeClr>
                </a:solidFill>
              </a:rPr>
              <a:t>CHÀO MỪNG CÁC CON ĐẾN VỚI TIẾT HỌC NGÀY HÔM NAY </a:t>
            </a:r>
            <a:endParaRPr lang="en-US" sz="4400" b="1" dirty="0">
              <a:ln>
                <a:solidFill>
                  <a:srgbClr val="0070C0"/>
                </a:solidFill>
              </a:ln>
              <a:solidFill>
                <a:schemeClr val="accent6">
                  <a:lumMod val="75000"/>
                </a:schemeClr>
              </a:solidFill>
            </a:endParaRPr>
          </a:p>
        </p:txBody>
      </p:sp>
    </p:spTree>
    <p:extLst>
      <p:ext uri="{BB962C8B-B14F-4D97-AF65-F5344CB8AC3E}">
        <p14:creationId xmlns:p14="http://schemas.microsoft.com/office/powerpoint/2010/main" val="247093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6B2D9-607E-D99D-52A2-EB6F8BCBA917}"/>
              </a:ext>
            </a:extLst>
          </p:cNvPr>
          <p:cNvSpPr>
            <a:spLocks noGrp="1"/>
          </p:cNvSpPr>
          <p:nvPr>
            <p:ph type="title"/>
          </p:nvPr>
        </p:nvSpPr>
        <p:spPr>
          <a:xfrm>
            <a:off x="58972" y="2416562"/>
            <a:ext cx="4616395" cy="1325563"/>
          </a:xfrm>
        </p:spPr>
        <p:txBody>
          <a:bodyPr>
            <a:noAutofit/>
          </a:bodyPr>
          <a:lstStyle/>
          <a:p>
            <a:r>
              <a:rPr lang="vi-VN" sz="3600" b="1" dirty="0"/>
              <a:t>b, Gần đây, anh hàng xóm hay sang nhà Lan chơi và đòi cầm tay Lan. Lan đã kể cho mẹ nghe.</a:t>
            </a:r>
            <a:endParaRPr lang="en-US" sz="3600" b="1" dirty="0"/>
          </a:p>
        </p:txBody>
      </p:sp>
      <p:pic>
        <p:nvPicPr>
          <p:cNvPr id="5" name="Picture 4">
            <a:extLst>
              <a:ext uri="{FF2B5EF4-FFF2-40B4-BE49-F238E27FC236}">
                <a16:creationId xmlns:a16="http://schemas.microsoft.com/office/drawing/2014/main" xmlns="" id="{618CE222-3C1B-E7F8-5847-8D649F4A5A9D}"/>
              </a:ext>
            </a:extLst>
          </p:cNvPr>
          <p:cNvPicPr>
            <a:picLocks noChangeAspect="1"/>
          </p:cNvPicPr>
          <p:nvPr/>
        </p:nvPicPr>
        <p:blipFill>
          <a:blip r:embed="rId3"/>
          <a:stretch>
            <a:fillRect/>
          </a:stretch>
        </p:blipFill>
        <p:spPr>
          <a:xfrm>
            <a:off x="5154626" y="474096"/>
            <a:ext cx="7037374" cy="5909808"/>
          </a:xfrm>
          <a:prstGeom prst="rect">
            <a:avLst/>
          </a:prstGeom>
          <a:ln>
            <a:noFill/>
          </a:ln>
          <a:effectLst>
            <a:softEdge rad="112500"/>
          </a:effectLst>
        </p:spPr>
      </p:pic>
      <p:sp>
        <p:nvSpPr>
          <p:cNvPr id="3" name="Rectangle 2">
            <a:extLst>
              <a:ext uri="{FF2B5EF4-FFF2-40B4-BE49-F238E27FC236}">
                <a16:creationId xmlns:a16="http://schemas.microsoft.com/office/drawing/2014/main" xmlns="" id="{E1AAFBD3-2A05-AD52-8F65-FC90D08E9C98}"/>
              </a:ext>
            </a:extLst>
          </p:cNvPr>
          <p:cNvSpPr/>
          <p:nvPr/>
        </p:nvSpPr>
        <p:spPr>
          <a:xfrm>
            <a:off x="0" y="4491080"/>
            <a:ext cx="5300283" cy="2014916"/>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mj-lt"/>
              </a:rPr>
              <a:t>Nếu Lan không nói với mẹ thì tình trạng này sẽ liên tục xảy ra và dẫn đến những hậu quả vô cùng nghiêm trọng</a:t>
            </a:r>
            <a:r>
              <a:rPr lang="vi-VN" sz="2800" dirty="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339413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xmlns="" id="{E5ED4E40-0EBB-E923-942D-A50B312A38EC}"/>
              </a:ext>
            </a:extLst>
          </p:cNvPr>
          <p:cNvSpPr/>
          <p:nvPr/>
        </p:nvSpPr>
        <p:spPr>
          <a:xfrm>
            <a:off x="1998734" y="647363"/>
            <a:ext cx="8431900" cy="5146534"/>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dirty="0">
                <a:solidFill>
                  <a:srgbClr val="FF0000"/>
                </a:solidFill>
                <a:latin typeface="+mj-lt"/>
              </a:rPr>
              <a:t>Các bạn trong tình huống đã biết cách tìm kiếm sự hỗ trợ khi ở nhà kịp thời: giữ thái độ bình tĩnh, tìm đúng người có thể hỗ trợ, nói rõ sự việc.... Biết tìm kiếm sự hỗ trợ sẽ giúp chúng ta giải quyết được những khó khăn.</a:t>
            </a:r>
            <a:endParaRPr lang="en-US" sz="3200" dirty="0">
              <a:solidFill>
                <a:srgbClr val="FF0000"/>
              </a:solidFill>
              <a:latin typeface="+mj-lt"/>
            </a:endParaRPr>
          </a:p>
        </p:txBody>
      </p:sp>
    </p:spTree>
    <p:extLst>
      <p:ext uri="{BB962C8B-B14F-4D97-AF65-F5344CB8AC3E}">
        <p14:creationId xmlns:p14="http://schemas.microsoft.com/office/powerpoint/2010/main" val="201985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32D8CEC-B3CC-3426-D9C9-2D1CF91FF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43" y="1057013"/>
            <a:ext cx="13401486" cy="5956183"/>
          </a:xfrm>
          <a:prstGeom prst="rect">
            <a:avLst/>
          </a:prstGeom>
        </p:spPr>
      </p:pic>
      <p:sp>
        <p:nvSpPr>
          <p:cNvPr id="2" name="Title 1">
            <a:extLst>
              <a:ext uri="{FF2B5EF4-FFF2-40B4-BE49-F238E27FC236}">
                <a16:creationId xmlns:a16="http://schemas.microsoft.com/office/drawing/2014/main" xmlns="" id="{DB6C0A43-A14F-A558-EB71-7022F0153ECE}"/>
              </a:ext>
            </a:extLst>
          </p:cNvPr>
          <p:cNvSpPr>
            <a:spLocks noGrp="1"/>
          </p:cNvSpPr>
          <p:nvPr>
            <p:ph type="title"/>
          </p:nvPr>
        </p:nvSpPr>
        <p:spPr>
          <a:xfrm>
            <a:off x="2246215" y="170916"/>
            <a:ext cx="3361566" cy="1325563"/>
          </a:xfrm>
        </p:spPr>
        <p:txBody>
          <a:bodyPr>
            <a:normAutofit/>
          </a:bodyPr>
          <a:lstStyle/>
          <a:p>
            <a:r>
              <a:rPr lang="vi-VN" sz="4000" b="1" dirty="0">
                <a:solidFill>
                  <a:srgbClr val="FF0000"/>
                </a:solidFill>
              </a:rPr>
              <a:t>1. Khởi động:</a:t>
            </a:r>
            <a:endParaRPr lang="en-US" sz="4000" b="1" dirty="0">
              <a:solidFill>
                <a:srgbClr val="FF0000"/>
              </a:solidFill>
            </a:endParaRPr>
          </a:p>
        </p:txBody>
      </p:sp>
      <p:sp>
        <p:nvSpPr>
          <p:cNvPr id="3" name="Content Placeholder 2">
            <a:extLst>
              <a:ext uri="{FF2B5EF4-FFF2-40B4-BE49-F238E27FC236}">
                <a16:creationId xmlns:a16="http://schemas.microsoft.com/office/drawing/2014/main" xmlns="" id="{5A146721-1BD2-8FC1-B5B9-E73676798882}"/>
              </a:ext>
            </a:extLst>
          </p:cNvPr>
          <p:cNvSpPr>
            <a:spLocks noGrp="1"/>
          </p:cNvSpPr>
          <p:nvPr>
            <p:ph idx="1"/>
          </p:nvPr>
        </p:nvSpPr>
        <p:spPr>
          <a:xfrm>
            <a:off x="1806884" y="1402620"/>
            <a:ext cx="7601793" cy="1325563"/>
          </a:xfrm>
        </p:spPr>
        <p:txBody>
          <a:bodyPr>
            <a:noAutofit/>
          </a:bodyPr>
          <a:lstStyle/>
          <a:p>
            <a:r>
              <a:rPr lang="vi-VN" sz="7200" b="1" dirty="0">
                <a:solidFill>
                  <a:srgbClr val="C00000"/>
                </a:solidFill>
                <a:latin typeface="+mj-lt"/>
              </a:rPr>
              <a:t>Trò chơi: Bắn tên</a:t>
            </a:r>
            <a:endParaRPr lang="en-US" sz="7200" b="1" dirty="0">
              <a:solidFill>
                <a:srgbClr val="C00000"/>
              </a:solidFill>
              <a:latin typeface="+mj-lt"/>
            </a:endParaRPr>
          </a:p>
        </p:txBody>
      </p:sp>
    </p:spTree>
    <p:extLst>
      <p:ext uri="{BB962C8B-B14F-4D97-AF65-F5344CB8AC3E}">
        <p14:creationId xmlns:p14="http://schemas.microsoft.com/office/powerpoint/2010/main" val="37431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A9C630-4B27-B7CF-1FCA-E51F4E31C7AE}"/>
              </a:ext>
            </a:extLst>
          </p:cNvPr>
          <p:cNvSpPr>
            <a:spLocks noGrp="1"/>
          </p:cNvSpPr>
          <p:nvPr>
            <p:ph type="title"/>
          </p:nvPr>
        </p:nvSpPr>
        <p:spPr>
          <a:xfrm>
            <a:off x="516542" y="302319"/>
            <a:ext cx="10998424" cy="1325563"/>
          </a:xfrm>
        </p:spPr>
        <p:txBody>
          <a:bodyPr>
            <a:normAutofit/>
          </a:bodyPr>
          <a:lstStyle/>
          <a:p>
            <a:r>
              <a:rPr lang="vi-VN" sz="4000" b="1" dirty="0">
                <a:ln>
                  <a:solidFill>
                    <a:srgbClr val="FF0000"/>
                  </a:solidFill>
                </a:ln>
                <a:solidFill>
                  <a:srgbClr val="FF0000"/>
                </a:solidFill>
              </a:rPr>
              <a:t>Câu 1: Con có nên lấy thuốc từ hộp cứu thương nếu bố mẹ không có nhà không?</a:t>
            </a:r>
            <a:endParaRPr lang="en-US" sz="4000" b="1" dirty="0">
              <a:ln>
                <a:solidFill>
                  <a:srgbClr val="FF0000"/>
                </a:solidFill>
              </a:ln>
              <a:solidFill>
                <a:srgbClr val="FF0000"/>
              </a:solidFill>
            </a:endParaRPr>
          </a:p>
        </p:txBody>
      </p:sp>
      <p:pic>
        <p:nvPicPr>
          <p:cNvPr id="5" name="Picture 4">
            <a:extLst>
              <a:ext uri="{FF2B5EF4-FFF2-40B4-BE49-F238E27FC236}">
                <a16:creationId xmlns:a16="http://schemas.microsoft.com/office/drawing/2014/main" xmlns="" id="{C282321D-72FA-8046-696D-0FFB39301905}"/>
              </a:ext>
            </a:extLst>
          </p:cNvPr>
          <p:cNvPicPr>
            <a:picLocks noChangeAspect="1"/>
          </p:cNvPicPr>
          <p:nvPr/>
        </p:nvPicPr>
        <p:blipFill>
          <a:blip r:embed="rId3"/>
          <a:stretch>
            <a:fillRect/>
          </a:stretch>
        </p:blipFill>
        <p:spPr>
          <a:xfrm>
            <a:off x="0" y="1512663"/>
            <a:ext cx="5454032" cy="4880045"/>
          </a:xfrm>
          <a:prstGeom prst="rect">
            <a:avLst/>
          </a:prstGeom>
          <a:ln>
            <a:noFill/>
          </a:ln>
          <a:effectLst>
            <a:softEdge rad="112500"/>
          </a:effectLst>
        </p:spPr>
      </p:pic>
      <p:sp>
        <p:nvSpPr>
          <p:cNvPr id="6" name="Arrow: Right 5">
            <a:extLst>
              <a:ext uri="{FF2B5EF4-FFF2-40B4-BE49-F238E27FC236}">
                <a16:creationId xmlns:a16="http://schemas.microsoft.com/office/drawing/2014/main" xmlns="" id="{33A6136E-E2AD-0694-72AD-B8021FB4D6E6}"/>
              </a:ext>
            </a:extLst>
          </p:cNvPr>
          <p:cNvSpPr/>
          <p:nvPr/>
        </p:nvSpPr>
        <p:spPr>
          <a:xfrm>
            <a:off x="5554172" y="1755424"/>
            <a:ext cx="628482" cy="50979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A2171C4E-2046-7B7E-9BA7-6C458FF62D7D}"/>
              </a:ext>
            </a:extLst>
          </p:cNvPr>
          <p:cNvSpPr txBox="1"/>
          <p:nvPr/>
        </p:nvSpPr>
        <p:spPr>
          <a:xfrm>
            <a:off x="6094652" y="1690688"/>
            <a:ext cx="6097348" cy="3539430"/>
          </a:xfrm>
          <a:prstGeom prst="rect">
            <a:avLst/>
          </a:prstGeom>
          <a:noFill/>
        </p:spPr>
        <p:txBody>
          <a:bodyPr wrap="square">
            <a:spAutoFit/>
          </a:bodyPr>
          <a:lstStyle/>
          <a:p>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Không</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nên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bố</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mẹ</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dạy</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về</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sự</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nguy</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hiểm</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thuốc</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Ngay</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cả</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khi</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đã</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rõ</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đó</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thuốc</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gì</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thì</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cũng</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sự</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quản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lý</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bố</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mẹ</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tuyệt</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đối</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không</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tự</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lấy</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thuốc</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để</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uống</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Nếu</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vấn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đề</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gì</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liên</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hệ</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bố</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mẹ</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b="1" dirty="0" err="1">
                <a:solidFill>
                  <a:schemeClr val="tx1">
                    <a:lumMod val="85000"/>
                    <a:lumOff val="15000"/>
                  </a:schemeClr>
                </a:solidFill>
                <a:latin typeface="Times New Roman" panose="02020603050405020304" pitchFamily="18" charset="0"/>
                <a:cs typeface="Times New Roman" panose="02020603050405020304" pitchFamily="18" charset="0"/>
              </a:rPr>
              <a:t>ngay</a:t>
            </a:r>
            <a:r>
              <a:rPr lang="en-US" sz="3200" b="1"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872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1A763-8076-1368-2CEF-F9E7D0768F08}"/>
              </a:ext>
            </a:extLst>
          </p:cNvPr>
          <p:cNvSpPr>
            <a:spLocks noGrp="1"/>
          </p:cNvSpPr>
          <p:nvPr>
            <p:ph type="title"/>
          </p:nvPr>
        </p:nvSpPr>
        <p:spPr>
          <a:xfrm>
            <a:off x="381337" y="237583"/>
            <a:ext cx="11497771" cy="1325563"/>
          </a:xfrm>
        </p:spPr>
        <p:txBody>
          <a:bodyPr>
            <a:normAutofit fontScale="90000"/>
          </a:bodyPr>
          <a:lstStyle/>
          <a:p>
            <a:r>
              <a:rPr lang="vi-VN" b="1" dirty="0">
                <a:ln>
                  <a:solidFill>
                    <a:srgbClr val="FF0000"/>
                  </a:solidFill>
                </a:ln>
                <a:solidFill>
                  <a:srgbClr val="FF0000"/>
                </a:solidFill>
              </a:rPr>
              <a:t>Câu 2:  Khi em bị mắc kẹt trong phòng tắm thì em sẽ làm gì để tìm kiếm sự hỗ trợ ở bên ngoài ?</a:t>
            </a:r>
            <a:endParaRPr lang="en-US" b="1" dirty="0">
              <a:ln>
                <a:solidFill>
                  <a:srgbClr val="FF0000"/>
                </a:solidFill>
              </a:ln>
              <a:solidFill>
                <a:srgbClr val="FF0000"/>
              </a:solidFill>
            </a:endParaRPr>
          </a:p>
        </p:txBody>
      </p:sp>
      <p:pic>
        <p:nvPicPr>
          <p:cNvPr id="5" name="Picture 4">
            <a:extLst>
              <a:ext uri="{FF2B5EF4-FFF2-40B4-BE49-F238E27FC236}">
                <a16:creationId xmlns:a16="http://schemas.microsoft.com/office/drawing/2014/main" xmlns="" id="{4E9D5728-A759-4C37-61E6-7629859BBB35}"/>
              </a:ext>
            </a:extLst>
          </p:cNvPr>
          <p:cNvPicPr>
            <a:picLocks noChangeAspect="1"/>
          </p:cNvPicPr>
          <p:nvPr/>
        </p:nvPicPr>
        <p:blipFill>
          <a:blip r:embed="rId3"/>
          <a:stretch>
            <a:fillRect/>
          </a:stretch>
        </p:blipFill>
        <p:spPr>
          <a:xfrm>
            <a:off x="0" y="1533440"/>
            <a:ext cx="5316467" cy="5324560"/>
          </a:xfrm>
          <a:prstGeom prst="rect">
            <a:avLst/>
          </a:prstGeom>
          <a:ln>
            <a:noFill/>
          </a:ln>
          <a:effectLst>
            <a:softEdge rad="112500"/>
          </a:effectLst>
        </p:spPr>
      </p:pic>
      <p:sp>
        <p:nvSpPr>
          <p:cNvPr id="6" name="Arrow: Right 5">
            <a:extLst>
              <a:ext uri="{FF2B5EF4-FFF2-40B4-BE49-F238E27FC236}">
                <a16:creationId xmlns:a16="http://schemas.microsoft.com/office/drawing/2014/main" xmlns="" id="{523C526F-74F4-5CE7-E707-677F8CCE7101}"/>
              </a:ext>
            </a:extLst>
          </p:cNvPr>
          <p:cNvSpPr/>
          <p:nvPr/>
        </p:nvSpPr>
        <p:spPr>
          <a:xfrm>
            <a:off x="5316467" y="1755424"/>
            <a:ext cx="779533" cy="50979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B8466174-D002-D0CE-DC77-766655CF1D2B}"/>
              </a:ext>
            </a:extLst>
          </p:cNvPr>
          <p:cNvSpPr txBox="1"/>
          <p:nvPr/>
        </p:nvSpPr>
        <p:spPr>
          <a:xfrm>
            <a:off x="6094652" y="1755424"/>
            <a:ext cx="6097348" cy="3539430"/>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Em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nếu</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hay k ai ở </a:t>
            </a:r>
            <a:r>
              <a:rPr lang="en-US" sz="3200" b="1" dirty="0" err="1">
                <a:latin typeface="Times New Roman" panose="02020603050405020304" pitchFamily="18" charset="0"/>
                <a:cs typeface="Times New Roman" panose="02020603050405020304" pitchFamily="18" charset="0"/>
              </a:rPr>
              <a:t>ngoài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cậy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tĩnh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trấn</a:t>
            </a:r>
            <a:r>
              <a:rPr lang="en-US" sz="3200" b="1" dirty="0">
                <a:latin typeface="Times New Roman" panose="02020603050405020304" pitchFamily="18" charset="0"/>
                <a:cs typeface="Times New Roman" panose="02020603050405020304" pitchFamily="18" charset="0"/>
              </a:rPr>
              <a:t> an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rồi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99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085F85-E553-26BE-0D55-BFBB3DE485AD}"/>
              </a:ext>
            </a:extLst>
          </p:cNvPr>
          <p:cNvSpPr>
            <a:spLocks noGrp="1"/>
          </p:cNvSpPr>
          <p:nvPr>
            <p:ph type="title"/>
          </p:nvPr>
        </p:nvSpPr>
        <p:spPr>
          <a:xfrm>
            <a:off x="56643" y="195192"/>
            <a:ext cx="12049041" cy="1325563"/>
          </a:xfrm>
        </p:spPr>
        <p:txBody>
          <a:bodyPr>
            <a:normAutofit fontScale="90000"/>
          </a:bodyPr>
          <a:lstStyle/>
          <a:p>
            <a:r>
              <a:rPr lang="vi-VN" b="1" dirty="0">
                <a:ln>
                  <a:solidFill>
                    <a:srgbClr val="FF0000"/>
                  </a:solidFill>
                </a:ln>
                <a:solidFill>
                  <a:srgbClr val="FF0000"/>
                </a:solidFill>
              </a:rPr>
              <a:t>Câu 3: Con sẽ làm thế nào khi có kẻ lạ muốn đột nhập hoặc phá cửa vào nhà trong lúc bố mẹ đi vắng?</a:t>
            </a:r>
            <a:endParaRPr lang="en-US" b="1" dirty="0">
              <a:ln>
                <a:solidFill>
                  <a:srgbClr val="FF0000"/>
                </a:solidFill>
              </a:ln>
              <a:solidFill>
                <a:srgbClr val="FF0000"/>
              </a:solidFill>
            </a:endParaRPr>
          </a:p>
        </p:txBody>
      </p:sp>
      <p:pic>
        <p:nvPicPr>
          <p:cNvPr id="5" name="Picture 4">
            <a:extLst>
              <a:ext uri="{FF2B5EF4-FFF2-40B4-BE49-F238E27FC236}">
                <a16:creationId xmlns:a16="http://schemas.microsoft.com/office/drawing/2014/main" xmlns="" id="{E7F5CF8D-7BCF-D6D0-803F-DC43CD37770D}"/>
              </a:ext>
            </a:extLst>
          </p:cNvPr>
          <p:cNvPicPr>
            <a:picLocks noChangeAspect="1"/>
          </p:cNvPicPr>
          <p:nvPr/>
        </p:nvPicPr>
        <p:blipFill>
          <a:blip r:embed="rId3"/>
          <a:stretch>
            <a:fillRect/>
          </a:stretch>
        </p:blipFill>
        <p:spPr>
          <a:xfrm>
            <a:off x="0" y="1397519"/>
            <a:ext cx="5356927" cy="5460481"/>
          </a:xfrm>
          <a:prstGeom prst="rect">
            <a:avLst/>
          </a:prstGeom>
        </p:spPr>
      </p:pic>
      <p:sp>
        <p:nvSpPr>
          <p:cNvPr id="6" name="Arrow: Right 5">
            <a:extLst>
              <a:ext uri="{FF2B5EF4-FFF2-40B4-BE49-F238E27FC236}">
                <a16:creationId xmlns:a16="http://schemas.microsoft.com/office/drawing/2014/main" xmlns="" id="{38C19436-55F0-077C-4385-9267DA392A3C}"/>
              </a:ext>
            </a:extLst>
          </p:cNvPr>
          <p:cNvSpPr/>
          <p:nvPr/>
        </p:nvSpPr>
        <p:spPr>
          <a:xfrm>
            <a:off x="5356927" y="1747333"/>
            <a:ext cx="779533" cy="509798"/>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F6934969-9A15-D904-87D5-896457D47F33}"/>
              </a:ext>
            </a:extLst>
          </p:cNvPr>
          <p:cNvSpPr txBox="1"/>
          <p:nvPr/>
        </p:nvSpPr>
        <p:spPr>
          <a:xfrm>
            <a:off x="6081163" y="1659285"/>
            <a:ext cx="6238958" cy="3539430"/>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Con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cha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trốn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tuyệt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cửa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tỉnh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an.</a:t>
            </a:r>
          </a:p>
        </p:txBody>
      </p:sp>
    </p:spTree>
    <p:extLst>
      <p:ext uri="{BB962C8B-B14F-4D97-AF65-F5344CB8AC3E}">
        <p14:creationId xmlns:p14="http://schemas.microsoft.com/office/powerpoint/2010/main" val="149360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17B5A-D6A7-41DE-152C-B31DC708C02F}"/>
              </a:ext>
            </a:extLst>
          </p:cNvPr>
          <p:cNvSpPr>
            <a:spLocks noGrp="1"/>
          </p:cNvSpPr>
          <p:nvPr>
            <p:ph type="title"/>
          </p:nvPr>
        </p:nvSpPr>
        <p:spPr>
          <a:xfrm>
            <a:off x="639417" y="44933"/>
            <a:ext cx="3455504" cy="1325563"/>
          </a:xfrm>
        </p:spPr>
        <p:txBody>
          <a:bodyPr>
            <a:normAutofit/>
          </a:bodyPr>
          <a:lstStyle/>
          <a:p>
            <a:r>
              <a:rPr lang="vi-VN" sz="4000" b="1" dirty="0">
                <a:ln>
                  <a:solidFill>
                    <a:srgbClr val="FF0000"/>
                  </a:solidFill>
                </a:ln>
                <a:solidFill>
                  <a:srgbClr val="FF0000"/>
                </a:solidFill>
              </a:rPr>
              <a:t>3. Luyện tập:</a:t>
            </a:r>
            <a:endParaRPr lang="en-US" sz="4000" b="1" dirty="0">
              <a:ln>
                <a:solidFill>
                  <a:srgbClr val="FF0000"/>
                </a:solidFill>
              </a:ln>
              <a:solidFill>
                <a:srgbClr val="FF0000"/>
              </a:solidFill>
            </a:endParaRPr>
          </a:p>
        </p:txBody>
      </p:sp>
      <p:sp>
        <p:nvSpPr>
          <p:cNvPr id="4" name="TextBox 3">
            <a:extLst>
              <a:ext uri="{FF2B5EF4-FFF2-40B4-BE49-F238E27FC236}">
                <a16:creationId xmlns:a16="http://schemas.microsoft.com/office/drawing/2014/main" xmlns="" id="{69182959-480F-1B84-499A-C46370D2ED10}"/>
              </a:ext>
            </a:extLst>
          </p:cNvPr>
          <p:cNvSpPr txBox="1"/>
          <p:nvPr/>
        </p:nvSpPr>
        <p:spPr>
          <a:xfrm>
            <a:off x="216340" y="1047330"/>
            <a:ext cx="10828022" cy="646331"/>
          </a:xfrm>
          <a:prstGeom prst="rect">
            <a:avLst/>
          </a:prstGeom>
          <a:noFill/>
        </p:spPr>
        <p:txBody>
          <a:bodyPr wrap="square" rtlCol="0">
            <a:spAutoFit/>
          </a:bodyPr>
          <a:lstStyle/>
          <a:p>
            <a:r>
              <a:rPr lang="vi-VN" sz="3600" b="1" dirty="0">
                <a:latin typeface="Times New Roman" panose="02020603050405020304" pitchFamily="18" charset="0"/>
                <a:cs typeface="Times New Roman" panose="02020603050405020304" pitchFamily="18" charset="0"/>
              </a:rPr>
              <a:t>a, Bạn nào đã biết cách tìm kiếm sự hỗ trợ?</a:t>
            </a:r>
            <a:endParaRPr lang="en-US" sz="36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CFC1F3E3-65E1-1CBE-501F-DD3A8AD0B7B3}"/>
              </a:ext>
            </a:extLst>
          </p:cNvPr>
          <p:cNvPicPr>
            <a:picLocks noChangeAspect="1"/>
          </p:cNvPicPr>
          <p:nvPr/>
        </p:nvPicPr>
        <p:blipFill>
          <a:blip r:embed="rId3"/>
          <a:stretch>
            <a:fillRect/>
          </a:stretch>
        </p:blipFill>
        <p:spPr>
          <a:xfrm>
            <a:off x="0" y="1693661"/>
            <a:ext cx="5716988" cy="5119406"/>
          </a:xfrm>
          <a:prstGeom prst="rect">
            <a:avLst/>
          </a:prstGeom>
          <a:ln>
            <a:noFill/>
          </a:ln>
          <a:effectLst>
            <a:softEdge rad="112500"/>
          </a:effectLst>
        </p:spPr>
      </p:pic>
      <p:pic>
        <p:nvPicPr>
          <p:cNvPr id="8" name="Picture 7">
            <a:extLst>
              <a:ext uri="{FF2B5EF4-FFF2-40B4-BE49-F238E27FC236}">
                <a16:creationId xmlns:a16="http://schemas.microsoft.com/office/drawing/2014/main" xmlns="" id="{2D954464-BF5A-48A4-CBA3-2EBCD5ED0041}"/>
              </a:ext>
            </a:extLst>
          </p:cNvPr>
          <p:cNvPicPr>
            <a:picLocks noChangeAspect="1"/>
          </p:cNvPicPr>
          <p:nvPr/>
        </p:nvPicPr>
        <p:blipFill>
          <a:blip r:embed="rId4"/>
          <a:stretch>
            <a:fillRect/>
          </a:stretch>
        </p:blipFill>
        <p:spPr>
          <a:xfrm>
            <a:off x="5876014" y="1738595"/>
            <a:ext cx="6315986" cy="5119406"/>
          </a:xfrm>
          <a:prstGeom prst="rect">
            <a:avLst/>
          </a:prstGeom>
        </p:spPr>
      </p:pic>
    </p:spTree>
    <p:extLst>
      <p:ext uri="{BB962C8B-B14F-4D97-AF65-F5344CB8AC3E}">
        <p14:creationId xmlns:p14="http://schemas.microsoft.com/office/powerpoint/2010/main" val="16588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78B6E26-50BC-6B61-75AE-A701ABA0D901}"/>
              </a:ext>
            </a:extLst>
          </p:cNvPr>
          <p:cNvPicPr>
            <a:picLocks noChangeAspect="1"/>
          </p:cNvPicPr>
          <p:nvPr/>
        </p:nvPicPr>
        <p:blipFill>
          <a:blip r:embed="rId3"/>
          <a:stretch>
            <a:fillRect/>
          </a:stretch>
        </p:blipFill>
        <p:spPr>
          <a:xfrm>
            <a:off x="2441050" y="540688"/>
            <a:ext cx="7164126" cy="5565915"/>
          </a:xfrm>
          <a:prstGeom prst="rect">
            <a:avLst/>
          </a:prstGeom>
          <a:ln>
            <a:noFill/>
          </a:ln>
          <a:effectLst>
            <a:softEdge rad="112500"/>
          </a:effectLst>
        </p:spPr>
      </p:pic>
    </p:spTree>
    <p:extLst>
      <p:ext uri="{BB962C8B-B14F-4D97-AF65-F5344CB8AC3E}">
        <p14:creationId xmlns:p14="http://schemas.microsoft.com/office/powerpoint/2010/main" val="191364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575DDB-6F85-95F9-CF89-32044C9DBBB6}"/>
              </a:ext>
            </a:extLst>
          </p:cNvPr>
          <p:cNvSpPr>
            <a:spLocks noGrp="1"/>
          </p:cNvSpPr>
          <p:nvPr>
            <p:ph type="title"/>
          </p:nvPr>
        </p:nvSpPr>
        <p:spPr>
          <a:xfrm>
            <a:off x="480391" y="78878"/>
            <a:ext cx="4584590" cy="1325563"/>
          </a:xfrm>
        </p:spPr>
        <p:txBody>
          <a:bodyPr>
            <a:normAutofit/>
          </a:bodyPr>
          <a:lstStyle/>
          <a:p>
            <a:r>
              <a:rPr lang="vi-VN" sz="4000" b="1" dirty="0">
                <a:ln>
                  <a:solidFill>
                    <a:srgbClr val="FF0000"/>
                  </a:solidFill>
                </a:ln>
                <a:solidFill>
                  <a:srgbClr val="FF0000"/>
                </a:solidFill>
              </a:rPr>
              <a:t>b, Xử lí tình huống:</a:t>
            </a:r>
            <a:endParaRPr lang="en-US" sz="4000" b="1" dirty="0">
              <a:ln>
                <a:solidFill>
                  <a:srgbClr val="FF0000"/>
                </a:solidFill>
              </a:ln>
              <a:solidFill>
                <a:srgbClr val="FF0000"/>
              </a:solidFill>
            </a:endParaRPr>
          </a:p>
        </p:txBody>
      </p:sp>
      <p:sp>
        <p:nvSpPr>
          <p:cNvPr id="3" name="Content Placeholder 2">
            <a:extLst>
              <a:ext uri="{FF2B5EF4-FFF2-40B4-BE49-F238E27FC236}">
                <a16:creationId xmlns:a16="http://schemas.microsoft.com/office/drawing/2014/main" xmlns="" id="{6C47BD42-3B4C-CCEB-A8E6-39E1C7635AFE}"/>
              </a:ext>
            </a:extLst>
          </p:cNvPr>
          <p:cNvSpPr>
            <a:spLocks noGrp="1"/>
          </p:cNvSpPr>
          <p:nvPr>
            <p:ph idx="1"/>
          </p:nvPr>
        </p:nvSpPr>
        <p:spPr>
          <a:xfrm>
            <a:off x="-898497" y="3050126"/>
            <a:ext cx="6361043" cy="1203822"/>
          </a:xfrm>
        </p:spPr>
        <p:txBody>
          <a:bodyPr>
            <a:noAutofit/>
          </a:bodyPr>
          <a:lstStyle/>
          <a:p>
            <a:pPr lvl="2"/>
            <a:r>
              <a:rPr lang="vi-VN" sz="3600" b="1" dirty="0">
                <a:latin typeface="+mj-lt"/>
              </a:rPr>
              <a:t>Em trai đang bị đứt tay.</a:t>
            </a:r>
            <a:endParaRPr lang="en-US" sz="3600" b="1" dirty="0">
              <a:latin typeface="+mj-lt"/>
            </a:endParaRPr>
          </a:p>
        </p:txBody>
      </p:sp>
      <p:pic>
        <p:nvPicPr>
          <p:cNvPr id="5" name="Picture 4">
            <a:extLst>
              <a:ext uri="{FF2B5EF4-FFF2-40B4-BE49-F238E27FC236}">
                <a16:creationId xmlns:a16="http://schemas.microsoft.com/office/drawing/2014/main" xmlns="" id="{10958F3A-209C-027F-08D1-72E190C0BABC}"/>
              </a:ext>
            </a:extLst>
          </p:cNvPr>
          <p:cNvPicPr>
            <a:picLocks noChangeAspect="1"/>
          </p:cNvPicPr>
          <p:nvPr/>
        </p:nvPicPr>
        <p:blipFill>
          <a:blip r:embed="rId3"/>
          <a:stretch>
            <a:fillRect/>
          </a:stretch>
        </p:blipFill>
        <p:spPr>
          <a:xfrm>
            <a:off x="5123291" y="970061"/>
            <a:ext cx="7068709" cy="5160396"/>
          </a:xfrm>
          <a:prstGeom prst="rect">
            <a:avLst/>
          </a:prstGeom>
          <a:ln>
            <a:noFill/>
          </a:ln>
          <a:effectLst>
            <a:softEdge rad="112500"/>
          </a:effectLst>
        </p:spPr>
      </p:pic>
    </p:spTree>
    <p:extLst>
      <p:ext uri="{BB962C8B-B14F-4D97-AF65-F5344CB8AC3E}">
        <p14:creationId xmlns:p14="http://schemas.microsoft.com/office/powerpoint/2010/main" val="15964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F033BC-A736-CADE-9C9B-57D275AAF097}"/>
              </a:ext>
            </a:extLst>
          </p:cNvPr>
          <p:cNvSpPr>
            <a:spLocks noGrp="1"/>
          </p:cNvSpPr>
          <p:nvPr>
            <p:ph type="title"/>
          </p:nvPr>
        </p:nvSpPr>
        <p:spPr>
          <a:xfrm>
            <a:off x="90778" y="2107097"/>
            <a:ext cx="4942398" cy="2003728"/>
          </a:xfrm>
        </p:spPr>
        <p:txBody>
          <a:bodyPr>
            <a:normAutofit/>
          </a:bodyPr>
          <a:lstStyle/>
          <a:p>
            <a:r>
              <a:rPr lang="vi-VN" sz="3600" b="1" dirty="0"/>
              <a:t>Áo đồng phục của em bị 		rách.</a:t>
            </a:r>
            <a:endParaRPr lang="en-US" sz="3600" b="1" dirty="0"/>
          </a:p>
        </p:txBody>
      </p:sp>
      <p:pic>
        <p:nvPicPr>
          <p:cNvPr id="5" name="Picture 4">
            <a:extLst>
              <a:ext uri="{FF2B5EF4-FFF2-40B4-BE49-F238E27FC236}">
                <a16:creationId xmlns:a16="http://schemas.microsoft.com/office/drawing/2014/main" xmlns="" id="{D967EFBE-E16D-D17B-645C-191B4429B335}"/>
              </a:ext>
            </a:extLst>
          </p:cNvPr>
          <p:cNvPicPr>
            <a:picLocks noChangeAspect="1"/>
          </p:cNvPicPr>
          <p:nvPr/>
        </p:nvPicPr>
        <p:blipFill>
          <a:blip r:embed="rId3"/>
          <a:stretch>
            <a:fillRect/>
          </a:stretch>
        </p:blipFill>
        <p:spPr>
          <a:xfrm>
            <a:off x="5115769" y="652005"/>
            <a:ext cx="7076231" cy="5526158"/>
          </a:xfrm>
          <a:prstGeom prst="rect">
            <a:avLst/>
          </a:prstGeom>
          <a:ln>
            <a:noFill/>
          </a:ln>
          <a:effectLst>
            <a:softEdge rad="112500"/>
          </a:effectLst>
        </p:spPr>
      </p:pic>
    </p:spTree>
    <p:extLst>
      <p:ext uri="{BB962C8B-B14F-4D97-AF65-F5344CB8AC3E}">
        <p14:creationId xmlns:p14="http://schemas.microsoft.com/office/powerpoint/2010/main" val="259850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5B1C7-4018-7C38-FF5B-AF1A443B755A}"/>
              </a:ext>
            </a:extLst>
          </p:cNvPr>
          <p:cNvSpPr>
            <a:spLocks noGrp="1"/>
          </p:cNvSpPr>
          <p:nvPr>
            <p:ph type="title"/>
          </p:nvPr>
        </p:nvSpPr>
        <p:spPr>
          <a:xfrm>
            <a:off x="1040501" y="995321"/>
            <a:ext cx="10515600" cy="3932730"/>
          </a:xfrm>
        </p:spPr>
        <p:txBody>
          <a:bodyPr>
            <a:prstTxWarp prst="textCanUp">
              <a:avLst/>
            </a:prstTxWarp>
          </a:bodyPr>
          <a:lstStyle/>
          <a:p>
            <a:r>
              <a:rPr lang="vi-VN" b="1" dirty="0">
                <a:solidFill>
                  <a:srgbClr val="FF0000"/>
                </a:solidFill>
              </a:rPr>
              <a:t>Bài 11: TÌM KIẾM SỰ HỖ TRỢ KHI Ở 				NHÀ (Tiết 1,2)</a:t>
            </a:r>
            <a:endParaRPr lang="en-US" b="1" dirty="0">
              <a:solidFill>
                <a:srgbClr val="FF0000"/>
              </a:solidFill>
            </a:endParaRPr>
          </a:p>
        </p:txBody>
      </p:sp>
    </p:spTree>
    <p:extLst>
      <p:ext uri="{BB962C8B-B14F-4D97-AF65-F5344CB8AC3E}">
        <p14:creationId xmlns:p14="http://schemas.microsoft.com/office/powerpoint/2010/main" val="15025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6716F-CA11-32B5-56A7-FF1966E385BB}"/>
              </a:ext>
            </a:extLst>
          </p:cNvPr>
          <p:cNvSpPr>
            <a:spLocks noGrp="1"/>
          </p:cNvSpPr>
          <p:nvPr>
            <p:ph type="title"/>
          </p:nvPr>
        </p:nvSpPr>
        <p:spPr>
          <a:xfrm>
            <a:off x="190831" y="1875872"/>
            <a:ext cx="5072932" cy="2568907"/>
          </a:xfrm>
        </p:spPr>
        <p:txBody>
          <a:bodyPr>
            <a:normAutofit/>
          </a:bodyPr>
          <a:lstStyle/>
          <a:p>
            <a:r>
              <a:rPr lang="vi-VN" sz="3600" b="1" dirty="0"/>
              <a:t>Có người lạ gõ cửa khi em ở nhà một mình.</a:t>
            </a:r>
            <a:endParaRPr lang="en-US" sz="3600" b="1" dirty="0"/>
          </a:p>
        </p:txBody>
      </p:sp>
      <p:pic>
        <p:nvPicPr>
          <p:cNvPr id="5" name="Picture 4">
            <a:extLst>
              <a:ext uri="{FF2B5EF4-FFF2-40B4-BE49-F238E27FC236}">
                <a16:creationId xmlns:a16="http://schemas.microsoft.com/office/drawing/2014/main" xmlns="" id="{BBC6F912-6649-CFBB-65D9-09FA01AEEBB0}"/>
              </a:ext>
            </a:extLst>
          </p:cNvPr>
          <p:cNvPicPr>
            <a:picLocks noChangeAspect="1"/>
          </p:cNvPicPr>
          <p:nvPr/>
        </p:nvPicPr>
        <p:blipFill>
          <a:blip r:embed="rId3"/>
          <a:stretch>
            <a:fillRect/>
          </a:stretch>
        </p:blipFill>
        <p:spPr>
          <a:xfrm>
            <a:off x="4905956" y="715617"/>
            <a:ext cx="7286044" cy="5446644"/>
          </a:xfrm>
          <a:prstGeom prst="rect">
            <a:avLst/>
          </a:prstGeom>
          <a:ln>
            <a:noFill/>
          </a:ln>
          <a:effectLst>
            <a:softEdge rad="112500"/>
          </a:effectLst>
        </p:spPr>
      </p:pic>
    </p:spTree>
    <p:extLst>
      <p:ext uri="{BB962C8B-B14F-4D97-AF65-F5344CB8AC3E}">
        <p14:creationId xmlns:p14="http://schemas.microsoft.com/office/powerpoint/2010/main" val="34939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43B59C-2746-2D49-584E-600E29B1D613}"/>
              </a:ext>
            </a:extLst>
          </p:cNvPr>
          <p:cNvSpPr>
            <a:spLocks noGrp="1"/>
          </p:cNvSpPr>
          <p:nvPr>
            <p:ph type="title"/>
          </p:nvPr>
        </p:nvSpPr>
        <p:spPr>
          <a:xfrm>
            <a:off x="4196395" y="259929"/>
            <a:ext cx="3353474" cy="1325563"/>
          </a:xfrm>
        </p:spPr>
        <p:txBody>
          <a:bodyPr/>
          <a:lstStyle/>
          <a:p>
            <a:r>
              <a:rPr lang="vi-VN" b="1" dirty="0">
                <a:solidFill>
                  <a:srgbClr val="FF0000"/>
                </a:solidFill>
              </a:rPr>
              <a:t>Vận dụng:</a:t>
            </a:r>
            <a:endParaRPr lang="en-US" b="1" dirty="0">
              <a:solidFill>
                <a:srgbClr val="FF0000"/>
              </a:solidFill>
            </a:endParaRPr>
          </a:p>
        </p:txBody>
      </p:sp>
      <p:sp>
        <p:nvSpPr>
          <p:cNvPr id="3" name="Content Placeholder 2">
            <a:extLst>
              <a:ext uri="{FF2B5EF4-FFF2-40B4-BE49-F238E27FC236}">
                <a16:creationId xmlns:a16="http://schemas.microsoft.com/office/drawing/2014/main" xmlns="" id="{6CF55D70-C947-6E26-AD54-FFE3CC31CFD3}"/>
              </a:ext>
            </a:extLst>
          </p:cNvPr>
          <p:cNvSpPr>
            <a:spLocks noGrp="1"/>
          </p:cNvSpPr>
          <p:nvPr>
            <p:ph idx="1"/>
          </p:nvPr>
        </p:nvSpPr>
        <p:spPr/>
        <p:txBody>
          <a:bodyPr/>
          <a:lstStyle/>
          <a:p>
            <a:endParaRPr lang="vi-VN" b="1" dirty="0"/>
          </a:p>
          <a:p>
            <a:r>
              <a:rPr lang="vi-VN" b="1" dirty="0"/>
              <a:t>Chia sẻ với bạn về cách em tìm kiếm sự hỗ trợ khi ở nhà.</a:t>
            </a:r>
          </a:p>
          <a:p>
            <a:endParaRPr lang="en-US" dirty="0"/>
          </a:p>
        </p:txBody>
      </p:sp>
    </p:spTree>
    <p:extLst>
      <p:ext uri="{BB962C8B-B14F-4D97-AF65-F5344CB8AC3E}">
        <p14:creationId xmlns:p14="http://schemas.microsoft.com/office/powerpoint/2010/main" val="73094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EFCB4BB-045E-DA4F-12CE-B827E6EC69D1}"/>
              </a:ext>
            </a:extLst>
          </p:cNvPr>
          <p:cNvSpPr txBox="1"/>
          <p:nvPr/>
        </p:nvSpPr>
        <p:spPr>
          <a:xfrm>
            <a:off x="841571" y="2088779"/>
            <a:ext cx="3050698" cy="646331"/>
          </a:xfrm>
          <a:prstGeom prst="rect">
            <a:avLst/>
          </a:prstGeom>
          <a:noFill/>
        </p:spPr>
        <p:txBody>
          <a:bodyPr wrap="square" rtlCol="0">
            <a:spAutoFit/>
          </a:bodyPr>
          <a:lstStyle/>
          <a:p>
            <a:r>
              <a:rPr lang="vi-VN" sz="3600" b="1" dirty="0">
                <a:solidFill>
                  <a:srgbClr val="FF0000"/>
                </a:solidFill>
                <a:latin typeface="+mj-lt"/>
              </a:rPr>
              <a:t>Thông điệp:</a:t>
            </a:r>
            <a:endParaRPr lang="en-US" sz="3600" b="1" dirty="0">
              <a:solidFill>
                <a:srgbClr val="FF0000"/>
              </a:solidFill>
              <a:latin typeface="+mj-lt"/>
            </a:endParaRPr>
          </a:p>
        </p:txBody>
      </p:sp>
      <p:sp>
        <p:nvSpPr>
          <p:cNvPr id="7" name="Scroll: Vertical 6">
            <a:extLst>
              <a:ext uri="{FF2B5EF4-FFF2-40B4-BE49-F238E27FC236}">
                <a16:creationId xmlns:a16="http://schemas.microsoft.com/office/drawing/2014/main" xmlns="" id="{01813ADD-8B9D-3D34-999B-75ADAD82FDA7}"/>
              </a:ext>
            </a:extLst>
          </p:cNvPr>
          <p:cNvSpPr/>
          <p:nvPr/>
        </p:nvSpPr>
        <p:spPr>
          <a:xfrm>
            <a:off x="3568588" y="582628"/>
            <a:ext cx="6764942" cy="5534952"/>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b="1" dirty="0">
                <a:solidFill>
                  <a:srgbClr val="0070C0"/>
                </a:solidFill>
                <a:latin typeface="+mj-lt"/>
              </a:rPr>
              <a:t>Khi em gặp khó khăn</a:t>
            </a:r>
          </a:p>
          <a:p>
            <a:pPr algn="ctr"/>
            <a:r>
              <a:rPr lang="vi-VN" sz="3200" b="1" dirty="0">
                <a:solidFill>
                  <a:srgbClr val="0070C0"/>
                </a:solidFill>
                <a:latin typeface="+mj-lt"/>
              </a:rPr>
              <a:t>Hỏi bố mẹ, ông bà</a:t>
            </a:r>
          </a:p>
          <a:p>
            <a:pPr algn="ctr"/>
            <a:r>
              <a:rPr lang="vi-VN" sz="3200" b="1" dirty="0">
                <a:solidFill>
                  <a:srgbClr val="0070C0"/>
                </a:solidFill>
                <a:latin typeface="+mj-lt"/>
              </a:rPr>
              <a:t>Những người thân quanh ta</a:t>
            </a:r>
          </a:p>
          <a:p>
            <a:pPr algn="ctr"/>
            <a:r>
              <a:rPr lang="vi-VN" sz="3200" b="1" dirty="0">
                <a:solidFill>
                  <a:srgbClr val="0070C0"/>
                </a:solidFill>
                <a:latin typeface="+mj-lt"/>
              </a:rPr>
              <a:t>Luôn sẵn lòng giúp đỡ.</a:t>
            </a:r>
            <a:endParaRPr lang="en-US" sz="3200" b="1" dirty="0">
              <a:solidFill>
                <a:srgbClr val="0070C0"/>
              </a:solidFill>
              <a:latin typeface="+mj-lt"/>
            </a:endParaRPr>
          </a:p>
        </p:txBody>
      </p:sp>
    </p:spTree>
    <p:extLst>
      <p:ext uri="{BB962C8B-B14F-4D97-AF65-F5344CB8AC3E}">
        <p14:creationId xmlns:p14="http://schemas.microsoft.com/office/powerpoint/2010/main" val="109469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barn(inVertical)">
                                      <p:cBhvr>
                                        <p:cTn id="31" dur="500"/>
                                        <p:tgtEl>
                                          <p:spTgt spid="7">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barn(inVertical)">
                                      <p:cBhvr>
                                        <p:cTn id="34" dur="500"/>
                                        <p:tgtEl>
                                          <p:spTgt spid="7">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barn(inVertical)">
                                      <p:cBhvr>
                                        <p:cTn id="4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2279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197A21-62C1-719E-F4F2-055CDD01D244}"/>
              </a:ext>
            </a:extLst>
          </p:cNvPr>
          <p:cNvSpPr>
            <a:spLocks noGrp="1"/>
          </p:cNvSpPr>
          <p:nvPr>
            <p:ph type="title"/>
          </p:nvPr>
        </p:nvSpPr>
        <p:spPr>
          <a:xfrm>
            <a:off x="603531" y="276113"/>
            <a:ext cx="3531499" cy="856772"/>
          </a:xfrm>
        </p:spPr>
        <p:txBody>
          <a:bodyPr>
            <a:normAutofit/>
          </a:bodyPr>
          <a:lstStyle/>
          <a:p>
            <a:r>
              <a:rPr lang="vi-VN" sz="4000" b="1" dirty="0">
                <a:ln>
                  <a:solidFill>
                    <a:srgbClr val="FF0000"/>
                  </a:solidFill>
                </a:ln>
                <a:solidFill>
                  <a:srgbClr val="FF0000"/>
                </a:solidFill>
              </a:rPr>
              <a:t>2.Khám phá:</a:t>
            </a:r>
            <a:endParaRPr lang="en-US" sz="4000" b="1" dirty="0">
              <a:ln>
                <a:solidFill>
                  <a:srgbClr val="FF0000"/>
                </a:solidFill>
              </a:ln>
              <a:solidFill>
                <a:srgbClr val="FF0000"/>
              </a:solidFill>
            </a:endParaRPr>
          </a:p>
        </p:txBody>
      </p:sp>
      <p:sp>
        <p:nvSpPr>
          <p:cNvPr id="3" name="Content Placeholder 2">
            <a:extLst>
              <a:ext uri="{FF2B5EF4-FFF2-40B4-BE49-F238E27FC236}">
                <a16:creationId xmlns:a16="http://schemas.microsoft.com/office/drawing/2014/main" xmlns="" id="{2DE2A2D3-3613-47B4-D254-E24D9C3B486F}"/>
              </a:ext>
            </a:extLst>
          </p:cNvPr>
          <p:cNvSpPr>
            <a:spLocks noGrp="1"/>
          </p:cNvSpPr>
          <p:nvPr>
            <p:ph idx="1"/>
          </p:nvPr>
        </p:nvSpPr>
        <p:spPr>
          <a:xfrm>
            <a:off x="115809" y="1132885"/>
            <a:ext cx="6436540" cy="634354"/>
          </a:xfrm>
        </p:spPr>
        <p:txBody>
          <a:bodyPr>
            <a:normAutofit fontScale="92500"/>
          </a:bodyPr>
          <a:lstStyle/>
          <a:p>
            <a:r>
              <a:rPr lang="en-US" sz="3200" b="1" dirty="0">
                <a:latin typeface="Times New Roman" panose="02020603050405020304" pitchFamily="18" charset="0"/>
                <a:cs typeface="Times New Roman" panose="02020603050405020304" pitchFamily="18" charset="0"/>
              </a:rPr>
              <a:t>1.</a:t>
            </a:r>
            <a:r>
              <a:rPr lang="vi-VN" sz="3200" b="1" dirty="0">
                <a:latin typeface="+mj-lt"/>
              </a:rPr>
              <a:t>Quan sát tranh và trả lời câu hỏi:</a:t>
            </a:r>
            <a:endParaRPr lang="en-US" sz="3200" b="1" dirty="0">
              <a:latin typeface="+mj-lt"/>
            </a:endParaRPr>
          </a:p>
        </p:txBody>
      </p:sp>
      <p:pic>
        <p:nvPicPr>
          <p:cNvPr id="5" name="Picture 4">
            <a:extLst>
              <a:ext uri="{FF2B5EF4-FFF2-40B4-BE49-F238E27FC236}">
                <a16:creationId xmlns:a16="http://schemas.microsoft.com/office/drawing/2014/main" xmlns="" id="{9ED600F4-3210-2F00-51A1-1643E2DCFDBA}"/>
              </a:ext>
            </a:extLst>
          </p:cNvPr>
          <p:cNvPicPr>
            <a:picLocks noChangeAspect="1"/>
          </p:cNvPicPr>
          <p:nvPr/>
        </p:nvPicPr>
        <p:blipFill>
          <a:blip r:embed="rId3"/>
          <a:stretch>
            <a:fillRect/>
          </a:stretch>
        </p:blipFill>
        <p:spPr>
          <a:xfrm>
            <a:off x="0" y="1640438"/>
            <a:ext cx="5882416" cy="5188987"/>
          </a:xfrm>
          <a:prstGeom prst="rect">
            <a:avLst/>
          </a:prstGeom>
          <a:ln>
            <a:noFill/>
          </a:ln>
          <a:effectLst>
            <a:softEdge rad="112500"/>
          </a:effectLst>
        </p:spPr>
      </p:pic>
      <p:pic>
        <p:nvPicPr>
          <p:cNvPr id="7" name="Picture 6">
            <a:extLst>
              <a:ext uri="{FF2B5EF4-FFF2-40B4-BE49-F238E27FC236}">
                <a16:creationId xmlns:a16="http://schemas.microsoft.com/office/drawing/2014/main" xmlns="" id="{2DC3CE1E-A33E-28AF-493E-7912365E2355}"/>
              </a:ext>
            </a:extLst>
          </p:cNvPr>
          <p:cNvPicPr>
            <a:picLocks noChangeAspect="1"/>
          </p:cNvPicPr>
          <p:nvPr/>
        </p:nvPicPr>
        <p:blipFill>
          <a:blip r:embed="rId4"/>
          <a:stretch>
            <a:fillRect/>
          </a:stretch>
        </p:blipFill>
        <p:spPr>
          <a:xfrm>
            <a:off x="5817679" y="1669013"/>
            <a:ext cx="6436540" cy="5188987"/>
          </a:xfrm>
          <a:prstGeom prst="rect">
            <a:avLst/>
          </a:prstGeom>
          <a:ln>
            <a:noFill/>
          </a:ln>
          <a:effectLst>
            <a:softEdge rad="112500"/>
          </a:effectLst>
        </p:spPr>
      </p:pic>
    </p:spTree>
    <p:extLst>
      <p:ext uri="{BB962C8B-B14F-4D97-AF65-F5344CB8AC3E}">
        <p14:creationId xmlns:p14="http://schemas.microsoft.com/office/powerpoint/2010/main" val="260530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688C9E-8418-AA63-A481-B4F48DB54F8E}"/>
              </a:ext>
            </a:extLst>
          </p:cNvPr>
          <p:cNvPicPr>
            <a:picLocks noChangeAspect="1"/>
          </p:cNvPicPr>
          <p:nvPr/>
        </p:nvPicPr>
        <p:blipFill>
          <a:blip r:embed="rId3"/>
          <a:stretch>
            <a:fillRect/>
          </a:stretch>
        </p:blipFill>
        <p:spPr>
          <a:xfrm>
            <a:off x="137564" y="909428"/>
            <a:ext cx="5656333" cy="5810081"/>
          </a:xfrm>
          <a:prstGeom prst="rect">
            <a:avLst/>
          </a:prstGeom>
          <a:ln>
            <a:noFill/>
          </a:ln>
          <a:effectLst>
            <a:softEdge rad="112500"/>
          </a:effectLst>
        </p:spPr>
      </p:pic>
      <p:sp>
        <p:nvSpPr>
          <p:cNvPr id="7" name="Arrow: Right 6">
            <a:extLst>
              <a:ext uri="{FF2B5EF4-FFF2-40B4-BE49-F238E27FC236}">
                <a16:creationId xmlns:a16="http://schemas.microsoft.com/office/drawing/2014/main" xmlns="" id="{59271264-1D77-AAC4-7A4E-9CDB3D5393E6}"/>
              </a:ext>
            </a:extLst>
          </p:cNvPr>
          <p:cNvSpPr/>
          <p:nvPr/>
        </p:nvSpPr>
        <p:spPr>
          <a:xfrm>
            <a:off x="5551136" y="909428"/>
            <a:ext cx="605554" cy="509798"/>
          </a:xfrm>
          <a:prstGeom prst="rightArrow">
            <a:avLst>
              <a:gd name="adj1" fmla="val 46825"/>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88FE82F8-3D32-E2E5-A926-A4B53789AD26}"/>
              </a:ext>
            </a:extLst>
          </p:cNvPr>
          <p:cNvSpPr txBox="1"/>
          <p:nvPr/>
        </p:nvSpPr>
        <p:spPr>
          <a:xfrm>
            <a:off x="6096000" y="909428"/>
            <a:ext cx="6097348" cy="4925579"/>
          </a:xfrm>
          <a:prstGeom prst="rect">
            <a:avLst/>
          </a:prstGeom>
          <a:noFill/>
        </p:spPr>
        <p:txBody>
          <a:bodyPr wrap="square">
            <a:spAutoFit/>
          </a:bodyPr>
          <a:lstStyle/>
          <a:p>
            <a:pPr marL="0" marR="0">
              <a:lnSpc>
                <a:spcPct val="107000"/>
              </a:lnSpc>
              <a:spcBef>
                <a:spcPts val="0"/>
              </a:spcBef>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Tranh 1</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hỗ</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trợ</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Tranh 2</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hỗ</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trợ</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Tranh 3</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quyết</a:t>
            </a:r>
            <a:endParaRPr lang="vi-V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Tranh  1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bụng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vòi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hỏng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đỡ</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Tranh 3: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quyển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nữa</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quyển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02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6A4628-9CDD-CBA6-580D-FC9B9C077D73}"/>
              </a:ext>
            </a:extLst>
          </p:cNvPr>
          <p:cNvSpPr>
            <a:spLocks noGrp="1"/>
          </p:cNvSpPr>
          <p:nvPr>
            <p:ph type="title"/>
          </p:nvPr>
        </p:nvSpPr>
        <p:spPr>
          <a:xfrm>
            <a:off x="258104" y="828357"/>
            <a:ext cx="10515600" cy="1325563"/>
          </a:xfrm>
        </p:spPr>
        <p:txBody>
          <a:bodyPr/>
          <a:lstStyle/>
          <a:p>
            <a:r>
              <a:rPr lang="vi-VN" dirty="0"/>
              <a:t>Kể thêm những tình huống tìm kiếm sự hỗ trợ khi ở nhà một mình.</a:t>
            </a:r>
            <a:endParaRPr lang="en-US" dirty="0"/>
          </a:p>
        </p:txBody>
      </p:sp>
      <p:pic>
        <p:nvPicPr>
          <p:cNvPr id="5" name="Content Placeholder 4">
            <a:extLst>
              <a:ext uri="{FF2B5EF4-FFF2-40B4-BE49-F238E27FC236}">
                <a16:creationId xmlns:a16="http://schemas.microsoft.com/office/drawing/2014/main" xmlns="" id="{823E67E6-5CF7-F604-8C67-B001D39F7F01}"/>
              </a:ext>
            </a:extLst>
          </p:cNvPr>
          <p:cNvPicPr>
            <a:picLocks noGrp="1" noChangeAspect="1"/>
          </p:cNvPicPr>
          <p:nvPr>
            <p:ph idx="1"/>
          </p:nvPr>
        </p:nvPicPr>
        <p:blipFill>
          <a:blip r:embed="rId3"/>
          <a:stretch>
            <a:fillRect/>
          </a:stretch>
        </p:blipFill>
        <p:spPr>
          <a:xfrm>
            <a:off x="3129085" y="2178196"/>
            <a:ext cx="5933829" cy="5141051"/>
          </a:xfrm>
        </p:spPr>
      </p:pic>
    </p:spTree>
    <p:extLst>
      <p:ext uri="{BB962C8B-B14F-4D97-AF65-F5344CB8AC3E}">
        <p14:creationId xmlns:p14="http://schemas.microsoft.com/office/powerpoint/2010/main" val="35605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A8EFBB-AC88-E974-73CD-8E9B0CE15DA9}"/>
              </a:ext>
            </a:extLst>
          </p:cNvPr>
          <p:cNvSpPr>
            <a:spLocks noGrp="1"/>
          </p:cNvSpPr>
          <p:nvPr>
            <p:ph type="title"/>
          </p:nvPr>
        </p:nvSpPr>
        <p:spPr>
          <a:xfrm>
            <a:off x="571164" y="976404"/>
            <a:ext cx="10515600" cy="1325563"/>
          </a:xfrm>
        </p:spPr>
        <p:txBody>
          <a:bodyPr>
            <a:normAutofit fontScale="90000"/>
          </a:bodyPr>
          <a:lstStyle/>
          <a:p>
            <a:r>
              <a:rPr lang="vi-VN" b="1" dirty="0">
                <a:solidFill>
                  <a:srgbClr val="FF0000"/>
                </a:solidFill>
              </a:rPr>
              <a:t>Tình huống 1: </a:t>
            </a:r>
            <a:r>
              <a:rPr lang="vi-VN" dirty="0"/>
              <a:t>Nếu em đi ra sau vườn, vô tình em thấy vật thể giống với mìn, thì em làm gì?</a:t>
            </a:r>
            <a:br>
              <a:rPr lang="vi-VN" dirty="0"/>
            </a:br>
            <a:r>
              <a:rPr lang="vi-VN" dirty="0"/>
              <a:t/>
            </a:r>
            <a:br>
              <a:rPr lang="vi-VN" dirty="0"/>
            </a:br>
            <a:endParaRPr lang="en-US" dirty="0"/>
          </a:p>
        </p:txBody>
      </p:sp>
      <p:pic>
        <p:nvPicPr>
          <p:cNvPr id="4" name="Picture 3">
            <a:extLst>
              <a:ext uri="{FF2B5EF4-FFF2-40B4-BE49-F238E27FC236}">
                <a16:creationId xmlns:a16="http://schemas.microsoft.com/office/drawing/2014/main" xmlns="" id="{E8D7B08B-AB5A-4D47-5DD7-6FB65D5DBD11}"/>
              </a:ext>
            </a:extLst>
          </p:cNvPr>
          <p:cNvPicPr>
            <a:picLocks noChangeAspect="1"/>
          </p:cNvPicPr>
          <p:nvPr/>
        </p:nvPicPr>
        <p:blipFill>
          <a:blip r:embed="rId3"/>
          <a:stretch>
            <a:fillRect/>
          </a:stretch>
        </p:blipFill>
        <p:spPr>
          <a:xfrm>
            <a:off x="1807812" y="1715730"/>
            <a:ext cx="8042304" cy="5361536"/>
          </a:xfrm>
          <a:prstGeom prst="rect">
            <a:avLst/>
          </a:prstGeom>
        </p:spPr>
      </p:pic>
    </p:spTree>
    <p:extLst>
      <p:ext uri="{BB962C8B-B14F-4D97-AF65-F5344CB8AC3E}">
        <p14:creationId xmlns:p14="http://schemas.microsoft.com/office/powerpoint/2010/main" val="189514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A8EFBB-AC88-E974-73CD-8E9B0CE15DA9}"/>
              </a:ext>
            </a:extLst>
          </p:cNvPr>
          <p:cNvSpPr>
            <a:spLocks noGrp="1"/>
          </p:cNvSpPr>
          <p:nvPr>
            <p:ph type="title"/>
          </p:nvPr>
        </p:nvSpPr>
        <p:spPr>
          <a:xfrm>
            <a:off x="571164" y="976404"/>
            <a:ext cx="10515600" cy="1325563"/>
          </a:xfrm>
        </p:spPr>
        <p:txBody>
          <a:bodyPr>
            <a:normAutofit fontScale="90000"/>
          </a:bodyPr>
          <a:lstStyle/>
          <a:p>
            <a:r>
              <a:rPr lang="vi-VN" b="1" dirty="0">
                <a:solidFill>
                  <a:srgbClr val="FF0000"/>
                </a:solidFill>
              </a:rPr>
              <a:t>Tình huống 2: </a:t>
            </a:r>
            <a:r>
              <a:rPr lang="vi-VN" dirty="0"/>
              <a:t>Em cần phải làm gì khi thấy biển cảnh báo khu vực nguy hiểm có bom, mìn, đạn?</a:t>
            </a:r>
            <a:br>
              <a:rPr lang="vi-VN" dirty="0"/>
            </a:br>
            <a:r>
              <a:rPr lang="vi-VN" dirty="0"/>
              <a:t/>
            </a:r>
            <a:br>
              <a:rPr lang="vi-VN" dirty="0"/>
            </a:br>
            <a:endParaRPr lang="en-US" dirty="0"/>
          </a:p>
        </p:txBody>
      </p:sp>
      <p:pic>
        <p:nvPicPr>
          <p:cNvPr id="3" name="Picture 2">
            <a:extLst>
              <a:ext uri="{FF2B5EF4-FFF2-40B4-BE49-F238E27FC236}">
                <a16:creationId xmlns:a16="http://schemas.microsoft.com/office/drawing/2014/main" xmlns="" id="{C75E26DA-2885-E103-3872-A2FAC80FFAA1}"/>
              </a:ext>
            </a:extLst>
          </p:cNvPr>
          <p:cNvPicPr>
            <a:picLocks noChangeAspect="1"/>
          </p:cNvPicPr>
          <p:nvPr/>
        </p:nvPicPr>
        <p:blipFill>
          <a:blip r:embed="rId3"/>
          <a:stretch>
            <a:fillRect/>
          </a:stretch>
        </p:blipFill>
        <p:spPr>
          <a:xfrm>
            <a:off x="1924050" y="1788339"/>
            <a:ext cx="8814080" cy="4935885"/>
          </a:xfrm>
          <a:prstGeom prst="rect">
            <a:avLst/>
          </a:prstGeom>
        </p:spPr>
      </p:pic>
    </p:spTree>
    <p:extLst>
      <p:ext uri="{BB962C8B-B14F-4D97-AF65-F5344CB8AC3E}">
        <p14:creationId xmlns:p14="http://schemas.microsoft.com/office/powerpoint/2010/main" val="194639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4D0D2-55DF-A462-5DAC-13991A35B12D}"/>
              </a:ext>
            </a:extLst>
          </p:cNvPr>
          <p:cNvSpPr>
            <a:spLocks noGrp="1"/>
          </p:cNvSpPr>
          <p:nvPr>
            <p:ph type="title"/>
          </p:nvPr>
        </p:nvSpPr>
        <p:spPr>
          <a:xfrm>
            <a:off x="5753438" y="902936"/>
            <a:ext cx="6247725" cy="5052128"/>
          </a:xfrm>
        </p:spPr>
        <p:txBody>
          <a:bodyPr/>
          <a:lstStyle/>
          <a:p>
            <a:r>
              <a:rPr lang="vi-VN" sz="3200" dirty="0">
                <a:ea typeface="SimSun-ExtB" panose="02010609060101010101" pitchFamily="49" charset="-122"/>
              </a:rPr>
              <a:t>Bom mìn được làm từ nhiều chất liệu khác nhau( sắt, thép, gang, đồng,...) có hình dạng và kích thước khác nhau ( dài, ngắn, tròn, dẹt,...).</a:t>
            </a:r>
            <a:br>
              <a:rPr lang="vi-VN" sz="3200" dirty="0">
                <a:ea typeface="SimSun-ExtB" panose="02010609060101010101" pitchFamily="49" charset="-122"/>
              </a:rPr>
            </a:br>
            <a:r>
              <a:rPr lang="vi-VN" sz="3200" dirty="0">
                <a:ea typeface="SimSun-ExtB" panose="02010609060101010101" pitchFamily="49" charset="-122"/>
              </a:rPr>
              <a:t>Bom mìn có nhiều màu sắc khác nhau. Có thể phát nổ gây ra hậu quả nặng.</a:t>
            </a:r>
            <a:endParaRPr lang="en-US" dirty="0">
              <a:latin typeface="Tempus Sans ITC" panose="04020404030D07020202" pitchFamily="82" charset="0"/>
              <a:ea typeface="SimSun-ExtB" panose="02010609060101010101" pitchFamily="49" charset="-122"/>
            </a:endParaRPr>
          </a:p>
        </p:txBody>
      </p:sp>
      <p:pic>
        <p:nvPicPr>
          <p:cNvPr id="5" name="Picture 4">
            <a:extLst>
              <a:ext uri="{FF2B5EF4-FFF2-40B4-BE49-F238E27FC236}">
                <a16:creationId xmlns:a16="http://schemas.microsoft.com/office/drawing/2014/main" xmlns="" id="{947C0E4D-F8C1-AD17-7498-1B45973E0C4A}"/>
              </a:ext>
            </a:extLst>
          </p:cNvPr>
          <p:cNvPicPr>
            <a:picLocks noChangeAspect="1"/>
          </p:cNvPicPr>
          <p:nvPr/>
        </p:nvPicPr>
        <p:blipFill>
          <a:blip r:embed="rId3"/>
          <a:stretch>
            <a:fillRect/>
          </a:stretch>
        </p:blipFill>
        <p:spPr>
          <a:xfrm>
            <a:off x="255573" y="902936"/>
            <a:ext cx="5293828" cy="4293499"/>
          </a:xfrm>
          <a:prstGeom prst="rect">
            <a:avLst/>
          </a:prstGeom>
        </p:spPr>
      </p:pic>
      <p:pic>
        <p:nvPicPr>
          <p:cNvPr id="3" name="Picture 2">
            <a:extLst>
              <a:ext uri="{FF2B5EF4-FFF2-40B4-BE49-F238E27FC236}">
                <a16:creationId xmlns:a16="http://schemas.microsoft.com/office/drawing/2014/main" xmlns="" id="{AB30362C-950C-9F3E-387A-968EE0A34BAF}"/>
              </a:ext>
            </a:extLst>
          </p:cNvPr>
          <p:cNvPicPr>
            <a:picLocks noChangeAspect="1"/>
          </p:cNvPicPr>
          <p:nvPr/>
        </p:nvPicPr>
        <p:blipFill>
          <a:blip r:embed="rId4"/>
          <a:stretch>
            <a:fillRect/>
          </a:stretch>
        </p:blipFill>
        <p:spPr>
          <a:xfrm>
            <a:off x="201937" y="498334"/>
            <a:ext cx="5401100" cy="5360300"/>
          </a:xfrm>
          <a:prstGeom prst="rect">
            <a:avLst/>
          </a:prstGeom>
        </p:spPr>
      </p:pic>
      <p:pic>
        <p:nvPicPr>
          <p:cNvPr id="4" name="Picture 3">
            <a:extLst>
              <a:ext uri="{FF2B5EF4-FFF2-40B4-BE49-F238E27FC236}">
                <a16:creationId xmlns:a16="http://schemas.microsoft.com/office/drawing/2014/main" xmlns="" id="{F013BC36-F5EA-0578-C357-F54C25BE22D6}"/>
              </a:ext>
            </a:extLst>
          </p:cNvPr>
          <p:cNvPicPr>
            <a:picLocks noChangeAspect="1"/>
          </p:cNvPicPr>
          <p:nvPr/>
        </p:nvPicPr>
        <p:blipFill>
          <a:blip r:embed="rId5"/>
          <a:stretch>
            <a:fillRect/>
          </a:stretch>
        </p:blipFill>
        <p:spPr>
          <a:xfrm>
            <a:off x="0" y="498334"/>
            <a:ext cx="5664425" cy="5955064"/>
          </a:xfrm>
          <a:prstGeom prst="rect">
            <a:avLst/>
          </a:prstGeom>
        </p:spPr>
      </p:pic>
    </p:spTree>
    <p:extLst>
      <p:ext uri="{BB962C8B-B14F-4D97-AF65-F5344CB8AC3E}">
        <p14:creationId xmlns:p14="http://schemas.microsoft.com/office/powerpoint/2010/main" val="326143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973C6-9229-AA14-7814-37B1BB26028B}"/>
              </a:ext>
            </a:extLst>
          </p:cNvPr>
          <p:cNvSpPr>
            <a:spLocks noGrp="1"/>
          </p:cNvSpPr>
          <p:nvPr>
            <p:ph type="title"/>
          </p:nvPr>
        </p:nvSpPr>
        <p:spPr>
          <a:xfrm>
            <a:off x="416780" y="78879"/>
            <a:ext cx="8711035" cy="1325563"/>
          </a:xfrm>
        </p:spPr>
        <p:txBody>
          <a:bodyPr>
            <a:normAutofit/>
          </a:bodyPr>
          <a:lstStyle/>
          <a:p>
            <a:r>
              <a:rPr lang="en-US" sz="4000" b="1" dirty="0">
                <a:ln>
                  <a:solidFill>
                    <a:srgbClr val="FF0000"/>
                  </a:solidFill>
                </a:ln>
                <a:solidFill>
                  <a:srgbClr val="FF0000"/>
                </a:solidFill>
              </a:rPr>
              <a:t>2.</a:t>
            </a:r>
            <a:r>
              <a:rPr lang="vi-VN" sz="4000" b="1" dirty="0">
                <a:ln>
                  <a:solidFill>
                    <a:srgbClr val="FF0000"/>
                  </a:solidFill>
                </a:ln>
                <a:solidFill>
                  <a:srgbClr val="FF0000"/>
                </a:solidFill>
              </a:rPr>
              <a:t>Đọc tình huống và trả lời câu hỏi:</a:t>
            </a:r>
            <a:endParaRPr lang="en-US" sz="4000" b="1" dirty="0">
              <a:ln>
                <a:solidFill>
                  <a:srgbClr val="FF0000"/>
                </a:solidFill>
              </a:ln>
              <a:solidFill>
                <a:srgbClr val="FF0000"/>
              </a:solidFill>
            </a:endParaRPr>
          </a:p>
        </p:txBody>
      </p:sp>
      <p:sp>
        <p:nvSpPr>
          <p:cNvPr id="3" name="Content Placeholder 2">
            <a:extLst>
              <a:ext uri="{FF2B5EF4-FFF2-40B4-BE49-F238E27FC236}">
                <a16:creationId xmlns:a16="http://schemas.microsoft.com/office/drawing/2014/main" xmlns="" id="{8A5330B7-DEB3-5E20-24CE-E1D37F7A8F50}"/>
              </a:ext>
            </a:extLst>
          </p:cNvPr>
          <p:cNvSpPr>
            <a:spLocks noGrp="1"/>
          </p:cNvSpPr>
          <p:nvPr>
            <p:ph idx="1"/>
          </p:nvPr>
        </p:nvSpPr>
        <p:spPr>
          <a:xfrm>
            <a:off x="146436" y="1873332"/>
            <a:ext cx="4846983" cy="2809986"/>
          </a:xfrm>
        </p:spPr>
        <p:txBody>
          <a:bodyPr>
            <a:noAutofit/>
          </a:bodyPr>
          <a:lstStyle/>
          <a:p>
            <a:r>
              <a:rPr lang="vi-VN" sz="3600" b="1" dirty="0">
                <a:latin typeface="+mj-lt"/>
              </a:rPr>
              <a:t>a, Sáng nay, Nam ở nhà một mình. Nam ngửi thấy mùi ga tỏa ra từ phòng bếp.</a:t>
            </a:r>
            <a:endParaRPr lang="en-US" sz="3600" b="1" dirty="0">
              <a:latin typeface="+mj-lt"/>
            </a:endParaRPr>
          </a:p>
        </p:txBody>
      </p:sp>
      <p:pic>
        <p:nvPicPr>
          <p:cNvPr id="5" name="Picture 4">
            <a:extLst>
              <a:ext uri="{FF2B5EF4-FFF2-40B4-BE49-F238E27FC236}">
                <a16:creationId xmlns:a16="http://schemas.microsoft.com/office/drawing/2014/main" xmlns="" id="{239E1AF9-BABE-812D-9BFA-F9F9CC80D577}"/>
              </a:ext>
            </a:extLst>
          </p:cNvPr>
          <p:cNvPicPr>
            <a:picLocks noChangeAspect="1"/>
          </p:cNvPicPr>
          <p:nvPr/>
        </p:nvPicPr>
        <p:blipFill>
          <a:blip r:embed="rId3"/>
          <a:stretch>
            <a:fillRect/>
          </a:stretch>
        </p:blipFill>
        <p:spPr>
          <a:xfrm>
            <a:off x="4929808" y="1057523"/>
            <a:ext cx="7052807" cy="5800477"/>
          </a:xfrm>
          <a:prstGeom prst="rect">
            <a:avLst/>
          </a:prstGeom>
          <a:ln>
            <a:noFill/>
          </a:ln>
          <a:effectLst>
            <a:softEdge rad="112500"/>
          </a:effectLst>
        </p:spPr>
      </p:pic>
      <p:sp>
        <p:nvSpPr>
          <p:cNvPr id="4" name="Rectangle 3">
            <a:extLst>
              <a:ext uri="{FF2B5EF4-FFF2-40B4-BE49-F238E27FC236}">
                <a16:creationId xmlns:a16="http://schemas.microsoft.com/office/drawing/2014/main" xmlns="" id="{89E3ED3E-1449-D8C1-01D6-867277762ABC}"/>
              </a:ext>
            </a:extLst>
          </p:cNvPr>
          <p:cNvSpPr/>
          <p:nvPr/>
        </p:nvSpPr>
        <p:spPr>
          <a:xfrm>
            <a:off x="1149069" y="5800477"/>
            <a:ext cx="3844350" cy="80920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b="1" dirty="0">
                <a:solidFill>
                  <a:srgbClr val="FF0000"/>
                </a:solidFill>
                <a:latin typeface="+mj-lt"/>
              </a:rPr>
              <a:t>Dễ xảy ra cháy nổ.</a:t>
            </a:r>
            <a:endParaRPr lang="en-US" sz="3200" b="1" dirty="0">
              <a:solidFill>
                <a:srgbClr val="FF0000"/>
              </a:solidFill>
              <a:latin typeface="+mj-lt"/>
            </a:endParaRPr>
          </a:p>
        </p:txBody>
      </p:sp>
    </p:spTree>
    <p:extLst>
      <p:ext uri="{BB962C8B-B14F-4D97-AF65-F5344CB8AC3E}">
        <p14:creationId xmlns:p14="http://schemas.microsoft.com/office/powerpoint/2010/main" val="141679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733</Words>
  <Application>Microsoft Office PowerPoint</Application>
  <PresentationFormat>Custom</PresentationFormat>
  <Paragraphs>42</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CHÀO MỪNG CÁC CON ĐẾN VỚI TIẾT HỌC NGÀY HÔM NAY </vt:lpstr>
      <vt:lpstr>Bài 11: TÌM KIẾM SỰ HỖ TRỢ KHI Ở     NHÀ (Tiết 1,2)</vt:lpstr>
      <vt:lpstr>2.Khám phá:</vt:lpstr>
      <vt:lpstr>PowerPoint Presentation</vt:lpstr>
      <vt:lpstr>Kể thêm những tình huống tìm kiếm sự hỗ trợ khi ở nhà một mình.</vt:lpstr>
      <vt:lpstr>Tình huống 1: Nếu em đi ra sau vườn, vô tình em thấy vật thể giống với mìn, thì em làm gì?  </vt:lpstr>
      <vt:lpstr>Tình huống 2: Em cần phải làm gì khi thấy biển cảnh báo khu vực nguy hiểm có bom, mìn, đạn?  </vt:lpstr>
      <vt:lpstr>Bom mìn được làm từ nhiều chất liệu khác nhau( sắt, thép, gang, đồng,...) có hình dạng và kích thước khác nhau ( dài, ngắn, tròn, dẹt,...). Bom mìn có nhiều màu sắc khác nhau. Có thể phát nổ gây ra hậu quả nặng.</vt:lpstr>
      <vt:lpstr>2.Đọc tình huống và trả lời câu hỏi:</vt:lpstr>
      <vt:lpstr>b, Gần đây, anh hàng xóm hay sang nhà Lan chơi và đòi cầm tay Lan. Lan đã kể cho mẹ nghe.</vt:lpstr>
      <vt:lpstr>PowerPoint Presentation</vt:lpstr>
      <vt:lpstr>1. Khởi động:</vt:lpstr>
      <vt:lpstr>Câu 1: Con có nên lấy thuốc từ hộp cứu thương nếu bố mẹ không có nhà không?</vt:lpstr>
      <vt:lpstr>Câu 2:  Khi em bị mắc kẹt trong phòng tắm thì em sẽ làm gì để tìm kiếm sự hỗ trợ ở bên ngoài ?</vt:lpstr>
      <vt:lpstr>Câu 3: Con sẽ làm thế nào khi có kẻ lạ muốn đột nhập hoặc phá cửa vào nhà trong lúc bố mẹ đi vắng?</vt:lpstr>
      <vt:lpstr>3. Luyện tập:</vt:lpstr>
      <vt:lpstr>PowerPoint Presentation</vt:lpstr>
      <vt:lpstr>b, Xử lí tình huống:</vt:lpstr>
      <vt:lpstr>Áo đồng phục của em bị   rách.</vt:lpstr>
      <vt:lpstr>Có người lạ gõ cửa khi em ở nhà một mình.</vt:lpstr>
      <vt:lpstr>Vận dụng:</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CON ĐẾN VỚI TIẾT HỌC NGÀY HÔM NAY </dc:title>
  <dc:creator>HI</dc:creator>
  <cp:lastModifiedBy>Admin</cp:lastModifiedBy>
  <cp:revision>10</cp:revision>
  <dcterms:created xsi:type="dcterms:W3CDTF">2023-11-10T14:17:18Z</dcterms:created>
  <dcterms:modified xsi:type="dcterms:W3CDTF">2025-05-10T15:25:51Z</dcterms:modified>
</cp:coreProperties>
</file>