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95" r:id="rId3"/>
    <p:sldId id="294" r:id="rId4"/>
    <p:sldId id="293" r:id="rId5"/>
    <p:sldId id="292" r:id="rId6"/>
    <p:sldId id="275" r:id="rId7"/>
    <p:sldId id="279" r:id="rId8"/>
    <p:sldId id="298" r:id="rId9"/>
    <p:sldId id="284" r:id="rId10"/>
    <p:sldId id="302" r:id="rId11"/>
    <p:sldId id="281" r:id="rId12"/>
    <p:sldId id="28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00"/>
    <a:srgbClr val="990000"/>
    <a:srgbClr val="1A0597"/>
    <a:srgbClr val="FFFFCC"/>
    <a:srgbClr val="99FFCC"/>
    <a:srgbClr val="66FFCC"/>
    <a:srgbClr val="00FFCC"/>
    <a:srgbClr val="16F6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94660"/>
  </p:normalViewPr>
  <p:slideViewPr>
    <p:cSldViewPr>
      <p:cViewPr varScale="1">
        <p:scale>
          <a:sx n="38" d="100"/>
          <a:sy n="3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07C6-DA23-4236-B101-ADFCA0A4D0D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E471-53F0-43DF-A415-44DC938E7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7CA9-BFFC-4AE5-B92D-1A83BF8F69F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B72C-A26B-4BDF-86A8-C7D59425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8099-D3FB-4D42-BC34-5EB01B9C81B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17C8-08FD-4B42-A4B0-1D646684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DCF0-DD26-4BE3-B33D-94B443B41E4D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F28B-9742-4F48-90D2-BF3074C8F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A820-73CE-42F0-9A3E-3F3067C7C295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E904-AF2C-4079-97FB-20BDC150B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8F60-DE88-4E54-93D5-5E670D82376B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E074-FFA4-4454-AE84-135072C80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5765-3A2E-4960-A26F-A992214A3FE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9A0A-F39A-46AA-8A83-B4D972DB5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92E2-6CB4-4097-94AF-B425DA91B136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86C6-61F5-4B07-929D-500B07534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0505-E0A7-4AA8-A5BA-BE15E511E178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C8D4-7153-4144-94F6-40545738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5D24-A8EA-4E5E-A66B-C5783BD7DED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2C7F-E62C-4666-8C8D-B32CD586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DD73-208C-4CE3-A84A-FC1B369BF83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93DC-F629-454E-A8F9-B8DDDC9F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944AC8-3313-463C-99F7-911A1F42BD37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D4483F-EFF6-4075-9651-3AC41FF6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01-%20Em%20Van%20Nho%20Truong%20Xua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bjong_illustrations_1040585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715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95400" y="30480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00" name="Picture 4" descr="webjong_illustrations_1040585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219200" y="1524000"/>
            <a:ext cx="6553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MÔN : MĨ THUẬT</a:t>
            </a:r>
          </a:p>
          <a:p>
            <a:pPr algn="ctr">
              <a:defRPr/>
            </a:pPr>
            <a:r>
              <a:rPr lang="en-US" sz="4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LỚP   : NĂM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/>
      <p:bldP spid="4710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01600" y="711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Cách sắp xếp bố cục hình vẽ nào dưới đây là hợp lí? Vì sao?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-76200" y="3629025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    Hình vẽ lệch lên trên</a:t>
            </a: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3086100" y="3629025"/>
            <a:ext cx="331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Hình vẽ lệch xuống dưới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6540500" y="36163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Hình vẽ nhỏ quá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381000" y="6461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Hình vẽ to quá</a:t>
            </a: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997200" y="6426200"/>
            <a:ext cx="332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cs typeface="Arial" charset="0"/>
              </a:rPr>
              <a:t>Hai vật mẫu xa nhau quá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6248400" y="64103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cs typeface="Arial" charset="0"/>
              </a:rPr>
              <a:t>Bố cục cân đối hợp lí</a:t>
            </a:r>
          </a:p>
        </p:txBody>
      </p:sp>
      <p:pic>
        <p:nvPicPr>
          <p:cNvPr id="11273" name="Picture 6" descr="Goi y cach ve lo va qua"/>
          <p:cNvPicPr preferRelativeResize="0">
            <a:picLocks noChangeAspect="1" noChangeArrowheads="1"/>
          </p:cNvPicPr>
          <p:nvPr/>
        </p:nvPicPr>
        <p:blipFill>
          <a:blip r:embed="rId2">
            <a:lum contrast="42000"/>
          </a:blip>
          <a:srcRect l="74014" t="57054" r="-8241" b="-4910"/>
          <a:stretch>
            <a:fillRect/>
          </a:stretch>
        </p:blipFill>
        <p:spPr bwMode="auto">
          <a:xfrm>
            <a:off x="571500" y="1401763"/>
            <a:ext cx="1981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4" name="Text Box 47"/>
          <p:cNvSpPr txBox="1">
            <a:spLocks noChangeArrowheads="1"/>
          </p:cNvSpPr>
          <p:nvPr/>
        </p:nvSpPr>
        <p:spPr bwMode="auto">
          <a:xfrm>
            <a:off x="558800" y="3306763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1</a:t>
            </a:r>
          </a:p>
        </p:txBody>
      </p:sp>
      <p:grpSp>
        <p:nvGrpSpPr>
          <p:cNvPr id="11275" name="Group 32"/>
          <p:cNvGrpSpPr>
            <a:grpSpLocks/>
          </p:cNvGrpSpPr>
          <p:nvPr/>
        </p:nvGrpSpPr>
        <p:grpSpPr bwMode="auto">
          <a:xfrm>
            <a:off x="3619500" y="1401763"/>
            <a:ext cx="2085975" cy="2209800"/>
            <a:chOff x="2296" y="960"/>
            <a:chExt cx="1314" cy="1392"/>
          </a:xfrm>
        </p:grpSpPr>
        <p:pic>
          <p:nvPicPr>
            <p:cNvPr id="11297" name="Picture 7" descr="Goi y cach ve lo va qua"/>
            <p:cNvPicPr preferRelativeResize="0">
              <a:picLocks noChangeAspect="1" noChangeArrowheads="1"/>
            </p:cNvPicPr>
            <p:nvPr/>
          </p:nvPicPr>
          <p:blipFill>
            <a:blip r:embed="rId2">
              <a:lum bright="-6000" contrast="48000"/>
            </a:blip>
            <a:srcRect l="68600" t="45503" r="273" b="4991"/>
            <a:stretch>
              <a:fillRect/>
            </a:stretch>
          </p:blipFill>
          <p:spPr bwMode="auto">
            <a:xfrm>
              <a:off x="2496" y="960"/>
              <a:ext cx="1114" cy="13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98" name="Rectangle 31"/>
            <p:cNvSpPr>
              <a:spLocks noChangeArrowheads="1"/>
            </p:cNvSpPr>
            <p:nvPr/>
          </p:nvSpPr>
          <p:spPr bwMode="auto">
            <a:xfrm>
              <a:off x="2296" y="960"/>
              <a:ext cx="1248" cy="13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cs typeface="Arial" charset="0"/>
              </a:endParaRPr>
            </a:p>
          </p:txBody>
        </p:sp>
      </p:grpSp>
      <p:sp>
        <p:nvSpPr>
          <p:cNvPr id="11276" name="Text Box 60"/>
          <p:cNvSpPr txBox="1">
            <a:spLocks noChangeArrowheads="1"/>
          </p:cNvSpPr>
          <p:nvPr/>
        </p:nvSpPr>
        <p:spPr bwMode="auto">
          <a:xfrm>
            <a:off x="3619500" y="3306763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2</a:t>
            </a:r>
          </a:p>
        </p:txBody>
      </p:sp>
      <p:grpSp>
        <p:nvGrpSpPr>
          <p:cNvPr id="11277" name="Group 34"/>
          <p:cNvGrpSpPr>
            <a:grpSpLocks/>
          </p:cNvGrpSpPr>
          <p:nvPr/>
        </p:nvGrpSpPr>
        <p:grpSpPr bwMode="auto">
          <a:xfrm>
            <a:off x="6629400" y="1371600"/>
            <a:ext cx="1981200" cy="2209800"/>
            <a:chOff x="4272" y="960"/>
            <a:chExt cx="1248" cy="1392"/>
          </a:xfrm>
        </p:grpSpPr>
        <p:grpSp>
          <p:nvGrpSpPr>
            <p:cNvPr id="11293" name="Group 25"/>
            <p:cNvGrpSpPr>
              <a:grpSpLocks/>
            </p:cNvGrpSpPr>
            <p:nvPr/>
          </p:nvGrpSpPr>
          <p:grpSpPr bwMode="auto">
            <a:xfrm>
              <a:off x="4320" y="960"/>
              <a:ext cx="1104" cy="1392"/>
              <a:chOff x="2880" y="960"/>
              <a:chExt cx="1104" cy="1392"/>
            </a:xfrm>
          </p:grpSpPr>
          <p:pic>
            <p:nvPicPr>
              <p:cNvPr id="11295" name="Picture 8" descr="Goi y cach ve lo va qua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lum contrast="42000"/>
              </a:blip>
              <a:srcRect l="68600" t="45503" r="273" b="4991"/>
              <a:stretch>
                <a:fillRect/>
              </a:stretch>
            </p:blipFill>
            <p:spPr bwMode="auto">
              <a:xfrm>
                <a:off x="3091" y="1248"/>
                <a:ext cx="653" cy="81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11296" name="Rectangle 9"/>
              <p:cNvSpPr>
                <a:spLocks noChangeArrowheads="1"/>
              </p:cNvSpPr>
              <p:nvPr/>
            </p:nvSpPr>
            <p:spPr bwMode="auto">
              <a:xfrm>
                <a:off x="2880" y="960"/>
                <a:ext cx="1104" cy="13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cs typeface="Arial" charset="0"/>
                </a:endParaRPr>
              </a:p>
            </p:txBody>
          </p:sp>
        </p:grpSp>
        <p:sp>
          <p:nvSpPr>
            <p:cNvPr id="11294" name="Rectangle 33"/>
            <p:cNvSpPr>
              <a:spLocks noChangeArrowheads="1"/>
            </p:cNvSpPr>
            <p:nvPr/>
          </p:nvSpPr>
          <p:spPr bwMode="auto">
            <a:xfrm>
              <a:off x="4272" y="960"/>
              <a:ext cx="1248" cy="13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cs typeface="Arial" charset="0"/>
              </a:endParaRPr>
            </a:p>
          </p:txBody>
        </p:sp>
      </p:grpSp>
      <p:sp>
        <p:nvSpPr>
          <p:cNvPr id="11278" name="Text Box 62"/>
          <p:cNvSpPr txBox="1">
            <a:spLocks noChangeArrowheads="1"/>
          </p:cNvSpPr>
          <p:nvPr/>
        </p:nvSpPr>
        <p:spPr bwMode="auto">
          <a:xfrm>
            <a:off x="6667500" y="3294063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3</a:t>
            </a:r>
          </a:p>
        </p:txBody>
      </p:sp>
      <p:pic>
        <p:nvPicPr>
          <p:cNvPr id="11279" name="Picture 11" descr="Goi y cach ve lo va qua"/>
          <p:cNvPicPr preferRelativeResize="0">
            <a:picLocks noChangeAspect="1" noChangeArrowheads="1"/>
          </p:cNvPicPr>
          <p:nvPr/>
        </p:nvPicPr>
        <p:blipFill>
          <a:blip r:embed="rId2">
            <a:lum bright="-6000" contrast="48000"/>
          </a:blip>
          <a:srcRect l="72488" t="55405" r="2237" b="4991"/>
          <a:stretch>
            <a:fillRect/>
          </a:stretch>
        </p:blipFill>
        <p:spPr bwMode="auto">
          <a:xfrm>
            <a:off x="547688" y="4189413"/>
            <a:ext cx="1738312" cy="2206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457200" y="4186238"/>
            <a:ext cx="1981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11281" name="Text Box 64"/>
          <p:cNvSpPr txBox="1">
            <a:spLocks noChangeArrowheads="1"/>
          </p:cNvSpPr>
          <p:nvPr/>
        </p:nvSpPr>
        <p:spPr bwMode="auto">
          <a:xfrm>
            <a:off x="457200" y="6078538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4</a:t>
            </a:r>
          </a:p>
        </p:txBody>
      </p:sp>
      <p:grpSp>
        <p:nvGrpSpPr>
          <p:cNvPr id="11282" name="Group 29"/>
          <p:cNvGrpSpPr>
            <a:grpSpLocks/>
          </p:cNvGrpSpPr>
          <p:nvPr/>
        </p:nvGrpSpPr>
        <p:grpSpPr bwMode="auto">
          <a:xfrm>
            <a:off x="3581400" y="4186238"/>
            <a:ext cx="1981200" cy="2209800"/>
            <a:chOff x="2496" y="2784"/>
            <a:chExt cx="1248" cy="1392"/>
          </a:xfrm>
        </p:grpSpPr>
        <p:pic>
          <p:nvPicPr>
            <p:cNvPr id="11291" name="Picture 20" descr="12345"/>
            <p:cNvPicPr preferRelativeResize="0">
              <a:picLocks noChangeAspect="1" noChangeArrowheads="1"/>
            </p:cNvPicPr>
            <p:nvPr/>
          </p:nvPicPr>
          <p:blipFill>
            <a:blip r:embed="rId3"/>
            <a:srcRect l="12500"/>
            <a:stretch>
              <a:fillRect/>
            </a:stretch>
          </p:blipFill>
          <p:spPr bwMode="auto">
            <a:xfrm>
              <a:off x="2680" y="3024"/>
              <a:ext cx="672" cy="10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1292" name="Rectangle 21"/>
            <p:cNvSpPr>
              <a:spLocks noChangeArrowheads="1"/>
            </p:cNvSpPr>
            <p:nvPr/>
          </p:nvSpPr>
          <p:spPr bwMode="auto">
            <a:xfrm>
              <a:off x="2496" y="2784"/>
              <a:ext cx="1248" cy="13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cs typeface="Arial" charset="0"/>
              </a:endParaRPr>
            </a:p>
          </p:txBody>
        </p:sp>
      </p:grpSp>
      <p:pic>
        <p:nvPicPr>
          <p:cNvPr id="11283" name="Picture 22" descr="1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5667375"/>
            <a:ext cx="615950" cy="652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284" name="Text Box 66"/>
          <p:cNvSpPr txBox="1">
            <a:spLocks noChangeArrowheads="1"/>
          </p:cNvSpPr>
          <p:nvPr/>
        </p:nvSpPr>
        <p:spPr bwMode="auto">
          <a:xfrm>
            <a:off x="3581400" y="6091238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5</a:t>
            </a:r>
          </a:p>
        </p:txBody>
      </p:sp>
      <p:pic>
        <p:nvPicPr>
          <p:cNvPr id="11285" name="Picture 14" descr="Goi y cach ve lo va qua"/>
          <p:cNvPicPr preferRelativeResize="0">
            <a:picLocks noChangeAspect="1" noChangeArrowheads="1"/>
          </p:cNvPicPr>
          <p:nvPr/>
        </p:nvPicPr>
        <p:blipFill>
          <a:blip r:embed="rId2">
            <a:lum bright="-18000" contrast="66000"/>
          </a:blip>
          <a:srcRect l="68600" t="45503" r="273" b="4991"/>
          <a:stretch>
            <a:fillRect/>
          </a:stretch>
        </p:blipFill>
        <p:spPr bwMode="auto">
          <a:xfrm>
            <a:off x="6788150" y="4135438"/>
            <a:ext cx="1593850" cy="213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1286" name="Rectangle 15"/>
          <p:cNvSpPr>
            <a:spLocks noChangeArrowheads="1"/>
          </p:cNvSpPr>
          <p:nvPr/>
        </p:nvSpPr>
        <p:spPr bwMode="auto">
          <a:xfrm>
            <a:off x="6629400" y="4186238"/>
            <a:ext cx="19812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11287" name="Text Box 68"/>
          <p:cNvSpPr txBox="1">
            <a:spLocks noChangeArrowheads="1"/>
          </p:cNvSpPr>
          <p:nvPr/>
        </p:nvSpPr>
        <p:spPr bwMode="auto">
          <a:xfrm>
            <a:off x="6629400" y="6078538"/>
            <a:ext cx="431800" cy="285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cs typeface="Arial" charset="0"/>
              </a:rPr>
              <a:t> 6</a:t>
            </a:r>
          </a:p>
        </p:txBody>
      </p:sp>
      <p:sp>
        <p:nvSpPr>
          <p:cNvPr id="11288" name="Rectangle 71"/>
          <p:cNvSpPr>
            <a:spLocks noChangeArrowheads="1"/>
          </p:cNvSpPr>
          <p:nvPr/>
        </p:nvSpPr>
        <p:spPr bwMode="auto">
          <a:xfrm>
            <a:off x="5481638" y="-4763"/>
            <a:ext cx="193675" cy="6143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8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289" name="Nơi giữ chỗ cho Chân trang 35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35" name="Nơi giữ chỗ cho Số hiệu Bản chiếu 34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9E100879-1FFE-4B86-AD08-C449B0680D6D}" type="slidenum">
              <a:rPr lang="en-US" sz="12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10</a:t>
            </a:fld>
            <a:endParaRPr lang="en-US" sz="12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4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0" grpId="0"/>
      <p:bldP spid="44071" grpId="0"/>
      <p:bldP spid="44072" grpId="0"/>
      <p:bldP spid="44074" grpId="0"/>
      <p:bldP spid="44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518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990000"/>
                </a:solidFill>
              </a:rPr>
              <a:t>Bài 8: Vẽ theo mẫu- Mẫu vẽ có dạng hình trụ</a:t>
            </a:r>
          </a:p>
          <a:p>
            <a:pPr algn="ctr"/>
            <a:r>
              <a:rPr lang="en-US" sz="1600" b="1">
                <a:solidFill>
                  <a:srgbClr val="990000"/>
                </a:solidFill>
              </a:rPr>
              <a:t> hình cầu</a:t>
            </a:r>
          </a:p>
        </p:txBody>
      </p:sp>
      <p:sp>
        <p:nvSpPr>
          <p:cNvPr id="12292" name="AutoShape 6"/>
          <p:cNvSpPr>
            <a:spLocks noChangeAspect="1" noChangeArrowheads="1" noTextEdit="1"/>
          </p:cNvSpPr>
          <p:nvPr/>
        </p:nvSpPr>
        <p:spPr bwMode="auto">
          <a:xfrm>
            <a:off x="6092825" y="3244850"/>
            <a:ext cx="4905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Oval 7"/>
          <p:cNvSpPr>
            <a:spLocks noChangeArrowheads="1"/>
          </p:cNvSpPr>
          <p:nvPr/>
        </p:nvSpPr>
        <p:spPr bwMode="auto">
          <a:xfrm>
            <a:off x="6102350" y="32543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438400" y="16002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Một số bài vẽ mẫu:</a:t>
            </a:r>
          </a:p>
        </p:txBody>
      </p:sp>
      <p:pic>
        <p:nvPicPr>
          <p:cNvPr id="41995" name="Picture 11" descr="DSC0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H1t76.jpg"/>
          <p:cNvPicPr>
            <a:picLocks noChangeAspect="1" noChangeArrowheads="1"/>
          </p:cNvPicPr>
          <p:nvPr/>
        </p:nvPicPr>
        <p:blipFill>
          <a:blip r:embed="rId3"/>
          <a:srcRect l="50667" t="46829" r="6667"/>
          <a:stretch>
            <a:fillRect/>
          </a:stretch>
        </p:blipFill>
        <p:spPr bwMode="auto">
          <a:xfrm>
            <a:off x="6477000" y="2066925"/>
            <a:ext cx="2362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0.2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4" descr="Bai ve mau co dang hinh tru va hinh cau (tham khao)"/>
          <p:cNvPicPr>
            <a:picLocks noChangeAspect="1" noChangeArrowheads="1"/>
          </p:cNvPicPr>
          <p:nvPr/>
        </p:nvPicPr>
        <p:blipFill>
          <a:blip r:embed="rId5" cstate="print">
            <a:lum bright="-18000" contrast="72000"/>
          </a:blip>
          <a:srcRect/>
          <a:stretch>
            <a:fillRect/>
          </a:stretch>
        </p:blipFill>
        <p:spPr bwMode="auto">
          <a:xfrm>
            <a:off x="3429000" y="4191000"/>
            <a:ext cx="2667000" cy="24384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999" name="Picture 8" descr="cai chai va qua"/>
          <p:cNvPicPr>
            <a:picLocks noChangeAspect="1" noChangeArrowheads="1"/>
          </p:cNvPicPr>
          <p:nvPr/>
        </p:nvPicPr>
        <p:blipFill>
          <a:blip r:embed="rId6">
            <a:lum bright="-12000" contrast="78000"/>
            <a:grayscl/>
          </a:blip>
          <a:srcRect l="8392" b="6926"/>
          <a:stretch>
            <a:fillRect/>
          </a:stretch>
        </p:blipFill>
        <p:spPr bwMode="auto">
          <a:xfrm>
            <a:off x="533400" y="4191000"/>
            <a:ext cx="2514600" cy="24860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2000" name="Picture 7" descr="2 vat mau"/>
          <p:cNvPicPr>
            <a:picLocks noChangeAspect="1" noChangeArrowheads="1"/>
          </p:cNvPicPr>
          <p:nvPr/>
        </p:nvPicPr>
        <p:blipFill>
          <a:blip r:embed="rId7">
            <a:lum bright="12000" contrast="24000"/>
          </a:blip>
          <a:srcRect l="3618" r="6908" b="8386"/>
          <a:stretch>
            <a:fillRect/>
          </a:stretch>
        </p:blipFill>
        <p:spPr bwMode="auto">
          <a:xfrm>
            <a:off x="6400800" y="4191000"/>
            <a:ext cx="2438400" cy="243840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886200" y="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990000"/>
                </a:solidFill>
              </a:rPr>
              <a:t>Bài 8: Vẽ theo mẫu- Mẫu vẽ có dạng hình trụ</a:t>
            </a:r>
          </a:p>
          <a:p>
            <a:pPr algn="ctr"/>
            <a:r>
              <a:rPr lang="en-US" sz="1600" b="1">
                <a:solidFill>
                  <a:srgbClr val="990000"/>
                </a:solidFill>
              </a:rPr>
              <a:t> hình cầu</a:t>
            </a:r>
          </a:p>
        </p:txBody>
      </p:sp>
      <p:sp>
        <p:nvSpPr>
          <p:cNvPr id="13316" name="AutoShape 5"/>
          <p:cNvSpPr>
            <a:spLocks noChangeAspect="1" noChangeArrowheads="1" noTextEdit="1"/>
          </p:cNvSpPr>
          <p:nvPr/>
        </p:nvSpPr>
        <p:spPr bwMode="auto">
          <a:xfrm>
            <a:off x="6092825" y="3244850"/>
            <a:ext cx="4905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102350" y="32543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057400" y="1371600"/>
            <a:ext cx="594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800000"/>
                </a:solidFill>
              </a:rPr>
              <a:t>Em hãy nêu cách vẽ đồ vật có dạng hình trụ, hình cầu vừa học?</a:t>
            </a:r>
          </a:p>
        </p:txBody>
      </p:sp>
      <p:sp>
        <p:nvSpPr>
          <p:cNvPr id="45255" name="Text Box 199"/>
          <p:cNvSpPr txBox="1">
            <a:spLocks noChangeArrowheads="1"/>
          </p:cNvSpPr>
          <p:nvPr/>
        </p:nvSpPr>
        <p:spPr bwMode="auto">
          <a:xfrm>
            <a:off x="3657600" y="1066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Thực hành:</a:t>
            </a:r>
          </a:p>
        </p:txBody>
      </p:sp>
      <p:sp>
        <p:nvSpPr>
          <p:cNvPr id="45256" name="Text Box 200"/>
          <p:cNvSpPr txBox="1">
            <a:spLocks noChangeArrowheads="1"/>
          </p:cNvSpPr>
          <p:nvPr/>
        </p:nvSpPr>
        <p:spPr bwMode="auto">
          <a:xfrm>
            <a:off x="1981200" y="2133600"/>
            <a:ext cx="533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1A0597"/>
                </a:solidFill>
              </a:rPr>
              <a:t>Chọn hai vật mẫu có dạng hình trụ, hình cầu , tự đặt mẫu rồi vẽ.</a:t>
            </a:r>
          </a:p>
        </p:txBody>
      </p:sp>
      <p:sp>
        <p:nvSpPr>
          <p:cNvPr id="13321" name="Oval 201"/>
          <p:cNvSpPr>
            <a:spLocks noChangeArrowheads="1"/>
          </p:cNvSpPr>
          <p:nvPr/>
        </p:nvSpPr>
        <p:spPr bwMode="auto">
          <a:xfrm>
            <a:off x="6102350" y="63785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45258" name="AutoShape 202"/>
          <p:cNvSpPr>
            <a:spLocks noChangeArrowheads="1"/>
          </p:cNvSpPr>
          <p:nvPr/>
        </p:nvSpPr>
        <p:spPr bwMode="gray">
          <a:xfrm>
            <a:off x="2133600" y="7162800"/>
            <a:ext cx="6553200" cy="1295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990000"/>
                </a:solidFill>
              </a:rPr>
              <a:t>Về nhà</a:t>
            </a:r>
          </a:p>
          <a:p>
            <a:pPr algn="ctr">
              <a:defRPr/>
            </a:pPr>
            <a:r>
              <a:rPr lang="en-US" sz="2400" b="1">
                <a:solidFill>
                  <a:srgbClr val="110365"/>
                </a:solidFill>
              </a:rPr>
              <a:t>Quan sát các tượng cổ Việt Nam </a:t>
            </a:r>
          </a:p>
        </p:txBody>
      </p:sp>
      <p:grpSp>
        <p:nvGrpSpPr>
          <p:cNvPr id="2" name="Group 203"/>
          <p:cNvGrpSpPr>
            <a:grpSpLocks/>
          </p:cNvGrpSpPr>
          <p:nvPr/>
        </p:nvGrpSpPr>
        <p:grpSpPr bwMode="auto">
          <a:xfrm rot="1383329">
            <a:off x="381000" y="7086600"/>
            <a:ext cx="2527300" cy="2120900"/>
            <a:chOff x="-8" y="1686"/>
            <a:chExt cx="2388" cy="2338"/>
          </a:xfrm>
        </p:grpSpPr>
        <p:sp>
          <p:nvSpPr>
            <p:cNvPr id="13326" name="Freeform 204"/>
            <p:cNvSpPr>
              <a:spLocks/>
            </p:cNvSpPr>
            <p:nvPr/>
          </p:nvSpPr>
          <p:spPr bwMode="auto">
            <a:xfrm>
              <a:off x="1957" y="2829"/>
              <a:ext cx="415" cy="652"/>
            </a:xfrm>
            <a:custGeom>
              <a:avLst/>
              <a:gdLst>
                <a:gd name="T0" fmla="*/ 135 w 415"/>
                <a:gd name="T1" fmla="*/ 619 h 652"/>
                <a:gd name="T2" fmla="*/ 169 w 415"/>
                <a:gd name="T3" fmla="*/ 635 h 652"/>
                <a:gd name="T4" fmla="*/ 211 w 415"/>
                <a:gd name="T5" fmla="*/ 652 h 652"/>
                <a:gd name="T6" fmla="*/ 245 w 415"/>
                <a:gd name="T7" fmla="*/ 652 h 652"/>
                <a:gd name="T8" fmla="*/ 279 w 415"/>
                <a:gd name="T9" fmla="*/ 635 h 652"/>
                <a:gd name="T10" fmla="*/ 305 w 415"/>
                <a:gd name="T11" fmla="*/ 619 h 652"/>
                <a:gd name="T12" fmla="*/ 322 w 415"/>
                <a:gd name="T13" fmla="*/ 585 h 652"/>
                <a:gd name="T14" fmla="*/ 339 w 415"/>
                <a:gd name="T15" fmla="*/ 551 h 652"/>
                <a:gd name="T16" fmla="*/ 339 w 415"/>
                <a:gd name="T17" fmla="*/ 491 h 652"/>
                <a:gd name="T18" fmla="*/ 339 w 415"/>
                <a:gd name="T19" fmla="*/ 415 h 652"/>
                <a:gd name="T20" fmla="*/ 355 w 415"/>
                <a:gd name="T21" fmla="*/ 347 h 652"/>
                <a:gd name="T22" fmla="*/ 381 w 415"/>
                <a:gd name="T23" fmla="*/ 297 h 652"/>
                <a:gd name="T24" fmla="*/ 406 w 415"/>
                <a:gd name="T25" fmla="*/ 246 h 652"/>
                <a:gd name="T26" fmla="*/ 415 w 415"/>
                <a:gd name="T27" fmla="*/ 187 h 652"/>
                <a:gd name="T28" fmla="*/ 415 w 415"/>
                <a:gd name="T29" fmla="*/ 136 h 652"/>
                <a:gd name="T30" fmla="*/ 398 w 415"/>
                <a:gd name="T31" fmla="*/ 102 h 652"/>
                <a:gd name="T32" fmla="*/ 381 w 415"/>
                <a:gd name="T33" fmla="*/ 76 h 652"/>
                <a:gd name="T34" fmla="*/ 355 w 415"/>
                <a:gd name="T35" fmla="*/ 51 h 652"/>
                <a:gd name="T36" fmla="*/ 339 w 415"/>
                <a:gd name="T37" fmla="*/ 17 h 652"/>
                <a:gd name="T38" fmla="*/ 305 w 415"/>
                <a:gd name="T39" fmla="*/ 0 h 652"/>
                <a:gd name="T40" fmla="*/ 271 w 415"/>
                <a:gd name="T41" fmla="*/ 0 h 652"/>
                <a:gd name="T42" fmla="*/ 237 w 415"/>
                <a:gd name="T43" fmla="*/ 9 h 652"/>
                <a:gd name="T44" fmla="*/ 220 w 415"/>
                <a:gd name="T45" fmla="*/ 34 h 652"/>
                <a:gd name="T46" fmla="*/ 228 w 415"/>
                <a:gd name="T47" fmla="*/ 68 h 652"/>
                <a:gd name="T48" fmla="*/ 245 w 415"/>
                <a:gd name="T49" fmla="*/ 110 h 652"/>
                <a:gd name="T50" fmla="*/ 262 w 415"/>
                <a:gd name="T51" fmla="*/ 153 h 652"/>
                <a:gd name="T52" fmla="*/ 254 w 415"/>
                <a:gd name="T53" fmla="*/ 195 h 652"/>
                <a:gd name="T54" fmla="*/ 220 w 415"/>
                <a:gd name="T55" fmla="*/ 220 h 652"/>
                <a:gd name="T56" fmla="*/ 186 w 415"/>
                <a:gd name="T57" fmla="*/ 246 h 652"/>
                <a:gd name="T58" fmla="*/ 152 w 415"/>
                <a:gd name="T59" fmla="*/ 263 h 652"/>
                <a:gd name="T60" fmla="*/ 127 w 415"/>
                <a:gd name="T61" fmla="*/ 271 h 652"/>
                <a:gd name="T62" fmla="*/ 110 w 415"/>
                <a:gd name="T63" fmla="*/ 271 h 652"/>
                <a:gd name="T64" fmla="*/ 93 w 415"/>
                <a:gd name="T65" fmla="*/ 271 h 652"/>
                <a:gd name="T66" fmla="*/ 76 w 415"/>
                <a:gd name="T67" fmla="*/ 288 h 652"/>
                <a:gd name="T68" fmla="*/ 8 w 415"/>
                <a:gd name="T69" fmla="*/ 542 h 652"/>
                <a:gd name="T70" fmla="*/ 0 w 415"/>
                <a:gd name="T71" fmla="*/ 593 h 652"/>
                <a:gd name="T72" fmla="*/ 17 w 415"/>
                <a:gd name="T73" fmla="*/ 627 h 652"/>
                <a:gd name="T74" fmla="*/ 42 w 415"/>
                <a:gd name="T75" fmla="*/ 635 h 652"/>
                <a:gd name="T76" fmla="*/ 67 w 415"/>
                <a:gd name="T77" fmla="*/ 635 h 652"/>
                <a:gd name="T78" fmla="*/ 93 w 415"/>
                <a:gd name="T79" fmla="*/ 627 h 652"/>
                <a:gd name="T80" fmla="*/ 118 w 415"/>
                <a:gd name="T81" fmla="*/ 610 h 6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15"/>
                <a:gd name="T124" fmla="*/ 0 h 652"/>
                <a:gd name="T125" fmla="*/ 415 w 415"/>
                <a:gd name="T126" fmla="*/ 652 h 6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15" h="652">
                  <a:moveTo>
                    <a:pt x="118" y="610"/>
                  </a:moveTo>
                  <a:lnTo>
                    <a:pt x="135" y="619"/>
                  </a:lnTo>
                  <a:lnTo>
                    <a:pt x="152" y="627"/>
                  </a:lnTo>
                  <a:lnTo>
                    <a:pt x="169" y="635"/>
                  </a:lnTo>
                  <a:lnTo>
                    <a:pt x="186" y="644"/>
                  </a:lnTo>
                  <a:lnTo>
                    <a:pt x="211" y="652"/>
                  </a:lnTo>
                  <a:lnTo>
                    <a:pt x="228" y="652"/>
                  </a:lnTo>
                  <a:lnTo>
                    <a:pt x="245" y="652"/>
                  </a:lnTo>
                  <a:lnTo>
                    <a:pt x="262" y="644"/>
                  </a:lnTo>
                  <a:lnTo>
                    <a:pt x="279" y="635"/>
                  </a:lnTo>
                  <a:lnTo>
                    <a:pt x="288" y="627"/>
                  </a:lnTo>
                  <a:lnTo>
                    <a:pt x="305" y="619"/>
                  </a:lnTo>
                  <a:lnTo>
                    <a:pt x="313" y="602"/>
                  </a:lnTo>
                  <a:lnTo>
                    <a:pt x="322" y="585"/>
                  </a:lnTo>
                  <a:lnTo>
                    <a:pt x="330" y="568"/>
                  </a:lnTo>
                  <a:lnTo>
                    <a:pt x="339" y="551"/>
                  </a:lnTo>
                  <a:lnTo>
                    <a:pt x="339" y="534"/>
                  </a:lnTo>
                  <a:lnTo>
                    <a:pt x="339" y="491"/>
                  </a:lnTo>
                  <a:lnTo>
                    <a:pt x="339" y="458"/>
                  </a:lnTo>
                  <a:lnTo>
                    <a:pt x="339" y="415"/>
                  </a:lnTo>
                  <a:lnTo>
                    <a:pt x="347" y="381"/>
                  </a:lnTo>
                  <a:lnTo>
                    <a:pt x="355" y="347"/>
                  </a:lnTo>
                  <a:lnTo>
                    <a:pt x="372" y="322"/>
                  </a:lnTo>
                  <a:lnTo>
                    <a:pt x="381" y="297"/>
                  </a:lnTo>
                  <a:lnTo>
                    <a:pt x="398" y="271"/>
                  </a:lnTo>
                  <a:lnTo>
                    <a:pt x="406" y="246"/>
                  </a:lnTo>
                  <a:lnTo>
                    <a:pt x="415" y="212"/>
                  </a:lnTo>
                  <a:lnTo>
                    <a:pt x="415" y="187"/>
                  </a:lnTo>
                  <a:lnTo>
                    <a:pt x="415" y="153"/>
                  </a:lnTo>
                  <a:lnTo>
                    <a:pt x="415" y="136"/>
                  </a:lnTo>
                  <a:lnTo>
                    <a:pt x="406" y="119"/>
                  </a:lnTo>
                  <a:lnTo>
                    <a:pt x="398" y="102"/>
                  </a:lnTo>
                  <a:lnTo>
                    <a:pt x="389" y="93"/>
                  </a:lnTo>
                  <a:lnTo>
                    <a:pt x="381" y="76"/>
                  </a:lnTo>
                  <a:lnTo>
                    <a:pt x="364" y="59"/>
                  </a:lnTo>
                  <a:lnTo>
                    <a:pt x="355" y="51"/>
                  </a:lnTo>
                  <a:lnTo>
                    <a:pt x="347" y="34"/>
                  </a:lnTo>
                  <a:lnTo>
                    <a:pt x="339" y="17"/>
                  </a:lnTo>
                  <a:lnTo>
                    <a:pt x="322" y="9"/>
                  </a:lnTo>
                  <a:lnTo>
                    <a:pt x="305" y="0"/>
                  </a:lnTo>
                  <a:lnTo>
                    <a:pt x="288" y="0"/>
                  </a:lnTo>
                  <a:lnTo>
                    <a:pt x="271" y="0"/>
                  </a:lnTo>
                  <a:lnTo>
                    <a:pt x="254" y="0"/>
                  </a:lnTo>
                  <a:lnTo>
                    <a:pt x="237" y="9"/>
                  </a:lnTo>
                  <a:lnTo>
                    <a:pt x="228" y="17"/>
                  </a:lnTo>
                  <a:lnTo>
                    <a:pt x="220" y="34"/>
                  </a:lnTo>
                  <a:lnTo>
                    <a:pt x="220" y="51"/>
                  </a:lnTo>
                  <a:lnTo>
                    <a:pt x="228" y="68"/>
                  </a:lnTo>
                  <a:lnTo>
                    <a:pt x="237" y="93"/>
                  </a:lnTo>
                  <a:lnTo>
                    <a:pt x="245" y="110"/>
                  </a:lnTo>
                  <a:lnTo>
                    <a:pt x="254" y="127"/>
                  </a:lnTo>
                  <a:lnTo>
                    <a:pt x="262" y="153"/>
                  </a:lnTo>
                  <a:lnTo>
                    <a:pt x="262" y="170"/>
                  </a:lnTo>
                  <a:lnTo>
                    <a:pt x="254" y="195"/>
                  </a:lnTo>
                  <a:lnTo>
                    <a:pt x="237" y="212"/>
                  </a:lnTo>
                  <a:lnTo>
                    <a:pt x="220" y="220"/>
                  </a:lnTo>
                  <a:lnTo>
                    <a:pt x="203" y="237"/>
                  </a:lnTo>
                  <a:lnTo>
                    <a:pt x="186" y="246"/>
                  </a:lnTo>
                  <a:lnTo>
                    <a:pt x="169" y="254"/>
                  </a:lnTo>
                  <a:lnTo>
                    <a:pt x="152" y="263"/>
                  </a:lnTo>
                  <a:lnTo>
                    <a:pt x="135" y="280"/>
                  </a:lnTo>
                  <a:lnTo>
                    <a:pt x="127" y="271"/>
                  </a:lnTo>
                  <a:lnTo>
                    <a:pt x="118" y="271"/>
                  </a:lnTo>
                  <a:lnTo>
                    <a:pt x="110" y="271"/>
                  </a:lnTo>
                  <a:lnTo>
                    <a:pt x="101" y="271"/>
                  </a:lnTo>
                  <a:lnTo>
                    <a:pt x="93" y="271"/>
                  </a:lnTo>
                  <a:lnTo>
                    <a:pt x="84" y="280"/>
                  </a:lnTo>
                  <a:lnTo>
                    <a:pt x="76" y="288"/>
                  </a:lnTo>
                  <a:lnTo>
                    <a:pt x="67" y="297"/>
                  </a:lnTo>
                  <a:lnTo>
                    <a:pt x="8" y="542"/>
                  </a:lnTo>
                  <a:lnTo>
                    <a:pt x="0" y="568"/>
                  </a:lnTo>
                  <a:lnTo>
                    <a:pt x="0" y="593"/>
                  </a:lnTo>
                  <a:lnTo>
                    <a:pt x="8" y="619"/>
                  </a:lnTo>
                  <a:lnTo>
                    <a:pt x="17" y="627"/>
                  </a:lnTo>
                  <a:lnTo>
                    <a:pt x="25" y="635"/>
                  </a:lnTo>
                  <a:lnTo>
                    <a:pt x="42" y="635"/>
                  </a:lnTo>
                  <a:lnTo>
                    <a:pt x="59" y="635"/>
                  </a:lnTo>
                  <a:lnTo>
                    <a:pt x="67" y="635"/>
                  </a:lnTo>
                  <a:lnTo>
                    <a:pt x="84" y="627"/>
                  </a:lnTo>
                  <a:lnTo>
                    <a:pt x="93" y="627"/>
                  </a:lnTo>
                  <a:lnTo>
                    <a:pt x="110" y="619"/>
                  </a:lnTo>
                  <a:lnTo>
                    <a:pt x="118" y="6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27" name="Freeform 205"/>
            <p:cNvSpPr>
              <a:spLocks/>
            </p:cNvSpPr>
            <p:nvPr/>
          </p:nvSpPr>
          <p:spPr bwMode="auto">
            <a:xfrm>
              <a:off x="2075" y="3431"/>
              <a:ext cx="144" cy="59"/>
            </a:xfrm>
            <a:custGeom>
              <a:avLst/>
              <a:gdLst>
                <a:gd name="T0" fmla="*/ 136 w 144"/>
                <a:gd name="T1" fmla="*/ 42 h 59"/>
                <a:gd name="T2" fmla="*/ 136 w 144"/>
                <a:gd name="T3" fmla="*/ 42 h 59"/>
                <a:gd name="T4" fmla="*/ 127 w 144"/>
                <a:gd name="T5" fmla="*/ 42 h 59"/>
                <a:gd name="T6" fmla="*/ 110 w 144"/>
                <a:gd name="T7" fmla="*/ 42 h 59"/>
                <a:gd name="T8" fmla="*/ 93 w 144"/>
                <a:gd name="T9" fmla="*/ 42 h 59"/>
                <a:gd name="T10" fmla="*/ 77 w 144"/>
                <a:gd name="T11" fmla="*/ 33 h 59"/>
                <a:gd name="T12" fmla="*/ 60 w 144"/>
                <a:gd name="T13" fmla="*/ 25 h 59"/>
                <a:gd name="T14" fmla="*/ 43 w 144"/>
                <a:gd name="T15" fmla="*/ 17 h 59"/>
                <a:gd name="T16" fmla="*/ 26 w 144"/>
                <a:gd name="T17" fmla="*/ 8 h 59"/>
                <a:gd name="T18" fmla="*/ 9 w 144"/>
                <a:gd name="T19" fmla="*/ 0 h 59"/>
                <a:gd name="T20" fmla="*/ 0 w 144"/>
                <a:gd name="T21" fmla="*/ 8 h 59"/>
                <a:gd name="T22" fmla="*/ 17 w 144"/>
                <a:gd name="T23" fmla="*/ 17 h 59"/>
                <a:gd name="T24" fmla="*/ 34 w 144"/>
                <a:gd name="T25" fmla="*/ 33 h 59"/>
                <a:gd name="T26" fmla="*/ 51 w 144"/>
                <a:gd name="T27" fmla="*/ 42 h 59"/>
                <a:gd name="T28" fmla="*/ 68 w 144"/>
                <a:gd name="T29" fmla="*/ 50 h 59"/>
                <a:gd name="T30" fmla="*/ 85 w 144"/>
                <a:gd name="T31" fmla="*/ 50 h 59"/>
                <a:gd name="T32" fmla="*/ 110 w 144"/>
                <a:gd name="T33" fmla="*/ 59 h 59"/>
                <a:gd name="T34" fmla="*/ 127 w 144"/>
                <a:gd name="T35" fmla="*/ 59 h 59"/>
                <a:gd name="T36" fmla="*/ 144 w 144"/>
                <a:gd name="T37" fmla="*/ 50 h 59"/>
                <a:gd name="T38" fmla="*/ 144 w 144"/>
                <a:gd name="T39" fmla="*/ 50 h 59"/>
                <a:gd name="T40" fmla="*/ 136 w 144"/>
                <a:gd name="T41" fmla="*/ 42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59"/>
                <a:gd name="T65" fmla="*/ 144 w 144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59">
                  <a:moveTo>
                    <a:pt x="136" y="42"/>
                  </a:moveTo>
                  <a:lnTo>
                    <a:pt x="136" y="42"/>
                  </a:lnTo>
                  <a:lnTo>
                    <a:pt x="127" y="42"/>
                  </a:lnTo>
                  <a:lnTo>
                    <a:pt x="110" y="42"/>
                  </a:lnTo>
                  <a:lnTo>
                    <a:pt x="93" y="42"/>
                  </a:lnTo>
                  <a:lnTo>
                    <a:pt x="77" y="33"/>
                  </a:lnTo>
                  <a:lnTo>
                    <a:pt x="60" y="25"/>
                  </a:lnTo>
                  <a:lnTo>
                    <a:pt x="43" y="17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  <a:lnTo>
                    <a:pt x="17" y="17"/>
                  </a:lnTo>
                  <a:lnTo>
                    <a:pt x="34" y="33"/>
                  </a:lnTo>
                  <a:lnTo>
                    <a:pt x="51" y="42"/>
                  </a:lnTo>
                  <a:lnTo>
                    <a:pt x="68" y="50"/>
                  </a:lnTo>
                  <a:lnTo>
                    <a:pt x="85" y="50"/>
                  </a:lnTo>
                  <a:lnTo>
                    <a:pt x="110" y="59"/>
                  </a:lnTo>
                  <a:lnTo>
                    <a:pt x="127" y="59"/>
                  </a:lnTo>
                  <a:lnTo>
                    <a:pt x="144" y="50"/>
                  </a:lnTo>
                  <a:lnTo>
                    <a:pt x="13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28" name="Freeform 206"/>
            <p:cNvSpPr>
              <a:spLocks/>
            </p:cNvSpPr>
            <p:nvPr/>
          </p:nvSpPr>
          <p:spPr bwMode="auto">
            <a:xfrm>
              <a:off x="2211" y="3363"/>
              <a:ext cx="93" cy="118"/>
            </a:xfrm>
            <a:custGeom>
              <a:avLst/>
              <a:gdLst>
                <a:gd name="T0" fmla="*/ 85 w 93"/>
                <a:gd name="T1" fmla="*/ 0 h 118"/>
                <a:gd name="T2" fmla="*/ 85 w 93"/>
                <a:gd name="T3" fmla="*/ 0 h 118"/>
                <a:gd name="T4" fmla="*/ 76 w 93"/>
                <a:gd name="T5" fmla="*/ 17 h 118"/>
                <a:gd name="T6" fmla="*/ 76 w 93"/>
                <a:gd name="T7" fmla="*/ 34 h 118"/>
                <a:gd name="T8" fmla="*/ 68 w 93"/>
                <a:gd name="T9" fmla="*/ 51 h 118"/>
                <a:gd name="T10" fmla="*/ 59 w 93"/>
                <a:gd name="T11" fmla="*/ 59 h 118"/>
                <a:gd name="T12" fmla="*/ 42 w 93"/>
                <a:gd name="T13" fmla="*/ 76 h 118"/>
                <a:gd name="T14" fmla="*/ 34 w 93"/>
                <a:gd name="T15" fmla="*/ 85 h 118"/>
                <a:gd name="T16" fmla="*/ 17 w 93"/>
                <a:gd name="T17" fmla="*/ 101 h 118"/>
                <a:gd name="T18" fmla="*/ 0 w 93"/>
                <a:gd name="T19" fmla="*/ 110 h 118"/>
                <a:gd name="T20" fmla="*/ 8 w 93"/>
                <a:gd name="T21" fmla="*/ 118 h 118"/>
                <a:gd name="T22" fmla="*/ 25 w 93"/>
                <a:gd name="T23" fmla="*/ 110 h 118"/>
                <a:gd name="T24" fmla="*/ 42 w 93"/>
                <a:gd name="T25" fmla="*/ 101 h 118"/>
                <a:gd name="T26" fmla="*/ 59 w 93"/>
                <a:gd name="T27" fmla="*/ 85 h 118"/>
                <a:gd name="T28" fmla="*/ 68 w 93"/>
                <a:gd name="T29" fmla="*/ 68 h 118"/>
                <a:gd name="T30" fmla="*/ 76 w 93"/>
                <a:gd name="T31" fmla="*/ 51 h 118"/>
                <a:gd name="T32" fmla="*/ 85 w 93"/>
                <a:gd name="T33" fmla="*/ 34 h 118"/>
                <a:gd name="T34" fmla="*/ 93 w 93"/>
                <a:gd name="T35" fmla="*/ 17 h 118"/>
                <a:gd name="T36" fmla="*/ 93 w 93"/>
                <a:gd name="T37" fmla="*/ 0 h 118"/>
                <a:gd name="T38" fmla="*/ 93 w 93"/>
                <a:gd name="T39" fmla="*/ 0 h 118"/>
                <a:gd name="T40" fmla="*/ 85 w 93"/>
                <a:gd name="T41" fmla="*/ 0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18"/>
                <a:gd name="T65" fmla="*/ 93 w 93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18">
                  <a:moveTo>
                    <a:pt x="85" y="0"/>
                  </a:moveTo>
                  <a:lnTo>
                    <a:pt x="85" y="0"/>
                  </a:lnTo>
                  <a:lnTo>
                    <a:pt x="76" y="17"/>
                  </a:lnTo>
                  <a:lnTo>
                    <a:pt x="76" y="34"/>
                  </a:lnTo>
                  <a:lnTo>
                    <a:pt x="68" y="51"/>
                  </a:lnTo>
                  <a:lnTo>
                    <a:pt x="59" y="59"/>
                  </a:lnTo>
                  <a:lnTo>
                    <a:pt x="42" y="76"/>
                  </a:lnTo>
                  <a:lnTo>
                    <a:pt x="34" y="85"/>
                  </a:lnTo>
                  <a:lnTo>
                    <a:pt x="17" y="101"/>
                  </a:lnTo>
                  <a:lnTo>
                    <a:pt x="0" y="110"/>
                  </a:lnTo>
                  <a:lnTo>
                    <a:pt x="8" y="118"/>
                  </a:lnTo>
                  <a:lnTo>
                    <a:pt x="25" y="110"/>
                  </a:lnTo>
                  <a:lnTo>
                    <a:pt x="42" y="101"/>
                  </a:lnTo>
                  <a:lnTo>
                    <a:pt x="59" y="85"/>
                  </a:lnTo>
                  <a:lnTo>
                    <a:pt x="68" y="68"/>
                  </a:lnTo>
                  <a:lnTo>
                    <a:pt x="76" y="51"/>
                  </a:lnTo>
                  <a:lnTo>
                    <a:pt x="85" y="34"/>
                  </a:lnTo>
                  <a:lnTo>
                    <a:pt x="93" y="17"/>
                  </a:lnTo>
                  <a:lnTo>
                    <a:pt x="9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29" name="Freeform 207"/>
            <p:cNvSpPr>
              <a:spLocks/>
            </p:cNvSpPr>
            <p:nvPr/>
          </p:nvSpPr>
          <p:spPr bwMode="auto">
            <a:xfrm>
              <a:off x="2296" y="3210"/>
              <a:ext cx="16" cy="153"/>
            </a:xfrm>
            <a:custGeom>
              <a:avLst/>
              <a:gdLst>
                <a:gd name="T0" fmla="*/ 0 w 16"/>
                <a:gd name="T1" fmla="*/ 0 h 153"/>
                <a:gd name="T2" fmla="*/ 0 w 16"/>
                <a:gd name="T3" fmla="*/ 0 h 153"/>
                <a:gd name="T4" fmla="*/ 0 w 16"/>
                <a:gd name="T5" fmla="*/ 34 h 153"/>
                <a:gd name="T6" fmla="*/ 0 w 16"/>
                <a:gd name="T7" fmla="*/ 77 h 153"/>
                <a:gd name="T8" fmla="*/ 0 w 16"/>
                <a:gd name="T9" fmla="*/ 110 h 153"/>
                <a:gd name="T10" fmla="*/ 0 w 16"/>
                <a:gd name="T11" fmla="*/ 153 h 153"/>
                <a:gd name="T12" fmla="*/ 8 w 16"/>
                <a:gd name="T13" fmla="*/ 153 h 153"/>
                <a:gd name="T14" fmla="*/ 8 w 16"/>
                <a:gd name="T15" fmla="*/ 110 h 153"/>
                <a:gd name="T16" fmla="*/ 8 w 16"/>
                <a:gd name="T17" fmla="*/ 77 h 153"/>
                <a:gd name="T18" fmla="*/ 8 w 16"/>
                <a:gd name="T19" fmla="*/ 34 h 153"/>
                <a:gd name="T20" fmla="*/ 16 w 16"/>
                <a:gd name="T21" fmla="*/ 0 h 153"/>
                <a:gd name="T22" fmla="*/ 16 w 16"/>
                <a:gd name="T23" fmla="*/ 0 h 153"/>
                <a:gd name="T24" fmla="*/ 0 w 16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53"/>
                <a:gd name="T41" fmla="*/ 16 w 16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53">
                  <a:moveTo>
                    <a:pt x="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77"/>
                  </a:lnTo>
                  <a:lnTo>
                    <a:pt x="0" y="110"/>
                  </a:lnTo>
                  <a:lnTo>
                    <a:pt x="0" y="153"/>
                  </a:lnTo>
                  <a:lnTo>
                    <a:pt x="8" y="153"/>
                  </a:lnTo>
                  <a:lnTo>
                    <a:pt x="8" y="110"/>
                  </a:lnTo>
                  <a:lnTo>
                    <a:pt x="8" y="77"/>
                  </a:lnTo>
                  <a:lnTo>
                    <a:pt x="8" y="3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0" name="Freeform 208"/>
            <p:cNvSpPr>
              <a:spLocks/>
            </p:cNvSpPr>
            <p:nvPr/>
          </p:nvSpPr>
          <p:spPr bwMode="auto">
            <a:xfrm>
              <a:off x="2296" y="2982"/>
              <a:ext cx="84" cy="228"/>
            </a:xfrm>
            <a:custGeom>
              <a:avLst/>
              <a:gdLst>
                <a:gd name="T0" fmla="*/ 67 w 84"/>
                <a:gd name="T1" fmla="*/ 0 h 228"/>
                <a:gd name="T2" fmla="*/ 67 w 84"/>
                <a:gd name="T3" fmla="*/ 0 h 228"/>
                <a:gd name="T4" fmla="*/ 76 w 84"/>
                <a:gd name="T5" fmla="*/ 34 h 228"/>
                <a:gd name="T6" fmla="*/ 67 w 84"/>
                <a:gd name="T7" fmla="*/ 59 h 228"/>
                <a:gd name="T8" fmla="*/ 59 w 84"/>
                <a:gd name="T9" fmla="*/ 93 h 228"/>
                <a:gd name="T10" fmla="*/ 50 w 84"/>
                <a:gd name="T11" fmla="*/ 118 h 228"/>
                <a:gd name="T12" fmla="*/ 42 w 84"/>
                <a:gd name="T13" fmla="*/ 144 h 228"/>
                <a:gd name="T14" fmla="*/ 25 w 84"/>
                <a:gd name="T15" fmla="*/ 169 h 228"/>
                <a:gd name="T16" fmla="*/ 8 w 84"/>
                <a:gd name="T17" fmla="*/ 194 h 228"/>
                <a:gd name="T18" fmla="*/ 0 w 84"/>
                <a:gd name="T19" fmla="*/ 228 h 228"/>
                <a:gd name="T20" fmla="*/ 16 w 84"/>
                <a:gd name="T21" fmla="*/ 228 h 228"/>
                <a:gd name="T22" fmla="*/ 25 w 84"/>
                <a:gd name="T23" fmla="*/ 203 h 228"/>
                <a:gd name="T24" fmla="*/ 33 w 84"/>
                <a:gd name="T25" fmla="*/ 169 h 228"/>
                <a:gd name="T26" fmla="*/ 50 w 84"/>
                <a:gd name="T27" fmla="*/ 144 h 228"/>
                <a:gd name="T28" fmla="*/ 67 w 84"/>
                <a:gd name="T29" fmla="*/ 118 h 228"/>
                <a:gd name="T30" fmla="*/ 76 w 84"/>
                <a:gd name="T31" fmla="*/ 93 h 228"/>
                <a:gd name="T32" fmla="*/ 84 w 84"/>
                <a:gd name="T33" fmla="*/ 67 h 228"/>
                <a:gd name="T34" fmla="*/ 84 w 84"/>
                <a:gd name="T35" fmla="*/ 34 h 228"/>
                <a:gd name="T36" fmla="*/ 84 w 84"/>
                <a:gd name="T37" fmla="*/ 0 h 228"/>
                <a:gd name="T38" fmla="*/ 84 w 84"/>
                <a:gd name="T39" fmla="*/ 0 h 228"/>
                <a:gd name="T40" fmla="*/ 67 w 84"/>
                <a:gd name="T41" fmla="*/ 0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28"/>
                <a:gd name="T65" fmla="*/ 84 w 84"/>
                <a:gd name="T66" fmla="*/ 228 h 2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28">
                  <a:moveTo>
                    <a:pt x="67" y="0"/>
                  </a:moveTo>
                  <a:lnTo>
                    <a:pt x="67" y="0"/>
                  </a:lnTo>
                  <a:lnTo>
                    <a:pt x="76" y="34"/>
                  </a:lnTo>
                  <a:lnTo>
                    <a:pt x="67" y="59"/>
                  </a:lnTo>
                  <a:lnTo>
                    <a:pt x="59" y="93"/>
                  </a:lnTo>
                  <a:lnTo>
                    <a:pt x="50" y="118"/>
                  </a:lnTo>
                  <a:lnTo>
                    <a:pt x="42" y="144"/>
                  </a:lnTo>
                  <a:lnTo>
                    <a:pt x="25" y="169"/>
                  </a:lnTo>
                  <a:lnTo>
                    <a:pt x="8" y="194"/>
                  </a:lnTo>
                  <a:lnTo>
                    <a:pt x="0" y="228"/>
                  </a:lnTo>
                  <a:lnTo>
                    <a:pt x="16" y="228"/>
                  </a:lnTo>
                  <a:lnTo>
                    <a:pt x="25" y="203"/>
                  </a:lnTo>
                  <a:lnTo>
                    <a:pt x="33" y="169"/>
                  </a:lnTo>
                  <a:lnTo>
                    <a:pt x="50" y="144"/>
                  </a:lnTo>
                  <a:lnTo>
                    <a:pt x="67" y="118"/>
                  </a:lnTo>
                  <a:lnTo>
                    <a:pt x="76" y="93"/>
                  </a:lnTo>
                  <a:lnTo>
                    <a:pt x="84" y="67"/>
                  </a:lnTo>
                  <a:lnTo>
                    <a:pt x="84" y="34"/>
                  </a:lnTo>
                  <a:lnTo>
                    <a:pt x="8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1" name="Freeform 209"/>
            <p:cNvSpPr>
              <a:spLocks/>
            </p:cNvSpPr>
            <p:nvPr/>
          </p:nvSpPr>
          <p:spPr bwMode="auto">
            <a:xfrm>
              <a:off x="2296" y="2863"/>
              <a:ext cx="84" cy="119"/>
            </a:xfrm>
            <a:custGeom>
              <a:avLst/>
              <a:gdLst>
                <a:gd name="T0" fmla="*/ 0 w 84"/>
                <a:gd name="T1" fmla="*/ 0 h 119"/>
                <a:gd name="T2" fmla="*/ 0 w 84"/>
                <a:gd name="T3" fmla="*/ 0 h 119"/>
                <a:gd name="T4" fmla="*/ 16 w 84"/>
                <a:gd name="T5" fmla="*/ 17 h 119"/>
                <a:gd name="T6" fmla="*/ 25 w 84"/>
                <a:gd name="T7" fmla="*/ 34 h 119"/>
                <a:gd name="T8" fmla="*/ 33 w 84"/>
                <a:gd name="T9" fmla="*/ 42 h 119"/>
                <a:gd name="T10" fmla="*/ 42 w 84"/>
                <a:gd name="T11" fmla="*/ 59 h 119"/>
                <a:gd name="T12" fmla="*/ 50 w 84"/>
                <a:gd name="T13" fmla="*/ 76 h 119"/>
                <a:gd name="T14" fmla="*/ 59 w 84"/>
                <a:gd name="T15" fmla="*/ 93 h 119"/>
                <a:gd name="T16" fmla="*/ 67 w 84"/>
                <a:gd name="T17" fmla="*/ 102 h 119"/>
                <a:gd name="T18" fmla="*/ 67 w 84"/>
                <a:gd name="T19" fmla="*/ 119 h 119"/>
                <a:gd name="T20" fmla="*/ 84 w 84"/>
                <a:gd name="T21" fmla="*/ 119 h 119"/>
                <a:gd name="T22" fmla="*/ 76 w 84"/>
                <a:gd name="T23" fmla="*/ 102 h 119"/>
                <a:gd name="T24" fmla="*/ 67 w 84"/>
                <a:gd name="T25" fmla="*/ 85 h 119"/>
                <a:gd name="T26" fmla="*/ 59 w 84"/>
                <a:gd name="T27" fmla="*/ 68 h 119"/>
                <a:gd name="T28" fmla="*/ 50 w 84"/>
                <a:gd name="T29" fmla="*/ 51 h 119"/>
                <a:gd name="T30" fmla="*/ 42 w 84"/>
                <a:gd name="T31" fmla="*/ 42 h 119"/>
                <a:gd name="T32" fmla="*/ 33 w 84"/>
                <a:gd name="T33" fmla="*/ 25 h 119"/>
                <a:gd name="T34" fmla="*/ 25 w 84"/>
                <a:gd name="T35" fmla="*/ 9 h 119"/>
                <a:gd name="T36" fmla="*/ 16 w 84"/>
                <a:gd name="T37" fmla="*/ 0 h 119"/>
                <a:gd name="T38" fmla="*/ 16 w 84"/>
                <a:gd name="T39" fmla="*/ 0 h 119"/>
                <a:gd name="T40" fmla="*/ 0 w 84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19"/>
                <a:gd name="T65" fmla="*/ 84 w 84"/>
                <a:gd name="T66" fmla="*/ 119 h 1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19">
                  <a:moveTo>
                    <a:pt x="0" y="0"/>
                  </a:moveTo>
                  <a:lnTo>
                    <a:pt x="0" y="0"/>
                  </a:lnTo>
                  <a:lnTo>
                    <a:pt x="16" y="17"/>
                  </a:lnTo>
                  <a:lnTo>
                    <a:pt x="25" y="34"/>
                  </a:lnTo>
                  <a:lnTo>
                    <a:pt x="33" y="42"/>
                  </a:lnTo>
                  <a:lnTo>
                    <a:pt x="42" y="59"/>
                  </a:lnTo>
                  <a:lnTo>
                    <a:pt x="50" y="76"/>
                  </a:lnTo>
                  <a:lnTo>
                    <a:pt x="59" y="93"/>
                  </a:lnTo>
                  <a:lnTo>
                    <a:pt x="67" y="102"/>
                  </a:lnTo>
                  <a:lnTo>
                    <a:pt x="67" y="119"/>
                  </a:lnTo>
                  <a:lnTo>
                    <a:pt x="84" y="119"/>
                  </a:lnTo>
                  <a:lnTo>
                    <a:pt x="76" y="102"/>
                  </a:lnTo>
                  <a:lnTo>
                    <a:pt x="67" y="85"/>
                  </a:lnTo>
                  <a:lnTo>
                    <a:pt x="59" y="68"/>
                  </a:lnTo>
                  <a:lnTo>
                    <a:pt x="50" y="51"/>
                  </a:lnTo>
                  <a:lnTo>
                    <a:pt x="42" y="42"/>
                  </a:lnTo>
                  <a:lnTo>
                    <a:pt x="33" y="25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2" name="Freeform 210"/>
            <p:cNvSpPr>
              <a:spLocks/>
            </p:cNvSpPr>
            <p:nvPr/>
          </p:nvSpPr>
          <p:spPr bwMode="auto">
            <a:xfrm>
              <a:off x="2177" y="2821"/>
              <a:ext cx="135" cy="42"/>
            </a:xfrm>
            <a:custGeom>
              <a:avLst/>
              <a:gdLst>
                <a:gd name="T0" fmla="*/ 17 w 135"/>
                <a:gd name="T1" fmla="*/ 25 h 42"/>
                <a:gd name="T2" fmla="*/ 17 w 135"/>
                <a:gd name="T3" fmla="*/ 25 h 42"/>
                <a:gd name="T4" fmla="*/ 25 w 135"/>
                <a:gd name="T5" fmla="*/ 17 h 42"/>
                <a:gd name="T6" fmla="*/ 34 w 135"/>
                <a:gd name="T7" fmla="*/ 17 h 42"/>
                <a:gd name="T8" fmla="*/ 51 w 135"/>
                <a:gd name="T9" fmla="*/ 8 h 42"/>
                <a:gd name="T10" fmla="*/ 68 w 135"/>
                <a:gd name="T11" fmla="*/ 8 h 42"/>
                <a:gd name="T12" fmla="*/ 85 w 135"/>
                <a:gd name="T13" fmla="*/ 17 h 42"/>
                <a:gd name="T14" fmla="*/ 102 w 135"/>
                <a:gd name="T15" fmla="*/ 25 h 42"/>
                <a:gd name="T16" fmla="*/ 110 w 135"/>
                <a:gd name="T17" fmla="*/ 34 h 42"/>
                <a:gd name="T18" fmla="*/ 119 w 135"/>
                <a:gd name="T19" fmla="*/ 42 h 42"/>
                <a:gd name="T20" fmla="*/ 135 w 135"/>
                <a:gd name="T21" fmla="*/ 42 h 42"/>
                <a:gd name="T22" fmla="*/ 119 w 135"/>
                <a:gd name="T23" fmla="*/ 25 h 42"/>
                <a:gd name="T24" fmla="*/ 110 w 135"/>
                <a:gd name="T25" fmla="*/ 8 h 42"/>
                <a:gd name="T26" fmla="*/ 93 w 135"/>
                <a:gd name="T27" fmla="*/ 0 h 42"/>
                <a:gd name="T28" fmla="*/ 68 w 135"/>
                <a:gd name="T29" fmla="*/ 0 h 42"/>
                <a:gd name="T30" fmla="*/ 51 w 135"/>
                <a:gd name="T31" fmla="*/ 0 h 42"/>
                <a:gd name="T32" fmla="*/ 34 w 135"/>
                <a:gd name="T33" fmla="*/ 0 h 42"/>
                <a:gd name="T34" fmla="*/ 17 w 135"/>
                <a:gd name="T35" fmla="*/ 8 h 42"/>
                <a:gd name="T36" fmla="*/ 0 w 135"/>
                <a:gd name="T37" fmla="*/ 17 h 42"/>
                <a:gd name="T38" fmla="*/ 0 w 135"/>
                <a:gd name="T39" fmla="*/ 17 h 42"/>
                <a:gd name="T40" fmla="*/ 17 w 135"/>
                <a:gd name="T41" fmla="*/ 25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"/>
                <a:gd name="T64" fmla="*/ 0 h 42"/>
                <a:gd name="T65" fmla="*/ 135 w 135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" h="42">
                  <a:moveTo>
                    <a:pt x="17" y="25"/>
                  </a:moveTo>
                  <a:lnTo>
                    <a:pt x="17" y="25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85" y="17"/>
                  </a:lnTo>
                  <a:lnTo>
                    <a:pt x="102" y="25"/>
                  </a:lnTo>
                  <a:lnTo>
                    <a:pt x="110" y="34"/>
                  </a:lnTo>
                  <a:lnTo>
                    <a:pt x="119" y="42"/>
                  </a:lnTo>
                  <a:lnTo>
                    <a:pt x="135" y="42"/>
                  </a:lnTo>
                  <a:lnTo>
                    <a:pt x="119" y="25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8"/>
                  </a:lnTo>
                  <a:lnTo>
                    <a:pt x="0" y="17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3" name="Freeform 211"/>
            <p:cNvSpPr>
              <a:spLocks/>
            </p:cNvSpPr>
            <p:nvPr/>
          </p:nvSpPr>
          <p:spPr bwMode="auto">
            <a:xfrm>
              <a:off x="2168" y="2838"/>
              <a:ext cx="60" cy="169"/>
            </a:xfrm>
            <a:custGeom>
              <a:avLst/>
              <a:gdLst>
                <a:gd name="T0" fmla="*/ 51 w 60"/>
                <a:gd name="T1" fmla="*/ 169 h 169"/>
                <a:gd name="T2" fmla="*/ 51 w 60"/>
                <a:gd name="T3" fmla="*/ 169 h 169"/>
                <a:gd name="T4" fmla="*/ 60 w 60"/>
                <a:gd name="T5" fmla="*/ 144 h 169"/>
                <a:gd name="T6" fmla="*/ 51 w 60"/>
                <a:gd name="T7" fmla="*/ 118 h 169"/>
                <a:gd name="T8" fmla="*/ 43 w 60"/>
                <a:gd name="T9" fmla="*/ 93 h 169"/>
                <a:gd name="T10" fmla="*/ 34 w 60"/>
                <a:gd name="T11" fmla="*/ 76 h 169"/>
                <a:gd name="T12" fmla="*/ 26 w 60"/>
                <a:gd name="T13" fmla="*/ 59 h 169"/>
                <a:gd name="T14" fmla="*/ 17 w 60"/>
                <a:gd name="T15" fmla="*/ 42 h 169"/>
                <a:gd name="T16" fmla="*/ 17 w 60"/>
                <a:gd name="T17" fmla="*/ 25 h 169"/>
                <a:gd name="T18" fmla="*/ 26 w 60"/>
                <a:gd name="T19" fmla="*/ 8 h 169"/>
                <a:gd name="T20" fmla="*/ 9 w 60"/>
                <a:gd name="T21" fmla="*/ 0 h 169"/>
                <a:gd name="T22" fmla="*/ 0 w 60"/>
                <a:gd name="T23" fmla="*/ 25 h 169"/>
                <a:gd name="T24" fmla="*/ 0 w 60"/>
                <a:gd name="T25" fmla="*/ 42 h 169"/>
                <a:gd name="T26" fmla="*/ 9 w 60"/>
                <a:gd name="T27" fmla="*/ 67 h 169"/>
                <a:gd name="T28" fmla="*/ 17 w 60"/>
                <a:gd name="T29" fmla="*/ 84 h 169"/>
                <a:gd name="T30" fmla="*/ 26 w 60"/>
                <a:gd name="T31" fmla="*/ 101 h 169"/>
                <a:gd name="T32" fmla="*/ 43 w 60"/>
                <a:gd name="T33" fmla="*/ 127 h 169"/>
                <a:gd name="T34" fmla="*/ 43 w 60"/>
                <a:gd name="T35" fmla="*/ 144 h 169"/>
                <a:gd name="T36" fmla="*/ 43 w 60"/>
                <a:gd name="T37" fmla="*/ 161 h 169"/>
                <a:gd name="T38" fmla="*/ 43 w 60"/>
                <a:gd name="T39" fmla="*/ 161 h 169"/>
                <a:gd name="T40" fmla="*/ 51 w 60"/>
                <a:gd name="T41" fmla="*/ 169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69"/>
                <a:gd name="T65" fmla="*/ 60 w 60"/>
                <a:gd name="T66" fmla="*/ 169 h 1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69">
                  <a:moveTo>
                    <a:pt x="51" y="169"/>
                  </a:moveTo>
                  <a:lnTo>
                    <a:pt x="51" y="169"/>
                  </a:lnTo>
                  <a:lnTo>
                    <a:pt x="60" y="144"/>
                  </a:lnTo>
                  <a:lnTo>
                    <a:pt x="51" y="118"/>
                  </a:lnTo>
                  <a:lnTo>
                    <a:pt x="43" y="93"/>
                  </a:lnTo>
                  <a:lnTo>
                    <a:pt x="34" y="76"/>
                  </a:lnTo>
                  <a:lnTo>
                    <a:pt x="26" y="59"/>
                  </a:lnTo>
                  <a:lnTo>
                    <a:pt x="17" y="42"/>
                  </a:lnTo>
                  <a:lnTo>
                    <a:pt x="17" y="25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25"/>
                  </a:lnTo>
                  <a:lnTo>
                    <a:pt x="0" y="42"/>
                  </a:lnTo>
                  <a:lnTo>
                    <a:pt x="9" y="67"/>
                  </a:lnTo>
                  <a:lnTo>
                    <a:pt x="17" y="84"/>
                  </a:lnTo>
                  <a:lnTo>
                    <a:pt x="26" y="101"/>
                  </a:lnTo>
                  <a:lnTo>
                    <a:pt x="43" y="127"/>
                  </a:lnTo>
                  <a:lnTo>
                    <a:pt x="43" y="144"/>
                  </a:lnTo>
                  <a:lnTo>
                    <a:pt x="43" y="161"/>
                  </a:lnTo>
                  <a:lnTo>
                    <a:pt x="51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4" name="Freeform 212"/>
            <p:cNvSpPr>
              <a:spLocks/>
            </p:cNvSpPr>
            <p:nvPr/>
          </p:nvSpPr>
          <p:spPr bwMode="auto">
            <a:xfrm>
              <a:off x="2084" y="2999"/>
              <a:ext cx="135" cy="118"/>
            </a:xfrm>
            <a:custGeom>
              <a:avLst/>
              <a:gdLst>
                <a:gd name="T0" fmla="*/ 0 w 135"/>
                <a:gd name="T1" fmla="*/ 110 h 118"/>
                <a:gd name="T2" fmla="*/ 8 w 135"/>
                <a:gd name="T3" fmla="*/ 110 h 118"/>
                <a:gd name="T4" fmla="*/ 25 w 135"/>
                <a:gd name="T5" fmla="*/ 101 h 118"/>
                <a:gd name="T6" fmla="*/ 42 w 135"/>
                <a:gd name="T7" fmla="*/ 84 h 118"/>
                <a:gd name="T8" fmla="*/ 59 w 135"/>
                <a:gd name="T9" fmla="*/ 76 h 118"/>
                <a:gd name="T10" fmla="*/ 84 w 135"/>
                <a:gd name="T11" fmla="*/ 67 h 118"/>
                <a:gd name="T12" fmla="*/ 101 w 135"/>
                <a:gd name="T13" fmla="*/ 59 h 118"/>
                <a:gd name="T14" fmla="*/ 118 w 135"/>
                <a:gd name="T15" fmla="*/ 42 h 118"/>
                <a:gd name="T16" fmla="*/ 127 w 135"/>
                <a:gd name="T17" fmla="*/ 25 h 118"/>
                <a:gd name="T18" fmla="*/ 135 w 135"/>
                <a:gd name="T19" fmla="*/ 8 h 118"/>
                <a:gd name="T20" fmla="*/ 127 w 135"/>
                <a:gd name="T21" fmla="*/ 0 h 118"/>
                <a:gd name="T22" fmla="*/ 118 w 135"/>
                <a:gd name="T23" fmla="*/ 25 h 118"/>
                <a:gd name="T24" fmla="*/ 110 w 135"/>
                <a:gd name="T25" fmla="*/ 33 h 118"/>
                <a:gd name="T26" fmla="*/ 93 w 135"/>
                <a:gd name="T27" fmla="*/ 50 h 118"/>
                <a:gd name="T28" fmla="*/ 76 w 135"/>
                <a:gd name="T29" fmla="*/ 59 h 118"/>
                <a:gd name="T30" fmla="*/ 59 w 135"/>
                <a:gd name="T31" fmla="*/ 67 h 118"/>
                <a:gd name="T32" fmla="*/ 34 w 135"/>
                <a:gd name="T33" fmla="*/ 76 h 118"/>
                <a:gd name="T34" fmla="*/ 17 w 135"/>
                <a:gd name="T35" fmla="*/ 84 h 118"/>
                <a:gd name="T36" fmla="*/ 0 w 135"/>
                <a:gd name="T37" fmla="*/ 101 h 118"/>
                <a:gd name="T38" fmla="*/ 8 w 135"/>
                <a:gd name="T39" fmla="*/ 101 h 118"/>
                <a:gd name="T40" fmla="*/ 0 w 135"/>
                <a:gd name="T41" fmla="*/ 110 h 118"/>
                <a:gd name="T42" fmla="*/ 8 w 135"/>
                <a:gd name="T43" fmla="*/ 118 h 118"/>
                <a:gd name="T44" fmla="*/ 8 w 135"/>
                <a:gd name="T45" fmla="*/ 110 h 118"/>
                <a:gd name="T46" fmla="*/ 0 w 135"/>
                <a:gd name="T47" fmla="*/ 110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"/>
                <a:gd name="T73" fmla="*/ 0 h 118"/>
                <a:gd name="T74" fmla="*/ 135 w 135"/>
                <a:gd name="T75" fmla="*/ 118 h 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" h="118">
                  <a:moveTo>
                    <a:pt x="0" y="110"/>
                  </a:moveTo>
                  <a:lnTo>
                    <a:pt x="8" y="110"/>
                  </a:lnTo>
                  <a:lnTo>
                    <a:pt x="25" y="101"/>
                  </a:lnTo>
                  <a:lnTo>
                    <a:pt x="42" y="84"/>
                  </a:lnTo>
                  <a:lnTo>
                    <a:pt x="59" y="76"/>
                  </a:lnTo>
                  <a:lnTo>
                    <a:pt x="84" y="67"/>
                  </a:lnTo>
                  <a:lnTo>
                    <a:pt x="101" y="59"/>
                  </a:lnTo>
                  <a:lnTo>
                    <a:pt x="118" y="42"/>
                  </a:lnTo>
                  <a:lnTo>
                    <a:pt x="127" y="25"/>
                  </a:lnTo>
                  <a:lnTo>
                    <a:pt x="135" y="8"/>
                  </a:lnTo>
                  <a:lnTo>
                    <a:pt x="127" y="0"/>
                  </a:lnTo>
                  <a:lnTo>
                    <a:pt x="118" y="25"/>
                  </a:lnTo>
                  <a:lnTo>
                    <a:pt x="110" y="33"/>
                  </a:lnTo>
                  <a:lnTo>
                    <a:pt x="93" y="50"/>
                  </a:lnTo>
                  <a:lnTo>
                    <a:pt x="76" y="59"/>
                  </a:lnTo>
                  <a:lnTo>
                    <a:pt x="59" y="67"/>
                  </a:lnTo>
                  <a:lnTo>
                    <a:pt x="34" y="76"/>
                  </a:lnTo>
                  <a:lnTo>
                    <a:pt x="17" y="84"/>
                  </a:lnTo>
                  <a:lnTo>
                    <a:pt x="0" y="101"/>
                  </a:lnTo>
                  <a:lnTo>
                    <a:pt x="8" y="101"/>
                  </a:lnTo>
                  <a:lnTo>
                    <a:pt x="0" y="110"/>
                  </a:lnTo>
                  <a:lnTo>
                    <a:pt x="8" y="118"/>
                  </a:lnTo>
                  <a:lnTo>
                    <a:pt x="8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5" name="Freeform 213"/>
            <p:cNvSpPr>
              <a:spLocks/>
            </p:cNvSpPr>
            <p:nvPr/>
          </p:nvSpPr>
          <p:spPr bwMode="auto">
            <a:xfrm>
              <a:off x="2016" y="3092"/>
              <a:ext cx="76" cy="42"/>
            </a:xfrm>
            <a:custGeom>
              <a:avLst/>
              <a:gdLst>
                <a:gd name="T0" fmla="*/ 8 w 76"/>
                <a:gd name="T1" fmla="*/ 42 h 42"/>
                <a:gd name="T2" fmla="*/ 8 w 76"/>
                <a:gd name="T3" fmla="*/ 42 h 42"/>
                <a:gd name="T4" fmla="*/ 17 w 76"/>
                <a:gd name="T5" fmla="*/ 34 h 42"/>
                <a:gd name="T6" fmla="*/ 25 w 76"/>
                <a:gd name="T7" fmla="*/ 25 h 42"/>
                <a:gd name="T8" fmla="*/ 34 w 76"/>
                <a:gd name="T9" fmla="*/ 17 h 42"/>
                <a:gd name="T10" fmla="*/ 42 w 76"/>
                <a:gd name="T11" fmla="*/ 17 h 42"/>
                <a:gd name="T12" fmla="*/ 51 w 76"/>
                <a:gd name="T13" fmla="*/ 17 h 42"/>
                <a:gd name="T14" fmla="*/ 59 w 76"/>
                <a:gd name="T15" fmla="*/ 17 h 42"/>
                <a:gd name="T16" fmla="*/ 68 w 76"/>
                <a:gd name="T17" fmla="*/ 17 h 42"/>
                <a:gd name="T18" fmla="*/ 68 w 76"/>
                <a:gd name="T19" fmla="*/ 17 h 42"/>
                <a:gd name="T20" fmla="*/ 76 w 76"/>
                <a:gd name="T21" fmla="*/ 8 h 42"/>
                <a:gd name="T22" fmla="*/ 68 w 76"/>
                <a:gd name="T23" fmla="*/ 0 h 42"/>
                <a:gd name="T24" fmla="*/ 59 w 76"/>
                <a:gd name="T25" fmla="*/ 0 h 42"/>
                <a:gd name="T26" fmla="*/ 51 w 76"/>
                <a:gd name="T27" fmla="*/ 0 h 42"/>
                <a:gd name="T28" fmla="*/ 42 w 76"/>
                <a:gd name="T29" fmla="*/ 0 h 42"/>
                <a:gd name="T30" fmla="*/ 34 w 76"/>
                <a:gd name="T31" fmla="*/ 8 h 42"/>
                <a:gd name="T32" fmla="*/ 17 w 76"/>
                <a:gd name="T33" fmla="*/ 17 h 42"/>
                <a:gd name="T34" fmla="*/ 8 w 76"/>
                <a:gd name="T35" fmla="*/ 25 h 42"/>
                <a:gd name="T36" fmla="*/ 0 w 76"/>
                <a:gd name="T37" fmla="*/ 34 h 42"/>
                <a:gd name="T38" fmla="*/ 0 w 76"/>
                <a:gd name="T39" fmla="*/ 34 h 42"/>
                <a:gd name="T40" fmla="*/ 0 w 76"/>
                <a:gd name="T41" fmla="*/ 34 h 42"/>
                <a:gd name="T42" fmla="*/ 0 w 76"/>
                <a:gd name="T43" fmla="*/ 34 h 42"/>
                <a:gd name="T44" fmla="*/ 0 w 76"/>
                <a:gd name="T45" fmla="*/ 34 h 42"/>
                <a:gd name="T46" fmla="*/ 8 w 76"/>
                <a:gd name="T47" fmla="*/ 42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42"/>
                <a:gd name="T74" fmla="*/ 76 w 76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42">
                  <a:moveTo>
                    <a:pt x="8" y="42"/>
                  </a:moveTo>
                  <a:lnTo>
                    <a:pt x="8" y="42"/>
                  </a:lnTo>
                  <a:lnTo>
                    <a:pt x="17" y="34"/>
                  </a:lnTo>
                  <a:lnTo>
                    <a:pt x="25" y="25"/>
                  </a:lnTo>
                  <a:lnTo>
                    <a:pt x="34" y="17"/>
                  </a:lnTo>
                  <a:lnTo>
                    <a:pt x="42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68" y="17"/>
                  </a:lnTo>
                  <a:lnTo>
                    <a:pt x="76" y="8"/>
                  </a:lnTo>
                  <a:lnTo>
                    <a:pt x="68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4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0" y="34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6" name="Freeform 214"/>
            <p:cNvSpPr>
              <a:spLocks/>
            </p:cNvSpPr>
            <p:nvPr/>
          </p:nvSpPr>
          <p:spPr bwMode="auto">
            <a:xfrm>
              <a:off x="1957" y="3126"/>
              <a:ext cx="67" cy="254"/>
            </a:xfrm>
            <a:custGeom>
              <a:avLst/>
              <a:gdLst>
                <a:gd name="T0" fmla="*/ 8 w 67"/>
                <a:gd name="T1" fmla="*/ 254 h 254"/>
                <a:gd name="T2" fmla="*/ 8 w 67"/>
                <a:gd name="T3" fmla="*/ 245 h 254"/>
                <a:gd name="T4" fmla="*/ 67 w 67"/>
                <a:gd name="T5" fmla="*/ 8 h 254"/>
                <a:gd name="T6" fmla="*/ 59 w 67"/>
                <a:gd name="T7" fmla="*/ 0 h 254"/>
                <a:gd name="T8" fmla="*/ 0 w 67"/>
                <a:gd name="T9" fmla="*/ 245 h 254"/>
                <a:gd name="T10" fmla="*/ 0 w 67"/>
                <a:gd name="T11" fmla="*/ 245 h 254"/>
                <a:gd name="T12" fmla="*/ 8 w 67"/>
                <a:gd name="T13" fmla="*/ 254 h 254"/>
                <a:gd name="T14" fmla="*/ 8 w 67"/>
                <a:gd name="T15" fmla="*/ 254 h 254"/>
                <a:gd name="T16" fmla="*/ 8 w 67"/>
                <a:gd name="T17" fmla="*/ 245 h 254"/>
                <a:gd name="T18" fmla="*/ 8 w 67"/>
                <a:gd name="T19" fmla="*/ 254 h 2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254"/>
                <a:gd name="T32" fmla="*/ 67 w 67"/>
                <a:gd name="T33" fmla="*/ 254 h 2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254">
                  <a:moveTo>
                    <a:pt x="8" y="254"/>
                  </a:moveTo>
                  <a:lnTo>
                    <a:pt x="8" y="245"/>
                  </a:lnTo>
                  <a:lnTo>
                    <a:pt x="67" y="8"/>
                  </a:lnTo>
                  <a:lnTo>
                    <a:pt x="59" y="0"/>
                  </a:lnTo>
                  <a:lnTo>
                    <a:pt x="0" y="245"/>
                  </a:lnTo>
                  <a:lnTo>
                    <a:pt x="8" y="254"/>
                  </a:lnTo>
                  <a:lnTo>
                    <a:pt x="8" y="245"/>
                  </a:lnTo>
                  <a:lnTo>
                    <a:pt x="8" y="2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7" name="Freeform 215"/>
            <p:cNvSpPr>
              <a:spLocks/>
            </p:cNvSpPr>
            <p:nvPr/>
          </p:nvSpPr>
          <p:spPr bwMode="auto">
            <a:xfrm>
              <a:off x="1948" y="3371"/>
              <a:ext cx="26" cy="93"/>
            </a:xfrm>
            <a:custGeom>
              <a:avLst/>
              <a:gdLst>
                <a:gd name="T0" fmla="*/ 26 w 26"/>
                <a:gd name="T1" fmla="*/ 77 h 93"/>
                <a:gd name="T2" fmla="*/ 26 w 26"/>
                <a:gd name="T3" fmla="*/ 77 h 93"/>
                <a:gd name="T4" fmla="*/ 17 w 26"/>
                <a:gd name="T5" fmla="*/ 77 h 93"/>
                <a:gd name="T6" fmla="*/ 17 w 26"/>
                <a:gd name="T7" fmla="*/ 51 h 93"/>
                <a:gd name="T8" fmla="*/ 17 w 26"/>
                <a:gd name="T9" fmla="*/ 26 h 93"/>
                <a:gd name="T10" fmla="*/ 17 w 26"/>
                <a:gd name="T11" fmla="*/ 9 h 93"/>
                <a:gd name="T12" fmla="*/ 9 w 26"/>
                <a:gd name="T13" fmla="*/ 0 h 93"/>
                <a:gd name="T14" fmla="*/ 0 w 26"/>
                <a:gd name="T15" fmla="*/ 26 h 93"/>
                <a:gd name="T16" fmla="*/ 0 w 26"/>
                <a:gd name="T17" fmla="*/ 51 h 93"/>
                <a:gd name="T18" fmla="*/ 9 w 26"/>
                <a:gd name="T19" fmla="*/ 77 h 93"/>
                <a:gd name="T20" fmla="*/ 17 w 26"/>
                <a:gd name="T21" fmla="*/ 93 h 93"/>
                <a:gd name="T22" fmla="*/ 17 w 26"/>
                <a:gd name="T23" fmla="*/ 93 h 93"/>
                <a:gd name="T24" fmla="*/ 26 w 26"/>
                <a:gd name="T25" fmla="*/ 77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93"/>
                <a:gd name="T41" fmla="*/ 26 w 26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93">
                  <a:moveTo>
                    <a:pt x="26" y="77"/>
                  </a:moveTo>
                  <a:lnTo>
                    <a:pt x="26" y="77"/>
                  </a:lnTo>
                  <a:lnTo>
                    <a:pt x="17" y="77"/>
                  </a:lnTo>
                  <a:lnTo>
                    <a:pt x="17" y="51"/>
                  </a:lnTo>
                  <a:lnTo>
                    <a:pt x="17" y="26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51"/>
                  </a:lnTo>
                  <a:lnTo>
                    <a:pt x="9" y="77"/>
                  </a:lnTo>
                  <a:lnTo>
                    <a:pt x="17" y="93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8" name="Freeform 216"/>
            <p:cNvSpPr>
              <a:spLocks/>
            </p:cNvSpPr>
            <p:nvPr/>
          </p:nvSpPr>
          <p:spPr bwMode="auto">
            <a:xfrm>
              <a:off x="1965" y="3431"/>
              <a:ext cx="119" cy="42"/>
            </a:xfrm>
            <a:custGeom>
              <a:avLst/>
              <a:gdLst>
                <a:gd name="T0" fmla="*/ 119 w 119"/>
                <a:gd name="T1" fmla="*/ 0 h 42"/>
                <a:gd name="T2" fmla="*/ 110 w 119"/>
                <a:gd name="T3" fmla="*/ 0 h 42"/>
                <a:gd name="T4" fmla="*/ 102 w 119"/>
                <a:gd name="T5" fmla="*/ 8 h 42"/>
                <a:gd name="T6" fmla="*/ 85 w 119"/>
                <a:gd name="T7" fmla="*/ 17 h 42"/>
                <a:gd name="T8" fmla="*/ 76 w 119"/>
                <a:gd name="T9" fmla="*/ 17 h 42"/>
                <a:gd name="T10" fmla="*/ 59 w 119"/>
                <a:gd name="T11" fmla="*/ 25 h 42"/>
                <a:gd name="T12" fmla="*/ 51 w 119"/>
                <a:gd name="T13" fmla="*/ 25 h 42"/>
                <a:gd name="T14" fmla="*/ 34 w 119"/>
                <a:gd name="T15" fmla="*/ 25 h 42"/>
                <a:gd name="T16" fmla="*/ 17 w 119"/>
                <a:gd name="T17" fmla="*/ 25 h 42"/>
                <a:gd name="T18" fmla="*/ 9 w 119"/>
                <a:gd name="T19" fmla="*/ 17 h 42"/>
                <a:gd name="T20" fmla="*/ 0 w 119"/>
                <a:gd name="T21" fmla="*/ 33 h 42"/>
                <a:gd name="T22" fmla="*/ 17 w 119"/>
                <a:gd name="T23" fmla="*/ 33 h 42"/>
                <a:gd name="T24" fmla="*/ 34 w 119"/>
                <a:gd name="T25" fmla="*/ 42 h 42"/>
                <a:gd name="T26" fmla="*/ 51 w 119"/>
                <a:gd name="T27" fmla="*/ 42 h 42"/>
                <a:gd name="T28" fmla="*/ 59 w 119"/>
                <a:gd name="T29" fmla="*/ 33 h 42"/>
                <a:gd name="T30" fmla="*/ 76 w 119"/>
                <a:gd name="T31" fmla="*/ 33 h 42"/>
                <a:gd name="T32" fmla="*/ 93 w 119"/>
                <a:gd name="T33" fmla="*/ 25 h 42"/>
                <a:gd name="T34" fmla="*/ 102 w 119"/>
                <a:gd name="T35" fmla="*/ 17 h 42"/>
                <a:gd name="T36" fmla="*/ 119 w 119"/>
                <a:gd name="T37" fmla="*/ 8 h 42"/>
                <a:gd name="T38" fmla="*/ 110 w 119"/>
                <a:gd name="T39" fmla="*/ 8 h 42"/>
                <a:gd name="T40" fmla="*/ 119 w 119"/>
                <a:gd name="T41" fmla="*/ 0 h 42"/>
                <a:gd name="T42" fmla="*/ 110 w 119"/>
                <a:gd name="T43" fmla="*/ 0 h 42"/>
                <a:gd name="T44" fmla="*/ 110 w 119"/>
                <a:gd name="T45" fmla="*/ 0 h 42"/>
                <a:gd name="T46" fmla="*/ 119 w 119"/>
                <a:gd name="T47" fmla="*/ 0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9"/>
                <a:gd name="T73" fmla="*/ 0 h 42"/>
                <a:gd name="T74" fmla="*/ 119 w 119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9" h="42">
                  <a:moveTo>
                    <a:pt x="119" y="0"/>
                  </a:moveTo>
                  <a:lnTo>
                    <a:pt x="110" y="0"/>
                  </a:lnTo>
                  <a:lnTo>
                    <a:pt x="102" y="8"/>
                  </a:lnTo>
                  <a:lnTo>
                    <a:pt x="85" y="17"/>
                  </a:lnTo>
                  <a:lnTo>
                    <a:pt x="76" y="17"/>
                  </a:lnTo>
                  <a:lnTo>
                    <a:pt x="59" y="25"/>
                  </a:lnTo>
                  <a:lnTo>
                    <a:pt x="51" y="25"/>
                  </a:lnTo>
                  <a:lnTo>
                    <a:pt x="34" y="25"/>
                  </a:lnTo>
                  <a:lnTo>
                    <a:pt x="17" y="25"/>
                  </a:lnTo>
                  <a:lnTo>
                    <a:pt x="9" y="17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34" y="42"/>
                  </a:lnTo>
                  <a:lnTo>
                    <a:pt x="51" y="42"/>
                  </a:lnTo>
                  <a:lnTo>
                    <a:pt x="59" y="33"/>
                  </a:lnTo>
                  <a:lnTo>
                    <a:pt x="76" y="33"/>
                  </a:lnTo>
                  <a:lnTo>
                    <a:pt x="93" y="25"/>
                  </a:lnTo>
                  <a:lnTo>
                    <a:pt x="102" y="17"/>
                  </a:lnTo>
                  <a:lnTo>
                    <a:pt x="119" y="8"/>
                  </a:lnTo>
                  <a:lnTo>
                    <a:pt x="110" y="8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39" name="Freeform 217"/>
            <p:cNvSpPr>
              <a:spLocks/>
            </p:cNvSpPr>
            <p:nvPr/>
          </p:nvSpPr>
          <p:spPr bwMode="auto">
            <a:xfrm>
              <a:off x="2075" y="3371"/>
              <a:ext cx="51" cy="68"/>
            </a:xfrm>
            <a:custGeom>
              <a:avLst/>
              <a:gdLst>
                <a:gd name="T0" fmla="*/ 51 w 51"/>
                <a:gd name="T1" fmla="*/ 0 h 68"/>
                <a:gd name="T2" fmla="*/ 51 w 51"/>
                <a:gd name="T3" fmla="*/ 9 h 68"/>
                <a:gd name="T4" fmla="*/ 43 w 51"/>
                <a:gd name="T5" fmla="*/ 17 h 68"/>
                <a:gd name="T6" fmla="*/ 34 w 51"/>
                <a:gd name="T7" fmla="*/ 26 h 68"/>
                <a:gd name="T8" fmla="*/ 34 w 51"/>
                <a:gd name="T9" fmla="*/ 34 h 68"/>
                <a:gd name="T10" fmla="*/ 26 w 51"/>
                <a:gd name="T11" fmla="*/ 43 h 68"/>
                <a:gd name="T12" fmla="*/ 17 w 51"/>
                <a:gd name="T13" fmla="*/ 51 h 68"/>
                <a:gd name="T14" fmla="*/ 9 w 51"/>
                <a:gd name="T15" fmla="*/ 60 h 68"/>
                <a:gd name="T16" fmla="*/ 0 w 51"/>
                <a:gd name="T17" fmla="*/ 68 h 68"/>
                <a:gd name="T18" fmla="*/ 51 w 51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8"/>
                <a:gd name="T32" fmla="*/ 51 w 51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8">
                  <a:moveTo>
                    <a:pt x="51" y="0"/>
                  </a:moveTo>
                  <a:lnTo>
                    <a:pt x="51" y="9"/>
                  </a:lnTo>
                  <a:lnTo>
                    <a:pt x="43" y="17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26" y="43"/>
                  </a:lnTo>
                  <a:lnTo>
                    <a:pt x="17" y="51"/>
                  </a:lnTo>
                  <a:lnTo>
                    <a:pt x="9" y="60"/>
                  </a:lnTo>
                  <a:lnTo>
                    <a:pt x="0" y="6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0" name="Freeform 218"/>
            <p:cNvSpPr>
              <a:spLocks/>
            </p:cNvSpPr>
            <p:nvPr/>
          </p:nvSpPr>
          <p:spPr bwMode="auto">
            <a:xfrm>
              <a:off x="2075" y="3371"/>
              <a:ext cx="60" cy="68"/>
            </a:xfrm>
            <a:custGeom>
              <a:avLst/>
              <a:gdLst>
                <a:gd name="T0" fmla="*/ 9 w 60"/>
                <a:gd name="T1" fmla="*/ 68 h 68"/>
                <a:gd name="T2" fmla="*/ 17 w 60"/>
                <a:gd name="T3" fmla="*/ 68 h 68"/>
                <a:gd name="T4" fmla="*/ 26 w 60"/>
                <a:gd name="T5" fmla="*/ 60 h 68"/>
                <a:gd name="T6" fmla="*/ 26 w 60"/>
                <a:gd name="T7" fmla="*/ 51 h 68"/>
                <a:gd name="T8" fmla="*/ 34 w 60"/>
                <a:gd name="T9" fmla="*/ 43 h 68"/>
                <a:gd name="T10" fmla="*/ 43 w 60"/>
                <a:gd name="T11" fmla="*/ 34 h 68"/>
                <a:gd name="T12" fmla="*/ 51 w 60"/>
                <a:gd name="T13" fmla="*/ 17 h 68"/>
                <a:gd name="T14" fmla="*/ 51 w 60"/>
                <a:gd name="T15" fmla="*/ 9 h 68"/>
                <a:gd name="T16" fmla="*/ 60 w 60"/>
                <a:gd name="T17" fmla="*/ 0 h 68"/>
                <a:gd name="T18" fmla="*/ 51 w 60"/>
                <a:gd name="T19" fmla="*/ 0 h 68"/>
                <a:gd name="T20" fmla="*/ 43 w 60"/>
                <a:gd name="T21" fmla="*/ 9 h 68"/>
                <a:gd name="T22" fmla="*/ 34 w 60"/>
                <a:gd name="T23" fmla="*/ 17 h 68"/>
                <a:gd name="T24" fmla="*/ 34 w 60"/>
                <a:gd name="T25" fmla="*/ 26 h 68"/>
                <a:gd name="T26" fmla="*/ 26 w 60"/>
                <a:gd name="T27" fmla="*/ 34 h 68"/>
                <a:gd name="T28" fmla="*/ 17 w 60"/>
                <a:gd name="T29" fmla="*/ 43 h 68"/>
                <a:gd name="T30" fmla="*/ 9 w 60"/>
                <a:gd name="T31" fmla="*/ 51 h 68"/>
                <a:gd name="T32" fmla="*/ 9 w 60"/>
                <a:gd name="T33" fmla="*/ 51 h 68"/>
                <a:gd name="T34" fmla="*/ 0 w 60"/>
                <a:gd name="T35" fmla="*/ 60 h 68"/>
                <a:gd name="T36" fmla="*/ 9 w 60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8"/>
                <a:gd name="T59" fmla="*/ 60 w 60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8">
                  <a:moveTo>
                    <a:pt x="9" y="68"/>
                  </a:moveTo>
                  <a:lnTo>
                    <a:pt x="17" y="68"/>
                  </a:lnTo>
                  <a:lnTo>
                    <a:pt x="26" y="60"/>
                  </a:lnTo>
                  <a:lnTo>
                    <a:pt x="26" y="51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51" y="17"/>
                  </a:lnTo>
                  <a:lnTo>
                    <a:pt x="51" y="9"/>
                  </a:lnTo>
                  <a:lnTo>
                    <a:pt x="60" y="0"/>
                  </a:lnTo>
                  <a:lnTo>
                    <a:pt x="51" y="0"/>
                  </a:lnTo>
                  <a:lnTo>
                    <a:pt x="43" y="9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26" y="34"/>
                  </a:lnTo>
                  <a:lnTo>
                    <a:pt x="17" y="43"/>
                  </a:lnTo>
                  <a:lnTo>
                    <a:pt x="9" y="51"/>
                  </a:lnTo>
                  <a:lnTo>
                    <a:pt x="0" y="60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1" name="Freeform 219"/>
            <p:cNvSpPr>
              <a:spLocks/>
            </p:cNvSpPr>
            <p:nvPr/>
          </p:nvSpPr>
          <p:spPr bwMode="auto">
            <a:xfrm>
              <a:off x="2092" y="3109"/>
              <a:ext cx="68" cy="178"/>
            </a:xfrm>
            <a:custGeom>
              <a:avLst/>
              <a:gdLst>
                <a:gd name="T0" fmla="*/ 0 w 68"/>
                <a:gd name="T1" fmla="*/ 0 h 178"/>
                <a:gd name="T2" fmla="*/ 0 w 68"/>
                <a:gd name="T3" fmla="*/ 0 h 178"/>
                <a:gd name="T4" fmla="*/ 9 w 68"/>
                <a:gd name="T5" fmla="*/ 0 h 178"/>
                <a:gd name="T6" fmla="*/ 9 w 68"/>
                <a:gd name="T7" fmla="*/ 8 h 178"/>
                <a:gd name="T8" fmla="*/ 17 w 68"/>
                <a:gd name="T9" fmla="*/ 8 h 178"/>
                <a:gd name="T10" fmla="*/ 17 w 68"/>
                <a:gd name="T11" fmla="*/ 8 h 178"/>
                <a:gd name="T12" fmla="*/ 17 w 68"/>
                <a:gd name="T13" fmla="*/ 17 h 178"/>
                <a:gd name="T14" fmla="*/ 26 w 68"/>
                <a:gd name="T15" fmla="*/ 17 h 178"/>
                <a:gd name="T16" fmla="*/ 26 w 68"/>
                <a:gd name="T17" fmla="*/ 25 h 178"/>
                <a:gd name="T18" fmla="*/ 43 w 68"/>
                <a:gd name="T19" fmla="*/ 42 h 178"/>
                <a:gd name="T20" fmla="*/ 51 w 68"/>
                <a:gd name="T21" fmla="*/ 59 h 178"/>
                <a:gd name="T22" fmla="*/ 60 w 68"/>
                <a:gd name="T23" fmla="*/ 76 h 178"/>
                <a:gd name="T24" fmla="*/ 60 w 68"/>
                <a:gd name="T25" fmla="*/ 101 h 178"/>
                <a:gd name="T26" fmla="*/ 60 w 68"/>
                <a:gd name="T27" fmla="*/ 118 h 178"/>
                <a:gd name="T28" fmla="*/ 68 w 68"/>
                <a:gd name="T29" fmla="*/ 144 h 178"/>
                <a:gd name="T30" fmla="*/ 68 w 68"/>
                <a:gd name="T31" fmla="*/ 161 h 178"/>
                <a:gd name="T32" fmla="*/ 60 w 68"/>
                <a:gd name="T33" fmla="*/ 178 h 178"/>
                <a:gd name="T34" fmla="*/ 0 w 68"/>
                <a:gd name="T35" fmla="*/ 0 h 1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8"/>
                <a:gd name="T55" fmla="*/ 0 h 178"/>
                <a:gd name="T56" fmla="*/ 68 w 68"/>
                <a:gd name="T57" fmla="*/ 178 h 1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8" h="178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7" y="8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25"/>
                  </a:lnTo>
                  <a:lnTo>
                    <a:pt x="43" y="42"/>
                  </a:lnTo>
                  <a:lnTo>
                    <a:pt x="51" y="59"/>
                  </a:lnTo>
                  <a:lnTo>
                    <a:pt x="60" y="76"/>
                  </a:lnTo>
                  <a:lnTo>
                    <a:pt x="60" y="101"/>
                  </a:lnTo>
                  <a:lnTo>
                    <a:pt x="60" y="118"/>
                  </a:lnTo>
                  <a:lnTo>
                    <a:pt x="68" y="144"/>
                  </a:lnTo>
                  <a:lnTo>
                    <a:pt x="68" y="161"/>
                  </a:lnTo>
                  <a:lnTo>
                    <a:pt x="6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2" name="Freeform 220"/>
            <p:cNvSpPr>
              <a:spLocks/>
            </p:cNvSpPr>
            <p:nvPr/>
          </p:nvSpPr>
          <p:spPr bwMode="auto">
            <a:xfrm>
              <a:off x="2084" y="3100"/>
              <a:ext cx="42" cy="34"/>
            </a:xfrm>
            <a:custGeom>
              <a:avLst/>
              <a:gdLst>
                <a:gd name="T0" fmla="*/ 42 w 42"/>
                <a:gd name="T1" fmla="*/ 26 h 34"/>
                <a:gd name="T2" fmla="*/ 42 w 42"/>
                <a:gd name="T3" fmla="*/ 26 h 34"/>
                <a:gd name="T4" fmla="*/ 42 w 42"/>
                <a:gd name="T5" fmla="*/ 26 h 34"/>
                <a:gd name="T6" fmla="*/ 34 w 42"/>
                <a:gd name="T7" fmla="*/ 17 h 34"/>
                <a:gd name="T8" fmla="*/ 25 w 42"/>
                <a:gd name="T9" fmla="*/ 17 h 34"/>
                <a:gd name="T10" fmla="*/ 25 w 42"/>
                <a:gd name="T11" fmla="*/ 17 h 34"/>
                <a:gd name="T12" fmla="*/ 25 w 42"/>
                <a:gd name="T13" fmla="*/ 9 h 34"/>
                <a:gd name="T14" fmla="*/ 17 w 42"/>
                <a:gd name="T15" fmla="*/ 9 h 34"/>
                <a:gd name="T16" fmla="*/ 17 w 42"/>
                <a:gd name="T17" fmla="*/ 0 h 34"/>
                <a:gd name="T18" fmla="*/ 8 w 42"/>
                <a:gd name="T19" fmla="*/ 0 h 34"/>
                <a:gd name="T20" fmla="*/ 0 w 42"/>
                <a:gd name="T21" fmla="*/ 9 h 34"/>
                <a:gd name="T22" fmla="*/ 8 w 42"/>
                <a:gd name="T23" fmla="*/ 9 h 34"/>
                <a:gd name="T24" fmla="*/ 8 w 42"/>
                <a:gd name="T25" fmla="*/ 17 h 34"/>
                <a:gd name="T26" fmla="*/ 17 w 42"/>
                <a:gd name="T27" fmla="*/ 17 h 34"/>
                <a:gd name="T28" fmla="*/ 17 w 42"/>
                <a:gd name="T29" fmla="*/ 17 h 34"/>
                <a:gd name="T30" fmla="*/ 17 w 42"/>
                <a:gd name="T31" fmla="*/ 26 h 34"/>
                <a:gd name="T32" fmla="*/ 25 w 42"/>
                <a:gd name="T33" fmla="*/ 26 h 34"/>
                <a:gd name="T34" fmla="*/ 25 w 42"/>
                <a:gd name="T35" fmla="*/ 34 h 34"/>
                <a:gd name="T36" fmla="*/ 34 w 42"/>
                <a:gd name="T37" fmla="*/ 34 h 34"/>
                <a:gd name="T38" fmla="*/ 34 w 42"/>
                <a:gd name="T39" fmla="*/ 34 h 34"/>
                <a:gd name="T40" fmla="*/ 42 w 42"/>
                <a:gd name="T41" fmla="*/ 26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34"/>
                <a:gd name="T65" fmla="*/ 42 w 42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34">
                  <a:moveTo>
                    <a:pt x="42" y="26"/>
                  </a:moveTo>
                  <a:lnTo>
                    <a:pt x="42" y="26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17" y="26"/>
                  </a:lnTo>
                  <a:lnTo>
                    <a:pt x="25" y="26"/>
                  </a:lnTo>
                  <a:lnTo>
                    <a:pt x="25" y="34"/>
                  </a:lnTo>
                  <a:lnTo>
                    <a:pt x="34" y="34"/>
                  </a:lnTo>
                  <a:lnTo>
                    <a:pt x="4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3" name="Freeform 221"/>
            <p:cNvSpPr>
              <a:spLocks/>
            </p:cNvSpPr>
            <p:nvPr/>
          </p:nvSpPr>
          <p:spPr bwMode="auto">
            <a:xfrm>
              <a:off x="2118" y="3126"/>
              <a:ext cx="50" cy="169"/>
            </a:xfrm>
            <a:custGeom>
              <a:avLst/>
              <a:gdLst>
                <a:gd name="T0" fmla="*/ 42 w 50"/>
                <a:gd name="T1" fmla="*/ 169 h 169"/>
                <a:gd name="T2" fmla="*/ 42 w 50"/>
                <a:gd name="T3" fmla="*/ 144 h 169"/>
                <a:gd name="T4" fmla="*/ 50 w 50"/>
                <a:gd name="T5" fmla="*/ 127 h 169"/>
                <a:gd name="T6" fmla="*/ 42 w 50"/>
                <a:gd name="T7" fmla="*/ 101 h 169"/>
                <a:gd name="T8" fmla="*/ 42 w 50"/>
                <a:gd name="T9" fmla="*/ 84 h 169"/>
                <a:gd name="T10" fmla="*/ 34 w 50"/>
                <a:gd name="T11" fmla="*/ 59 h 169"/>
                <a:gd name="T12" fmla="*/ 25 w 50"/>
                <a:gd name="T13" fmla="*/ 42 h 169"/>
                <a:gd name="T14" fmla="*/ 17 w 50"/>
                <a:gd name="T15" fmla="*/ 17 h 169"/>
                <a:gd name="T16" fmla="*/ 8 w 50"/>
                <a:gd name="T17" fmla="*/ 0 h 169"/>
                <a:gd name="T18" fmla="*/ 0 w 50"/>
                <a:gd name="T19" fmla="*/ 8 h 169"/>
                <a:gd name="T20" fmla="*/ 8 w 50"/>
                <a:gd name="T21" fmla="*/ 25 h 169"/>
                <a:gd name="T22" fmla="*/ 17 w 50"/>
                <a:gd name="T23" fmla="*/ 42 h 169"/>
                <a:gd name="T24" fmla="*/ 25 w 50"/>
                <a:gd name="T25" fmla="*/ 59 h 169"/>
                <a:gd name="T26" fmla="*/ 25 w 50"/>
                <a:gd name="T27" fmla="*/ 84 h 169"/>
                <a:gd name="T28" fmla="*/ 34 w 50"/>
                <a:gd name="T29" fmla="*/ 101 h 169"/>
                <a:gd name="T30" fmla="*/ 34 w 50"/>
                <a:gd name="T31" fmla="*/ 127 h 169"/>
                <a:gd name="T32" fmla="*/ 34 w 50"/>
                <a:gd name="T33" fmla="*/ 144 h 169"/>
                <a:gd name="T34" fmla="*/ 34 w 50"/>
                <a:gd name="T35" fmla="*/ 161 h 169"/>
                <a:gd name="T36" fmla="*/ 42 w 50"/>
                <a:gd name="T37" fmla="*/ 169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169"/>
                <a:gd name="T59" fmla="*/ 50 w 50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169">
                  <a:moveTo>
                    <a:pt x="42" y="169"/>
                  </a:moveTo>
                  <a:lnTo>
                    <a:pt x="42" y="144"/>
                  </a:lnTo>
                  <a:lnTo>
                    <a:pt x="50" y="127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4" y="59"/>
                  </a:lnTo>
                  <a:lnTo>
                    <a:pt x="25" y="42"/>
                  </a:lnTo>
                  <a:lnTo>
                    <a:pt x="17" y="17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25"/>
                  </a:lnTo>
                  <a:lnTo>
                    <a:pt x="17" y="42"/>
                  </a:lnTo>
                  <a:lnTo>
                    <a:pt x="25" y="59"/>
                  </a:lnTo>
                  <a:lnTo>
                    <a:pt x="25" y="84"/>
                  </a:lnTo>
                  <a:lnTo>
                    <a:pt x="34" y="101"/>
                  </a:lnTo>
                  <a:lnTo>
                    <a:pt x="34" y="127"/>
                  </a:lnTo>
                  <a:lnTo>
                    <a:pt x="34" y="144"/>
                  </a:lnTo>
                  <a:lnTo>
                    <a:pt x="34" y="161"/>
                  </a:lnTo>
                  <a:lnTo>
                    <a:pt x="42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4" name="Freeform 222"/>
            <p:cNvSpPr>
              <a:spLocks/>
            </p:cNvSpPr>
            <p:nvPr/>
          </p:nvSpPr>
          <p:spPr bwMode="auto">
            <a:xfrm>
              <a:off x="1093" y="3668"/>
              <a:ext cx="737" cy="347"/>
            </a:xfrm>
            <a:custGeom>
              <a:avLst/>
              <a:gdLst>
                <a:gd name="T0" fmla="*/ 51 w 737"/>
                <a:gd name="T1" fmla="*/ 161 h 347"/>
                <a:gd name="T2" fmla="*/ 42 w 737"/>
                <a:gd name="T3" fmla="*/ 203 h 347"/>
                <a:gd name="T4" fmla="*/ 34 w 737"/>
                <a:gd name="T5" fmla="*/ 237 h 347"/>
                <a:gd name="T6" fmla="*/ 42 w 737"/>
                <a:gd name="T7" fmla="*/ 279 h 347"/>
                <a:gd name="T8" fmla="*/ 67 w 737"/>
                <a:gd name="T9" fmla="*/ 305 h 347"/>
                <a:gd name="T10" fmla="*/ 93 w 737"/>
                <a:gd name="T11" fmla="*/ 330 h 347"/>
                <a:gd name="T12" fmla="*/ 135 w 737"/>
                <a:gd name="T13" fmla="*/ 347 h 347"/>
                <a:gd name="T14" fmla="*/ 178 w 737"/>
                <a:gd name="T15" fmla="*/ 347 h 347"/>
                <a:gd name="T16" fmla="*/ 211 w 737"/>
                <a:gd name="T17" fmla="*/ 339 h 347"/>
                <a:gd name="T18" fmla="*/ 254 w 737"/>
                <a:gd name="T19" fmla="*/ 330 h 347"/>
                <a:gd name="T20" fmla="*/ 296 w 737"/>
                <a:gd name="T21" fmla="*/ 322 h 347"/>
                <a:gd name="T22" fmla="*/ 330 w 737"/>
                <a:gd name="T23" fmla="*/ 313 h 347"/>
                <a:gd name="T24" fmla="*/ 372 w 737"/>
                <a:gd name="T25" fmla="*/ 313 h 347"/>
                <a:gd name="T26" fmla="*/ 406 w 737"/>
                <a:gd name="T27" fmla="*/ 313 h 347"/>
                <a:gd name="T28" fmla="*/ 432 w 737"/>
                <a:gd name="T29" fmla="*/ 322 h 347"/>
                <a:gd name="T30" fmla="*/ 466 w 737"/>
                <a:gd name="T31" fmla="*/ 330 h 347"/>
                <a:gd name="T32" fmla="*/ 491 w 737"/>
                <a:gd name="T33" fmla="*/ 339 h 347"/>
                <a:gd name="T34" fmla="*/ 525 w 737"/>
                <a:gd name="T35" fmla="*/ 339 h 347"/>
                <a:gd name="T36" fmla="*/ 559 w 737"/>
                <a:gd name="T37" fmla="*/ 339 h 347"/>
                <a:gd name="T38" fmla="*/ 593 w 737"/>
                <a:gd name="T39" fmla="*/ 330 h 347"/>
                <a:gd name="T40" fmla="*/ 627 w 737"/>
                <a:gd name="T41" fmla="*/ 313 h 347"/>
                <a:gd name="T42" fmla="*/ 652 w 737"/>
                <a:gd name="T43" fmla="*/ 288 h 347"/>
                <a:gd name="T44" fmla="*/ 677 w 737"/>
                <a:gd name="T45" fmla="*/ 262 h 347"/>
                <a:gd name="T46" fmla="*/ 703 w 737"/>
                <a:gd name="T47" fmla="*/ 237 h 347"/>
                <a:gd name="T48" fmla="*/ 728 w 737"/>
                <a:gd name="T49" fmla="*/ 203 h 347"/>
                <a:gd name="T50" fmla="*/ 737 w 737"/>
                <a:gd name="T51" fmla="*/ 169 h 347"/>
                <a:gd name="T52" fmla="*/ 728 w 737"/>
                <a:gd name="T53" fmla="*/ 135 h 347"/>
                <a:gd name="T54" fmla="*/ 711 w 737"/>
                <a:gd name="T55" fmla="*/ 101 h 347"/>
                <a:gd name="T56" fmla="*/ 677 w 737"/>
                <a:gd name="T57" fmla="*/ 93 h 347"/>
                <a:gd name="T58" fmla="*/ 643 w 737"/>
                <a:gd name="T59" fmla="*/ 110 h 347"/>
                <a:gd name="T60" fmla="*/ 610 w 737"/>
                <a:gd name="T61" fmla="*/ 135 h 347"/>
                <a:gd name="T62" fmla="*/ 567 w 737"/>
                <a:gd name="T63" fmla="*/ 161 h 347"/>
                <a:gd name="T64" fmla="*/ 516 w 737"/>
                <a:gd name="T65" fmla="*/ 161 h 347"/>
                <a:gd name="T66" fmla="*/ 483 w 737"/>
                <a:gd name="T67" fmla="*/ 144 h 347"/>
                <a:gd name="T68" fmla="*/ 449 w 737"/>
                <a:gd name="T69" fmla="*/ 110 h 347"/>
                <a:gd name="T70" fmla="*/ 423 w 737"/>
                <a:gd name="T71" fmla="*/ 76 h 347"/>
                <a:gd name="T72" fmla="*/ 406 w 737"/>
                <a:gd name="T73" fmla="*/ 59 h 347"/>
                <a:gd name="T74" fmla="*/ 406 w 737"/>
                <a:gd name="T75" fmla="*/ 42 h 347"/>
                <a:gd name="T76" fmla="*/ 398 w 737"/>
                <a:gd name="T77" fmla="*/ 25 h 347"/>
                <a:gd name="T78" fmla="*/ 372 w 737"/>
                <a:gd name="T79" fmla="*/ 8 h 347"/>
                <a:gd name="T80" fmla="*/ 84 w 737"/>
                <a:gd name="T81" fmla="*/ 8 h 347"/>
                <a:gd name="T82" fmla="*/ 67 w 737"/>
                <a:gd name="T83" fmla="*/ 8 h 347"/>
                <a:gd name="T84" fmla="*/ 34 w 737"/>
                <a:gd name="T85" fmla="*/ 17 h 347"/>
                <a:gd name="T86" fmla="*/ 17 w 737"/>
                <a:gd name="T87" fmla="*/ 25 h 347"/>
                <a:gd name="T88" fmla="*/ 8 w 737"/>
                <a:gd name="T89" fmla="*/ 34 h 347"/>
                <a:gd name="T90" fmla="*/ 8 w 737"/>
                <a:gd name="T91" fmla="*/ 68 h 347"/>
                <a:gd name="T92" fmla="*/ 17 w 737"/>
                <a:gd name="T93" fmla="*/ 93 h 347"/>
                <a:gd name="T94" fmla="*/ 34 w 737"/>
                <a:gd name="T95" fmla="*/ 118 h 347"/>
                <a:gd name="T96" fmla="*/ 51 w 737"/>
                <a:gd name="T97" fmla="*/ 144 h 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7"/>
                <a:gd name="T148" fmla="*/ 0 h 347"/>
                <a:gd name="T149" fmla="*/ 737 w 737"/>
                <a:gd name="T150" fmla="*/ 347 h 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7" h="347">
                  <a:moveTo>
                    <a:pt x="51" y="144"/>
                  </a:moveTo>
                  <a:lnTo>
                    <a:pt x="51" y="161"/>
                  </a:lnTo>
                  <a:lnTo>
                    <a:pt x="42" y="178"/>
                  </a:lnTo>
                  <a:lnTo>
                    <a:pt x="42" y="203"/>
                  </a:lnTo>
                  <a:lnTo>
                    <a:pt x="34" y="220"/>
                  </a:lnTo>
                  <a:lnTo>
                    <a:pt x="34" y="237"/>
                  </a:lnTo>
                  <a:lnTo>
                    <a:pt x="34" y="262"/>
                  </a:lnTo>
                  <a:lnTo>
                    <a:pt x="42" y="279"/>
                  </a:lnTo>
                  <a:lnTo>
                    <a:pt x="51" y="296"/>
                  </a:lnTo>
                  <a:lnTo>
                    <a:pt x="67" y="305"/>
                  </a:lnTo>
                  <a:lnTo>
                    <a:pt x="76" y="322"/>
                  </a:lnTo>
                  <a:lnTo>
                    <a:pt x="93" y="330"/>
                  </a:lnTo>
                  <a:lnTo>
                    <a:pt x="118" y="339"/>
                  </a:lnTo>
                  <a:lnTo>
                    <a:pt x="135" y="347"/>
                  </a:lnTo>
                  <a:lnTo>
                    <a:pt x="152" y="347"/>
                  </a:lnTo>
                  <a:lnTo>
                    <a:pt x="178" y="347"/>
                  </a:lnTo>
                  <a:lnTo>
                    <a:pt x="195" y="347"/>
                  </a:lnTo>
                  <a:lnTo>
                    <a:pt x="211" y="339"/>
                  </a:lnTo>
                  <a:lnTo>
                    <a:pt x="237" y="339"/>
                  </a:lnTo>
                  <a:lnTo>
                    <a:pt x="254" y="330"/>
                  </a:lnTo>
                  <a:lnTo>
                    <a:pt x="271" y="322"/>
                  </a:lnTo>
                  <a:lnTo>
                    <a:pt x="296" y="322"/>
                  </a:lnTo>
                  <a:lnTo>
                    <a:pt x="313" y="313"/>
                  </a:lnTo>
                  <a:lnTo>
                    <a:pt x="330" y="313"/>
                  </a:lnTo>
                  <a:lnTo>
                    <a:pt x="355" y="313"/>
                  </a:lnTo>
                  <a:lnTo>
                    <a:pt x="372" y="313"/>
                  </a:lnTo>
                  <a:lnTo>
                    <a:pt x="389" y="313"/>
                  </a:lnTo>
                  <a:lnTo>
                    <a:pt x="406" y="313"/>
                  </a:lnTo>
                  <a:lnTo>
                    <a:pt x="415" y="322"/>
                  </a:lnTo>
                  <a:lnTo>
                    <a:pt x="432" y="322"/>
                  </a:lnTo>
                  <a:lnTo>
                    <a:pt x="449" y="322"/>
                  </a:lnTo>
                  <a:lnTo>
                    <a:pt x="466" y="330"/>
                  </a:lnTo>
                  <a:lnTo>
                    <a:pt x="483" y="330"/>
                  </a:lnTo>
                  <a:lnTo>
                    <a:pt x="491" y="339"/>
                  </a:lnTo>
                  <a:lnTo>
                    <a:pt x="508" y="339"/>
                  </a:lnTo>
                  <a:lnTo>
                    <a:pt x="525" y="339"/>
                  </a:lnTo>
                  <a:lnTo>
                    <a:pt x="542" y="339"/>
                  </a:lnTo>
                  <a:lnTo>
                    <a:pt x="559" y="339"/>
                  </a:lnTo>
                  <a:lnTo>
                    <a:pt x="576" y="330"/>
                  </a:lnTo>
                  <a:lnTo>
                    <a:pt x="593" y="330"/>
                  </a:lnTo>
                  <a:lnTo>
                    <a:pt x="610" y="322"/>
                  </a:lnTo>
                  <a:lnTo>
                    <a:pt x="627" y="313"/>
                  </a:lnTo>
                  <a:lnTo>
                    <a:pt x="635" y="305"/>
                  </a:lnTo>
                  <a:lnTo>
                    <a:pt x="652" y="288"/>
                  </a:lnTo>
                  <a:lnTo>
                    <a:pt x="660" y="279"/>
                  </a:lnTo>
                  <a:lnTo>
                    <a:pt x="677" y="262"/>
                  </a:lnTo>
                  <a:lnTo>
                    <a:pt x="686" y="245"/>
                  </a:lnTo>
                  <a:lnTo>
                    <a:pt x="703" y="237"/>
                  </a:lnTo>
                  <a:lnTo>
                    <a:pt x="711" y="220"/>
                  </a:lnTo>
                  <a:lnTo>
                    <a:pt x="728" y="203"/>
                  </a:lnTo>
                  <a:lnTo>
                    <a:pt x="728" y="186"/>
                  </a:lnTo>
                  <a:lnTo>
                    <a:pt x="737" y="169"/>
                  </a:lnTo>
                  <a:lnTo>
                    <a:pt x="737" y="152"/>
                  </a:lnTo>
                  <a:lnTo>
                    <a:pt x="728" y="135"/>
                  </a:lnTo>
                  <a:lnTo>
                    <a:pt x="728" y="118"/>
                  </a:lnTo>
                  <a:lnTo>
                    <a:pt x="711" y="101"/>
                  </a:lnTo>
                  <a:lnTo>
                    <a:pt x="703" y="93"/>
                  </a:lnTo>
                  <a:lnTo>
                    <a:pt x="677" y="93"/>
                  </a:lnTo>
                  <a:lnTo>
                    <a:pt x="660" y="93"/>
                  </a:lnTo>
                  <a:lnTo>
                    <a:pt x="643" y="110"/>
                  </a:lnTo>
                  <a:lnTo>
                    <a:pt x="627" y="118"/>
                  </a:lnTo>
                  <a:lnTo>
                    <a:pt x="610" y="135"/>
                  </a:lnTo>
                  <a:lnTo>
                    <a:pt x="584" y="152"/>
                  </a:lnTo>
                  <a:lnTo>
                    <a:pt x="567" y="161"/>
                  </a:lnTo>
                  <a:lnTo>
                    <a:pt x="542" y="169"/>
                  </a:lnTo>
                  <a:lnTo>
                    <a:pt x="516" y="161"/>
                  </a:lnTo>
                  <a:lnTo>
                    <a:pt x="499" y="161"/>
                  </a:lnTo>
                  <a:lnTo>
                    <a:pt x="483" y="144"/>
                  </a:lnTo>
                  <a:lnTo>
                    <a:pt x="466" y="127"/>
                  </a:lnTo>
                  <a:lnTo>
                    <a:pt x="449" y="110"/>
                  </a:lnTo>
                  <a:lnTo>
                    <a:pt x="440" y="93"/>
                  </a:lnTo>
                  <a:lnTo>
                    <a:pt x="423" y="76"/>
                  </a:lnTo>
                  <a:lnTo>
                    <a:pt x="406" y="68"/>
                  </a:lnTo>
                  <a:lnTo>
                    <a:pt x="406" y="59"/>
                  </a:lnTo>
                  <a:lnTo>
                    <a:pt x="406" y="51"/>
                  </a:lnTo>
                  <a:lnTo>
                    <a:pt x="406" y="42"/>
                  </a:lnTo>
                  <a:lnTo>
                    <a:pt x="398" y="34"/>
                  </a:lnTo>
                  <a:lnTo>
                    <a:pt x="398" y="25"/>
                  </a:lnTo>
                  <a:lnTo>
                    <a:pt x="381" y="17"/>
                  </a:lnTo>
                  <a:lnTo>
                    <a:pt x="372" y="8"/>
                  </a:lnTo>
                  <a:lnTo>
                    <a:pt x="355" y="0"/>
                  </a:lnTo>
                  <a:lnTo>
                    <a:pt x="84" y="8"/>
                  </a:lnTo>
                  <a:lnTo>
                    <a:pt x="76" y="8"/>
                  </a:lnTo>
                  <a:lnTo>
                    <a:pt x="67" y="8"/>
                  </a:lnTo>
                  <a:lnTo>
                    <a:pt x="51" y="8"/>
                  </a:lnTo>
                  <a:lnTo>
                    <a:pt x="34" y="17"/>
                  </a:lnTo>
                  <a:lnTo>
                    <a:pt x="25" y="17"/>
                  </a:lnTo>
                  <a:lnTo>
                    <a:pt x="17" y="25"/>
                  </a:lnTo>
                  <a:lnTo>
                    <a:pt x="8" y="34"/>
                  </a:lnTo>
                  <a:lnTo>
                    <a:pt x="0" y="51"/>
                  </a:lnTo>
                  <a:lnTo>
                    <a:pt x="8" y="68"/>
                  </a:lnTo>
                  <a:lnTo>
                    <a:pt x="8" y="84"/>
                  </a:lnTo>
                  <a:lnTo>
                    <a:pt x="17" y="93"/>
                  </a:lnTo>
                  <a:lnTo>
                    <a:pt x="25" y="110"/>
                  </a:lnTo>
                  <a:lnTo>
                    <a:pt x="34" y="118"/>
                  </a:lnTo>
                  <a:lnTo>
                    <a:pt x="42" y="135"/>
                  </a:lnTo>
                  <a:lnTo>
                    <a:pt x="51" y="1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5" name="Freeform 223"/>
            <p:cNvSpPr>
              <a:spLocks/>
            </p:cNvSpPr>
            <p:nvPr/>
          </p:nvSpPr>
          <p:spPr bwMode="auto">
            <a:xfrm>
              <a:off x="1118" y="3812"/>
              <a:ext cx="34" cy="152"/>
            </a:xfrm>
            <a:custGeom>
              <a:avLst/>
              <a:gdLst>
                <a:gd name="T0" fmla="*/ 34 w 34"/>
                <a:gd name="T1" fmla="*/ 144 h 152"/>
                <a:gd name="T2" fmla="*/ 34 w 34"/>
                <a:gd name="T3" fmla="*/ 144 h 152"/>
                <a:gd name="T4" fmla="*/ 17 w 34"/>
                <a:gd name="T5" fmla="*/ 135 h 152"/>
                <a:gd name="T6" fmla="*/ 17 w 34"/>
                <a:gd name="T7" fmla="*/ 118 h 152"/>
                <a:gd name="T8" fmla="*/ 17 w 34"/>
                <a:gd name="T9" fmla="*/ 93 h 152"/>
                <a:gd name="T10" fmla="*/ 17 w 34"/>
                <a:gd name="T11" fmla="*/ 76 h 152"/>
                <a:gd name="T12" fmla="*/ 17 w 34"/>
                <a:gd name="T13" fmla="*/ 59 h 152"/>
                <a:gd name="T14" fmla="*/ 26 w 34"/>
                <a:gd name="T15" fmla="*/ 34 h 152"/>
                <a:gd name="T16" fmla="*/ 34 w 34"/>
                <a:gd name="T17" fmla="*/ 17 h 152"/>
                <a:gd name="T18" fmla="*/ 34 w 34"/>
                <a:gd name="T19" fmla="*/ 0 h 152"/>
                <a:gd name="T20" fmla="*/ 26 w 34"/>
                <a:gd name="T21" fmla="*/ 0 h 152"/>
                <a:gd name="T22" fmla="*/ 17 w 34"/>
                <a:gd name="T23" fmla="*/ 17 h 152"/>
                <a:gd name="T24" fmla="*/ 17 w 34"/>
                <a:gd name="T25" fmla="*/ 34 h 152"/>
                <a:gd name="T26" fmla="*/ 9 w 34"/>
                <a:gd name="T27" fmla="*/ 51 h 152"/>
                <a:gd name="T28" fmla="*/ 0 w 34"/>
                <a:gd name="T29" fmla="*/ 76 h 152"/>
                <a:gd name="T30" fmla="*/ 0 w 34"/>
                <a:gd name="T31" fmla="*/ 93 h 152"/>
                <a:gd name="T32" fmla="*/ 0 w 34"/>
                <a:gd name="T33" fmla="*/ 118 h 152"/>
                <a:gd name="T34" fmla="*/ 9 w 34"/>
                <a:gd name="T35" fmla="*/ 135 h 152"/>
                <a:gd name="T36" fmla="*/ 17 w 34"/>
                <a:gd name="T37" fmla="*/ 152 h 152"/>
                <a:gd name="T38" fmla="*/ 17 w 34"/>
                <a:gd name="T39" fmla="*/ 152 h 152"/>
                <a:gd name="T40" fmla="*/ 34 w 34"/>
                <a:gd name="T41" fmla="*/ 144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52"/>
                <a:gd name="T65" fmla="*/ 34 w 34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52">
                  <a:moveTo>
                    <a:pt x="34" y="144"/>
                  </a:moveTo>
                  <a:lnTo>
                    <a:pt x="34" y="144"/>
                  </a:lnTo>
                  <a:lnTo>
                    <a:pt x="17" y="135"/>
                  </a:lnTo>
                  <a:lnTo>
                    <a:pt x="17" y="118"/>
                  </a:lnTo>
                  <a:lnTo>
                    <a:pt x="17" y="93"/>
                  </a:lnTo>
                  <a:lnTo>
                    <a:pt x="17" y="76"/>
                  </a:lnTo>
                  <a:lnTo>
                    <a:pt x="17" y="59"/>
                  </a:lnTo>
                  <a:lnTo>
                    <a:pt x="26" y="34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9" y="51"/>
                  </a:lnTo>
                  <a:lnTo>
                    <a:pt x="0" y="76"/>
                  </a:lnTo>
                  <a:lnTo>
                    <a:pt x="0" y="93"/>
                  </a:lnTo>
                  <a:lnTo>
                    <a:pt x="0" y="118"/>
                  </a:lnTo>
                  <a:lnTo>
                    <a:pt x="9" y="135"/>
                  </a:lnTo>
                  <a:lnTo>
                    <a:pt x="17" y="152"/>
                  </a:lnTo>
                  <a:lnTo>
                    <a:pt x="3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6" name="Freeform 224"/>
            <p:cNvSpPr>
              <a:spLocks/>
            </p:cNvSpPr>
            <p:nvPr/>
          </p:nvSpPr>
          <p:spPr bwMode="auto">
            <a:xfrm>
              <a:off x="1135" y="3956"/>
              <a:ext cx="153" cy="68"/>
            </a:xfrm>
            <a:custGeom>
              <a:avLst/>
              <a:gdLst>
                <a:gd name="T0" fmla="*/ 153 w 153"/>
                <a:gd name="T1" fmla="*/ 51 h 68"/>
                <a:gd name="T2" fmla="*/ 153 w 153"/>
                <a:gd name="T3" fmla="*/ 51 h 68"/>
                <a:gd name="T4" fmla="*/ 136 w 153"/>
                <a:gd name="T5" fmla="*/ 51 h 68"/>
                <a:gd name="T6" fmla="*/ 110 w 153"/>
                <a:gd name="T7" fmla="*/ 51 h 68"/>
                <a:gd name="T8" fmla="*/ 93 w 153"/>
                <a:gd name="T9" fmla="*/ 51 h 68"/>
                <a:gd name="T10" fmla="*/ 76 w 153"/>
                <a:gd name="T11" fmla="*/ 42 h 68"/>
                <a:gd name="T12" fmla="*/ 59 w 153"/>
                <a:gd name="T13" fmla="*/ 34 h 68"/>
                <a:gd name="T14" fmla="*/ 42 w 153"/>
                <a:gd name="T15" fmla="*/ 25 h 68"/>
                <a:gd name="T16" fmla="*/ 25 w 153"/>
                <a:gd name="T17" fmla="*/ 17 h 68"/>
                <a:gd name="T18" fmla="*/ 17 w 153"/>
                <a:gd name="T19" fmla="*/ 0 h 68"/>
                <a:gd name="T20" fmla="*/ 0 w 153"/>
                <a:gd name="T21" fmla="*/ 8 h 68"/>
                <a:gd name="T22" fmla="*/ 17 w 153"/>
                <a:gd name="T23" fmla="*/ 25 h 68"/>
                <a:gd name="T24" fmla="*/ 34 w 153"/>
                <a:gd name="T25" fmla="*/ 34 h 68"/>
                <a:gd name="T26" fmla="*/ 51 w 153"/>
                <a:gd name="T27" fmla="*/ 51 h 68"/>
                <a:gd name="T28" fmla="*/ 68 w 153"/>
                <a:gd name="T29" fmla="*/ 59 h 68"/>
                <a:gd name="T30" fmla="*/ 93 w 153"/>
                <a:gd name="T31" fmla="*/ 59 h 68"/>
                <a:gd name="T32" fmla="*/ 110 w 153"/>
                <a:gd name="T33" fmla="*/ 68 h 68"/>
                <a:gd name="T34" fmla="*/ 136 w 153"/>
                <a:gd name="T35" fmla="*/ 68 h 68"/>
                <a:gd name="T36" fmla="*/ 153 w 153"/>
                <a:gd name="T37" fmla="*/ 68 h 68"/>
                <a:gd name="T38" fmla="*/ 153 w 153"/>
                <a:gd name="T39" fmla="*/ 68 h 68"/>
                <a:gd name="T40" fmla="*/ 153 w 153"/>
                <a:gd name="T41" fmla="*/ 51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68"/>
                <a:gd name="T65" fmla="*/ 153 w 153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68">
                  <a:moveTo>
                    <a:pt x="153" y="51"/>
                  </a:moveTo>
                  <a:lnTo>
                    <a:pt x="153" y="51"/>
                  </a:lnTo>
                  <a:lnTo>
                    <a:pt x="136" y="51"/>
                  </a:lnTo>
                  <a:lnTo>
                    <a:pt x="110" y="51"/>
                  </a:lnTo>
                  <a:lnTo>
                    <a:pt x="93" y="51"/>
                  </a:lnTo>
                  <a:lnTo>
                    <a:pt x="76" y="42"/>
                  </a:lnTo>
                  <a:lnTo>
                    <a:pt x="59" y="34"/>
                  </a:lnTo>
                  <a:lnTo>
                    <a:pt x="42" y="25"/>
                  </a:lnTo>
                  <a:lnTo>
                    <a:pt x="25" y="17"/>
                  </a:lnTo>
                  <a:lnTo>
                    <a:pt x="17" y="0"/>
                  </a:lnTo>
                  <a:lnTo>
                    <a:pt x="0" y="8"/>
                  </a:lnTo>
                  <a:lnTo>
                    <a:pt x="17" y="25"/>
                  </a:lnTo>
                  <a:lnTo>
                    <a:pt x="34" y="34"/>
                  </a:lnTo>
                  <a:lnTo>
                    <a:pt x="51" y="51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110" y="68"/>
                  </a:lnTo>
                  <a:lnTo>
                    <a:pt x="136" y="68"/>
                  </a:lnTo>
                  <a:lnTo>
                    <a:pt x="153" y="68"/>
                  </a:lnTo>
                  <a:lnTo>
                    <a:pt x="153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7" name="Freeform 225"/>
            <p:cNvSpPr>
              <a:spLocks/>
            </p:cNvSpPr>
            <p:nvPr/>
          </p:nvSpPr>
          <p:spPr bwMode="auto">
            <a:xfrm>
              <a:off x="1288" y="3973"/>
              <a:ext cx="160" cy="51"/>
            </a:xfrm>
            <a:custGeom>
              <a:avLst/>
              <a:gdLst>
                <a:gd name="T0" fmla="*/ 160 w 160"/>
                <a:gd name="T1" fmla="*/ 0 h 51"/>
                <a:gd name="T2" fmla="*/ 160 w 160"/>
                <a:gd name="T3" fmla="*/ 0 h 51"/>
                <a:gd name="T4" fmla="*/ 135 w 160"/>
                <a:gd name="T5" fmla="*/ 0 h 51"/>
                <a:gd name="T6" fmla="*/ 118 w 160"/>
                <a:gd name="T7" fmla="*/ 8 h 51"/>
                <a:gd name="T8" fmla="*/ 101 w 160"/>
                <a:gd name="T9" fmla="*/ 8 h 51"/>
                <a:gd name="T10" fmla="*/ 76 w 160"/>
                <a:gd name="T11" fmla="*/ 17 h 51"/>
                <a:gd name="T12" fmla="*/ 59 w 160"/>
                <a:gd name="T13" fmla="*/ 17 h 51"/>
                <a:gd name="T14" fmla="*/ 42 w 160"/>
                <a:gd name="T15" fmla="*/ 25 h 51"/>
                <a:gd name="T16" fmla="*/ 16 w 160"/>
                <a:gd name="T17" fmla="*/ 34 h 51"/>
                <a:gd name="T18" fmla="*/ 0 w 160"/>
                <a:gd name="T19" fmla="*/ 34 h 51"/>
                <a:gd name="T20" fmla="*/ 0 w 160"/>
                <a:gd name="T21" fmla="*/ 51 h 51"/>
                <a:gd name="T22" fmla="*/ 25 w 160"/>
                <a:gd name="T23" fmla="*/ 42 h 51"/>
                <a:gd name="T24" fmla="*/ 42 w 160"/>
                <a:gd name="T25" fmla="*/ 34 h 51"/>
                <a:gd name="T26" fmla="*/ 59 w 160"/>
                <a:gd name="T27" fmla="*/ 34 h 51"/>
                <a:gd name="T28" fmla="*/ 76 w 160"/>
                <a:gd name="T29" fmla="*/ 25 h 51"/>
                <a:gd name="T30" fmla="*/ 101 w 160"/>
                <a:gd name="T31" fmla="*/ 17 h 51"/>
                <a:gd name="T32" fmla="*/ 118 w 160"/>
                <a:gd name="T33" fmla="*/ 17 h 51"/>
                <a:gd name="T34" fmla="*/ 135 w 160"/>
                <a:gd name="T35" fmla="*/ 17 h 51"/>
                <a:gd name="T36" fmla="*/ 160 w 160"/>
                <a:gd name="T37" fmla="*/ 17 h 51"/>
                <a:gd name="T38" fmla="*/ 160 w 160"/>
                <a:gd name="T39" fmla="*/ 17 h 51"/>
                <a:gd name="T40" fmla="*/ 160 w 160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51"/>
                <a:gd name="T65" fmla="*/ 160 w 160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51">
                  <a:moveTo>
                    <a:pt x="160" y="0"/>
                  </a:moveTo>
                  <a:lnTo>
                    <a:pt x="160" y="0"/>
                  </a:lnTo>
                  <a:lnTo>
                    <a:pt x="135" y="0"/>
                  </a:lnTo>
                  <a:lnTo>
                    <a:pt x="118" y="8"/>
                  </a:lnTo>
                  <a:lnTo>
                    <a:pt x="101" y="8"/>
                  </a:lnTo>
                  <a:lnTo>
                    <a:pt x="76" y="17"/>
                  </a:lnTo>
                  <a:lnTo>
                    <a:pt x="59" y="17"/>
                  </a:lnTo>
                  <a:lnTo>
                    <a:pt x="42" y="25"/>
                  </a:lnTo>
                  <a:lnTo>
                    <a:pt x="16" y="34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25" y="42"/>
                  </a:lnTo>
                  <a:lnTo>
                    <a:pt x="42" y="34"/>
                  </a:lnTo>
                  <a:lnTo>
                    <a:pt x="59" y="34"/>
                  </a:lnTo>
                  <a:lnTo>
                    <a:pt x="76" y="25"/>
                  </a:lnTo>
                  <a:lnTo>
                    <a:pt x="101" y="17"/>
                  </a:lnTo>
                  <a:lnTo>
                    <a:pt x="118" y="17"/>
                  </a:lnTo>
                  <a:lnTo>
                    <a:pt x="135" y="17"/>
                  </a:lnTo>
                  <a:lnTo>
                    <a:pt x="160" y="17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8" name="Freeform 226"/>
            <p:cNvSpPr>
              <a:spLocks/>
            </p:cNvSpPr>
            <p:nvPr/>
          </p:nvSpPr>
          <p:spPr bwMode="auto">
            <a:xfrm>
              <a:off x="1448" y="3973"/>
              <a:ext cx="255" cy="42"/>
            </a:xfrm>
            <a:custGeom>
              <a:avLst/>
              <a:gdLst>
                <a:gd name="T0" fmla="*/ 246 w 255"/>
                <a:gd name="T1" fmla="*/ 8 h 42"/>
                <a:gd name="T2" fmla="*/ 246 w 255"/>
                <a:gd name="T3" fmla="*/ 8 h 42"/>
                <a:gd name="T4" fmla="*/ 229 w 255"/>
                <a:gd name="T5" fmla="*/ 17 h 42"/>
                <a:gd name="T6" fmla="*/ 221 w 255"/>
                <a:gd name="T7" fmla="*/ 25 h 42"/>
                <a:gd name="T8" fmla="*/ 204 w 255"/>
                <a:gd name="T9" fmla="*/ 25 h 42"/>
                <a:gd name="T10" fmla="*/ 187 w 255"/>
                <a:gd name="T11" fmla="*/ 25 h 42"/>
                <a:gd name="T12" fmla="*/ 170 w 255"/>
                <a:gd name="T13" fmla="*/ 25 h 42"/>
                <a:gd name="T14" fmla="*/ 153 w 255"/>
                <a:gd name="T15" fmla="*/ 25 h 42"/>
                <a:gd name="T16" fmla="*/ 136 w 255"/>
                <a:gd name="T17" fmla="*/ 25 h 42"/>
                <a:gd name="T18" fmla="*/ 128 w 255"/>
                <a:gd name="T19" fmla="*/ 25 h 42"/>
                <a:gd name="T20" fmla="*/ 111 w 255"/>
                <a:gd name="T21" fmla="*/ 17 h 42"/>
                <a:gd name="T22" fmla="*/ 94 w 255"/>
                <a:gd name="T23" fmla="*/ 17 h 42"/>
                <a:gd name="T24" fmla="*/ 77 w 255"/>
                <a:gd name="T25" fmla="*/ 8 h 42"/>
                <a:gd name="T26" fmla="*/ 68 w 255"/>
                <a:gd name="T27" fmla="*/ 8 h 42"/>
                <a:gd name="T28" fmla="*/ 51 w 255"/>
                <a:gd name="T29" fmla="*/ 8 h 42"/>
                <a:gd name="T30" fmla="*/ 34 w 255"/>
                <a:gd name="T31" fmla="*/ 0 h 42"/>
                <a:gd name="T32" fmla="*/ 17 w 255"/>
                <a:gd name="T33" fmla="*/ 0 h 42"/>
                <a:gd name="T34" fmla="*/ 0 w 255"/>
                <a:gd name="T35" fmla="*/ 0 h 42"/>
                <a:gd name="T36" fmla="*/ 0 w 255"/>
                <a:gd name="T37" fmla="*/ 17 h 42"/>
                <a:gd name="T38" fmla="*/ 17 w 255"/>
                <a:gd name="T39" fmla="*/ 17 h 42"/>
                <a:gd name="T40" fmla="*/ 34 w 255"/>
                <a:gd name="T41" fmla="*/ 17 h 42"/>
                <a:gd name="T42" fmla="*/ 43 w 255"/>
                <a:gd name="T43" fmla="*/ 17 h 42"/>
                <a:gd name="T44" fmla="*/ 60 w 255"/>
                <a:gd name="T45" fmla="*/ 17 h 42"/>
                <a:gd name="T46" fmla="*/ 77 w 255"/>
                <a:gd name="T47" fmla="*/ 25 h 42"/>
                <a:gd name="T48" fmla="*/ 94 w 255"/>
                <a:gd name="T49" fmla="*/ 25 h 42"/>
                <a:gd name="T50" fmla="*/ 111 w 255"/>
                <a:gd name="T51" fmla="*/ 34 h 42"/>
                <a:gd name="T52" fmla="*/ 119 w 255"/>
                <a:gd name="T53" fmla="*/ 34 h 42"/>
                <a:gd name="T54" fmla="*/ 136 w 255"/>
                <a:gd name="T55" fmla="*/ 34 h 42"/>
                <a:gd name="T56" fmla="*/ 153 w 255"/>
                <a:gd name="T57" fmla="*/ 34 h 42"/>
                <a:gd name="T58" fmla="*/ 170 w 255"/>
                <a:gd name="T59" fmla="*/ 42 h 42"/>
                <a:gd name="T60" fmla="*/ 187 w 255"/>
                <a:gd name="T61" fmla="*/ 42 h 42"/>
                <a:gd name="T62" fmla="*/ 204 w 255"/>
                <a:gd name="T63" fmla="*/ 34 h 42"/>
                <a:gd name="T64" fmla="*/ 221 w 255"/>
                <a:gd name="T65" fmla="*/ 34 h 42"/>
                <a:gd name="T66" fmla="*/ 238 w 255"/>
                <a:gd name="T67" fmla="*/ 34 h 42"/>
                <a:gd name="T68" fmla="*/ 255 w 255"/>
                <a:gd name="T69" fmla="*/ 25 h 42"/>
                <a:gd name="T70" fmla="*/ 255 w 255"/>
                <a:gd name="T71" fmla="*/ 25 h 42"/>
                <a:gd name="T72" fmla="*/ 246 w 255"/>
                <a:gd name="T73" fmla="*/ 8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5"/>
                <a:gd name="T112" fmla="*/ 0 h 42"/>
                <a:gd name="T113" fmla="*/ 255 w 255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5" h="42">
                  <a:moveTo>
                    <a:pt x="246" y="8"/>
                  </a:moveTo>
                  <a:lnTo>
                    <a:pt x="246" y="8"/>
                  </a:lnTo>
                  <a:lnTo>
                    <a:pt x="229" y="17"/>
                  </a:lnTo>
                  <a:lnTo>
                    <a:pt x="221" y="25"/>
                  </a:lnTo>
                  <a:lnTo>
                    <a:pt x="204" y="25"/>
                  </a:lnTo>
                  <a:lnTo>
                    <a:pt x="187" y="25"/>
                  </a:lnTo>
                  <a:lnTo>
                    <a:pt x="170" y="25"/>
                  </a:lnTo>
                  <a:lnTo>
                    <a:pt x="153" y="25"/>
                  </a:lnTo>
                  <a:lnTo>
                    <a:pt x="136" y="25"/>
                  </a:lnTo>
                  <a:lnTo>
                    <a:pt x="128" y="25"/>
                  </a:lnTo>
                  <a:lnTo>
                    <a:pt x="111" y="17"/>
                  </a:lnTo>
                  <a:lnTo>
                    <a:pt x="94" y="17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60" y="17"/>
                  </a:lnTo>
                  <a:lnTo>
                    <a:pt x="77" y="25"/>
                  </a:lnTo>
                  <a:lnTo>
                    <a:pt x="94" y="25"/>
                  </a:lnTo>
                  <a:lnTo>
                    <a:pt x="111" y="34"/>
                  </a:lnTo>
                  <a:lnTo>
                    <a:pt x="119" y="34"/>
                  </a:lnTo>
                  <a:lnTo>
                    <a:pt x="136" y="34"/>
                  </a:lnTo>
                  <a:lnTo>
                    <a:pt x="153" y="34"/>
                  </a:lnTo>
                  <a:lnTo>
                    <a:pt x="170" y="42"/>
                  </a:lnTo>
                  <a:lnTo>
                    <a:pt x="187" y="42"/>
                  </a:lnTo>
                  <a:lnTo>
                    <a:pt x="204" y="34"/>
                  </a:lnTo>
                  <a:lnTo>
                    <a:pt x="221" y="34"/>
                  </a:lnTo>
                  <a:lnTo>
                    <a:pt x="238" y="34"/>
                  </a:lnTo>
                  <a:lnTo>
                    <a:pt x="255" y="25"/>
                  </a:lnTo>
                  <a:lnTo>
                    <a:pt x="24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49" name="Freeform 227"/>
            <p:cNvSpPr>
              <a:spLocks/>
            </p:cNvSpPr>
            <p:nvPr/>
          </p:nvSpPr>
          <p:spPr bwMode="auto">
            <a:xfrm>
              <a:off x="1694" y="3888"/>
              <a:ext cx="119" cy="110"/>
            </a:xfrm>
            <a:custGeom>
              <a:avLst/>
              <a:gdLst>
                <a:gd name="T0" fmla="*/ 110 w 119"/>
                <a:gd name="T1" fmla="*/ 0 h 110"/>
                <a:gd name="T2" fmla="*/ 110 w 119"/>
                <a:gd name="T3" fmla="*/ 0 h 110"/>
                <a:gd name="T4" fmla="*/ 93 w 119"/>
                <a:gd name="T5" fmla="*/ 8 h 110"/>
                <a:gd name="T6" fmla="*/ 85 w 119"/>
                <a:gd name="T7" fmla="*/ 25 h 110"/>
                <a:gd name="T8" fmla="*/ 68 w 119"/>
                <a:gd name="T9" fmla="*/ 34 h 110"/>
                <a:gd name="T10" fmla="*/ 59 w 119"/>
                <a:gd name="T11" fmla="*/ 51 h 110"/>
                <a:gd name="T12" fmla="*/ 51 w 119"/>
                <a:gd name="T13" fmla="*/ 68 h 110"/>
                <a:gd name="T14" fmla="*/ 34 w 119"/>
                <a:gd name="T15" fmla="*/ 76 h 110"/>
                <a:gd name="T16" fmla="*/ 17 w 119"/>
                <a:gd name="T17" fmla="*/ 85 h 110"/>
                <a:gd name="T18" fmla="*/ 0 w 119"/>
                <a:gd name="T19" fmla="*/ 93 h 110"/>
                <a:gd name="T20" fmla="*/ 9 w 119"/>
                <a:gd name="T21" fmla="*/ 110 h 110"/>
                <a:gd name="T22" fmla="*/ 26 w 119"/>
                <a:gd name="T23" fmla="*/ 93 h 110"/>
                <a:gd name="T24" fmla="*/ 42 w 119"/>
                <a:gd name="T25" fmla="*/ 85 h 110"/>
                <a:gd name="T26" fmla="*/ 51 w 119"/>
                <a:gd name="T27" fmla="*/ 76 h 110"/>
                <a:gd name="T28" fmla="*/ 68 w 119"/>
                <a:gd name="T29" fmla="*/ 59 h 110"/>
                <a:gd name="T30" fmla="*/ 76 w 119"/>
                <a:gd name="T31" fmla="*/ 42 h 110"/>
                <a:gd name="T32" fmla="*/ 93 w 119"/>
                <a:gd name="T33" fmla="*/ 34 h 110"/>
                <a:gd name="T34" fmla="*/ 102 w 119"/>
                <a:gd name="T35" fmla="*/ 17 h 110"/>
                <a:gd name="T36" fmla="*/ 119 w 119"/>
                <a:gd name="T37" fmla="*/ 8 h 110"/>
                <a:gd name="T38" fmla="*/ 119 w 119"/>
                <a:gd name="T39" fmla="*/ 8 h 110"/>
                <a:gd name="T40" fmla="*/ 110 w 119"/>
                <a:gd name="T41" fmla="*/ 0 h 1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9"/>
                <a:gd name="T64" fmla="*/ 0 h 110"/>
                <a:gd name="T65" fmla="*/ 119 w 119"/>
                <a:gd name="T66" fmla="*/ 110 h 1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9" h="110">
                  <a:moveTo>
                    <a:pt x="110" y="0"/>
                  </a:moveTo>
                  <a:lnTo>
                    <a:pt x="110" y="0"/>
                  </a:lnTo>
                  <a:lnTo>
                    <a:pt x="93" y="8"/>
                  </a:lnTo>
                  <a:lnTo>
                    <a:pt x="85" y="25"/>
                  </a:lnTo>
                  <a:lnTo>
                    <a:pt x="68" y="34"/>
                  </a:lnTo>
                  <a:lnTo>
                    <a:pt x="59" y="51"/>
                  </a:lnTo>
                  <a:lnTo>
                    <a:pt x="51" y="68"/>
                  </a:lnTo>
                  <a:lnTo>
                    <a:pt x="34" y="76"/>
                  </a:lnTo>
                  <a:lnTo>
                    <a:pt x="17" y="85"/>
                  </a:lnTo>
                  <a:lnTo>
                    <a:pt x="0" y="93"/>
                  </a:lnTo>
                  <a:lnTo>
                    <a:pt x="9" y="110"/>
                  </a:lnTo>
                  <a:lnTo>
                    <a:pt x="26" y="93"/>
                  </a:lnTo>
                  <a:lnTo>
                    <a:pt x="42" y="85"/>
                  </a:lnTo>
                  <a:lnTo>
                    <a:pt x="51" y="76"/>
                  </a:lnTo>
                  <a:lnTo>
                    <a:pt x="68" y="59"/>
                  </a:lnTo>
                  <a:lnTo>
                    <a:pt x="76" y="42"/>
                  </a:lnTo>
                  <a:lnTo>
                    <a:pt x="93" y="34"/>
                  </a:lnTo>
                  <a:lnTo>
                    <a:pt x="102" y="17"/>
                  </a:lnTo>
                  <a:lnTo>
                    <a:pt x="119" y="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0" name="Freeform 228"/>
            <p:cNvSpPr>
              <a:spLocks/>
            </p:cNvSpPr>
            <p:nvPr/>
          </p:nvSpPr>
          <p:spPr bwMode="auto">
            <a:xfrm>
              <a:off x="1787" y="3761"/>
              <a:ext cx="51" cy="135"/>
            </a:xfrm>
            <a:custGeom>
              <a:avLst/>
              <a:gdLst>
                <a:gd name="T0" fmla="*/ 0 w 51"/>
                <a:gd name="T1" fmla="*/ 8 h 135"/>
                <a:gd name="T2" fmla="*/ 0 w 51"/>
                <a:gd name="T3" fmla="*/ 8 h 135"/>
                <a:gd name="T4" fmla="*/ 17 w 51"/>
                <a:gd name="T5" fmla="*/ 17 h 135"/>
                <a:gd name="T6" fmla="*/ 26 w 51"/>
                <a:gd name="T7" fmla="*/ 25 h 135"/>
                <a:gd name="T8" fmla="*/ 34 w 51"/>
                <a:gd name="T9" fmla="*/ 42 h 135"/>
                <a:gd name="T10" fmla="*/ 34 w 51"/>
                <a:gd name="T11" fmla="*/ 59 h 135"/>
                <a:gd name="T12" fmla="*/ 34 w 51"/>
                <a:gd name="T13" fmla="*/ 76 h 135"/>
                <a:gd name="T14" fmla="*/ 34 w 51"/>
                <a:gd name="T15" fmla="*/ 93 h 135"/>
                <a:gd name="T16" fmla="*/ 26 w 51"/>
                <a:gd name="T17" fmla="*/ 110 h 135"/>
                <a:gd name="T18" fmla="*/ 17 w 51"/>
                <a:gd name="T19" fmla="*/ 127 h 135"/>
                <a:gd name="T20" fmla="*/ 26 w 51"/>
                <a:gd name="T21" fmla="*/ 135 h 135"/>
                <a:gd name="T22" fmla="*/ 34 w 51"/>
                <a:gd name="T23" fmla="*/ 119 h 135"/>
                <a:gd name="T24" fmla="*/ 43 w 51"/>
                <a:gd name="T25" fmla="*/ 102 h 135"/>
                <a:gd name="T26" fmla="*/ 51 w 51"/>
                <a:gd name="T27" fmla="*/ 76 h 135"/>
                <a:gd name="T28" fmla="*/ 51 w 51"/>
                <a:gd name="T29" fmla="*/ 59 h 135"/>
                <a:gd name="T30" fmla="*/ 43 w 51"/>
                <a:gd name="T31" fmla="*/ 42 h 135"/>
                <a:gd name="T32" fmla="*/ 34 w 51"/>
                <a:gd name="T33" fmla="*/ 25 h 135"/>
                <a:gd name="T34" fmla="*/ 26 w 51"/>
                <a:gd name="T35" fmla="*/ 8 h 135"/>
                <a:gd name="T36" fmla="*/ 9 w 51"/>
                <a:gd name="T37" fmla="*/ 0 h 135"/>
                <a:gd name="T38" fmla="*/ 9 w 51"/>
                <a:gd name="T39" fmla="*/ 0 h 135"/>
                <a:gd name="T40" fmla="*/ 0 w 51"/>
                <a:gd name="T41" fmla="*/ 8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135"/>
                <a:gd name="T65" fmla="*/ 51 w 51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135">
                  <a:moveTo>
                    <a:pt x="0" y="8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26" y="25"/>
                  </a:lnTo>
                  <a:lnTo>
                    <a:pt x="34" y="42"/>
                  </a:lnTo>
                  <a:lnTo>
                    <a:pt x="34" y="59"/>
                  </a:lnTo>
                  <a:lnTo>
                    <a:pt x="34" y="76"/>
                  </a:lnTo>
                  <a:lnTo>
                    <a:pt x="34" y="93"/>
                  </a:lnTo>
                  <a:lnTo>
                    <a:pt x="26" y="110"/>
                  </a:lnTo>
                  <a:lnTo>
                    <a:pt x="17" y="127"/>
                  </a:lnTo>
                  <a:lnTo>
                    <a:pt x="26" y="135"/>
                  </a:lnTo>
                  <a:lnTo>
                    <a:pt x="34" y="119"/>
                  </a:lnTo>
                  <a:lnTo>
                    <a:pt x="43" y="102"/>
                  </a:lnTo>
                  <a:lnTo>
                    <a:pt x="51" y="76"/>
                  </a:lnTo>
                  <a:lnTo>
                    <a:pt x="51" y="59"/>
                  </a:lnTo>
                  <a:lnTo>
                    <a:pt x="43" y="42"/>
                  </a:lnTo>
                  <a:lnTo>
                    <a:pt x="34" y="25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1" name="Freeform 229"/>
            <p:cNvSpPr>
              <a:spLocks/>
            </p:cNvSpPr>
            <p:nvPr/>
          </p:nvSpPr>
          <p:spPr bwMode="auto">
            <a:xfrm>
              <a:off x="1635" y="3752"/>
              <a:ext cx="161" cy="94"/>
            </a:xfrm>
            <a:custGeom>
              <a:avLst/>
              <a:gdLst>
                <a:gd name="T0" fmla="*/ 0 w 161"/>
                <a:gd name="T1" fmla="*/ 94 h 94"/>
                <a:gd name="T2" fmla="*/ 0 w 161"/>
                <a:gd name="T3" fmla="*/ 94 h 94"/>
                <a:gd name="T4" fmla="*/ 25 w 161"/>
                <a:gd name="T5" fmla="*/ 85 h 94"/>
                <a:gd name="T6" fmla="*/ 51 w 161"/>
                <a:gd name="T7" fmla="*/ 77 h 94"/>
                <a:gd name="T8" fmla="*/ 68 w 161"/>
                <a:gd name="T9" fmla="*/ 60 h 94"/>
                <a:gd name="T10" fmla="*/ 85 w 161"/>
                <a:gd name="T11" fmla="*/ 43 h 94"/>
                <a:gd name="T12" fmla="*/ 101 w 161"/>
                <a:gd name="T13" fmla="*/ 26 h 94"/>
                <a:gd name="T14" fmla="*/ 118 w 161"/>
                <a:gd name="T15" fmla="*/ 17 h 94"/>
                <a:gd name="T16" fmla="*/ 135 w 161"/>
                <a:gd name="T17" fmla="*/ 17 h 94"/>
                <a:gd name="T18" fmla="*/ 152 w 161"/>
                <a:gd name="T19" fmla="*/ 17 h 94"/>
                <a:gd name="T20" fmla="*/ 161 w 161"/>
                <a:gd name="T21" fmla="*/ 9 h 94"/>
                <a:gd name="T22" fmla="*/ 135 w 161"/>
                <a:gd name="T23" fmla="*/ 0 h 94"/>
                <a:gd name="T24" fmla="*/ 118 w 161"/>
                <a:gd name="T25" fmla="*/ 9 h 94"/>
                <a:gd name="T26" fmla="*/ 93 w 161"/>
                <a:gd name="T27" fmla="*/ 17 h 94"/>
                <a:gd name="T28" fmla="*/ 76 w 161"/>
                <a:gd name="T29" fmla="*/ 34 h 94"/>
                <a:gd name="T30" fmla="*/ 59 w 161"/>
                <a:gd name="T31" fmla="*/ 51 h 94"/>
                <a:gd name="T32" fmla="*/ 42 w 161"/>
                <a:gd name="T33" fmla="*/ 68 h 94"/>
                <a:gd name="T34" fmla="*/ 25 w 161"/>
                <a:gd name="T35" fmla="*/ 77 h 94"/>
                <a:gd name="T36" fmla="*/ 0 w 161"/>
                <a:gd name="T37" fmla="*/ 77 h 94"/>
                <a:gd name="T38" fmla="*/ 0 w 161"/>
                <a:gd name="T39" fmla="*/ 77 h 94"/>
                <a:gd name="T40" fmla="*/ 0 w 161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94"/>
                <a:gd name="T65" fmla="*/ 161 w 16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94">
                  <a:moveTo>
                    <a:pt x="0" y="94"/>
                  </a:moveTo>
                  <a:lnTo>
                    <a:pt x="0" y="94"/>
                  </a:lnTo>
                  <a:lnTo>
                    <a:pt x="25" y="85"/>
                  </a:lnTo>
                  <a:lnTo>
                    <a:pt x="51" y="77"/>
                  </a:lnTo>
                  <a:lnTo>
                    <a:pt x="68" y="60"/>
                  </a:lnTo>
                  <a:lnTo>
                    <a:pt x="85" y="43"/>
                  </a:lnTo>
                  <a:lnTo>
                    <a:pt x="101" y="26"/>
                  </a:lnTo>
                  <a:lnTo>
                    <a:pt x="118" y="17"/>
                  </a:lnTo>
                  <a:lnTo>
                    <a:pt x="135" y="17"/>
                  </a:lnTo>
                  <a:lnTo>
                    <a:pt x="152" y="17"/>
                  </a:lnTo>
                  <a:lnTo>
                    <a:pt x="161" y="9"/>
                  </a:lnTo>
                  <a:lnTo>
                    <a:pt x="135" y="0"/>
                  </a:lnTo>
                  <a:lnTo>
                    <a:pt x="118" y="9"/>
                  </a:lnTo>
                  <a:lnTo>
                    <a:pt x="93" y="17"/>
                  </a:lnTo>
                  <a:lnTo>
                    <a:pt x="76" y="34"/>
                  </a:lnTo>
                  <a:lnTo>
                    <a:pt x="59" y="51"/>
                  </a:lnTo>
                  <a:lnTo>
                    <a:pt x="42" y="68"/>
                  </a:lnTo>
                  <a:lnTo>
                    <a:pt x="25" y="77"/>
                  </a:lnTo>
                  <a:lnTo>
                    <a:pt x="0" y="7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2" name="Freeform 230"/>
            <p:cNvSpPr>
              <a:spLocks/>
            </p:cNvSpPr>
            <p:nvPr/>
          </p:nvSpPr>
          <p:spPr bwMode="auto">
            <a:xfrm>
              <a:off x="1491" y="3727"/>
              <a:ext cx="144" cy="119"/>
            </a:xfrm>
            <a:custGeom>
              <a:avLst/>
              <a:gdLst>
                <a:gd name="T0" fmla="*/ 0 w 144"/>
                <a:gd name="T1" fmla="*/ 9 h 119"/>
                <a:gd name="T2" fmla="*/ 0 w 144"/>
                <a:gd name="T3" fmla="*/ 9 h 119"/>
                <a:gd name="T4" fmla="*/ 17 w 144"/>
                <a:gd name="T5" fmla="*/ 25 h 119"/>
                <a:gd name="T6" fmla="*/ 34 w 144"/>
                <a:gd name="T7" fmla="*/ 42 h 119"/>
                <a:gd name="T8" fmla="*/ 51 w 144"/>
                <a:gd name="T9" fmla="*/ 59 h 119"/>
                <a:gd name="T10" fmla="*/ 68 w 144"/>
                <a:gd name="T11" fmla="*/ 76 h 119"/>
                <a:gd name="T12" fmla="*/ 76 w 144"/>
                <a:gd name="T13" fmla="*/ 93 h 119"/>
                <a:gd name="T14" fmla="*/ 101 w 144"/>
                <a:gd name="T15" fmla="*/ 102 h 119"/>
                <a:gd name="T16" fmla="*/ 118 w 144"/>
                <a:gd name="T17" fmla="*/ 110 h 119"/>
                <a:gd name="T18" fmla="*/ 144 w 144"/>
                <a:gd name="T19" fmla="*/ 119 h 119"/>
                <a:gd name="T20" fmla="*/ 144 w 144"/>
                <a:gd name="T21" fmla="*/ 102 h 119"/>
                <a:gd name="T22" fmla="*/ 127 w 144"/>
                <a:gd name="T23" fmla="*/ 102 h 119"/>
                <a:gd name="T24" fmla="*/ 101 w 144"/>
                <a:gd name="T25" fmla="*/ 93 h 119"/>
                <a:gd name="T26" fmla="*/ 85 w 144"/>
                <a:gd name="T27" fmla="*/ 76 h 119"/>
                <a:gd name="T28" fmla="*/ 76 w 144"/>
                <a:gd name="T29" fmla="*/ 68 h 119"/>
                <a:gd name="T30" fmla="*/ 59 w 144"/>
                <a:gd name="T31" fmla="*/ 51 h 119"/>
                <a:gd name="T32" fmla="*/ 42 w 144"/>
                <a:gd name="T33" fmla="*/ 34 h 119"/>
                <a:gd name="T34" fmla="*/ 25 w 144"/>
                <a:gd name="T35" fmla="*/ 17 h 119"/>
                <a:gd name="T36" fmla="*/ 8 w 144"/>
                <a:gd name="T37" fmla="*/ 0 h 119"/>
                <a:gd name="T38" fmla="*/ 8 w 144"/>
                <a:gd name="T39" fmla="*/ 9 h 119"/>
                <a:gd name="T40" fmla="*/ 0 w 144"/>
                <a:gd name="T41" fmla="*/ 9 h 119"/>
                <a:gd name="T42" fmla="*/ 0 w 144"/>
                <a:gd name="T43" fmla="*/ 9 h 119"/>
                <a:gd name="T44" fmla="*/ 0 w 144"/>
                <a:gd name="T45" fmla="*/ 9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19"/>
                <a:gd name="T71" fmla="*/ 144 w 144"/>
                <a:gd name="T72" fmla="*/ 119 h 1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19">
                  <a:moveTo>
                    <a:pt x="0" y="9"/>
                  </a:moveTo>
                  <a:lnTo>
                    <a:pt x="0" y="9"/>
                  </a:lnTo>
                  <a:lnTo>
                    <a:pt x="17" y="25"/>
                  </a:lnTo>
                  <a:lnTo>
                    <a:pt x="34" y="42"/>
                  </a:lnTo>
                  <a:lnTo>
                    <a:pt x="51" y="59"/>
                  </a:lnTo>
                  <a:lnTo>
                    <a:pt x="68" y="76"/>
                  </a:lnTo>
                  <a:lnTo>
                    <a:pt x="76" y="93"/>
                  </a:lnTo>
                  <a:lnTo>
                    <a:pt x="101" y="102"/>
                  </a:lnTo>
                  <a:lnTo>
                    <a:pt x="118" y="110"/>
                  </a:lnTo>
                  <a:lnTo>
                    <a:pt x="144" y="119"/>
                  </a:lnTo>
                  <a:lnTo>
                    <a:pt x="144" y="102"/>
                  </a:lnTo>
                  <a:lnTo>
                    <a:pt x="127" y="102"/>
                  </a:lnTo>
                  <a:lnTo>
                    <a:pt x="101" y="93"/>
                  </a:lnTo>
                  <a:lnTo>
                    <a:pt x="85" y="76"/>
                  </a:lnTo>
                  <a:lnTo>
                    <a:pt x="76" y="68"/>
                  </a:lnTo>
                  <a:lnTo>
                    <a:pt x="59" y="51"/>
                  </a:lnTo>
                  <a:lnTo>
                    <a:pt x="42" y="34"/>
                  </a:lnTo>
                  <a:lnTo>
                    <a:pt x="25" y="17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3" name="Freeform 231"/>
            <p:cNvSpPr>
              <a:spLocks/>
            </p:cNvSpPr>
            <p:nvPr/>
          </p:nvSpPr>
          <p:spPr bwMode="auto">
            <a:xfrm>
              <a:off x="1448" y="3668"/>
              <a:ext cx="60" cy="68"/>
            </a:xfrm>
            <a:custGeom>
              <a:avLst/>
              <a:gdLst>
                <a:gd name="T0" fmla="*/ 0 w 60"/>
                <a:gd name="T1" fmla="*/ 8 h 68"/>
                <a:gd name="T2" fmla="*/ 0 w 60"/>
                <a:gd name="T3" fmla="*/ 8 h 68"/>
                <a:gd name="T4" fmla="*/ 17 w 60"/>
                <a:gd name="T5" fmla="*/ 17 h 68"/>
                <a:gd name="T6" fmla="*/ 26 w 60"/>
                <a:gd name="T7" fmla="*/ 25 h 68"/>
                <a:gd name="T8" fmla="*/ 34 w 60"/>
                <a:gd name="T9" fmla="*/ 25 h 68"/>
                <a:gd name="T10" fmla="*/ 43 w 60"/>
                <a:gd name="T11" fmla="*/ 34 h 68"/>
                <a:gd name="T12" fmla="*/ 43 w 60"/>
                <a:gd name="T13" fmla="*/ 42 h 68"/>
                <a:gd name="T14" fmla="*/ 43 w 60"/>
                <a:gd name="T15" fmla="*/ 51 h 68"/>
                <a:gd name="T16" fmla="*/ 43 w 60"/>
                <a:gd name="T17" fmla="*/ 59 h 68"/>
                <a:gd name="T18" fmla="*/ 43 w 60"/>
                <a:gd name="T19" fmla="*/ 68 h 68"/>
                <a:gd name="T20" fmla="*/ 51 w 60"/>
                <a:gd name="T21" fmla="*/ 68 h 68"/>
                <a:gd name="T22" fmla="*/ 60 w 60"/>
                <a:gd name="T23" fmla="*/ 59 h 68"/>
                <a:gd name="T24" fmla="*/ 60 w 60"/>
                <a:gd name="T25" fmla="*/ 51 h 68"/>
                <a:gd name="T26" fmla="*/ 51 w 60"/>
                <a:gd name="T27" fmla="*/ 42 h 68"/>
                <a:gd name="T28" fmla="*/ 51 w 60"/>
                <a:gd name="T29" fmla="*/ 34 h 68"/>
                <a:gd name="T30" fmla="*/ 43 w 60"/>
                <a:gd name="T31" fmla="*/ 17 h 68"/>
                <a:gd name="T32" fmla="*/ 34 w 60"/>
                <a:gd name="T33" fmla="*/ 8 h 68"/>
                <a:gd name="T34" fmla="*/ 17 w 60"/>
                <a:gd name="T35" fmla="*/ 8 h 68"/>
                <a:gd name="T36" fmla="*/ 9 w 60"/>
                <a:gd name="T37" fmla="*/ 0 h 68"/>
                <a:gd name="T38" fmla="*/ 0 w 60"/>
                <a:gd name="T39" fmla="*/ 0 h 68"/>
                <a:gd name="T40" fmla="*/ 9 w 60"/>
                <a:gd name="T41" fmla="*/ 0 h 68"/>
                <a:gd name="T42" fmla="*/ 9 w 60"/>
                <a:gd name="T43" fmla="*/ 0 h 68"/>
                <a:gd name="T44" fmla="*/ 0 w 60"/>
                <a:gd name="T45" fmla="*/ 0 h 68"/>
                <a:gd name="T46" fmla="*/ 0 w 60"/>
                <a:gd name="T47" fmla="*/ 8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68"/>
                <a:gd name="T74" fmla="*/ 60 w 60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68">
                  <a:moveTo>
                    <a:pt x="0" y="8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26" y="25"/>
                  </a:lnTo>
                  <a:lnTo>
                    <a:pt x="34" y="25"/>
                  </a:lnTo>
                  <a:lnTo>
                    <a:pt x="43" y="34"/>
                  </a:lnTo>
                  <a:lnTo>
                    <a:pt x="43" y="42"/>
                  </a:lnTo>
                  <a:lnTo>
                    <a:pt x="43" y="51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51" y="68"/>
                  </a:lnTo>
                  <a:lnTo>
                    <a:pt x="60" y="59"/>
                  </a:lnTo>
                  <a:lnTo>
                    <a:pt x="60" y="51"/>
                  </a:lnTo>
                  <a:lnTo>
                    <a:pt x="51" y="42"/>
                  </a:lnTo>
                  <a:lnTo>
                    <a:pt x="51" y="34"/>
                  </a:lnTo>
                  <a:lnTo>
                    <a:pt x="43" y="17"/>
                  </a:lnTo>
                  <a:lnTo>
                    <a:pt x="34" y="8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4" name="Freeform 232"/>
            <p:cNvSpPr>
              <a:spLocks/>
            </p:cNvSpPr>
            <p:nvPr/>
          </p:nvSpPr>
          <p:spPr bwMode="auto">
            <a:xfrm>
              <a:off x="1177" y="3668"/>
              <a:ext cx="271" cy="17"/>
            </a:xfrm>
            <a:custGeom>
              <a:avLst/>
              <a:gdLst>
                <a:gd name="T0" fmla="*/ 0 w 271"/>
                <a:gd name="T1" fmla="*/ 17 h 17"/>
                <a:gd name="T2" fmla="*/ 0 w 271"/>
                <a:gd name="T3" fmla="*/ 17 h 17"/>
                <a:gd name="T4" fmla="*/ 271 w 271"/>
                <a:gd name="T5" fmla="*/ 8 h 17"/>
                <a:gd name="T6" fmla="*/ 271 w 271"/>
                <a:gd name="T7" fmla="*/ 0 h 17"/>
                <a:gd name="T8" fmla="*/ 0 w 271"/>
                <a:gd name="T9" fmla="*/ 0 h 17"/>
                <a:gd name="T10" fmla="*/ 9 w 271"/>
                <a:gd name="T11" fmla="*/ 0 h 17"/>
                <a:gd name="T12" fmla="*/ 0 w 271"/>
                <a:gd name="T13" fmla="*/ 17 h 17"/>
                <a:gd name="T14" fmla="*/ 0 w 271"/>
                <a:gd name="T15" fmla="*/ 17 h 17"/>
                <a:gd name="T16" fmla="*/ 0 w 271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1"/>
                <a:gd name="T28" fmla="*/ 0 h 17"/>
                <a:gd name="T29" fmla="*/ 271 w 271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1" h="17">
                  <a:moveTo>
                    <a:pt x="0" y="17"/>
                  </a:moveTo>
                  <a:lnTo>
                    <a:pt x="0" y="17"/>
                  </a:lnTo>
                  <a:lnTo>
                    <a:pt x="271" y="8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5" name="Freeform 233"/>
            <p:cNvSpPr>
              <a:spLocks/>
            </p:cNvSpPr>
            <p:nvPr/>
          </p:nvSpPr>
          <p:spPr bwMode="auto">
            <a:xfrm>
              <a:off x="1093" y="3668"/>
              <a:ext cx="93" cy="34"/>
            </a:xfrm>
            <a:custGeom>
              <a:avLst/>
              <a:gdLst>
                <a:gd name="T0" fmla="*/ 8 w 93"/>
                <a:gd name="T1" fmla="*/ 34 h 34"/>
                <a:gd name="T2" fmla="*/ 8 w 93"/>
                <a:gd name="T3" fmla="*/ 34 h 34"/>
                <a:gd name="T4" fmla="*/ 8 w 93"/>
                <a:gd name="T5" fmla="*/ 34 h 34"/>
                <a:gd name="T6" fmla="*/ 17 w 93"/>
                <a:gd name="T7" fmla="*/ 34 h 34"/>
                <a:gd name="T8" fmla="*/ 25 w 93"/>
                <a:gd name="T9" fmla="*/ 25 h 34"/>
                <a:gd name="T10" fmla="*/ 42 w 93"/>
                <a:gd name="T11" fmla="*/ 17 h 34"/>
                <a:gd name="T12" fmla="*/ 51 w 93"/>
                <a:gd name="T13" fmla="*/ 17 h 34"/>
                <a:gd name="T14" fmla="*/ 67 w 93"/>
                <a:gd name="T15" fmla="*/ 17 h 34"/>
                <a:gd name="T16" fmla="*/ 76 w 93"/>
                <a:gd name="T17" fmla="*/ 17 h 34"/>
                <a:gd name="T18" fmla="*/ 84 w 93"/>
                <a:gd name="T19" fmla="*/ 17 h 34"/>
                <a:gd name="T20" fmla="*/ 93 w 93"/>
                <a:gd name="T21" fmla="*/ 0 h 34"/>
                <a:gd name="T22" fmla="*/ 76 w 93"/>
                <a:gd name="T23" fmla="*/ 0 h 34"/>
                <a:gd name="T24" fmla="*/ 59 w 93"/>
                <a:gd name="T25" fmla="*/ 0 h 34"/>
                <a:gd name="T26" fmla="*/ 51 w 93"/>
                <a:gd name="T27" fmla="*/ 8 h 34"/>
                <a:gd name="T28" fmla="*/ 34 w 93"/>
                <a:gd name="T29" fmla="*/ 8 h 34"/>
                <a:gd name="T30" fmla="*/ 25 w 93"/>
                <a:gd name="T31" fmla="*/ 17 h 34"/>
                <a:gd name="T32" fmla="*/ 8 w 93"/>
                <a:gd name="T33" fmla="*/ 17 h 34"/>
                <a:gd name="T34" fmla="*/ 0 w 93"/>
                <a:gd name="T35" fmla="*/ 25 h 34"/>
                <a:gd name="T36" fmla="*/ 0 w 93"/>
                <a:gd name="T37" fmla="*/ 34 h 34"/>
                <a:gd name="T38" fmla="*/ 0 w 93"/>
                <a:gd name="T39" fmla="*/ 34 h 34"/>
                <a:gd name="T40" fmla="*/ 8 w 93"/>
                <a:gd name="T41" fmla="*/ 34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34"/>
                <a:gd name="T65" fmla="*/ 93 w 9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34">
                  <a:moveTo>
                    <a:pt x="8" y="34"/>
                  </a:moveTo>
                  <a:lnTo>
                    <a:pt x="8" y="34"/>
                  </a:lnTo>
                  <a:lnTo>
                    <a:pt x="17" y="34"/>
                  </a:lnTo>
                  <a:lnTo>
                    <a:pt x="25" y="25"/>
                  </a:lnTo>
                  <a:lnTo>
                    <a:pt x="42" y="17"/>
                  </a:lnTo>
                  <a:lnTo>
                    <a:pt x="51" y="17"/>
                  </a:lnTo>
                  <a:lnTo>
                    <a:pt x="67" y="17"/>
                  </a:lnTo>
                  <a:lnTo>
                    <a:pt x="76" y="17"/>
                  </a:lnTo>
                  <a:lnTo>
                    <a:pt x="84" y="17"/>
                  </a:lnTo>
                  <a:lnTo>
                    <a:pt x="93" y="0"/>
                  </a:lnTo>
                  <a:lnTo>
                    <a:pt x="76" y="0"/>
                  </a:lnTo>
                  <a:lnTo>
                    <a:pt x="59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25" y="17"/>
                  </a:lnTo>
                  <a:lnTo>
                    <a:pt x="8" y="17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6" name="Freeform 234"/>
            <p:cNvSpPr>
              <a:spLocks/>
            </p:cNvSpPr>
            <p:nvPr/>
          </p:nvSpPr>
          <p:spPr bwMode="auto">
            <a:xfrm>
              <a:off x="1093" y="3702"/>
              <a:ext cx="59" cy="110"/>
            </a:xfrm>
            <a:custGeom>
              <a:avLst/>
              <a:gdLst>
                <a:gd name="T0" fmla="*/ 59 w 59"/>
                <a:gd name="T1" fmla="*/ 110 h 110"/>
                <a:gd name="T2" fmla="*/ 59 w 59"/>
                <a:gd name="T3" fmla="*/ 101 h 110"/>
                <a:gd name="T4" fmla="*/ 42 w 59"/>
                <a:gd name="T5" fmla="*/ 93 h 110"/>
                <a:gd name="T6" fmla="*/ 34 w 59"/>
                <a:gd name="T7" fmla="*/ 84 h 110"/>
                <a:gd name="T8" fmla="*/ 25 w 59"/>
                <a:gd name="T9" fmla="*/ 76 h 110"/>
                <a:gd name="T10" fmla="*/ 17 w 59"/>
                <a:gd name="T11" fmla="*/ 59 h 110"/>
                <a:gd name="T12" fmla="*/ 17 w 59"/>
                <a:gd name="T13" fmla="*/ 42 h 110"/>
                <a:gd name="T14" fmla="*/ 8 w 59"/>
                <a:gd name="T15" fmla="*/ 34 h 110"/>
                <a:gd name="T16" fmla="*/ 8 w 59"/>
                <a:gd name="T17" fmla="*/ 17 h 110"/>
                <a:gd name="T18" fmla="*/ 8 w 59"/>
                <a:gd name="T19" fmla="*/ 0 h 110"/>
                <a:gd name="T20" fmla="*/ 0 w 59"/>
                <a:gd name="T21" fmla="*/ 0 h 110"/>
                <a:gd name="T22" fmla="*/ 0 w 59"/>
                <a:gd name="T23" fmla="*/ 17 h 110"/>
                <a:gd name="T24" fmla="*/ 0 w 59"/>
                <a:gd name="T25" fmla="*/ 34 h 110"/>
                <a:gd name="T26" fmla="*/ 0 w 59"/>
                <a:gd name="T27" fmla="*/ 50 h 110"/>
                <a:gd name="T28" fmla="*/ 8 w 59"/>
                <a:gd name="T29" fmla="*/ 67 h 110"/>
                <a:gd name="T30" fmla="*/ 17 w 59"/>
                <a:gd name="T31" fmla="*/ 76 h 110"/>
                <a:gd name="T32" fmla="*/ 25 w 59"/>
                <a:gd name="T33" fmla="*/ 93 h 110"/>
                <a:gd name="T34" fmla="*/ 42 w 59"/>
                <a:gd name="T35" fmla="*/ 101 h 110"/>
                <a:gd name="T36" fmla="*/ 51 w 59"/>
                <a:gd name="T37" fmla="*/ 110 h 110"/>
                <a:gd name="T38" fmla="*/ 51 w 59"/>
                <a:gd name="T39" fmla="*/ 110 h 110"/>
                <a:gd name="T40" fmla="*/ 59 w 59"/>
                <a:gd name="T41" fmla="*/ 110 h 110"/>
                <a:gd name="T42" fmla="*/ 59 w 59"/>
                <a:gd name="T43" fmla="*/ 101 h 110"/>
                <a:gd name="T44" fmla="*/ 59 w 59"/>
                <a:gd name="T45" fmla="*/ 101 h 110"/>
                <a:gd name="T46" fmla="*/ 59 w 59"/>
                <a:gd name="T47" fmla="*/ 110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110"/>
                <a:gd name="T74" fmla="*/ 59 w 59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110">
                  <a:moveTo>
                    <a:pt x="59" y="110"/>
                  </a:moveTo>
                  <a:lnTo>
                    <a:pt x="59" y="101"/>
                  </a:lnTo>
                  <a:lnTo>
                    <a:pt x="42" y="93"/>
                  </a:lnTo>
                  <a:lnTo>
                    <a:pt x="34" y="84"/>
                  </a:lnTo>
                  <a:lnTo>
                    <a:pt x="25" y="76"/>
                  </a:lnTo>
                  <a:lnTo>
                    <a:pt x="17" y="59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8" y="67"/>
                  </a:lnTo>
                  <a:lnTo>
                    <a:pt x="17" y="76"/>
                  </a:lnTo>
                  <a:lnTo>
                    <a:pt x="25" y="93"/>
                  </a:lnTo>
                  <a:lnTo>
                    <a:pt x="42" y="101"/>
                  </a:lnTo>
                  <a:lnTo>
                    <a:pt x="51" y="110"/>
                  </a:lnTo>
                  <a:lnTo>
                    <a:pt x="59" y="110"/>
                  </a:lnTo>
                  <a:lnTo>
                    <a:pt x="59" y="101"/>
                  </a:lnTo>
                  <a:lnTo>
                    <a:pt x="59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7" name="Freeform 235"/>
            <p:cNvSpPr>
              <a:spLocks/>
            </p:cNvSpPr>
            <p:nvPr/>
          </p:nvSpPr>
          <p:spPr bwMode="auto">
            <a:xfrm>
              <a:off x="1144" y="3812"/>
              <a:ext cx="84" cy="34"/>
            </a:xfrm>
            <a:custGeom>
              <a:avLst/>
              <a:gdLst>
                <a:gd name="T0" fmla="*/ 84 w 84"/>
                <a:gd name="T1" fmla="*/ 34 h 34"/>
                <a:gd name="T2" fmla="*/ 76 w 84"/>
                <a:gd name="T3" fmla="*/ 25 h 34"/>
                <a:gd name="T4" fmla="*/ 67 w 84"/>
                <a:gd name="T5" fmla="*/ 25 h 34"/>
                <a:gd name="T6" fmla="*/ 50 w 84"/>
                <a:gd name="T7" fmla="*/ 25 h 34"/>
                <a:gd name="T8" fmla="*/ 42 w 84"/>
                <a:gd name="T9" fmla="*/ 17 h 34"/>
                <a:gd name="T10" fmla="*/ 33 w 84"/>
                <a:gd name="T11" fmla="*/ 17 h 34"/>
                <a:gd name="T12" fmla="*/ 25 w 84"/>
                <a:gd name="T13" fmla="*/ 8 h 34"/>
                <a:gd name="T14" fmla="*/ 16 w 84"/>
                <a:gd name="T15" fmla="*/ 0 h 34"/>
                <a:gd name="T16" fmla="*/ 0 w 84"/>
                <a:gd name="T17" fmla="*/ 0 h 34"/>
                <a:gd name="T18" fmla="*/ 84 w 84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34"/>
                <a:gd name="T32" fmla="*/ 84 w 8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34">
                  <a:moveTo>
                    <a:pt x="84" y="34"/>
                  </a:moveTo>
                  <a:lnTo>
                    <a:pt x="76" y="25"/>
                  </a:lnTo>
                  <a:lnTo>
                    <a:pt x="67" y="25"/>
                  </a:lnTo>
                  <a:lnTo>
                    <a:pt x="50" y="25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5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4" y="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8" name="Freeform 236"/>
            <p:cNvSpPr>
              <a:spLocks/>
            </p:cNvSpPr>
            <p:nvPr/>
          </p:nvSpPr>
          <p:spPr bwMode="auto">
            <a:xfrm>
              <a:off x="1144" y="3803"/>
              <a:ext cx="84" cy="43"/>
            </a:xfrm>
            <a:custGeom>
              <a:avLst/>
              <a:gdLst>
                <a:gd name="T0" fmla="*/ 0 w 84"/>
                <a:gd name="T1" fmla="*/ 9 h 43"/>
                <a:gd name="T2" fmla="*/ 8 w 84"/>
                <a:gd name="T3" fmla="*/ 17 h 43"/>
                <a:gd name="T4" fmla="*/ 16 w 84"/>
                <a:gd name="T5" fmla="*/ 26 h 43"/>
                <a:gd name="T6" fmla="*/ 25 w 84"/>
                <a:gd name="T7" fmla="*/ 26 h 43"/>
                <a:gd name="T8" fmla="*/ 42 w 84"/>
                <a:gd name="T9" fmla="*/ 34 h 43"/>
                <a:gd name="T10" fmla="*/ 50 w 84"/>
                <a:gd name="T11" fmla="*/ 34 h 43"/>
                <a:gd name="T12" fmla="*/ 59 w 84"/>
                <a:gd name="T13" fmla="*/ 43 h 43"/>
                <a:gd name="T14" fmla="*/ 76 w 84"/>
                <a:gd name="T15" fmla="*/ 43 h 43"/>
                <a:gd name="T16" fmla="*/ 84 w 84"/>
                <a:gd name="T17" fmla="*/ 43 h 43"/>
                <a:gd name="T18" fmla="*/ 84 w 84"/>
                <a:gd name="T19" fmla="*/ 34 h 43"/>
                <a:gd name="T20" fmla="*/ 76 w 84"/>
                <a:gd name="T21" fmla="*/ 34 h 43"/>
                <a:gd name="T22" fmla="*/ 67 w 84"/>
                <a:gd name="T23" fmla="*/ 26 h 43"/>
                <a:gd name="T24" fmla="*/ 50 w 84"/>
                <a:gd name="T25" fmla="*/ 26 h 43"/>
                <a:gd name="T26" fmla="*/ 42 w 84"/>
                <a:gd name="T27" fmla="*/ 17 h 43"/>
                <a:gd name="T28" fmla="*/ 33 w 84"/>
                <a:gd name="T29" fmla="*/ 17 h 43"/>
                <a:gd name="T30" fmla="*/ 25 w 84"/>
                <a:gd name="T31" fmla="*/ 9 h 43"/>
                <a:gd name="T32" fmla="*/ 16 w 84"/>
                <a:gd name="T33" fmla="*/ 9 h 43"/>
                <a:gd name="T34" fmla="*/ 8 w 84"/>
                <a:gd name="T35" fmla="*/ 0 h 43"/>
                <a:gd name="T36" fmla="*/ 0 w 84"/>
                <a:gd name="T37" fmla="*/ 9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4"/>
                <a:gd name="T58" fmla="*/ 0 h 43"/>
                <a:gd name="T59" fmla="*/ 84 w 84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4" h="43">
                  <a:moveTo>
                    <a:pt x="0" y="9"/>
                  </a:moveTo>
                  <a:lnTo>
                    <a:pt x="8" y="17"/>
                  </a:lnTo>
                  <a:lnTo>
                    <a:pt x="16" y="26"/>
                  </a:lnTo>
                  <a:lnTo>
                    <a:pt x="25" y="26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9" y="43"/>
                  </a:lnTo>
                  <a:lnTo>
                    <a:pt x="76" y="43"/>
                  </a:lnTo>
                  <a:lnTo>
                    <a:pt x="84" y="43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67" y="26"/>
                  </a:lnTo>
                  <a:lnTo>
                    <a:pt x="50" y="26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59" name="Freeform 237"/>
            <p:cNvSpPr>
              <a:spLocks/>
            </p:cNvSpPr>
            <p:nvPr/>
          </p:nvSpPr>
          <p:spPr bwMode="auto">
            <a:xfrm>
              <a:off x="1321" y="3736"/>
              <a:ext cx="178" cy="110"/>
            </a:xfrm>
            <a:custGeom>
              <a:avLst/>
              <a:gdLst>
                <a:gd name="T0" fmla="*/ 178 w 178"/>
                <a:gd name="T1" fmla="*/ 0 h 110"/>
                <a:gd name="T2" fmla="*/ 170 w 178"/>
                <a:gd name="T3" fmla="*/ 8 h 110"/>
                <a:gd name="T4" fmla="*/ 170 w 178"/>
                <a:gd name="T5" fmla="*/ 16 h 110"/>
                <a:gd name="T6" fmla="*/ 161 w 178"/>
                <a:gd name="T7" fmla="*/ 25 h 110"/>
                <a:gd name="T8" fmla="*/ 153 w 178"/>
                <a:gd name="T9" fmla="*/ 33 h 110"/>
                <a:gd name="T10" fmla="*/ 144 w 178"/>
                <a:gd name="T11" fmla="*/ 50 h 110"/>
                <a:gd name="T12" fmla="*/ 127 w 178"/>
                <a:gd name="T13" fmla="*/ 67 h 110"/>
                <a:gd name="T14" fmla="*/ 102 w 178"/>
                <a:gd name="T15" fmla="*/ 76 h 110"/>
                <a:gd name="T16" fmla="*/ 85 w 178"/>
                <a:gd name="T17" fmla="*/ 84 h 110"/>
                <a:gd name="T18" fmla="*/ 68 w 178"/>
                <a:gd name="T19" fmla="*/ 93 h 110"/>
                <a:gd name="T20" fmla="*/ 43 w 178"/>
                <a:gd name="T21" fmla="*/ 101 h 110"/>
                <a:gd name="T22" fmla="*/ 17 w 178"/>
                <a:gd name="T23" fmla="*/ 110 h 110"/>
                <a:gd name="T24" fmla="*/ 0 w 178"/>
                <a:gd name="T25" fmla="*/ 110 h 110"/>
                <a:gd name="T26" fmla="*/ 178 w 178"/>
                <a:gd name="T27" fmla="*/ 0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8"/>
                <a:gd name="T43" fmla="*/ 0 h 110"/>
                <a:gd name="T44" fmla="*/ 178 w 178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8" h="110">
                  <a:moveTo>
                    <a:pt x="178" y="0"/>
                  </a:moveTo>
                  <a:lnTo>
                    <a:pt x="170" y="8"/>
                  </a:lnTo>
                  <a:lnTo>
                    <a:pt x="170" y="16"/>
                  </a:lnTo>
                  <a:lnTo>
                    <a:pt x="161" y="25"/>
                  </a:lnTo>
                  <a:lnTo>
                    <a:pt x="153" y="33"/>
                  </a:lnTo>
                  <a:lnTo>
                    <a:pt x="144" y="50"/>
                  </a:lnTo>
                  <a:lnTo>
                    <a:pt x="127" y="67"/>
                  </a:lnTo>
                  <a:lnTo>
                    <a:pt x="102" y="76"/>
                  </a:lnTo>
                  <a:lnTo>
                    <a:pt x="85" y="84"/>
                  </a:lnTo>
                  <a:lnTo>
                    <a:pt x="68" y="93"/>
                  </a:lnTo>
                  <a:lnTo>
                    <a:pt x="43" y="101"/>
                  </a:lnTo>
                  <a:lnTo>
                    <a:pt x="17" y="110"/>
                  </a:lnTo>
                  <a:lnTo>
                    <a:pt x="0" y="11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0" name="Freeform 238"/>
            <p:cNvSpPr>
              <a:spLocks/>
            </p:cNvSpPr>
            <p:nvPr/>
          </p:nvSpPr>
          <p:spPr bwMode="auto">
            <a:xfrm>
              <a:off x="1474" y="3736"/>
              <a:ext cx="25" cy="42"/>
            </a:xfrm>
            <a:custGeom>
              <a:avLst/>
              <a:gdLst>
                <a:gd name="T0" fmla="*/ 8 w 25"/>
                <a:gd name="T1" fmla="*/ 42 h 42"/>
                <a:gd name="T2" fmla="*/ 8 w 25"/>
                <a:gd name="T3" fmla="*/ 42 h 42"/>
                <a:gd name="T4" fmla="*/ 17 w 25"/>
                <a:gd name="T5" fmla="*/ 33 h 42"/>
                <a:gd name="T6" fmla="*/ 17 w 25"/>
                <a:gd name="T7" fmla="*/ 16 h 42"/>
                <a:gd name="T8" fmla="*/ 25 w 25"/>
                <a:gd name="T9" fmla="*/ 8 h 42"/>
                <a:gd name="T10" fmla="*/ 25 w 25"/>
                <a:gd name="T11" fmla="*/ 0 h 42"/>
                <a:gd name="T12" fmla="*/ 17 w 25"/>
                <a:gd name="T13" fmla="*/ 0 h 42"/>
                <a:gd name="T14" fmla="*/ 8 w 25"/>
                <a:gd name="T15" fmla="*/ 8 h 42"/>
                <a:gd name="T16" fmla="*/ 8 w 25"/>
                <a:gd name="T17" fmla="*/ 16 h 42"/>
                <a:gd name="T18" fmla="*/ 0 w 25"/>
                <a:gd name="T19" fmla="*/ 25 h 42"/>
                <a:gd name="T20" fmla="*/ 0 w 25"/>
                <a:gd name="T21" fmla="*/ 33 h 42"/>
                <a:gd name="T22" fmla="*/ 0 w 25"/>
                <a:gd name="T23" fmla="*/ 33 h 42"/>
                <a:gd name="T24" fmla="*/ 8 w 25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42"/>
                <a:gd name="T41" fmla="*/ 25 w 25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42">
                  <a:moveTo>
                    <a:pt x="8" y="42"/>
                  </a:moveTo>
                  <a:lnTo>
                    <a:pt x="8" y="42"/>
                  </a:lnTo>
                  <a:lnTo>
                    <a:pt x="17" y="33"/>
                  </a:lnTo>
                  <a:lnTo>
                    <a:pt x="17" y="16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1" name="Freeform 239"/>
            <p:cNvSpPr>
              <a:spLocks/>
            </p:cNvSpPr>
            <p:nvPr/>
          </p:nvSpPr>
          <p:spPr bwMode="auto">
            <a:xfrm>
              <a:off x="1321" y="3769"/>
              <a:ext cx="161" cy="85"/>
            </a:xfrm>
            <a:custGeom>
              <a:avLst/>
              <a:gdLst>
                <a:gd name="T0" fmla="*/ 0 w 161"/>
                <a:gd name="T1" fmla="*/ 85 h 85"/>
                <a:gd name="T2" fmla="*/ 17 w 161"/>
                <a:gd name="T3" fmla="*/ 85 h 85"/>
                <a:gd name="T4" fmla="*/ 43 w 161"/>
                <a:gd name="T5" fmla="*/ 77 h 85"/>
                <a:gd name="T6" fmla="*/ 68 w 161"/>
                <a:gd name="T7" fmla="*/ 68 h 85"/>
                <a:gd name="T8" fmla="*/ 85 w 161"/>
                <a:gd name="T9" fmla="*/ 60 h 85"/>
                <a:gd name="T10" fmla="*/ 111 w 161"/>
                <a:gd name="T11" fmla="*/ 51 h 85"/>
                <a:gd name="T12" fmla="*/ 127 w 161"/>
                <a:gd name="T13" fmla="*/ 34 h 85"/>
                <a:gd name="T14" fmla="*/ 144 w 161"/>
                <a:gd name="T15" fmla="*/ 26 h 85"/>
                <a:gd name="T16" fmla="*/ 161 w 161"/>
                <a:gd name="T17" fmla="*/ 9 h 85"/>
                <a:gd name="T18" fmla="*/ 153 w 161"/>
                <a:gd name="T19" fmla="*/ 0 h 85"/>
                <a:gd name="T20" fmla="*/ 136 w 161"/>
                <a:gd name="T21" fmla="*/ 9 h 85"/>
                <a:gd name="T22" fmla="*/ 119 w 161"/>
                <a:gd name="T23" fmla="*/ 26 h 85"/>
                <a:gd name="T24" fmla="*/ 102 w 161"/>
                <a:gd name="T25" fmla="*/ 43 h 85"/>
                <a:gd name="T26" fmla="*/ 85 w 161"/>
                <a:gd name="T27" fmla="*/ 51 h 85"/>
                <a:gd name="T28" fmla="*/ 60 w 161"/>
                <a:gd name="T29" fmla="*/ 60 h 85"/>
                <a:gd name="T30" fmla="*/ 43 w 161"/>
                <a:gd name="T31" fmla="*/ 68 h 85"/>
                <a:gd name="T32" fmla="*/ 17 w 161"/>
                <a:gd name="T33" fmla="*/ 68 h 85"/>
                <a:gd name="T34" fmla="*/ 0 w 161"/>
                <a:gd name="T35" fmla="*/ 68 h 85"/>
                <a:gd name="T36" fmla="*/ 0 w 161"/>
                <a:gd name="T37" fmla="*/ 85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85"/>
                <a:gd name="T59" fmla="*/ 161 w 161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85">
                  <a:moveTo>
                    <a:pt x="0" y="85"/>
                  </a:moveTo>
                  <a:lnTo>
                    <a:pt x="17" y="85"/>
                  </a:lnTo>
                  <a:lnTo>
                    <a:pt x="43" y="77"/>
                  </a:lnTo>
                  <a:lnTo>
                    <a:pt x="68" y="68"/>
                  </a:lnTo>
                  <a:lnTo>
                    <a:pt x="85" y="60"/>
                  </a:lnTo>
                  <a:lnTo>
                    <a:pt x="111" y="51"/>
                  </a:lnTo>
                  <a:lnTo>
                    <a:pt x="127" y="34"/>
                  </a:lnTo>
                  <a:lnTo>
                    <a:pt x="144" y="26"/>
                  </a:lnTo>
                  <a:lnTo>
                    <a:pt x="161" y="9"/>
                  </a:lnTo>
                  <a:lnTo>
                    <a:pt x="153" y="0"/>
                  </a:lnTo>
                  <a:lnTo>
                    <a:pt x="136" y="9"/>
                  </a:lnTo>
                  <a:lnTo>
                    <a:pt x="119" y="26"/>
                  </a:lnTo>
                  <a:lnTo>
                    <a:pt x="102" y="43"/>
                  </a:lnTo>
                  <a:lnTo>
                    <a:pt x="85" y="51"/>
                  </a:lnTo>
                  <a:lnTo>
                    <a:pt x="60" y="60"/>
                  </a:lnTo>
                  <a:lnTo>
                    <a:pt x="43" y="6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2" name="Freeform 240"/>
            <p:cNvSpPr>
              <a:spLocks/>
            </p:cNvSpPr>
            <p:nvPr/>
          </p:nvSpPr>
          <p:spPr bwMode="auto">
            <a:xfrm>
              <a:off x="881" y="2939"/>
              <a:ext cx="1220" cy="847"/>
            </a:xfrm>
            <a:custGeom>
              <a:avLst/>
              <a:gdLst>
                <a:gd name="T0" fmla="*/ 745 w 1220"/>
                <a:gd name="T1" fmla="*/ 441 h 847"/>
                <a:gd name="T2" fmla="*/ 779 w 1220"/>
                <a:gd name="T3" fmla="*/ 449 h 847"/>
                <a:gd name="T4" fmla="*/ 813 w 1220"/>
                <a:gd name="T5" fmla="*/ 449 h 847"/>
                <a:gd name="T6" fmla="*/ 855 w 1220"/>
                <a:gd name="T7" fmla="*/ 449 h 847"/>
                <a:gd name="T8" fmla="*/ 889 w 1220"/>
                <a:gd name="T9" fmla="*/ 432 h 847"/>
                <a:gd name="T10" fmla="*/ 915 w 1220"/>
                <a:gd name="T11" fmla="*/ 432 h 847"/>
                <a:gd name="T12" fmla="*/ 932 w 1220"/>
                <a:gd name="T13" fmla="*/ 466 h 847"/>
                <a:gd name="T14" fmla="*/ 974 w 1220"/>
                <a:gd name="T15" fmla="*/ 483 h 847"/>
                <a:gd name="T16" fmla="*/ 1016 w 1220"/>
                <a:gd name="T17" fmla="*/ 483 h 847"/>
                <a:gd name="T18" fmla="*/ 1059 w 1220"/>
                <a:gd name="T19" fmla="*/ 475 h 847"/>
                <a:gd name="T20" fmla="*/ 1101 w 1220"/>
                <a:gd name="T21" fmla="*/ 458 h 847"/>
                <a:gd name="T22" fmla="*/ 1143 w 1220"/>
                <a:gd name="T23" fmla="*/ 432 h 847"/>
                <a:gd name="T24" fmla="*/ 1186 w 1220"/>
                <a:gd name="T25" fmla="*/ 398 h 847"/>
                <a:gd name="T26" fmla="*/ 1220 w 1220"/>
                <a:gd name="T27" fmla="*/ 339 h 847"/>
                <a:gd name="T28" fmla="*/ 1220 w 1220"/>
                <a:gd name="T29" fmla="*/ 280 h 847"/>
                <a:gd name="T30" fmla="*/ 1194 w 1220"/>
                <a:gd name="T31" fmla="*/ 229 h 847"/>
                <a:gd name="T32" fmla="*/ 1160 w 1220"/>
                <a:gd name="T33" fmla="*/ 195 h 847"/>
                <a:gd name="T34" fmla="*/ 1110 w 1220"/>
                <a:gd name="T35" fmla="*/ 170 h 847"/>
                <a:gd name="T36" fmla="*/ 1050 w 1220"/>
                <a:gd name="T37" fmla="*/ 153 h 847"/>
                <a:gd name="T38" fmla="*/ 991 w 1220"/>
                <a:gd name="T39" fmla="*/ 144 h 847"/>
                <a:gd name="T40" fmla="*/ 957 w 1220"/>
                <a:gd name="T41" fmla="*/ 144 h 847"/>
                <a:gd name="T42" fmla="*/ 898 w 1220"/>
                <a:gd name="T43" fmla="*/ 144 h 847"/>
                <a:gd name="T44" fmla="*/ 855 w 1220"/>
                <a:gd name="T45" fmla="*/ 110 h 847"/>
                <a:gd name="T46" fmla="*/ 839 w 1220"/>
                <a:gd name="T47" fmla="*/ 60 h 847"/>
                <a:gd name="T48" fmla="*/ 805 w 1220"/>
                <a:gd name="T49" fmla="*/ 17 h 847"/>
                <a:gd name="T50" fmla="*/ 8 w 1220"/>
                <a:gd name="T51" fmla="*/ 348 h 847"/>
                <a:gd name="T52" fmla="*/ 0 w 1220"/>
                <a:gd name="T53" fmla="*/ 398 h 847"/>
                <a:gd name="T54" fmla="*/ 25 w 1220"/>
                <a:gd name="T55" fmla="*/ 441 h 847"/>
                <a:gd name="T56" fmla="*/ 51 w 1220"/>
                <a:gd name="T57" fmla="*/ 483 h 847"/>
                <a:gd name="T58" fmla="*/ 110 w 1220"/>
                <a:gd name="T59" fmla="*/ 525 h 847"/>
                <a:gd name="T60" fmla="*/ 169 w 1220"/>
                <a:gd name="T61" fmla="*/ 551 h 847"/>
                <a:gd name="T62" fmla="*/ 195 w 1220"/>
                <a:gd name="T63" fmla="*/ 627 h 847"/>
                <a:gd name="T64" fmla="*/ 212 w 1220"/>
                <a:gd name="T65" fmla="*/ 720 h 847"/>
                <a:gd name="T66" fmla="*/ 246 w 1220"/>
                <a:gd name="T67" fmla="*/ 763 h 847"/>
                <a:gd name="T68" fmla="*/ 296 w 1220"/>
                <a:gd name="T69" fmla="*/ 805 h 847"/>
                <a:gd name="T70" fmla="*/ 347 w 1220"/>
                <a:gd name="T71" fmla="*/ 822 h 847"/>
                <a:gd name="T72" fmla="*/ 390 w 1220"/>
                <a:gd name="T73" fmla="*/ 839 h 847"/>
                <a:gd name="T74" fmla="*/ 440 w 1220"/>
                <a:gd name="T75" fmla="*/ 847 h 847"/>
                <a:gd name="T76" fmla="*/ 491 w 1220"/>
                <a:gd name="T77" fmla="*/ 839 h 847"/>
                <a:gd name="T78" fmla="*/ 534 w 1220"/>
                <a:gd name="T79" fmla="*/ 822 h 847"/>
                <a:gd name="T80" fmla="*/ 567 w 1220"/>
                <a:gd name="T81" fmla="*/ 788 h 847"/>
                <a:gd name="T82" fmla="*/ 576 w 1220"/>
                <a:gd name="T83" fmla="*/ 729 h 847"/>
                <a:gd name="T84" fmla="*/ 559 w 1220"/>
                <a:gd name="T85" fmla="*/ 661 h 847"/>
                <a:gd name="T86" fmla="*/ 559 w 1220"/>
                <a:gd name="T87" fmla="*/ 627 h 847"/>
                <a:gd name="T88" fmla="*/ 584 w 1220"/>
                <a:gd name="T89" fmla="*/ 602 h 847"/>
                <a:gd name="T90" fmla="*/ 601 w 1220"/>
                <a:gd name="T91" fmla="*/ 568 h 847"/>
                <a:gd name="T92" fmla="*/ 601 w 1220"/>
                <a:gd name="T93" fmla="*/ 517 h 847"/>
                <a:gd name="T94" fmla="*/ 618 w 1220"/>
                <a:gd name="T95" fmla="*/ 483 h 847"/>
                <a:gd name="T96" fmla="*/ 669 w 1220"/>
                <a:gd name="T97" fmla="*/ 458 h 847"/>
                <a:gd name="T98" fmla="*/ 720 w 1220"/>
                <a:gd name="T99" fmla="*/ 432 h 8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0"/>
                <a:gd name="T151" fmla="*/ 0 h 847"/>
                <a:gd name="T152" fmla="*/ 1220 w 1220"/>
                <a:gd name="T153" fmla="*/ 847 h 8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0" h="847">
                  <a:moveTo>
                    <a:pt x="720" y="432"/>
                  </a:moveTo>
                  <a:lnTo>
                    <a:pt x="728" y="432"/>
                  </a:lnTo>
                  <a:lnTo>
                    <a:pt x="745" y="441"/>
                  </a:lnTo>
                  <a:lnTo>
                    <a:pt x="754" y="449"/>
                  </a:lnTo>
                  <a:lnTo>
                    <a:pt x="762" y="449"/>
                  </a:lnTo>
                  <a:lnTo>
                    <a:pt x="779" y="449"/>
                  </a:lnTo>
                  <a:lnTo>
                    <a:pt x="788" y="449"/>
                  </a:lnTo>
                  <a:lnTo>
                    <a:pt x="805" y="458"/>
                  </a:lnTo>
                  <a:lnTo>
                    <a:pt x="813" y="449"/>
                  </a:lnTo>
                  <a:lnTo>
                    <a:pt x="830" y="449"/>
                  </a:lnTo>
                  <a:lnTo>
                    <a:pt x="839" y="449"/>
                  </a:lnTo>
                  <a:lnTo>
                    <a:pt x="855" y="449"/>
                  </a:lnTo>
                  <a:lnTo>
                    <a:pt x="864" y="441"/>
                  </a:lnTo>
                  <a:lnTo>
                    <a:pt x="872" y="441"/>
                  </a:lnTo>
                  <a:lnTo>
                    <a:pt x="889" y="432"/>
                  </a:lnTo>
                  <a:lnTo>
                    <a:pt x="898" y="432"/>
                  </a:lnTo>
                  <a:lnTo>
                    <a:pt x="915" y="424"/>
                  </a:lnTo>
                  <a:lnTo>
                    <a:pt x="915" y="432"/>
                  </a:lnTo>
                  <a:lnTo>
                    <a:pt x="923" y="449"/>
                  </a:lnTo>
                  <a:lnTo>
                    <a:pt x="923" y="458"/>
                  </a:lnTo>
                  <a:lnTo>
                    <a:pt x="932" y="466"/>
                  </a:lnTo>
                  <a:lnTo>
                    <a:pt x="949" y="475"/>
                  </a:lnTo>
                  <a:lnTo>
                    <a:pt x="966" y="483"/>
                  </a:lnTo>
                  <a:lnTo>
                    <a:pt x="974" y="483"/>
                  </a:lnTo>
                  <a:lnTo>
                    <a:pt x="991" y="483"/>
                  </a:lnTo>
                  <a:lnTo>
                    <a:pt x="1008" y="483"/>
                  </a:lnTo>
                  <a:lnTo>
                    <a:pt x="1016" y="483"/>
                  </a:lnTo>
                  <a:lnTo>
                    <a:pt x="1033" y="483"/>
                  </a:lnTo>
                  <a:lnTo>
                    <a:pt x="1050" y="475"/>
                  </a:lnTo>
                  <a:lnTo>
                    <a:pt x="1059" y="475"/>
                  </a:lnTo>
                  <a:lnTo>
                    <a:pt x="1076" y="466"/>
                  </a:lnTo>
                  <a:lnTo>
                    <a:pt x="1093" y="466"/>
                  </a:lnTo>
                  <a:lnTo>
                    <a:pt x="1101" y="458"/>
                  </a:lnTo>
                  <a:lnTo>
                    <a:pt x="1118" y="449"/>
                  </a:lnTo>
                  <a:lnTo>
                    <a:pt x="1127" y="441"/>
                  </a:lnTo>
                  <a:lnTo>
                    <a:pt x="1143" y="432"/>
                  </a:lnTo>
                  <a:lnTo>
                    <a:pt x="1152" y="432"/>
                  </a:lnTo>
                  <a:lnTo>
                    <a:pt x="1169" y="415"/>
                  </a:lnTo>
                  <a:lnTo>
                    <a:pt x="1186" y="398"/>
                  </a:lnTo>
                  <a:lnTo>
                    <a:pt x="1203" y="381"/>
                  </a:lnTo>
                  <a:lnTo>
                    <a:pt x="1211" y="356"/>
                  </a:lnTo>
                  <a:lnTo>
                    <a:pt x="1220" y="339"/>
                  </a:lnTo>
                  <a:lnTo>
                    <a:pt x="1220" y="322"/>
                  </a:lnTo>
                  <a:lnTo>
                    <a:pt x="1220" y="297"/>
                  </a:lnTo>
                  <a:lnTo>
                    <a:pt x="1220" y="280"/>
                  </a:lnTo>
                  <a:lnTo>
                    <a:pt x="1211" y="263"/>
                  </a:lnTo>
                  <a:lnTo>
                    <a:pt x="1203" y="246"/>
                  </a:lnTo>
                  <a:lnTo>
                    <a:pt x="1194" y="229"/>
                  </a:lnTo>
                  <a:lnTo>
                    <a:pt x="1186" y="212"/>
                  </a:lnTo>
                  <a:lnTo>
                    <a:pt x="1169" y="204"/>
                  </a:lnTo>
                  <a:lnTo>
                    <a:pt x="1160" y="195"/>
                  </a:lnTo>
                  <a:lnTo>
                    <a:pt x="1143" y="178"/>
                  </a:lnTo>
                  <a:lnTo>
                    <a:pt x="1127" y="170"/>
                  </a:lnTo>
                  <a:lnTo>
                    <a:pt x="1110" y="170"/>
                  </a:lnTo>
                  <a:lnTo>
                    <a:pt x="1093" y="161"/>
                  </a:lnTo>
                  <a:lnTo>
                    <a:pt x="1067" y="153"/>
                  </a:lnTo>
                  <a:lnTo>
                    <a:pt x="1050" y="153"/>
                  </a:lnTo>
                  <a:lnTo>
                    <a:pt x="1033" y="153"/>
                  </a:lnTo>
                  <a:lnTo>
                    <a:pt x="1008" y="144"/>
                  </a:lnTo>
                  <a:lnTo>
                    <a:pt x="991" y="144"/>
                  </a:lnTo>
                  <a:lnTo>
                    <a:pt x="974" y="144"/>
                  </a:lnTo>
                  <a:lnTo>
                    <a:pt x="966" y="144"/>
                  </a:lnTo>
                  <a:lnTo>
                    <a:pt x="957" y="144"/>
                  </a:lnTo>
                  <a:lnTo>
                    <a:pt x="940" y="144"/>
                  </a:lnTo>
                  <a:lnTo>
                    <a:pt x="915" y="144"/>
                  </a:lnTo>
                  <a:lnTo>
                    <a:pt x="898" y="144"/>
                  </a:lnTo>
                  <a:lnTo>
                    <a:pt x="872" y="136"/>
                  </a:lnTo>
                  <a:lnTo>
                    <a:pt x="864" y="127"/>
                  </a:lnTo>
                  <a:lnTo>
                    <a:pt x="855" y="110"/>
                  </a:lnTo>
                  <a:lnTo>
                    <a:pt x="855" y="93"/>
                  </a:lnTo>
                  <a:lnTo>
                    <a:pt x="847" y="77"/>
                  </a:lnTo>
                  <a:lnTo>
                    <a:pt x="839" y="60"/>
                  </a:lnTo>
                  <a:lnTo>
                    <a:pt x="822" y="43"/>
                  </a:lnTo>
                  <a:lnTo>
                    <a:pt x="813" y="26"/>
                  </a:lnTo>
                  <a:lnTo>
                    <a:pt x="805" y="17"/>
                  </a:lnTo>
                  <a:lnTo>
                    <a:pt x="796" y="9"/>
                  </a:lnTo>
                  <a:lnTo>
                    <a:pt x="796" y="0"/>
                  </a:lnTo>
                  <a:lnTo>
                    <a:pt x="8" y="348"/>
                  </a:lnTo>
                  <a:lnTo>
                    <a:pt x="0" y="365"/>
                  </a:lnTo>
                  <a:lnTo>
                    <a:pt x="0" y="381"/>
                  </a:lnTo>
                  <a:lnTo>
                    <a:pt x="0" y="398"/>
                  </a:lnTo>
                  <a:lnTo>
                    <a:pt x="8" y="415"/>
                  </a:lnTo>
                  <a:lnTo>
                    <a:pt x="17" y="424"/>
                  </a:lnTo>
                  <a:lnTo>
                    <a:pt x="25" y="441"/>
                  </a:lnTo>
                  <a:lnTo>
                    <a:pt x="34" y="458"/>
                  </a:lnTo>
                  <a:lnTo>
                    <a:pt x="42" y="466"/>
                  </a:lnTo>
                  <a:lnTo>
                    <a:pt x="51" y="483"/>
                  </a:lnTo>
                  <a:lnTo>
                    <a:pt x="68" y="500"/>
                  </a:lnTo>
                  <a:lnTo>
                    <a:pt x="85" y="509"/>
                  </a:lnTo>
                  <a:lnTo>
                    <a:pt x="110" y="525"/>
                  </a:lnTo>
                  <a:lnTo>
                    <a:pt x="127" y="534"/>
                  </a:lnTo>
                  <a:lnTo>
                    <a:pt x="144" y="542"/>
                  </a:lnTo>
                  <a:lnTo>
                    <a:pt x="169" y="551"/>
                  </a:lnTo>
                  <a:lnTo>
                    <a:pt x="178" y="559"/>
                  </a:lnTo>
                  <a:lnTo>
                    <a:pt x="195" y="585"/>
                  </a:lnTo>
                  <a:lnTo>
                    <a:pt x="195" y="627"/>
                  </a:lnTo>
                  <a:lnTo>
                    <a:pt x="203" y="661"/>
                  </a:lnTo>
                  <a:lnTo>
                    <a:pt x="203" y="703"/>
                  </a:lnTo>
                  <a:lnTo>
                    <a:pt x="212" y="720"/>
                  </a:lnTo>
                  <a:lnTo>
                    <a:pt x="229" y="737"/>
                  </a:lnTo>
                  <a:lnTo>
                    <a:pt x="237" y="754"/>
                  </a:lnTo>
                  <a:lnTo>
                    <a:pt x="246" y="763"/>
                  </a:lnTo>
                  <a:lnTo>
                    <a:pt x="263" y="780"/>
                  </a:lnTo>
                  <a:lnTo>
                    <a:pt x="279" y="797"/>
                  </a:lnTo>
                  <a:lnTo>
                    <a:pt x="296" y="805"/>
                  </a:lnTo>
                  <a:lnTo>
                    <a:pt x="313" y="813"/>
                  </a:lnTo>
                  <a:lnTo>
                    <a:pt x="330" y="813"/>
                  </a:lnTo>
                  <a:lnTo>
                    <a:pt x="347" y="822"/>
                  </a:lnTo>
                  <a:lnTo>
                    <a:pt x="364" y="830"/>
                  </a:lnTo>
                  <a:lnTo>
                    <a:pt x="381" y="830"/>
                  </a:lnTo>
                  <a:lnTo>
                    <a:pt x="390" y="839"/>
                  </a:lnTo>
                  <a:lnTo>
                    <a:pt x="407" y="839"/>
                  </a:lnTo>
                  <a:lnTo>
                    <a:pt x="423" y="839"/>
                  </a:lnTo>
                  <a:lnTo>
                    <a:pt x="440" y="847"/>
                  </a:lnTo>
                  <a:lnTo>
                    <a:pt x="457" y="847"/>
                  </a:lnTo>
                  <a:lnTo>
                    <a:pt x="474" y="839"/>
                  </a:lnTo>
                  <a:lnTo>
                    <a:pt x="491" y="839"/>
                  </a:lnTo>
                  <a:lnTo>
                    <a:pt x="508" y="839"/>
                  </a:lnTo>
                  <a:lnTo>
                    <a:pt x="525" y="830"/>
                  </a:lnTo>
                  <a:lnTo>
                    <a:pt x="534" y="822"/>
                  </a:lnTo>
                  <a:lnTo>
                    <a:pt x="551" y="813"/>
                  </a:lnTo>
                  <a:lnTo>
                    <a:pt x="559" y="805"/>
                  </a:lnTo>
                  <a:lnTo>
                    <a:pt x="567" y="788"/>
                  </a:lnTo>
                  <a:lnTo>
                    <a:pt x="576" y="763"/>
                  </a:lnTo>
                  <a:lnTo>
                    <a:pt x="576" y="746"/>
                  </a:lnTo>
                  <a:lnTo>
                    <a:pt x="576" y="729"/>
                  </a:lnTo>
                  <a:lnTo>
                    <a:pt x="567" y="703"/>
                  </a:lnTo>
                  <a:lnTo>
                    <a:pt x="559" y="686"/>
                  </a:lnTo>
                  <a:lnTo>
                    <a:pt x="559" y="661"/>
                  </a:lnTo>
                  <a:lnTo>
                    <a:pt x="551" y="644"/>
                  </a:lnTo>
                  <a:lnTo>
                    <a:pt x="551" y="636"/>
                  </a:lnTo>
                  <a:lnTo>
                    <a:pt x="559" y="627"/>
                  </a:lnTo>
                  <a:lnTo>
                    <a:pt x="567" y="619"/>
                  </a:lnTo>
                  <a:lnTo>
                    <a:pt x="576" y="610"/>
                  </a:lnTo>
                  <a:lnTo>
                    <a:pt x="584" y="602"/>
                  </a:lnTo>
                  <a:lnTo>
                    <a:pt x="593" y="593"/>
                  </a:lnTo>
                  <a:lnTo>
                    <a:pt x="601" y="585"/>
                  </a:lnTo>
                  <a:lnTo>
                    <a:pt x="601" y="568"/>
                  </a:lnTo>
                  <a:lnTo>
                    <a:pt x="610" y="551"/>
                  </a:lnTo>
                  <a:lnTo>
                    <a:pt x="610" y="534"/>
                  </a:lnTo>
                  <a:lnTo>
                    <a:pt x="601" y="517"/>
                  </a:lnTo>
                  <a:lnTo>
                    <a:pt x="584" y="500"/>
                  </a:lnTo>
                  <a:lnTo>
                    <a:pt x="601" y="492"/>
                  </a:lnTo>
                  <a:lnTo>
                    <a:pt x="618" y="483"/>
                  </a:lnTo>
                  <a:lnTo>
                    <a:pt x="635" y="475"/>
                  </a:lnTo>
                  <a:lnTo>
                    <a:pt x="652" y="466"/>
                  </a:lnTo>
                  <a:lnTo>
                    <a:pt x="669" y="458"/>
                  </a:lnTo>
                  <a:lnTo>
                    <a:pt x="686" y="449"/>
                  </a:lnTo>
                  <a:lnTo>
                    <a:pt x="703" y="441"/>
                  </a:lnTo>
                  <a:lnTo>
                    <a:pt x="720" y="432"/>
                  </a:lnTo>
                  <a:close/>
                </a:path>
              </a:pathLst>
            </a:custGeom>
            <a:solidFill>
              <a:srgbClr val="7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3" name="Freeform 241"/>
            <p:cNvSpPr>
              <a:spLocks/>
            </p:cNvSpPr>
            <p:nvPr/>
          </p:nvSpPr>
          <p:spPr bwMode="auto">
            <a:xfrm>
              <a:off x="1592" y="3354"/>
              <a:ext cx="204" cy="43"/>
            </a:xfrm>
            <a:custGeom>
              <a:avLst/>
              <a:gdLst>
                <a:gd name="T0" fmla="*/ 204 w 204"/>
                <a:gd name="T1" fmla="*/ 9 h 43"/>
                <a:gd name="T2" fmla="*/ 195 w 204"/>
                <a:gd name="T3" fmla="*/ 0 h 43"/>
                <a:gd name="T4" fmla="*/ 187 w 204"/>
                <a:gd name="T5" fmla="*/ 9 h 43"/>
                <a:gd name="T6" fmla="*/ 178 w 204"/>
                <a:gd name="T7" fmla="*/ 17 h 43"/>
                <a:gd name="T8" fmla="*/ 161 w 204"/>
                <a:gd name="T9" fmla="*/ 17 h 43"/>
                <a:gd name="T10" fmla="*/ 153 w 204"/>
                <a:gd name="T11" fmla="*/ 26 h 43"/>
                <a:gd name="T12" fmla="*/ 136 w 204"/>
                <a:gd name="T13" fmla="*/ 26 h 43"/>
                <a:gd name="T14" fmla="*/ 128 w 204"/>
                <a:gd name="T15" fmla="*/ 26 h 43"/>
                <a:gd name="T16" fmla="*/ 119 w 204"/>
                <a:gd name="T17" fmla="*/ 34 h 43"/>
                <a:gd name="T18" fmla="*/ 102 w 204"/>
                <a:gd name="T19" fmla="*/ 34 h 43"/>
                <a:gd name="T20" fmla="*/ 94 w 204"/>
                <a:gd name="T21" fmla="*/ 34 h 43"/>
                <a:gd name="T22" fmla="*/ 77 w 204"/>
                <a:gd name="T23" fmla="*/ 34 h 43"/>
                <a:gd name="T24" fmla="*/ 68 w 204"/>
                <a:gd name="T25" fmla="*/ 34 h 43"/>
                <a:gd name="T26" fmla="*/ 60 w 204"/>
                <a:gd name="T27" fmla="*/ 26 h 43"/>
                <a:gd name="T28" fmla="*/ 43 w 204"/>
                <a:gd name="T29" fmla="*/ 26 h 43"/>
                <a:gd name="T30" fmla="*/ 34 w 204"/>
                <a:gd name="T31" fmla="*/ 17 h 43"/>
                <a:gd name="T32" fmla="*/ 26 w 204"/>
                <a:gd name="T33" fmla="*/ 17 h 43"/>
                <a:gd name="T34" fmla="*/ 9 w 204"/>
                <a:gd name="T35" fmla="*/ 9 h 43"/>
                <a:gd name="T36" fmla="*/ 0 w 204"/>
                <a:gd name="T37" fmla="*/ 17 h 43"/>
                <a:gd name="T38" fmla="*/ 17 w 204"/>
                <a:gd name="T39" fmla="*/ 26 h 43"/>
                <a:gd name="T40" fmla="*/ 26 w 204"/>
                <a:gd name="T41" fmla="*/ 34 h 43"/>
                <a:gd name="T42" fmla="*/ 43 w 204"/>
                <a:gd name="T43" fmla="*/ 34 h 43"/>
                <a:gd name="T44" fmla="*/ 51 w 204"/>
                <a:gd name="T45" fmla="*/ 43 h 43"/>
                <a:gd name="T46" fmla="*/ 68 w 204"/>
                <a:gd name="T47" fmla="*/ 43 h 43"/>
                <a:gd name="T48" fmla="*/ 77 w 204"/>
                <a:gd name="T49" fmla="*/ 43 h 43"/>
                <a:gd name="T50" fmla="*/ 94 w 204"/>
                <a:gd name="T51" fmla="*/ 43 h 43"/>
                <a:gd name="T52" fmla="*/ 102 w 204"/>
                <a:gd name="T53" fmla="*/ 43 h 43"/>
                <a:gd name="T54" fmla="*/ 119 w 204"/>
                <a:gd name="T55" fmla="*/ 43 h 43"/>
                <a:gd name="T56" fmla="*/ 128 w 204"/>
                <a:gd name="T57" fmla="*/ 43 h 43"/>
                <a:gd name="T58" fmla="*/ 144 w 204"/>
                <a:gd name="T59" fmla="*/ 43 h 43"/>
                <a:gd name="T60" fmla="*/ 153 w 204"/>
                <a:gd name="T61" fmla="*/ 34 h 43"/>
                <a:gd name="T62" fmla="*/ 170 w 204"/>
                <a:gd name="T63" fmla="*/ 34 h 43"/>
                <a:gd name="T64" fmla="*/ 178 w 204"/>
                <a:gd name="T65" fmla="*/ 26 h 43"/>
                <a:gd name="T66" fmla="*/ 195 w 204"/>
                <a:gd name="T67" fmla="*/ 17 h 43"/>
                <a:gd name="T68" fmla="*/ 204 w 204"/>
                <a:gd name="T69" fmla="*/ 17 h 43"/>
                <a:gd name="T70" fmla="*/ 195 w 204"/>
                <a:gd name="T71" fmla="*/ 9 h 43"/>
                <a:gd name="T72" fmla="*/ 204 w 204"/>
                <a:gd name="T73" fmla="*/ 9 h 43"/>
                <a:gd name="T74" fmla="*/ 204 w 204"/>
                <a:gd name="T75" fmla="*/ 0 h 43"/>
                <a:gd name="T76" fmla="*/ 195 w 204"/>
                <a:gd name="T77" fmla="*/ 0 h 43"/>
                <a:gd name="T78" fmla="*/ 204 w 204"/>
                <a:gd name="T79" fmla="*/ 9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4"/>
                <a:gd name="T121" fmla="*/ 0 h 43"/>
                <a:gd name="T122" fmla="*/ 204 w 20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4" h="43">
                  <a:moveTo>
                    <a:pt x="204" y="9"/>
                  </a:moveTo>
                  <a:lnTo>
                    <a:pt x="195" y="0"/>
                  </a:lnTo>
                  <a:lnTo>
                    <a:pt x="187" y="9"/>
                  </a:lnTo>
                  <a:lnTo>
                    <a:pt x="178" y="17"/>
                  </a:lnTo>
                  <a:lnTo>
                    <a:pt x="161" y="17"/>
                  </a:lnTo>
                  <a:lnTo>
                    <a:pt x="153" y="26"/>
                  </a:lnTo>
                  <a:lnTo>
                    <a:pt x="136" y="26"/>
                  </a:lnTo>
                  <a:lnTo>
                    <a:pt x="128" y="26"/>
                  </a:lnTo>
                  <a:lnTo>
                    <a:pt x="119" y="34"/>
                  </a:lnTo>
                  <a:lnTo>
                    <a:pt x="102" y="34"/>
                  </a:lnTo>
                  <a:lnTo>
                    <a:pt x="94" y="34"/>
                  </a:lnTo>
                  <a:lnTo>
                    <a:pt x="77" y="34"/>
                  </a:lnTo>
                  <a:lnTo>
                    <a:pt x="68" y="34"/>
                  </a:lnTo>
                  <a:lnTo>
                    <a:pt x="60" y="26"/>
                  </a:lnTo>
                  <a:lnTo>
                    <a:pt x="43" y="26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9" y="9"/>
                  </a:lnTo>
                  <a:lnTo>
                    <a:pt x="0" y="17"/>
                  </a:lnTo>
                  <a:lnTo>
                    <a:pt x="17" y="26"/>
                  </a:lnTo>
                  <a:lnTo>
                    <a:pt x="26" y="34"/>
                  </a:lnTo>
                  <a:lnTo>
                    <a:pt x="43" y="34"/>
                  </a:lnTo>
                  <a:lnTo>
                    <a:pt x="51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94" y="43"/>
                  </a:lnTo>
                  <a:lnTo>
                    <a:pt x="102" y="43"/>
                  </a:lnTo>
                  <a:lnTo>
                    <a:pt x="119" y="43"/>
                  </a:lnTo>
                  <a:lnTo>
                    <a:pt x="128" y="43"/>
                  </a:lnTo>
                  <a:lnTo>
                    <a:pt x="144" y="43"/>
                  </a:lnTo>
                  <a:lnTo>
                    <a:pt x="153" y="34"/>
                  </a:lnTo>
                  <a:lnTo>
                    <a:pt x="170" y="34"/>
                  </a:lnTo>
                  <a:lnTo>
                    <a:pt x="178" y="26"/>
                  </a:lnTo>
                  <a:lnTo>
                    <a:pt x="195" y="17"/>
                  </a:lnTo>
                  <a:lnTo>
                    <a:pt x="204" y="17"/>
                  </a:lnTo>
                  <a:lnTo>
                    <a:pt x="195" y="9"/>
                  </a:lnTo>
                  <a:lnTo>
                    <a:pt x="204" y="9"/>
                  </a:lnTo>
                  <a:lnTo>
                    <a:pt x="204" y="0"/>
                  </a:lnTo>
                  <a:lnTo>
                    <a:pt x="195" y="0"/>
                  </a:lnTo>
                  <a:lnTo>
                    <a:pt x="2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4" name="Freeform 242"/>
            <p:cNvSpPr>
              <a:spLocks/>
            </p:cNvSpPr>
            <p:nvPr/>
          </p:nvSpPr>
          <p:spPr bwMode="auto">
            <a:xfrm>
              <a:off x="1787" y="3363"/>
              <a:ext cx="34" cy="51"/>
            </a:xfrm>
            <a:custGeom>
              <a:avLst/>
              <a:gdLst>
                <a:gd name="T0" fmla="*/ 34 w 34"/>
                <a:gd name="T1" fmla="*/ 34 h 51"/>
                <a:gd name="T2" fmla="*/ 34 w 34"/>
                <a:gd name="T3" fmla="*/ 34 h 51"/>
                <a:gd name="T4" fmla="*/ 26 w 34"/>
                <a:gd name="T5" fmla="*/ 34 h 51"/>
                <a:gd name="T6" fmla="*/ 17 w 34"/>
                <a:gd name="T7" fmla="*/ 25 h 51"/>
                <a:gd name="T8" fmla="*/ 17 w 34"/>
                <a:gd name="T9" fmla="*/ 8 h 51"/>
                <a:gd name="T10" fmla="*/ 9 w 34"/>
                <a:gd name="T11" fmla="*/ 0 h 51"/>
                <a:gd name="T12" fmla="*/ 0 w 34"/>
                <a:gd name="T13" fmla="*/ 0 h 51"/>
                <a:gd name="T14" fmla="*/ 0 w 34"/>
                <a:gd name="T15" fmla="*/ 17 h 51"/>
                <a:gd name="T16" fmla="*/ 9 w 34"/>
                <a:gd name="T17" fmla="*/ 25 h 51"/>
                <a:gd name="T18" fmla="*/ 17 w 34"/>
                <a:gd name="T19" fmla="*/ 42 h 51"/>
                <a:gd name="T20" fmla="*/ 26 w 34"/>
                <a:gd name="T21" fmla="*/ 51 h 51"/>
                <a:gd name="T22" fmla="*/ 26 w 34"/>
                <a:gd name="T23" fmla="*/ 51 h 51"/>
                <a:gd name="T24" fmla="*/ 34 w 34"/>
                <a:gd name="T25" fmla="*/ 34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51"/>
                <a:gd name="T41" fmla="*/ 34 w 34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51">
                  <a:moveTo>
                    <a:pt x="34" y="34"/>
                  </a:moveTo>
                  <a:lnTo>
                    <a:pt x="34" y="34"/>
                  </a:lnTo>
                  <a:lnTo>
                    <a:pt x="26" y="34"/>
                  </a:lnTo>
                  <a:lnTo>
                    <a:pt x="17" y="25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9" y="25"/>
                  </a:lnTo>
                  <a:lnTo>
                    <a:pt x="17" y="42"/>
                  </a:lnTo>
                  <a:lnTo>
                    <a:pt x="26" y="51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5" name="Freeform 243"/>
            <p:cNvSpPr>
              <a:spLocks/>
            </p:cNvSpPr>
            <p:nvPr/>
          </p:nvSpPr>
          <p:spPr bwMode="auto">
            <a:xfrm>
              <a:off x="1813" y="3363"/>
              <a:ext cx="228" cy="68"/>
            </a:xfrm>
            <a:custGeom>
              <a:avLst/>
              <a:gdLst>
                <a:gd name="T0" fmla="*/ 220 w 228"/>
                <a:gd name="T1" fmla="*/ 0 h 68"/>
                <a:gd name="T2" fmla="*/ 220 w 228"/>
                <a:gd name="T3" fmla="*/ 0 h 68"/>
                <a:gd name="T4" fmla="*/ 203 w 228"/>
                <a:gd name="T5" fmla="*/ 8 h 68"/>
                <a:gd name="T6" fmla="*/ 195 w 228"/>
                <a:gd name="T7" fmla="*/ 17 h 68"/>
                <a:gd name="T8" fmla="*/ 178 w 228"/>
                <a:gd name="T9" fmla="*/ 17 h 68"/>
                <a:gd name="T10" fmla="*/ 169 w 228"/>
                <a:gd name="T11" fmla="*/ 25 h 68"/>
                <a:gd name="T12" fmla="*/ 152 w 228"/>
                <a:gd name="T13" fmla="*/ 34 h 68"/>
                <a:gd name="T14" fmla="*/ 144 w 228"/>
                <a:gd name="T15" fmla="*/ 42 h 68"/>
                <a:gd name="T16" fmla="*/ 127 w 228"/>
                <a:gd name="T17" fmla="*/ 42 h 68"/>
                <a:gd name="T18" fmla="*/ 110 w 228"/>
                <a:gd name="T19" fmla="*/ 51 h 68"/>
                <a:gd name="T20" fmla="*/ 101 w 228"/>
                <a:gd name="T21" fmla="*/ 51 h 68"/>
                <a:gd name="T22" fmla="*/ 84 w 228"/>
                <a:gd name="T23" fmla="*/ 51 h 68"/>
                <a:gd name="T24" fmla="*/ 76 w 228"/>
                <a:gd name="T25" fmla="*/ 51 h 68"/>
                <a:gd name="T26" fmla="*/ 59 w 228"/>
                <a:gd name="T27" fmla="*/ 51 h 68"/>
                <a:gd name="T28" fmla="*/ 42 w 228"/>
                <a:gd name="T29" fmla="*/ 51 h 68"/>
                <a:gd name="T30" fmla="*/ 34 w 228"/>
                <a:gd name="T31" fmla="*/ 51 h 68"/>
                <a:gd name="T32" fmla="*/ 17 w 228"/>
                <a:gd name="T33" fmla="*/ 42 h 68"/>
                <a:gd name="T34" fmla="*/ 8 w 228"/>
                <a:gd name="T35" fmla="*/ 34 h 68"/>
                <a:gd name="T36" fmla="*/ 0 w 228"/>
                <a:gd name="T37" fmla="*/ 51 h 68"/>
                <a:gd name="T38" fmla="*/ 17 w 228"/>
                <a:gd name="T39" fmla="*/ 59 h 68"/>
                <a:gd name="T40" fmla="*/ 25 w 228"/>
                <a:gd name="T41" fmla="*/ 59 h 68"/>
                <a:gd name="T42" fmla="*/ 42 w 228"/>
                <a:gd name="T43" fmla="*/ 68 h 68"/>
                <a:gd name="T44" fmla="*/ 59 w 228"/>
                <a:gd name="T45" fmla="*/ 68 h 68"/>
                <a:gd name="T46" fmla="*/ 76 w 228"/>
                <a:gd name="T47" fmla="*/ 68 h 68"/>
                <a:gd name="T48" fmla="*/ 84 w 228"/>
                <a:gd name="T49" fmla="*/ 68 h 68"/>
                <a:gd name="T50" fmla="*/ 101 w 228"/>
                <a:gd name="T51" fmla="*/ 68 h 68"/>
                <a:gd name="T52" fmla="*/ 118 w 228"/>
                <a:gd name="T53" fmla="*/ 59 h 68"/>
                <a:gd name="T54" fmla="*/ 127 w 228"/>
                <a:gd name="T55" fmla="*/ 59 h 68"/>
                <a:gd name="T56" fmla="*/ 144 w 228"/>
                <a:gd name="T57" fmla="*/ 51 h 68"/>
                <a:gd name="T58" fmla="*/ 161 w 228"/>
                <a:gd name="T59" fmla="*/ 42 h 68"/>
                <a:gd name="T60" fmla="*/ 169 w 228"/>
                <a:gd name="T61" fmla="*/ 42 h 68"/>
                <a:gd name="T62" fmla="*/ 186 w 228"/>
                <a:gd name="T63" fmla="*/ 34 h 68"/>
                <a:gd name="T64" fmla="*/ 203 w 228"/>
                <a:gd name="T65" fmla="*/ 25 h 68"/>
                <a:gd name="T66" fmla="*/ 211 w 228"/>
                <a:gd name="T67" fmla="*/ 17 h 68"/>
                <a:gd name="T68" fmla="*/ 228 w 228"/>
                <a:gd name="T69" fmla="*/ 8 h 68"/>
                <a:gd name="T70" fmla="*/ 228 w 228"/>
                <a:gd name="T71" fmla="*/ 8 h 68"/>
                <a:gd name="T72" fmla="*/ 220 w 228"/>
                <a:gd name="T73" fmla="*/ 0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8"/>
                <a:gd name="T112" fmla="*/ 0 h 68"/>
                <a:gd name="T113" fmla="*/ 228 w 228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8" h="68">
                  <a:moveTo>
                    <a:pt x="220" y="0"/>
                  </a:moveTo>
                  <a:lnTo>
                    <a:pt x="220" y="0"/>
                  </a:lnTo>
                  <a:lnTo>
                    <a:pt x="203" y="8"/>
                  </a:lnTo>
                  <a:lnTo>
                    <a:pt x="195" y="17"/>
                  </a:lnTo>
                  <a:lnTo>
                    <a:pt x="178" y="17"/>
                  </a:lnTo>
                  <a:lnTo>
                    <a:pt x="169" y="25"/>
                  </a:lnTo>
                  <a:lnTo>
                    <a:pt x="152" y="34"/>
                  </a:lnTo>
                  <a:lnTo>
                    <a:pt x="144" y="42"/>
                  </a:lnTo>
                  <a:lnTo>
                    <a:pt x="127" y="42"/>
                  </a:lnTo>
                  <a:lnTo>
                    <a:pt x="110" y="51"/>
                  </a:lnTo>
                  <a:lnTo>
                    <a:pt x="101" y="51"/>
                  </a:lnTo>
                  <a:lnTo>
                    <a:pt x="84" y="51"/>
                  </a:lnTo>
                  <a:lnTo>
                    <a:pt x="76" y="51"/>
                  </a:lnTo>
                  <a:lnTo>
                    <a:pt x="59" y="51"/>
                  </a:lnTo>
                  <a:lnTo>
                    <a:pt x="42" y="51"/>
                  </a:lnTo>
                  <a:lnTo>
                    <a:pt x="34" y="51"/>
                  </a:lnTo>
                  <a:lnTo>
                    <a:pt x="17" y="42"/>
                  </a:lnTo>
                  <a:lnTo>
                    <a:pt x="8" y="34"/>
                  </a:lnTo>
                  <a:lnTo>
                    <a:pt x="0" y="51"/>
                  </a:lnTo>
                  <a:lnTo>
                    <a:pt x="17" y="59"/>
                  </a:lnTo>
                  <a:lnTo>
                    <a:pt x="25" y="59"/>
                  </a:lnTo>
                  <a:lnTo>
                    <a:pt x="42" y="68"/>
                  </a:lnTo>
                  <a:lnTo>
                    <a:pt x="59" y="68"/>
                  </a:lnTo>
                  <a:lnTo>
                    <a:pt x="76" y="68"/>
                  </a:lnTo>
                  <a:lnTo>
                    <a:pt x="84" y="68"/>
                  </a:lnTo>
                  <a:lnTo>
                    <a:pt x="101" y="68"/>
                  </a:lnTo>
                  <a:lnTo>
                    <a:pt x="118" y="59"/>
                  </a:lnTo>
                  <a:lnTo>
                    <a:pt x="127" y="59"/>
                  </a:lnTo>
                  <a:lnTo>
                    <a:pt x="144" y="51"/>
                  </a:lnTo>
                  <a:lnTo>
                    <a:pt x="161" y="42"/>
                  </a:lnTo>
                  <a:lnTo>
                    <a:pt x="169" y="42"/>
                  </a:lnTo>
                  <a:lnTo>
                    <a:pt x="186" y="34"/>
                  </a:lnTo>
                  <a:lnTo>
                    <a:pt x="203" y="25"/>
                  </a:lnTo>
                  <a:lnTo>
                    <a:pt x="211" y="17"/>
                  </a:lnTo>
                  <a:lnTo>
                    <a:pt x="228" y="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6" name="Freeform 244"/>
            <p:cNvSpPr>
              <a:spLocks/>
            </p:cNvSpPr>
            <p:nvPr/>
          </p:nvSpPr>
          <p:spPr bwMode="auto">
            <a:xfrm>
              <a:off x="2033" y="3219"/>
              <a:ext cx="76" cy="152"/>
            </a:xfrm>
            <a:custGeom>
              <a:avLst/>
              <a:gdLst>
                <a:gd name="T0" fmla="*/ 59 w 76"/>
                <a:gd name="T1" fmla="*/ 0 h 152"/>
                <a:gd name="T2" fmla="*/ 59 w 76"/>
                <a:gd name="T3" fmla="*/ 0 h 152"/>
                <a:gd name="T4" fmla="*/ 59 w 76"/>
                <a:gd name="T5" fmla="*/ 17 h 152"/>
                <a:gd name="T6" fmla="*/ 59 w 76"/>
                <a:gd name="T7" fmla="*/ 42 h 152"/>
                <a:gd name="T8" fmla="*/ 59 w 76"/>
                <a:gd name="T9" fmla="*/ 59 h 152"/>
                <a:gd name="T10" fmla="*/ 51 w 76"/>
                <a:gd name="T11" fmla="*/ 76 h 152"/>
                <a:gd name="T12" fmla="*/ 42 w 76"/>
                <a:gd name="T13" fmla="*/ 93 h 152"/>
                <a:gd name="T14" fmla="*/ 34 w 76"/>
                <a:gd name="T15" fmla="*/ 110 h 152"/>
                <a:gd name="T16" fmla="*/ 17 w 76"/>
                <a:gd name="T17" fmla="*/ 127 h 152"/>
                <a:gd name="T18" fmla="*/ 0 w 76"/>
                <a:gd name="T19" fmla="*/ 144 h 152"/>
                <a:gd name="T20" fmla="*/ 8 w 76"/>
                <a:gd name="T21" fmla="*/ 152 h 152"/>
                <a:gd name="T22" fmla="*/ 25 w 76"/>
                <a:gd name="T23" fmla="*/ 135 h 152"/>
                <a:gd name="T24" fmla="*/ 42 w 76"/>
                <a:gd name="T25" fmla="*/ 118 h 152"/>
                <a:gd name="T26" fmla="*/ 51 w 76"/>
                <a:gd name="T27" fmla="*/ 101 h 152"/>
                <a:gd name="T28" fmla="*/ 59 w 76"/>
                <a:gd name="T29" fmla="*/ 85 h 152"/>
                <a:gd name="T30" fmla="*/ 68 w 76"/>
                <a:gd name="T31" fmla="*/ 59 h 152"/>
                <a:gd name="T32" fmla="*/ 76 w 76"/>
                <a:gd name="T33" fmla="*/ 42 h 152"/>
                <a:gd name="T34" fmla="*/ 76 w 76"/>
                <a:gd name="T35" fmla="*/ 17 h 152"/>
                <a:gd name="T36" fmla="*/ 68 w 76"/>
                <a:gd name="T37" fmla="*/ 0 h 152"/>
                <a:gd name="T38" fmla="*/ 68 w 76"/>
                <a:gd name="T39" fmla="*/ 0 h 152"/>
                <a:gd name="T40" fmla="*/ 59 w 76"/>
                <a:gd name="T41" fmla="*/ 0 h 1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152"/>
                <a:gd name="T65" fmla="*/ 76 w 76"/>
                <a:gd name="T66" fmla="*/ 152 h 1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152">
                  <a:moveTo>
                    <a:pt x="59" y="0"/>
                  </a:moveTo>
                  <a:lnTo>
                    <a:pt x="59" y="0"/>
                  </a:lnTo>
                  <a:lnTo>
                    <a:pt x="59" y="17"/>
                  </a:lnTo>
                  <a:lnTo>
                    <a:pt x="59" y="42"/>
                  </a:lnTo>
                  <a:lnTo>
                    <a:pt x="59" y="59"/>
                  </a:lnTo>
                  <a:lnTo>
                    <a:pt x="51" y="76"/>
                  </a:lnTo>
                  <a:lnTo>
                    <a:pt x="42" y="93"/>
                  </a:lnTo>
                  <a:lnTo>
                    <a:pt x="34" y="110"/>
                  </a:lnTo>
                  <a:lnTo>
                    <a:pt x="17" y="127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25" y="135"/>
                  </a:lnTo>
                  <a:lnTo>
                    <a:pt x="42" y="118"/>
                  </a:lnTo>
                  <a:lnTo>
                    <a:pt x="51" y="101"/>
                  </a:lnTo>
                  <a:lnTo>
                    <a:pt x="59" y="85"/>
                  </a:lnTo>
                  <a:lnTo>
                    <a:pt x="68" y="59"/>
                  </a:lnTo>
                  <a:lnTo>
                    <a:pt x="76" y="42"/>
                  </a:lnTo>
                  <a:lnTo>
                    <a:pt x="76" y="17"/>
                  </a:lnTo>
                  <a:lnTo>
                    <a:pt x="68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7" name="Freeform 245"/>
            <p:cNvSpPr>
              <a:spLocks/>
            </p:cNvSpPr>
            <p:nvPr/>
          </p:nvSpPr>
          <p:spPr bwMode="auto">
            <a:xfrm>
              <a:off x="1855" y="3075"/>
              <a:ext cx="246" cy="144"/>
            </a:xfrm>
            <a:custGeom>
              <a:avLst/>
              <a:gdLst>
                <a:gd name="T0" fmla="*/ 0 w 246"/>
                <a:gd name="T1" fmla="*/ 17 h 144"/>
                <a:gd name="T2" fmla="*/ 0 w 246"/>
                <a:gd name="T3" fmla="*/ 17 h 144"/>
                <a:gd name="T4" fmla="*/ 17 w 246"/>
                <a:gd name="T5" fmla="*/ 17 h 144"/>
                <a:gd name="T6" fmla="*/ 34 w 246"/>
                <a:gd name="T7" fmla="*/ 17 h 144"/>
                <a:gd name="T8" fmla="*/ 59 w 246"/>
                <a:gd name="T9" fmla="*/ 17 h 144"/>
                <a:gd name="T10" fmla="*/ 76 w 246"/>
                <a:gd name="T11" fmla="*/ 25 h 144"/>
                <a:gd name="T12" fmla="*/ 93 w 246"/>
                <a:gd name="T13" fmla="*/ 25 h 144"/>
                <a:gd name="T14" fmla="*/ 110 w 246"/>
                <a:gd name="T15" fmla="*/ 34 h 144"/>
                <a:gd name="T16" fmla="*/ 127 w 246"/>
                <a:gd name="T17" fmla="*/ 34 h 144"/>
                <a:gd name="T18" fmla="*/ 153 w 246"/>
                <a:gd name="T19" fmla="*/ 42 h 144"/>
                <a:gd name="T20" fmla="*/ 161 w 246"/>
                <a:gd name="T21" fmla="*/ 51 h 144"/>
                <a:gd name="T22" fmla="*/ 178 w 246"/>
                <a:gd name="T23" fmla="*/ 59 h 144"/>
                <a:gd name="T24" fmla="*/ 195 w 246"/>
                <a:gd name="T25" fmla="*/ 68 h 144"/>
                <a:gd name="T26" fmla="*/ 203 w 246"/>
                <a:gd name="T27" fmla="*/ 85 h 144"/>
                <a:gd name="T28" fmla="*/ 220 w 246"/>
                <a:gd name="T29" fmla="*/ 93 h 144"/>
                <a:gd name="T30" fmla="*/ 229 w 246"/>
                <a:gd name="T31" fmla="*/ 110 h 144"/>
                <a:gd name="T32" fmla="*/ 229 w 246"/>
                <a:gd name="T33" fmla="*/ 127 h 144"/>
                <a:gd name="T34" fmla="*/ 237 w 246"/>
                <a:gd name="T35" fmla="*/ 144 h 144"/>
                <a:gd name="T36" fmla="*/ 246 w 246"/>
                <a:gd name="T37" fmla="*/ 144 h 144"/>
                <a:gd name="T38" fmla="*/ 246 w 246"/>
                <a:gd name="T39" fmla="*/ 118 h 144"/>
                <a:gd name="T40" fmla="*/ 237 w 246"/>
                <a:gd name="T41" fmla="*/ 101 h 144"/>
                <a:gd name="T42" fmla="*/ 229 w 246"/>
                <a:gd name="T43" fmla="*/ 93 h 144"/>
                <a:gd name="T44" fmla="*/ 220 w 246"/>
                <a:gd name="T45" fmla="*/ 76 h 144"/>
                <a:gd name="T46" fmla="*/ 203 w 246"/>
                <a:gd name="T47" fmla="*/ 59 h 144"/>
                <a:gd name="T48" fmla="*/ 186 w 246"/>
                <a:gd name="T49" fmla="*/ 51 h 144"/>
                <a:gd name="T50" fmla="*/ 169 w 246"/>
                <a:gd name="T51" fmla="*/ 42 h 144"/>
                <a:gd name="T52" fmla="*/ 153 w 246"/>
                <a:gd name="T53" fmla="*/ 34 h 144"/>
                <a:gd name="T54" fmla="*/ 136 w 246"/>
                <a:gd name="T55" fmla="*/ 25 h 144"/>
                <a:gd name="T56" fmla="*/ 119 w 246"/>
                <a:gd name="T57" fmla="*/ 17 h 144"/>
                <a:gd name="T58" fmla="*/ 93 w 246"/>
                <a:gd name="T59" fmla="*/ 17 h 144"/>
                <a:gd name="T60" fmla="*/ 76 w 246"/>
                <a:gd name="T61" fmla="*/ 8 h 144"/>
                <a:gd name="T62" fmla="*/ 59 w 246"/>
                <a:gd name="T63" fmla="*/ 8 h 144"/>
                <a:gd name="T64" fmla="*/ 34 w 246"/>
                <a:gd name="T65" fmla="*/ 8 h 144"/>
                <a:gd name="T66" fmla="*/ 17 w 246"/>
                <a:gd name="T67" fmla="*/ 0 h 144"/>
                <a:gd name="T68" fmla="*/ 0 w 246"/>
                <a:gd name="T69" fmla="*/ 0 h 144"/>
                <a:gd name="T70" fmla="*/ 0 w 246"/>
                <a:gd name="T71" fmla="*/ 0 h 144"/>
                <a:gd name="T72" fmla="*/ 0 w 246"/>
                <a:gd name="T73" fmla="*/ 17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44"/>
                <a:gd name="T113" fmla="*/ 246 w 246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44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59" y="17"/>
                  </a:lnTo>
                  <a:lnTo>
                    <a:pt x="76" y="25"/>
                  </a:lnTo>
                  <a:lnTo>
                    <a:pt x="93" y="25"/>
                  </a:lnTo>
                  <a:lnTo>
                    <a:pt x="110" y="34"/>
                  </a:lnTo>
                  <a:lnTo>
                    <a:pt x="127" y="34"/>
                  </a:lnTo>
                  <a:lnTo>
                    <a:pt x="153" y="42"/>
                  </a:lnTo>
                  <a:lnTo>
                    <a:pt x="161" y="51"/>
                  </a:lnTo>
                  <a:lnTo>
                    <a:pt x="178" y="59"/>
                  </a:lnTo>
                  <a:lnTo>
                    <a:pt x="195" y="68"/>
                  </a:lnTo>
                  <a:lnTo>
                    <a:pt x="203" y="85"/>
                  </a:lnTo>
                  <a:lnTo>
                    <a:pt x="220" y="93"/>
                  </a:lnTo>
                  <a:lnTo>
                    <a:pt x="229" y="110"/>
                  </a:lnTo>
                  <a:lnTo>
                    <a:pt x="229" y="127"/>
                  </a:lnTo>
                  <a:lnTo>
                    <a:pt x="237" y="144"/>
                  </a:lnTo>
                  <a:lnTo>
                    <a:pt x="246" y="144"/>
                  </a:lnTo>
                  <a:lnTo>
                    <a:pt x="246" y="118"/>
                  </a:lnTo>
                  <a:lnTo>
                    <a:pt x="237" y="101"/>
                  </a:lnTo>
                  <a:lnTo>
                    <a:pt x="229" y="93"/>
                  </a:lnTo>
                  <a:lnTo>
                    <a:pt x="220" y="76"/>
                  </a:lnTo>
                  <a:lnTo>
                    <a:pt x="203" y="59"/>
                  </a:lnTo>
                  <a:lnTo>
                    <a:pt x="186" y="51"/>
                  </a:lnTo>
                  <a:lnTo>
                    <a:pt x="169" y="42"/>
                  </a:lnTo>
                  <a:lnTo>
                    <a:pt x="153" y="34"/>
                  </a:lnTo>
                  <a:lnTo>
                    <a:pt x="136" y="25"/>
                  </a:lnTo>
                  <a:lnTo>
                    <a:pt x="119" y="17"/>
                  </a:lnTo>
                  <a:lnTo>
                    <a:pt x="93" y="17"/>
                  </a:lnTo>
                  <a:lnTo>
                    <a:pt x="76" y="8"/>
                  </a:lnTo>
                  <a:lnTo>
                    <a:pt x="59" y="8"/>
                  </a:lnTo>
                  <a:lnTo>
                    <a:pt x="34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8" name="Freeform 246"/>
            <p:cNvSpPr>
              <a:spLocks/>
            </p:cNvSpPr>
            <p:nvPr/>
          </p:nvSpPr>
          <p:spPr bwMode="auto">
            <a:xfrm>
              <a:off x="1728" y="3049"/>
              <a:ext cx="127" cy="43"/>
            </a:xfrm>
            <a:custGeom>
              <a:avLst/>
              <a:gdLst>
                <a:gd name="T0" fmla="*/ 0 w 127"/>
                <a:gd name="T1" fmla="*/ 0 h 43"/>
                <a:gd name="T2" fmla="*/ 0 w 127"/>
                <a:gd name="T3" fmla="*/ 0 h 43"/>
                <a:gd name="T4" fmla="*/ 8 w 127"/>
                <a:gd name="T5" fmla="*/ 17 h 43"/>
                <a:gd name="T6" fmla="*/ 25 w 127"/>
                <a:gd name="T7" fmla="*/ 34 h 43"/>
                <a:gd name="T8" fmla="*/ 51 w 127"/>
                <a:gd name="T9" fmla="*/ 34 h 43"/>
                <a:gd name="T10" fmla="*/ 68 w 127"/>
                <a:gd name="T11" fmla="*/ 43 h 43"/>
                <a:gd name="T12" fmla="*/ 93 w 127"/>
                <a:gd name="T13" fmla="*/ 43 h 43"/>
                <a:gd name="T14" fmla="*/ 110 w 127"/>
                <a:gd name="T15" fmla="*/ 43 h 43"/>
                <a:gd name="T16" fmla="*/ 119 w 127"/>
                <a:gd name="T17" fmla="*/ 43 h 43"/>
                <a:gd name="T18" fmla="*/ 127 w 127"/>
                <a:gd name="T19" fmla="*/ 43 h 43"/>
                <a:gd name="T20" fmla="*/ 127 w 127"/>
                <a:gd name="T21" fmla="*/ 26 h 43"/>
                <a:gd name="T22" fmla="*/ 119 w 127"/>
                <a:gd name="T23" fmla="*/ 26 h 43"/>
                <a:gd name="T24" fmla="*/ 110 w 127"/>
                <a:gd name="T25" fmla="*/ 26 h 43"/>
                <a:gd name="T26" fmla="*/ 93 w 127"/>
                <a:gd name="T27" fmla="*/ 34 h 43"/>
                <a:gd name="T28" fmla="*/ 68 w 127"/>
                <a:gd name="T29" fmla="*/ 26 h 43"/>
                <a:gd name="T30" fmla="*/ 51 w 127"/>
                <a:gd name="T31" fmla="*/ 26 h 43"/>
                <a:gd name="T32" fmla="*/ 34 w 127"/>
                <a:gd name="T33" fmla="*/ 17 h 43"/>
                <a:gd name="T34" fmla="*/ 17 w 127"/>
                <a:gd name="T35" fmla="*/ 9 h 43"/>
                <a:gd name="T36" fmla="*/ 17 w 127"/>
                <a:gd name="T37" fmla="*/ 0 h 43"/>
                <a:gd name="T38" fmla="*/ 17 w 127"/>
                <a:gd name="T39" fmla="*/ 0 h 43"/>
                <a:gd name="T40" fmla="*/ 0 w 127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43"/>
                <a:gd name="T65" fmla="*/ 127 w 127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43">
                  <a:moveTo>
                    <a:pt x="0" y="0"/>
                  </a:moveTo>
                  <a:lnTo>
                    <a:pt x="0" y="0"/>
                  </a:lnTo>
                  <a:lnTo>
                    <a:pt x="8" y="17"/>
                  </a:lnTo>
                  <a:lnTo>
                    <a:pt x="25" y="34"/>
                  </a:lnTo>
                  <a:lnTo>
                    <a:pt x="51" y="34"/>
                  </a:lnTo>
                  <a:lnTo>
                    <a:pt x="68" y="43"/>
                  </a:lnTo>
                  <a:lnTo>
                    <a:pt x="93" y="43"/>
                  </a:lnTo>
                  <a:lnTo>
                    <a:pt x="110" y="43"/>
                  </a:lnTo>
                  <a:lnTo>
                    <a:pt x="119" y="43"/>
                  </a:lnTo>
                  <a:lnTo>
                    <a:pt x="127" y="43"/>
                  </a:lnTo>
                  <a:lnTo>
                    <a:pt x="127" y="26"/>
                  </a:lnTo>
                  <a:lnTo>
                    <a:pt x="119" y="26"/>
                  </a:lnTo>
                  <a:lnTo>
                    <a:pt x="110" y="26"/>
                  </a:lnTo>
                  <a:lnTo>
                    <a:pt x="93" y="34"/>
                  </a:lnTo>
                  <a:lnTo>
                    <a:pt x="68" y="26"/>
                  </a:lnTo>
                  <a:lnTo>
                    <a:pt x="51" y="26"/>
                  </a:lnTo>
                  <a:lnTo>
                    <a:pt x="34" y="17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69" name="Freeform 247"/>
            <p:cNvSpPr>
              <a:spLocks/>
            </p:cNvSpPr>
            <p:nvPr/>
          </p:nvSpPr>
          <p:spPr bwMode="auto">
            <a:xfrm>
              <a:off x="1669" y="2931"/>
              <a:ext cx="76" cy="118"/>
            </a:xfrm>
            <a:custGeom>
              <a:avLst/>
              <a:gdLst>
                <a:gd name="T0" fmla="*/ 8 w 76"/>
                <a:gd name="T1" fmla="*/ 17 h 118"/>
                <a:gd name="T2" fmla="*/ 0 w 76"/>
                <a:gd name="T3" fmla="*/ 17 h 118"/>
                <a:gd name="T4" fmla="*/ 0 w 76"/>
                <a:gd name="T5" fmla="*/ 17 h 118"/>
                <a:gd name="T6" fmla="*/ 8 w 76"/>
                <a:gd name="T7" fmla="*/ 25 h 118"/>
                <a:gd name="T8" fmla="*/ 17 w 76"/>
                <a:gd name="T9" fmla="*/ 34 h 118"/>
                <a:gd name="T10" fmla="*/ 34 w 76"/>
                <a:gd name="T11" fmla="*/ 51 h 118"/>
                <a:gd name="T12" fmla="*/ 42 w 76"/>
                <a:gd name="T13" fmla="*/ 68 h 118"/>
                <a:gd name="T14" fmla="*/ 51 w 76"/>
                <a:gd name="T15" fmla="*/ 85 h 118"/>
                <a:gd name="T16" fmla="*/ 59 w 76"/>
                <a:gd name="T17" fmla="*/ 101 h 118"/>
                <a:gd name="T18" fmla="*/ 59 w 76"/>
                <a:gd name="T19" fmla="*/ 118 h 118"/>
                <a:gd name="T20" fmla="*/ 76 w 76"/>
                <a:gd name="T21" fmla="*/ 118 h 118"/>
                <a:gd name="T22" fmla="*/ 67 w 76"/>
                <a:gd name="T23" fmla="*/ 101 h 118"/>
                <a:gd name="T24" fmla="*/ 59 w 76"/>
                <a:gd name="T25" fmla="*/ 76 h 118"/>
                <a:gd name="T26" fmla="*/ 51 w 76"/>
                <a:gd name="T27" fmla="*/ 59 h 118"/>
                <a:gd name="T28" fmla="*/ 42 w 76"/>
                <a:gd name="T29" fmla="*/ 42 h 118"/>
                <a:gd name="T30" fmla="*/ 34 w 76"/>
                <a:gd name="T31" fmla="*/ 25 h 118"/>
                <a:gd name="T32" fmla="*/ 25 w 76"/>
                <a:gd name="T33" fmla="*/ 17 h 118"/>
                <a:gd name="T34" fmla="*/ 17 w 76"/>
                <a:gd name="T35" fmla="*/ 8 h 118"/>
                <a:gd name="T36" fmla="*/ 8 w 76"/>
                <a:gd name="T37" fmla="*/ 8 h 118"/>
                <a:gd name="T38" fmla="*/ 8 w 76"/>
                <a:gd name="T39" fmla="*/ 8 h 118"/>
                <a:gd name="T40" fmla="*/ 8 w 76"/>
                <a:gd name="T41" fmla="*/ 8 h 118"/>
                <a:gd name="T42" fmla="*/ 8 w 76"/>
                <a:gd name="T43" fmla="*/ 0 h 118"/>
                <a:gd name="T44" fmla="*/ 8 w 76"/>
                <a:gd name="T45" fmla="*/ 8 h 118"/>
                <a:gd name="T46" fmla="*/ 8 w 76"/>
                <a:gd name="T47" fmla="*/ 17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118"/>
                <a:gd name="T74" fmla="*/ 76 w 76"/>
                <a:gd name="T75" fmla="*/ 118 h 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118">
                  <a:moveTo>
                    <a:pt x="8" y="17"/>
                  </a:moveTo>
                  <a:lnTo>
                    <a:pt x="0" y="17"/>
                  </a:lnTo>
                  <a:lnTo>
                    <a:pt x="8" y="25"/>
                  </a:lnTo>
                  <a:lnTo>
                    <a:pt x="17" y="34"/>
                  </a:lnTo>
                  <a:lnTo>
                    <a:pt x="34" y="51"/>
                  </a:lnTo>
                  <a:lnTo>
                    <a:pt x="42" y="68"/>
                  </a:lnTo>
                  <a:lnTo>
                    <a:pt x="51" y="85"/>
                  </a:lnTo>
                  <a:lnTo>
                    <a:pt x="59" y="101"/>
                  </a:lnTo>
                  <a:lnTo>
                    <a:pt x="59" y="118"/>
                  </a:lnTo>
                  <a:lnTo>
                    <a:pt x="76" y="118"/>
                  </a:lnTo>
                  <a:lnTo>
                    <a:pt x="67" y="101"/>
                  </a:lnTo>
                  <a:lnTo>
                    <a:pt x="59" y="76"/>
                  </a:lnTo>
                  <a:lnTo>
                    <a:pt x="51" y="59"/>
                  </a:lnTo>
                  <a:lnTo>
                    <a:pt x="42" y="42"/>
                  </a:lnTo>
                  <a:lnTo>
                    <a:pt x="34" y="25"/>
                  </a:lnTo>
                  <a:lnTo>
                    <a:pt x="25" y="17"/>
                  </a:lnTo>
                  <a:lnTo>
                    <a:pt x="17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0" name="Freeform 248"/>
            <p:cNvSpPr>
              <a:spLocks/>
            </p:cNvSpPr>
            <p:nvPr/>
          </p:nvSpPr>
          <p:spPr bwMode="auto">
            <a:xfrm>
              <a:off x="881" y="2939"/>
              <a:ext cx="796" cy="356"/>
            </a:xfrm>
            <a:custGeom>
              <a:avLst/>
              <a:gdLst>
                <a:gd name="T0" fmla="*/ 17 w 796"/>
                <a:gd name="T1" fmla="*/ 356 h 356"/>
                <a:gd name="T2" fmla="*/ 8 w 796"/>
                <a:gd name="T3" fmla="*/ 356 h 356"/>
                <a:gd name="T4" fmla="*/ 796 w 796"/>
                <a:gd name="T5" fmla="*/ 9 h 356"/>
                <a:gd name="T6" fmla="*/ 796 w 796"/>
                <a:gd name="T7" fmla="*/ 0 h 356"/>
                <a:gd name="T8" fmla="*/ 8 w 796"/>
                <a:gd name="T9" fmla="*/ 339 h 356"/>
                <a:gd name="T10" fmla="*/ 0 w 796"/>
                <a:gd name="T11" fmla="*/ 348 h 356"/>
                <a:gd name="T12" fmla="*/ 8 w 796"/>
                <a:gd name="T13" fmla="*/ 339 h 356"/>
                <a:gd name="T14" fmla="*/ 0 w 796"/>
                <a:gd name="T15" fmla="*/ 348 h 356"/>
                <a:gd name="T16" fmla="*/ 0 w 796"/>
                <a:gd name="T17" fmla="*/ 348 h 356"/>
                <a:gd name="T18" fmla="*/ 17 w 796"/>
                <a:gd name="T19" fmla="*/ 356 h 3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6"/>
                <a:gd name="T31" fmla="*/ 0 h 356"/>
                <a:gd name="T32" fmla="*/ 796 w 796"/>
                <a:gd name="T33" fmla="*/ 356 h 3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6" h="356">
                  <a:moveTo>
                    <a:pt x="17" y="356"/>
                  </a:moveTo>
                  <a:lnTo>
                    <a:pt x="8" y="356"/>
                  </a:lnTo>
                  <a:lnTo>
                    <a:pt x="796" y="9"/>
                  </a:lnTo>
                  <a:lnTo>
                    <a:pt x="796" y="0"/>
                  </a:lnTo>
                  <a:lnTo>
                    <a:pt x="8" y="339"/>
                  </a:lnTo>
                  <a:lnTo>
                    <a:pt x="0" y="348"/>
                  </a:lnTo>
                  <a:lnTo>
                    <a:pt x="8" y="339"/>
                  </a:lnTo>
                  <a:lnTo>
                    <a:pt x="0" y="348"/>
                  </a:lnTo>
                  <a:lnTo>
                    <a:pt x="17" y="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1" name="Freeform 249"/>
            <p:cNvSpPr>
              <a:spLocks/>
            </p:cNvSpPr>
            <p:nvPr/>
          </p:nvSpPr>
          <p:spPr bwMode="auto">
            <a:xfrm>
              <a:off x="872" y="3287"/>
              <a:ext cx="60" cy="127"/>
            </a:xfrm>
            <a:custGeom>
              <a:avLst/>
              <a:gdLst>
                <a:gd name="T0" fmla="*/ 60 w 60"/>
                <a:gd name="T1" fmla="*/ 118 h 127"/>
                <a:gd name="T2" fmla="*/ 60 w 60"/>
                <a:gd name="T3" fmla="*/ 118 h 127"/>
                <a:gd name="T4" fmla="*/ 51 w 60"/>
                <a:gd name="T5" fmla="*/ 101 h 127"/>
                <a:gd name="T6" fmla="*/ 43 w 60"/>
                <a:gd name="T7" fmla="*/ 93 h 127"/>
                <a:gd name="T8" fmla="*/ 34 w 60"/>
                <a:gd name="T9" fmla="*/ 76 h 127"/>
                <a:gd name="T10" fmla="*/ 26 w 60"/>
                <a:gd name="T11" fmla="*/ 59 h 127"/>
                <a:gd name="T12" fmla="*/ 17 w 60"/>
                <a:gd name="T13" fmla="*/ 50 h 127"/>
                <a:gd name="T14" fmla="*/ 17 w 60"/>
                <a:gd name="T15" fmla="*/ 33 h 127"/>
                <a:gd name="T16" fmla="*/ 17 w 60"/>
                <a:gd name="T17" fmla="*/ 17 h 127"/>
                <a:gd name="T18" fmla="*/ 26 w 60"/>
                <a:gd name="T19" fmla="*/ 8 h 127"/>
                <a:gd name="T20" fmla="*/ 9 w 60"/>
                <a:gd name="T21" fmla="*/ 0 h 127"/>
                <a:gd name="T22" fmla="*/ 0 w 60"/>
                <a:gd name="T23" fmla="*/ 17 h 127"/>
                <a:gd name="T24" fmla="*/ 0 w 60"/>
                <a:gd name="T25" fmla="*/ 33 h 127"/>
                <a:gd name="T26" fmla="*/ 9 w 60"/>
                <a:gd name="T27" fmla="*/ 50 h 127"/>
                <a:gd name="T28" fmla="*/ 9 w 60"/>
                <a:gd name="T29" fmla="*/ 67 h 127"/>
                <a:gd name="T30" fmla="*/ 17 w 60"/>
                <a:gd name="T31" fmla="*/ 84 h 127"/>
                <a:gd name="T32" fmla="*/ 34 w 60"/>
                <a:gd name="T33" fmla="*/ 93 h 127"/>
                <a:gd name="T34" fmla="*/ 43 w 60"/>
                <a:gd name="T35" fmla="*/ 110 h 127"/>
                <a:gd name="T36" fmla="*/ 43 w 60"/>
                <a:gd name="T37" fmla="*/ 127 h 127"/>
                <a:gd name="T38" fmla="*/ 43 w 60"/>
                <a:gd name="T39" fmla="*/ 118 h 127"/>
                <a:gd name="T40" fmla="*/ 60 w 60"/>
                <a:gd name="T41" fmla="*/ 118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27"/>
                <a:gd name="T65" fmla="*/ 60 w 60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27">
                  <a:moveTo>
                    <a:pt x="60" y="118"/>
                  </a:moveTo>
                  <a:lnTo>
                    <a:pt x="60" y="118"/>
                  </a:lnTo>
                  <a:lnTo>
                    <a:pt x="51" y="101"/>
                  </a:lnTo>
                  <a:lnTo>
                    <a:pt x="43" y="93"/>
                  </a:lnTo>
                  <a:lnTo>
                    <a:pt x="34" y="76"/>
                  </a:lnTo>
                  <a:lnTo>
                    <a:pt x="26" y="59"/>
                  </a:lnTo>
                  <a:lnTo>
                    <a:pt x="17" y="50"/>
                  </a:lnTo>
                  <a:lnTo>
                    <a:pt x="17" y="33"/>
                  </a:lnTo>
                  <a:lnTo>
                    <a:pt x="17" y="17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9" y="50"/>
                  </a:lnTo>
                  <a:lnTo>
                    <a:pt x="9" y="67"/>
                  </a:lnTo>
                  <a:lnTo>
                    <a:pt x="17" y="84"/>
                  </a:lnTo>
                  <a:lnTo>
                    <a:pt x="34" y="93"/>
                  </a:lnTo>
                  <a:lnTo>
                    <a:pt x="43" y="110"/>
                  </a:lnTo>
                  <a:lnTo>
                    <a:pt x="43" y="127"/>
                  </a:lnTo>
                  <a:lnTo>
                    <a:pt x="43" y="118"/>
                  </a:lnTo>
                  <a:lnTo>
                    <a:pt x="6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2" name="Freeform 250"/>
            <p:cNvSpPr>
              <a:spLocks/>
            </p:cNvSpPr>
            <p:nvPr/>
          </p:nvSpPr>
          <p:spPr bwMode="auto">
            <a:xfrm>
              <a:off x="915" y="3405"/>
              <a:ext cx="152" cy="102"/>
            </a:xfrm>
            <a:custGeom>
              <a:avLst/>
              <a:gdLst>
                <a:gd name="T0" fmla="*/ 152 w 152"/>
                <a:gd name="T1" fmla="*/ 93 h 102"/>
                <a:gd name="T2" fmla="*/ 152 w 152"/>
                <a:gd name="T3" fmla="*/ 93 h 102"/>
                <a:gd name="T4" fmla="*/ 135 w 152"/>
                <a:gd name="T5" fmla="*/ 76 h 102"/>
                <a:gd name="T6" fmla="*/ 118 w 152"/>
                <a:gd name="T7" fmla="*/ 68 h 102"/>
                <a:gd name="T8" fmla="*/ 93 w 152"/>
                <a:gd name="T9" fmla="*/ 59 h 102"/>
                <a:gd name="T10" fmla="*/ 76 w 152"/>
                <a:gd name="T11" fmla="*/ 51 h 102"/>
                <a:gd name="T12" fmla="*/ 59 w 152"/>
                <a:gd name="T13" fmla="*/ 43 h 102"/>
                <a:gd name="T14" fmla="*/ 42 w 152"/>
                <a:gd name="T15" fmla="*/ 26 h 102"/>
                <a:gd name="T16" fmla="*/ 25 w 152"/>
                <a:gd name="T17" fmla="*/ 17 h 102"/>
                <a:gd name="T18" fmla="*/ 17 w 152"/>
                <a:gd name="T19" fmla="*/ 0 h 102"/>
                <a:gd name="T20" fmla="*/ 0 w 152"/>
                <a:gd name="T21" fmla="*/ 0 h 102"/>
                <a:gd name="T22" fmla="*/ 17 w 152"/>
                <a:gd name="T23" fmla="*/ 26 h 102"/>
                <a:gd name="T24" fmla="*/ 34 w 152"/>
                <a:gd name="T25" fmla="*/ 43 h 102"/>
                <a:gd name="T26" fmla="*/ 51 w 152"/>
                <a:gd name="T27" fmla="*/ 51 h 102"/>
                <a:gd name="T28" fmla="*/ 68 w 152"/>
                <a:gd name="T29" fmla="*/ 59 h 102"/>
                <a:gd name="T30" fmla="*/ 93 w 152"/>
                <a:gd name="T31" fmla="*/ 68 h 102"/>
                <a:gd name="T32" fmla="*/ 110 w 152"/>
                <a:gd name="T33" fmla="*/ 85 h 102"/>
                <a:gd name="T34" fmla="*/ 127 w 152"/>
                <a:gd name="T35" fmla="*/ 93 h 102"/>
                <a:gd name="T36" fmla="*/ 144 w 152"/>
                <a:gd name="T37" fmla="*/ 102 h 102"/>
                <a:gd name="T38" fmla="*/ 144 w 152"/>
                <a:gd name="T39" fmla="*/ 102 h 102"/>
                <a:gd name="T40" fmla="*/ 152 w 152"/>
                <a:gd name="T41" fmla="*/ 93 h 1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02"/>
                <a:gd name="T65" fmla="*/ 152 w 152"/>
                <a:gd name="T66" fmla="*/ 102 h 1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02">
                  <a:moveTo>
                    <a:pt x="152" y="93"/>
                  </a:moveTo>
                  <a:lnTo>
                    <a:pt x="152" y="93"/>
                  </a:lnTo>
                  <a:lnTo>
                    <a:pt x="135" y="76"/>
                  </a:lnTo>
                  <a:lnTo>
                    <a:pt x="118" y="68"/>
                  </a:lnTo>
                  <a:lnTo>
                    <a:pt x="93" y="59"/>
                  </a:lnTo>
                  <a:lnTo>
                    <a:pt x="76" y="51"/>
                  </a:lnTo>
                  <a:lnTo>
                    <a:pt x="59" y="43"/>
                  </a:lnTo>
                  <a:lnTo>
                    <a:pt x="42" y="26"/>
                  </a:lnTo>
                  <a:lnTo>
                    <a:pt x="25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26"/>
                  </a:lnTo>
                  <a:lnTo>
                    <a:pt x="34" y="43"/>
                  </a:lnTo>
                  <a:lnTo>
                    <a:pt x="51" y="51"/>
                  </a:lnTo>
                  <a:lnTo>
                    <a:pt x="68" y="59"/>
                  </a:lnTo>
                  <a:lnTo>
                    <a:pt x="93" y="68"/>
                  </a:lnTo>
                  <a:lnTo>
                    <a:pt x="110" y="85"/>
                  </a:lnTo>
                  <a:lnTo>
                    <a:pt x="127" y="93"/>
                  </a:lnTo>
                  <a:lnTo>
                    <a:pt x="144" y="102"/>
                  </a:lnTo>
                  <a:lnTo>
                    <a:pt x="152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3" name="Freeform 251"/>
            <p:cNvSpPr>
              <a:spLocks/>
            </p:cNvSpPr>
            <p:nvPr/>
          </p:nvSpPr>
          <p:spPr bwMode="auto">
            <a:xfrm>
              <a:off x="1059" y="3498"/>
              <a:ext cx="34" cy="144"/>
            </a:xfrm>
            <a:custGeom>
              <a:avLst/>
              <a:gdLst>
                <a:gd name="T0" fmla="*/ 34 w 34"/>
                <a:gd name="T1" fmla="*/ 136 h 144"/>
                <a:gd name="T2" fmla="*/ 34 w 34"/>
                <a:gd name="T3" fmla="*/ 136 h 144"/>
                <a:gd name="T4" fmla="*/ 25 w 34"/>
                <a:gd name="T5" fmla="*/ 102 h 144"/>
                <a:gd name="T6" fmla="*/ 25 w 34"/>
                <a:gd name="T7" fmla="*/ 68 h 144"/>
                <a:gd name="T8" fmla="*/ 25 w 34"/>
                <a:gd name="T9" fmla="*/ 26 h 144"/>
                <a:gd name="T10" fmla="*/ 8 w 34"/>
                <a:gd name="T11" fmla="*/ 0 h 144"/>
                <a:gd name="T12" fmla="*/ 0 w 34"/>
                <a:gd name="T13" fmla="*/ 9 h 144"/>
                <a:gd name="T14" fmla="*/ 8 w 34"/>
                <a:gd name="T15" fmla="*/ 26 h 144"/>
                <a:gd name="T16" fmla="*/ 17 w 34"/>
                <a:gd name="T17" fmla="*/ 68 h 144"/>
                <a:gd name="T18" fmla="*/ 17 w 34"/>
                <a:gd name="T19" fmla="*/ 102 h 144"/>
                <a:gd name="T20" fmla="*/ 25 w 34"/>
                <a:gd name="T21" fmla="*/ 144 h 144"/>
                <a:gd name="T22" fmla="*/ 25 w 34"/>
                <a:gd name="T23" fmla="*/ 144 h 144"/>
                <a:gd name="T24" fmla="*/ 34 w 34"/>
                <a:gd name="T25" fmla="*/ 136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44"/>
                <a:gd name="T41" fmla="*/ 34 w 3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44">
                  <a:moveTo>
                    <a:pt x="34" y="136"/>
                  </a:moveTo>
                  <a:lnTo>
                    <a:pt x="34" y="136"/>
                  </a:lnTo>
                  <a:lnTo>
                    <a:pt x="25" y="102"/>
                  </a:lnTo>
                  <a:lnTo>
                    <a:pt x="25" y="68"/>
                  </a:lnTo>
                  <a:lnTo>
                    <a:pt x="25" y="26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26"/>
                  </a:lnTo>
                  <a:lnTo>
                    <a:pt x="17" y="68"/>
                  </a:lnTo>
                  <a:lnTo>
                    <a:pt x="17" y="102"/>
                  </a:lnTo>
                  <a:lnTo>
                    <a:pt x="25" y="144"/>
                  </a:lnTo>
                  <a:lnTo>
                    <a:pt x="34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4" name="Freeform 252"/>
            <p:cNvSpPr>
              <a:spLocks/>
            </p:cNvSpPr>
            <p:nvPr/>
          </p:nvSpPr>
          <p:spPr bwMode="auto">
            <a:xfrm>
              <a:off x="1084" y="3634"/>
              <a:ext cx="110" cy="127"/>
            </a:xfrm>
            <a:custGeom>
              <a:avLst/>
              <a:gdLst>
                <a:gd name="T0" fmla="*/ 110 w 110"/>
                <a:gd name="T1" fmla="*/ 110 h 127"/>
                <a:gd name="T2" fmla="*/ 110 w 110"/>
                <a:gd name="T3" fmla="*/ 110 h 127"/>
                <a:gd name="T4" fmla="*/ 93 w 110"/>
                <a:gd name="T5" fmla="*/ 102 h 127"/>
                <a:gd name="T6" fmla="*/ 76 w 110"/>
                <a:gd name="T7" fmla="*/ 93 h 127"/>
                <a:gd name="T8" fmla="*/ 60 w 110"/>
                <a:gd name="T9" fmla="*/ 85 h 127"/>
                <a:gd name="T10" fmla="*/ 51 w 110"/>
                <a:gd name="T11" fmla="*/ 68 h 127"/>
                <a:gd name="T12" fmla="*/ 34 w 110"/>
                <a:gd name="T13" fmla="*/ 51 h 127"/>
                <a:gd name="T14" fmla="*/ 26 w 110"/>
                <a:gd name="T15" fmla="*/ 34 h 127"/>
                <a:gd name="T16" fmla="*/ 17 w 110"/>
                <a:gd name="T17" fmla="*/ 17 h 127"/>
                <a:gd name="T18" fmla="*/ 9 w 110"/>
                <a:gd name="T19" fmla="*/ 0 h 127"/>
                <a:gd name="T20" fmla="*/ 0 w 110"/>
                <a:gd name="T21" fmla="*/ 8 h 127"/>
                <a:gd name="T22" fmla="*/ 9 w 110"/>
                <a:gd name="T23" fmla="*/ 25 h 127"/>
                <a:gd name="T24" fmla="*/ 17 w 110"/>
                <a:gd name="T25" fmla="*/ 42 h 127"/>
                <a:gd name="T26" fmla="*/ 26 w 110"/>
                <a:gd name="T27" fmla="*/ 59 h 127"/>
                <a:gd name="T28" fmla="*/ 43 w 110"/>
                <a:gd name="T29" fmla="*/ 76 h 127"/>
                <a:gd name="T30" fmla="*/ 51 w 110"/>
                <a:gd name="T31" fmla="*/ 93 h 127"/>
                <a:gd name="T32" fmla="*/ 68 w 110"/>
                <a:gd name="T33" fmla="*/ 102 h 127"/>
                <a:gd name="T34" fmla="*/ 85 w 110"/>
                <a:gd name="T35" fmla="*/ 118 h 127"/>
                <a:gd name="T36" fmla="*/ 110 w 110"/>
                <a:gd name="T37" fmla="*/ 127 h 127"/>
                <a:gd name="T38" fmla="*/ 110 w 110"/>
                <a:gd name="T39" fmla="*/ 127 h 127"/>
                <a:gd name="T40" fmla="*/ 110 w 110"/>
                <a:gd name="T41" fmla="*/ 110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27"/>
                <a:gd name="T65" fmla="*/ 110 w 110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27">
                  <a:moveTo>
                    <a:pt x="110" y="110"/>
                  </a:moveTo>
                  <a:lnTo>
                    <a:pt x="110" y="110"/>
                  </a:lnTo>
                  <a:lnTo>
                    <a:pt x="93" y="102"/>
                  </a:lnTo>
                  <a:lnTo>
                    <a:pt x="76" y="93"/>
                  </a:lnTo>
                  <a:lnTo>
                    <a:pt x="60" y="85"/>
                  </a:lnTo>
                  <a:lnTo>
                    <a:pt x="51" y="68"/>
                  </a:lnTo>
                  <a:lnTo>
                    <a:pt x="34" y="51"/>
                  </a:lnTo>
                  <a:lnTo>
                    <a:pt x="26" y="34"/>
                  </a:lnTo>
                  <a:lnTo>
                    <a:pt x="17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25"/>
                  </a:lnTo>
                  <a:lnTo>
                    <a:pt x="17" y="42"/>
                  </a:lnTo>
                  <a:lnTo>
                    <a:pt x="26" y="59"/>
                  </a:lnTo>
                  <a:lnTo>
                    <a:pt x="43" y="76"/>
                  </a:lnTo>
                  <a:lnTo>
                    <a:pt x="51" y="93"/>
                  </a:lnTo>
                  <a:lnTo>
                    <a:pt x="68" y="102"/>
                  </a:lnTo>
                  <a:lnTo>
                    <a:pt x="85" y="118"/>
                  </a:lnTo>
                  <a:lnTo>
                    <a:pt x="110" y="127"/>
                  </a:lnTo>
                  <a:lnTo>
                    <a:pt x="11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5" name="Freeform 253"/>
            <p:cNvSpPr>
              <a:spLocks/>
            </p:cNvSpPr>
            <p:nvPr/>
          </p:nvSpPr>
          <p:spPr bwMode="auto">
            <a:xfrm>
              <a:off x="1194" y="3736"/>
              <a:ext cx="254" cy="50"/>
            </a:xfrm>
            <a:custGeom>
              <a:avLst/>
              <a:gdLst>
                <a:gd name="T0" fmla="*/ 246 w 254"/>
                <a:gd name="T1" fmla="*/ 0 h 50"/>
                <a:gd name="T2" fmla="*/ 246 w 254"/>
                <a:gd name="T3" fmla="*/ 0 h 50"/>
                <a:gd name="T4" fmla="*/ 229 w 254"/>
                <a:gd name="T5" fmla="*/ 8 h 50"/>
                <a:gd name="T6" fmla="*/ 221 w 254"/>
                <a:gd name="T7" fmla="*/ 16 h 50"/>
                <a:gd name="T8" fmla="*/ 204 w 254"/>
                <a:gd name="T9" fmla="*/ 25 h 50"/>
                <a:gd name="T10" fmla="*/ 195 w 254"/>
                <a:gd name="T11" fmla="*/ 33 h 50"/>
                <a:gd name="T12" fmla="*/ 178 w 254"/>
                <a:gd name="T13" fmla="*/ 42 h 50"/>
                <a:gd name="T14" fmla="*/ 161 w 254"/>
                <a:gd name="T15" fmla="*/ 42 h 50"/>
                <a:gd name="T16" fmla="*/ 144 w 254"/>
                <a:gd name="T17" fmla="*/ 42 h 50"/>
                <a:gd name="T18" fmla="*/ 127 w 254"/>
                <a:gd name="T19" fmla="*/ 42 h 50"/>
                <a:gd name="T20" fmla="*/ 110 w 254"/>
                <a:gd name="T21" fmla="*/ 42 h 50"/>
                <a:gd name="T22" fmla="*/ 102 w 254"/>
                <a:gd name="T23" fmla="*/ 33 h 50"/>
                <a:gd name="T24" fmla="*/ 85 w 254"/>
                <a:gd name="T25" fmla="*/ 33 h 50"/>
                <a:gd name="T26" fmla="*/ 68 w 254"/>
                <a:gd name="T27" fmla="*/ 33 h 50"/>
                <a:gd name="T28" fmla="*/ 51 w 254"/>
                <a:gd name="T29" fmla="*/ 25 h 50"/>
                <a:gd name="T30" fmla="*/ 34 w 254"/>
                <a:gd name="T31" fmla="*/ 16 h 50"/>
                <a:gd name="T32" fmla="*/ 17 w 254"/>
                <a:gd name="T33" fmla="*/ 16 h 50"/>
                <a:gd name="T34" fmla="*/ 0 w 254"/>
                <a:gd name="T35" fmla="*/ 8 h 50"/>
                <a:gd name="T36" fmla="*/ 0 w 254"/>
                <a:gd name="T37" fmla="*/ 25 h 50"/>
                <a:gd name="T38" fmla="*/ 17 w 254"/>
                <a:gd name="T39" fmla="*/ 25 h 50"/>
                <a:gd name="T40" fmla="*/ 26 w 254"/>
                <a:gd name="T41" fmla="*/ 33 h 50"/>
                <a:gd name="T42" fmla="*/ 43 w 254"/>
                <a:gd name="T43" fmla="*/ 42 h 50"/>
                <a:gd name="T44" fmla="*/ 60 w 254"/>
                <a:gd name="T45" fmla="*/ 42 h 50"/>
                <a:gd name="T46" fmla="*/ 77 w 254"/>
                <a:gd name="T47" fmla="*/ 42 h 50"/>
                <a:gd name="T48" fmla="*/ 94 w 254"/>
                <a:gd name="T49" fmla="*/ 50 h 50"/>
                <a:gd name="T50" fmla="*/ 110 w 254"/>
                <a:gd name="T51" fmla="*/ 50 h 50"/>
                <a:gd name="T52" fmla="*/ 127 w 254"/>
                <a:gd name="T53" fmla="*/ 50 h 50"/>
                <a:gd name="T54" fmla="*/ 144 w 254"/>
                <a:gd name="T55" fmla="*/ 50 h 50"/>
                <a:gd name="T56" fmla="*/ 161 w 254"/>
                <a:gd name="T57" fmla="*/ 50 h 50"/>
                <a:gd name="T58" fmla="*/ 178 w 254"/>
                <a:gd name="T59" fmla="*/ 50 h 50"/>
                <a:gd name="T60" fmla="*/ 195 w 254"/>
                <a:gd name="T61" fmla="*/ 42 h 50"/>
                <a:gd name="T62" fmla="*/ 212 w 254"/>
                <a:gd name="T63" fmla="*/ 42 h 50"/>
                <a:gd name="T64" fmla="*/ 229 w 254"/>
                <a:gd name="T65" fmla="*/ 33 h 50"/>
                <a:gd name="T66" fmla="*/ 238 w 254"/>
                <a:gd name="T67" fmla="*/ 25 h 50"/>
                <a:gd name="T68" fmla="*/ 254 w 254"/>
                <a:gd name="T69" fmla="*/ 8 h 50"/>
                <a:gd name="T70" fmla="*/ 254 w 254"/>
                <a:gd name="T71" fmla="*/ 8 h 50"/>
                <a:gd name="T72" fmla="*/ 246 w 254"/>
                <a:gd name="T73" fmla="*/ 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"/>
                <a:gd name="T112" fmla="*/ 0 h 50"/>
                <a:gd name="T113" fmla="*/ 254 w 254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" h="50">
                  <a:moveTo>
                    <a:pt x="246" y="0"/>
                  </a:moveTo>
                  <a:lnTo>
                    <a:pt x="246" y="0"/>
                  </a:lnTo>
                  <a:lnTo>
                    <a:pt x="229" y="8"/>
                  </a:lnTo>
                  <a:lnTo>
                    <a:pt x="221" y="16"/>
                  </a:lnTo>
                  <a:lnTo>
                    <a:pt x="204" y="25"/>
                  </a:lnTo>
                  <a:lnTo>
                    <a:pt x="195" y="33"/>
                  </a:lnTo>
                  <a:lnTo>
                    <a:pt x="178" y="42"/>
                  </a:lnTo>
                  <a:lnTo>
                    <a:pt x="161" y="42"/>
                  </a:lnTo>
                  <a:lnTo>
                    <a:pt x="144" y="42"/>
                  </a:lnTo>
                  <a:lnTo>
                    <a:pt x="127" y="42"/>
                  </a:lnTo>
                  <a:lnTo>
                    <a:pt x="110" y="42"/>
                  </a:lnTo>
                  <a:lnTo>
                    <a:pt x="102" y="33"/>
                  </a:lnTo>
                  <a:lnTo>
                    <a:pt x="85" y="33"/>
                  </a:lnTo>
                  <a:lnTo>
                    <a:pt x="68" y="33"/>
                  </a:lnTo>
                  <a:lnTo>
                    <a:pt x="51" y="25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8"/>
                  </a:lnTo>
                  <a:lnTo>
                    <a:pt x="0" y="25"/>
                  </a:lnTo>
                  <a:lnTo>
                    <a:pt x="17" y="25"/>
                  </a:lnTo>
                  <a:lnTo>
                    <a:pt x="26" y="33"/>
                  </a:lnTo>
                  <a:lnTo>
                    <a:pt x="43" y="42"/>
                  </a:lnTo>
                  <a:lnTo>
                    <a:pt x="60" y="42"/>
                  </a:lnTo>
                  <a:lnTo>
                    <a:pt x="77" y="42"/>
                  </a:lnTo>
                  <a:lnTo>
                    <a:pt x="94" y="50"/>
                  </a:lnTo>
                  <a:lnTo>
                    <a:pt x="110" y="50"/>
                  </a:lnTo>
                  <a:lnTo>
                    <a:pt x="127" y="50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78" y="50"/>
                  </a:lnTo>
                  <a:lnTo>
                    <a:pt x="195" y="42"/>
                  </a:lnTo>
                  <a:lnTo>
                    <a:pt x="212" y="42"/>
                  </a:lnTo>
                  <a:lnTo>
                    <a:pt x="229" y="33"/>
                  </a:lnTo>
                  <a:lnTo>
                    <a:pt x="238" y="25"/>
                  </a:lnTo>
                  <a:lnTo>
                    <a:pt x="254" y="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6" name="Freeform 254"/>
            <p:cNvSpPr>
              <a:spLocks/>
            </p:cNvSpPr>
            <p:nvPr/>
          </p:nvSpPr>
          <p:spPr bwMode="auto">
            <a:xfrm>
              <a:off x="1432" y="3583"/>
              <a:ext cx="33" cy="161"/>
            </a:xfrm>
            <a:custGeom>
              <a:avLst/>
              <a:gdLst>
                <a:gd name="T0" fmla="*/ 0 w 33"/>
                <a:gd name="T1" fmla="*/ 0 h 161"/>
                <a:gd name="T2" fmla="*/ 0 w 33"/>
                <a:gd name="T3" fmla="*/ 0 h 161"/>
                <a:gd name="T4" fmla="*/ 0 w 33"/>
                <a:gd name="T5" fmla="*/ 17 h 161"/>
                <a:gd name="T6" fmla="*/ 8 w 33"/>
                <a:gd name="T7" fmla="*/ 42 h 161"/>
                <a:gd name="T8" fmla="*/ 8 w 33"/>
                <a:gd name="T9" fmla="*/ 59 h 161"/>
                <a:gd name="T10" fmla="*/ 16 w 33"/>
                <a:gd name="T11" fmla="*/ 85 h 161"/>
                <a:gd name="T12" fmla="*/ 16 w 33"/>
                <a:gd name="T13" fmla="*/ 102 h 161"/>
                <a:gd name="T14" fmla="*/ 16 w 33"/>
                <a:gd name="T15" fmla="*/ 119 h 161"/>
                <a:gd name="T16" fmla="*/ 16 w 33"/>
                <a:gd name="T17" fmla="*/ 136 h 161"/>
                <a:gd name="T18" fmla="*/ 8 w 33"/>
                <a:gd name="T19" fmla="*/ 153 h 161"/>
                <a:gd name="T20" fmla="*/ 16 w 33"/>
                <a:gd name="T21" fmla="*/ 161 h 161"/>
                <a:gd name="T22" fmla="*/ 25 w 33"/>
                <a:gd name="T23" fmla="*/ 144 h 161"/>
                <a:gd name="T24" fmla="*/ 33 w 33"/>
                <a:gd name="T25" fmla="*/ 119 h 161"/>
                <a:gd name="T26" fmla="*/ 33 w 33"/>
                <a:gd name="T27" fmla="*/ 102 h 161"/>
                <a:gd name="T28" fmla="*/ 25 w 33"/>
                <a:gd name="T29" fmla="*/ 85 h 161"/>
                <a:gd name="T30" fmla="*/ 25 w 33"/>
                <a:gd name="T31" fmla="*/ 59 h 161"/>
                <a:gd name="T32" fmla="*/ 16 w 33"/>
                <a:gd name="T33" fmla="*/ 42 h 161"/>
                <a:gd name="T34" fmla="*/ 8 w 33"/>
                <a:gd name="T35" fmla="*/ 17 h 161"/>
                <a:gd name="T36" fmla="*/ 8 w 33"/>
                <a:gd name="T37" fmla="*/ 0 h 161"/>
                <a:gd name="T38" fmla="*/ 8 w 33"/>
                <a:gd name="T39" fmla="*/ 0 h 161"/>
                <a:gd name="T40" fmla="*/ 0 w 33"/>
                <a:gd name="T41" fmla="*/ 0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"/>
                <a:gd name="T64" fmla="*/ 0 h 161"/>
                <a:gd name="T65" fmla="*/ 33 w 33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" h="161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" y="42"/>
                  </a:lnTo>
                  <a:lnTo>
                    <a:pt x="8" y="59"/>
                  </a:lnTo>
                  <a:lnTo>
                    <a:pt x="16" y="85"/>
                  </a:lnTo>
                  <a:lnTo>
                    <a:pt x="16" y="102"/>
                  </a:lnTo>
                  <a:lnTo>
                    <a:pt x="16" y="119"/>
                  </a:lnTo>
                  <a:lnTo>
                    <a:pt x="16" y="136"/>
                  </a:lnTo>
                  <a:lnTo>
                    <a:pt x="8" y="153"/>
                  </a:lnTo>
                  <a:lnTo>
                    <a:pt x="16" y="161"/>
                  </a:lnTo>
                  <a:lnTo>
                    <a:pt x="25" y="144"/>
                  </a:lnTo>
                  <a:lnTo>
                    <a:pt x="33" y="119"/>
                  </a:lnTo>
                  <a:lnTo>
                    <a:pt x="33" y="102"/>
                  </a:lnTo>
                  <a:lnTo>
                    <a:pt x="25" y="85"/>
                  </a:lnTo>
                  <a:lnTo>
                    <a:pt x="25" y="59"/>
                  </a:lnTo>
                  <a:lnTo>
                    <a:pt x="16" y="42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7" name="Freeform 255"/>
            <p:cNvSpPr>
              <a:spLocks/>
            </p:cNvSpPr>
            <p:nvPr/>
          </p:nvSpPr>
          <p:spPr bwMode="auto">
            <a:xfrm>
              <a:off x="1432" y="3507"/>
              <a:ext cx="59" cy="76"/>
            </a:xfrm>
            <a:custGeom>
              <a:avLst/>
              <a:gdLst>
                <a:gd name="T0" fmla="*/ 50 w 59"/>
                <a:gd name="T1" fmla="*/ 0 h 76"/>
                <a:gd name="T2" fmla="*/ 50 w 59"/>
                <a:gd name="T3" fmla="*/ 0 h 76"/>
                <a:gd name="T4" fmla="*/ 42 w 59"/>
                <a:gd name="T5" fmla="*/ 17 h 76"/>
                <a:gd name="T6" fmla="*/ 33 w 59"/>
                <a:gd name="T7" fmla="*/ 25 h 76"/>
                <a:gd name="T8" fmla="*/ 33 w 59"/>
                <a:gd name="T9" fmla="*/ 34 h 76"/>
                <a:gd name="T10" fmla="*/ 16 w 59"/>
                <a:gd name="T11" fmla="*/ 42 h 76"/>
                <a:gd name="T12" fmla="*/ 8 w 59"/>
                <a:gd name="T13" fmla="*/ 51 h 76"/>
                <a:gd name="T14" fmla="*/ 0 w 59"/>
                <a:gd name="T15" fmla="*/ 59 h 76"/>
                <a:gd name="T16" fmla="*/ 0 w 59"/>
                <a:gd name="T17" fmla="*/ 68 h 76"/>
                <a:gd name="T18" fmla="*/ 0 w 59"/>
                <a:gd name="T19" fmla="*/ 76 h 76"/>
                <a:gd name="T20" fmla="*/ 8 w 59"/>
                <a:gd name="T21" fmla="*/ 76 h 76"/>
                <a:gd name="T22" fmla="*/ 8 w 59"/>
                <a:gd name="T23" fmla="*/ 68 h 76"/>
                <a:gd name="T24" fmla="*/ 16 w 59"/>
                <a:gd name="T25" fmla="*/ 68 h 76"/>
                <a:gd name="T26" fmla="*/ 16 w 59"/>
                <a:gd name="T27" fmla="*/ 59 h 76"/>
                <a:gd name="T28" fmla="*/ 25 w 59"/>
                <a:gd name="T29" fmla="*/ 51 h 76"/>
                <a:gd name="T30" fmla="*/ 33 w 59"/>
                <a:gd name="T31" fmla="*/ 42 h 76"/>
                <a:gd name="T32" fmla="*/ 50 w 59"/>
                <a:gd name="T33" fmla="*/ 34 h 76"/>
                <a:gd name="T34" fmla="*/ 59 w 59"/>
                <a:gd name="T35" fmla="*/ 17 h 76"/>
                <a:gd name="T36" fmla="*/ 59 w 59"/>
                <a:gd name="T37" fmla="*/ 8 h 76"/>
                <a:gd name="T38" fmla="*/ 59 w 59"/>
                <a:gd name="T39" fmla="*/ 8 h 76"/>
                <a:gd name="T40" fmla="*/ 50 w 59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76"/>
                <a:gd name="T65" fmla="*/ 59 w 59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76">
                  <a:moveTo>
                    <a:pt x="50" y="0"/>
                  </a:moveTo>
                  <a:lnTo>
                    <a:pt x="50" y="0"/>
                  </a:lnTo>
                  <a:lnTo>
                    <a:pt x="42" y="17"/>
                  </a:lnTo>
                  <a:lnTo>
                    <a:pt x="33" y="25"/>
                  </a:lnTo>
                  <a:lnTo>
                    <a:pt x="33" y="34"/>
                  </a:lnTo>
                  <a:lnTo>
                    <a:pt x="16" y="42"/>
                  </a:lnTo>
                  <a:lnTo>
                    <a:pt x="8" y="51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68"/>
                  </a:lnTo>
                  <a:lnTo>
                    <a:pt x="16" y="68"/>
                  </a:lnTo>
                  <a:lnTo>
                    <a:pt x="16" y="59"/>
                  </a:lnTo>
                  <a:lnTo>
                    <a:pt x="25" y="51"/>
                  </a:lnTo>
                  <a:lnTo>
                    <a:pt x="33" y="42"/>
                  </a:lnTo>
                  <a:lnTo>
                    <a:pt x="50" y="34"/>
                  </a:lnTo>
                  <a:lnTo>
                    <a:pt x="59" y="17"/>
                  </a:lnTo>
                  <a:lnTo>
                    <a:pt x="59" y="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8" name="Freeform 256"/>
            <p:cNvSpPr>
              <a:spLocks/>
            </p:cNvSpPr>
            <p:nvPr/>
          </p:nvSpPr>
          <p:spPr bwMode="auto">
            <a:xfrm>
              <a:off x="1457" y="3431"/>
              <a:ext cx="34" cy="84"/>
            </a:xfrm>
            <a:custGeom>
              <a:avLst/>
              <a:gdLst>
                <a:gd name="T0" fmla="*/ 8 w 34"/>
                <a:gd name="T1" fmla="*/ 0 h 84"/>
                <a:gd name="T2" fmla="*/ 8 w 34"/>
                <a:gd name="T3" fmla="*/ 17 h 84"/>
                <a:gd name="T4" fmla="*/ 17 w 34"/>
                <a:gd name="T5" fmla="*/ 25 h 84"/>
                <a:gd name="T6" fmla="*/ 25 w 34"/>
                <a:gd name="T7" fmla="*/ 42 h 84"/>
                <a:gd name="T8" fmla="*/ 25 w 34"/>
                <a:gd name="T9" fmla="*/ 59 h 84"/>
                <a:gd name="T10" fmla="*/ 25 w 34"/>
                <a:gd name="T11" fmla="*/ 76 h 84"/>
                <a:gd name="T12" fmla="*/ 34 w 34"/>
                <a:gd name="T13" fmla="*/ 84 h 84"/>
                <a:gd name="T14" fmla="*/ 34 w 34"/>
                <a:gd name="T15" fmla="*/ 59 h 84"/>
                <a:gd name="T16" fmla="*/ 34 w 34"/>
                <a:gd name="T17" fmla="*/ 42 h 84"/>
                <a:gd name="T18" fmla="*/ 34 w 34"/>
                <a:gd name="T19" fmla="*/ 25 h 84"/>
                <a:gd name="T20" fmla="*/ 17 w 34"/>
                <a:gd name="T21" fmla="*/ 8 h 84"/>
                <a:gd name="T22" fmla="*/ 8 w 34"/>
                <a:gd name="T23" fmla="*/ 17 h 84"/>
                <a:gd name="T24" fmla="*/ 8 w 34"/>
                <a:gd name="T25" fmla="*/ 0 h 84"/>
                <a:gd name="T26" fmla="*/ 0 w 34"/>
                <a:gd name="T27" fmla="*/ 8 h 84"/>
                <a:gd name="T28" fmla="*/ 8 w 34"/>
                <a:gd name="T29" fmla="*/ 17 h 84"/>
                <a:gd name="T30" fmla="*/ 8 w 34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84"/>
                <a:gd name="T50" fmla="*/ 34 w 34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84">
                  <a:moveTo>
                    <a:pt x="8" y="0"/>
                  </a:moveTo>
                  <a:lnTo>
                    <a:pt x="8" y="17"/>
                  </a:lnTo>
                  <a:lnTo>
                    <a:pt x="17" y="25"/>
                  </a:lnTo>
                  <a:lnTo>
                    <a:pt x="25" y="42"/>
                  </a:lnTo>
                  <a:lnTo>
                    <a:pt x="25" y="59"/>
                  </a:lnTo>
                  <a:lnTo>
                    <a:pt x="25" y="76"/>
                  </a:lnTo>
                  <a:lnTo>
                    <a:pt x="34" y="84"/>
                  </a:lnTo>
                  <a:lnTo>
                    <a:pt x="34" y="59"/>
                  </a:lnTo>
                  <a:lnTo>
                    <a:pt x="34" y="42"/>
                  </a:lnTo>
                  <a:lnTo>
                    <a:pt x="34" y="25"/>
                  </a:lnTo>
                  <a:lnTo>
                    <a:pt x="17" y="8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79" name="Freeform 257"/>
            <p:cNvSpPr>
              <a:spLocks/>
            </p:cNvSpPr>
            <p:nvPr/>
          </p:nvSpPr>
          <p:spPr bwMode="auto">
            <a:xfrm>
              <a:off x="1465" y="3363"/>
              <a:ext cx="136" cy="85"/>
            </a:xfrm>
            <a:custGeom>
              <a:avLst/>
              <a:gdLst>
                <a:gd name="T0" fmla="*/ 136 w 136"/>
                <a:gd name="T1" fmla="*/ 0 h 85"/>
                <a:gd name="T2" fmla="*/ 127 w 136"/>
                <a:gd name="T3" fmla="*/ 0 h 85"/>
                <a:gd name="T4" fmla="*/ 119 w 136"/>
                <a:gd name="T5" fmla="*/ 8 h 85"/>
                <a:gd name="T6" fmla="*/ 102 w 136"/>
                <a:gd name="T7" fmla="*/ 25 h 85"/>
                <a:gd name="T8" fmla="*/ 85 w 136"/>
                <a:gd name="T9" fmla="*/ 34 h 85"/>
                <a:gd name="T10" fmla="*/ 68 w 136"/>
                <a:gd name="T11" fmla="*/ 42 h 85"/>
                <a:gd name="T12" fmla="*/ 51 w 136"/>
                <a:gd name="T13" fmla="*/ 51 h 85"/>
                <a:gd name="T14" fmla="*/ 34 w 136"/>
                <a:gd name="T15" fmla="*/ 59 h 85"/>
                <a:gd name="T16" fmla="*/ 17 w 136"/>
                <a:gd name="T17" fmla="*/ 68 h 85"/>
                <a:gd name="T18" fmla="*/ 0 w 136"/>
                <a:gd name="T19" fmla="*/ 68 h 85"/>
                <a:gd name="T20" fmla="*/ 0 w 136"/>
                <a:gd name="T21" fmla="*/ 85 h 85"/>
                <a:gd name="T22" fmla="*/ 17 w 136"/>
                <a:gd name="T23" fmla="*/ 76 h 85"/>
                <a:gd name="T24" fmla="*/ 34 w 136"/>
                <a:gd name="T25" fmla="*/ 68 h 85"/>
                <a:gd name="T26" fmla="*/ 60 w 136"/>
                <a:gd name="T27" fmla="*/ 59 h 85"/>
                <a:gd name="T28" fmla="*/ 77 w 136"/>
                <a:gd name="T29" fmla="*/ 51 h 85"/>
                <a:gd name="T30" fmla="*/ 94 w 136"/>
                <a:gd name="T31" fmla="*/ 42 h 85"/>
                <a:gd name="T32" fmla="*/ 111 w 136"/>
                <a:gd name="T33" fmla="*/ 34 h 85"/>
                <a:gd name="T34" fmla="*/ 127 w 136"/>
                <a:gd name="T35" fmla="*/ 25 h 85"/>
                <a:gd name="T36" fmla="*/ 136 w 136"/>
                <a:gd name="T37" fmla="*/ 8 h 85"/>
                <a:gd name="T38" fmla="*/ 127 w 136"/>
                <a:gd name="T39" fmla="*/ 8 h 85"/>
                <a:gd name="T40" fmla="*/ 136 w 136"/>
                <a:gd name="T41" fmla="*/ 0 h 85"/>
                <a:gd name="T42" fmla="*/ 136 w 136"/>
                <a:gd name="T43" fmla="*/ 0 h 85"/>
                <a:gd name="T44" fmla="*/ 127 w 136"/>
                <a:gd name="T45" fmla="*/ 0 h 85"/>
                <a:gd name="T46" fmla="*/ 136 w 136"/>
                <a:gd name="T47" fmla="*/ 0 h 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"/>
                <a:gd name="T73" fmla="*/ 0 h 85"/>
                <a:gd name="T74" fmla="*/ 136 w 136"/>
                <a:gd name="T75" fmla="*/ 85 h 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" h="85">
                  <a:moveTo>
                    <a:pt x="136" y="0"/>
                  </a:moveTo>
                  <a:lnTo>
                    <a:pt x="127" y="0"/>
                  </a:lnTo>
                  <a:lnTo>
                    <a:pt x="119" y="8"/>
                  </a:lnTo>
                  <a:lnTo>
                    <a:pt x="102" y="25"/>
                  </a:lnTo>
                  <a:lnTo>
                    <a:pt x="85" y="34"/>
                  </a:lnTo>
                  <a:lnTo>
                    <a:pt x="68" y="42"/>
                  </a:lnTo>
                  <a:lnTo>
                    <a:pt x="51" y="51"/>
                  </a:lnTo>
                  <a:lnTo>
                    <a:pt x="34" y="59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85"/>
                  </a:lnTo>
                  <a:lnTo>
                    <a:pt x="17" y="76"/>
                  </a:lnTo>
                  <a:lnTo>
                    <a:pt x="34" y="68"/>
                  </a:lnTo>
                  <a:lnTo>
                    <a:pt x="60" y="59"/>
                  </a:lnTo>
                  <a:lnTo>
                    <a:pt x="77" y="51"/>
                  </a:lnTo>
                  <a:lnTo>
                    <a:pt x="94" y="42"/>
                  </a:lnTo>
                  <a:lnTo>
                    <a:pt x="111" y="34"/>
                  </a:lnTo>
                  <a:lnTo>
                    <a:pt x="127" y="25"/>
                  </a:lnTo>
                  <a:lnTo>
                    <a:pt x="136" y="8"/>
                  </a:lnTo>
                  <a:lnTo>
                    <a:pt x="127" y="8"/>
                  </a:lnTo>
                  <a:lnTo>
                    <a:pt x="136" y="0"/>
                  </a:lnTo>
                  <a:lnTo>
                    <a:pt x="127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0" name="Freeform 258"/>
            <p:cNvSpPr>
              <a:spLocks/>
            </p:cNvSpPr>
            <p:nvPr/>
          </p:nvSpPr>
          <p:spPr bwMode="auto">
            <a:xfrm>
              <a:off x="1592" y="3337"/>
              <a:ext cx="51" cy="34"/>
            </a:xfrm>
            <a:custGeom>
              <a:avLst/>
              <a:gdLst>
                <a:gd name="T0" fmla="*/ 51 w 51"/>
                <a:gd name="T1" fmla="*/ 0 h 34"/>
                <a:gd name="T2" fmla="*/ 51 w 51"/>
                <a:gd name="T3" fmla="*/ 0 h 34"/>
                <a:gd name="T4" fmla="*/ 51 w 51"/>
                <a:gd name="T5" fmla="*/ 0 h 34"/>
                <a:gd name="T6" fmla="*/ 51 w 51"/>
                <a:gd name="T7" fmla="*/ 0 h 34"/>
                <a:gd name="T8" fmla="*/ 43 w 51"/>
                <a:gd name="T9" fmla="*/ 0 h 34"/>
                <a:gd name="T10" fmla="*/ 34 w 51"/>
                <a:gd name="T11" fmla="*/ 9 h 34"/>
                <a:gd name="T12" fmla="*/ 26 w 51"/>
                <a:gd name="T13" fmla="*/ 9 h 34"/>
                <a:gd name="T14" fmla="*/ 17 w 51"/>
                <a:gd name="T15" fmla="*/ 17 h 34"/>
                <a:gd name="T16" fmla="*/ 0 w 51"/>
                <a:gd name="T17" fmla="*/ 26 h 34"/>
                <a:gd name="T18" fmla="*/ 9 w 51"/>
                <a:gd name="T19" fmla="*/ 34 h 34"/>
                <a:gd name="T20" fmla="*/ 26 w 51"/>
                <a:gd name="T21" fmla="*/ 26 h 34"/>
                <a:gd name="T22" fmla="*/ 34 w 51"/>
                <a:gd name="T23" fmla="*/ 17 h 34"/>
                <a:gd name="T24" fmla="*/ 43 w 51"/>
                <a:gd name="T25" fmla="*/ 17 h 34"/>
                <a:gd name="T26" fmla="*/ 51 w 51"/>
                <a:gd name="T27" fmla="*/ 9 h 34"/>
                <a:gd name="T28" fmla="*/ 51 w 51"/>
                <a:gd name="T29" fmla="*/ 9 h 34"/>
                <a:gd name="T30" fmla="*/ 51 w 51"/>
                <a:gd name="T31" fmla="*/ 9 h 34"/>
                <a:gd name="T32" fmla="*/ 51 w 51"/>
                <a:gd name="T33" fmla="*/ 9 h 34"/>
                <a:gd name="T34" fmla="*/ 51 w 51"/>
                <a:gd name="T35" fmla="*/ 9 h 34"/>
                <a:gd name="T36" fmla="*/ 51 w 51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"/>
                <a:gd name="T58" fmla="*/ 0 h 34"/>
                <a:gd name="T59" fmla="*/ 51 w 51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" h="34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0" y="26"/>
                  </a:lnTo>
                  <a:lnTo>
                    <a:pt x="9" y="34"/>
                  </a:lnTo>
                  <a:lnTo>
                    <a:pt x="26" y="26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51" y="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1" name="Freeform 259"/>
            <p:cNvSpPr>
              <a:spLocks/>
            </p:cNvSpPr>
            <p:nvPr/>
          </p:nvSpPr>
          <p:spPr bwMode="auto">
            <a:xfrm>
              <a:off x="1050" y="3481"/>
              <a:ext cx="153" cy="43"/>
            </a:xfrm>
            <a:custGeom>
              <a:avLst/>
              <a:gdLst>
                <a:gd name="T0" fmla="*/ 153 w 153"/>
                <a:gd name="T1" fmla="*/ 0 h 43"/>
                <a:gd name="T2" fmla="*/ 136 w 153"/>
                <a:gd name="T3" fmla="*/ 9 h 43"/>
                <a:gd name="T4" fmla="*/ 119 w 153"/>
                <a:gd name="T5" fmla="*/ 17 h 43"/>
                <a:gd name="T6" fmla="*/ 94 w 153"/>
                <a:gd name="T7" fmla="*/ 17 h 43"/>
                <a:gd name="T8" fmla="*/ 77 w 153"/>
                <a:gd name="T9" fmla="*/ 26 h 43"/>
                <a:gd name="T10" fmla="*/ 60 w 153"/>
                <a:gd name="T11" fmla="*/ 26 h 43"/>
                <a:gd name="T12" fmla="*/ 43 w 153"/>
                <a:gd name="T13" fmla="*/ 26 h 43"/>
                <a:gd name="T14" fmla="*/ 26 w 153"/>
                <a:gd name="T15" fmla="*/ 17 h 43"/>
                <a:gd name="T16" fmla="*/ 9 w 153"/>
                <a:gd name="T17" fmla="*/ 9 h 43"/>
                <a:gd name="T18" fmla="*/ 0 w 153"/>
                <a:gd name="T19" fmla="*/ 17 h 43"/>
                <a:gd name="T20" fmla="*/ 17 w 153"/>
                <a:gd name="T21" fmla="*/ 26 h 43"/>
                <a:gd name="T22" fmla="*/ 34 w 153"/>
                <a:gd name="T23" fmla="*/ 34 h 43"/>
                <a:gd name="T24" fmla="*/ 60 w 153"/>
                <a:gd name="T25" fmla="*/ 43 h 43"/>
                <a:gd name="T26" fmla="*/ 77 w 153"/>
                <a:gd name="T27" fmla="*/ 34 h 43"/>
                <a:gd name="T28" fmla="*/ 102 w 153"/>
                <a:gd name="T29" fmla="*/ 34 h 43"/>
                <a:gd name="T30" fmla="*/ 119 w 153"/>
                <a:gd name="T31" fmla="*/ 26 h 43"/>
                <a:gd name="T32" fmla="*/ 136 w 153"/>
                <a:gd name="T33" fmla="*/ 26 h 43"/>
                <a:gd name="T34" fmla="*/ 153 w 153"/>
                <a:gd name="T35" fmla="*/ 17 h 43"/>
                <a:gd name="T36" fmla="*/ 153 w 153"/>
                <a:gd name="T37" fmla="*/ 0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43"/>
                <a:gd name="T59" fmla="*/ 153 w 153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43">
                  <a:moveTo>
                    <a:pt x="153" y="0"/>
                  </a:moveTo>
                  <a:lnTo>
                    <a:pt x="136" y="9"/>
                  </a:lnTo>
                  <a:lnTo>
                    <a:pt x="119" y="17"/>
                  </a:lnTo>
                  <a:lnTo>
                    <a:pt x="94" y="17"/>
                  </a:lnTo>
                  <a:lnTo>
                    <a:pt x="77" y="26"/>
                  </a:lnTo>
                  <a:lnTo>
                    <a:pt x="60" y="26"/>
                  </a:lnTo>
                  <a:lnTo>
                    <a:pt x="43" y="26"/>
                  </a:lnTo>
                  <a:lnTo>
                    <a:pt x="26" y="17"/>
                  </a:lnTo>
                  <a:lnTo>
                    <a:pt x="9" y="9"/>
                  </a:lnTo>
                  <a:lnTo>
                    <a:pt x="0" y="17"/>
                  </a:lnTo>
                  <a:lnTo>
                    <a:pt x="17" y="26"/>
                  </a:lnTo>
                  <a:lnTo>
                    <a:pt x="34" y="34"/>
                  </a:lnTo>
                  <a:lnTo>
                    <a:pt x="60" y="43"/>
                  </a:lnTo>
                  <a:lnTo>
                    <a:pt x="77" y="34"/>
                  </a:lnTo>
                  <a:lnTo>
                    <a:pt x="102" y="34"/>
                  </a:lnTo>
                  <a:lnTo>
                    <a:pt x="119" y="26"/>
                  </a:lnTo>
                  <a:lnTo>
                    <a:pt x="136" y="26"/>
                  </a:lnTo>
                  <a:lnTo>
                    <a:pt x="153" y="1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2" name="Freeform 260"/>
            <p:cNvSpPr>
              <a:spLocks/>
            </p:cNvSpPr>
            <p:nvPr/>
          </p:nvSpPr>
          <p:spPr bwMode="auto">
            <a:xfrm>
              <a:off x="1787" y="3329"/>
              <a:ext cx="51" cy="42"/>
            </a:xfrm>
            <a:custGeom>
              <a:avLst/>
              <a:gdLst>
                <a:gd name="T0" fmla="*/ 43 w 51"/>
                <a:gd name="T1" fmla="*/ 0 h 42"/>
                <a:gd name="T2" fmla="*/ 43 w 51"/>
                <a:gd name="T3" fmla="*/ 0 h 42"/>
                <a:gd name="T4" fmla="*/ 43 w 51"/>
                <a:gd name="T5" fmla="*/ 0 h 42"/>
                <a:gd name="T6" fmla="*/ 34 w 51"/>
                <a:gd name="T7" fmla="*/ 8 h 42"/>
                <a:gd name="T8" fmla="*/ 26 w 51"/>
                <a:gd name="T9" fmla="*/ 8 h 42"/>
                <a:gd name="T10" fmla="*/ 26 w 51"/>
                <a:gd name="T11" fmla="*/ 17 h 42"/>
                <a:gd name="T12" fmla="*/ 17 w 51"/>
                <a:gd name="T13" fmla="*/ 17 h 42"/>
                <a:gd name="T14" fmla="*/ 9 w 51"/>
                <a:gd name="T15" fmla="*/ 17 h 42"/>
                <a:gd name="T16" fmla="*/ 9 w 51"/>
                <a:gd name="T17" fmla="*/ 25 h 42"/>
                <a:gd name="T18" fmla="*/ 0 w 51"/>
                <a:gd name="T19" fmla="*/ 25 h 42"/>
                <a:gd name="T20" fmla="*/ 9 w 51"/>
                <a:gd name="T21" fmla="*/ 42 h 42"/>
                <a:gd name="T22" fmla="*/ 17 w 51"/>
                <a:gd name="T23" fmla="*/ 34 h 42"/>
                <a:gd name="T24" fmla="*/ 17 w 51"/>
                <a:gd name="T25" fmla="*/ 34 h 42"/>
                <a:gd name="T26" fmla="*/ 26 w 51"/>
                <a:gd name="T27" fmla="*/ 25 h 42"/>
                <a:gd name="T28" fmla="*/ 34 w 51"/>
                <a:gd name="T29" fmla="*/ 25 h 42"/>
                <a:gd name="T30" fmla="*/ 34 w 51"/>
                <a:gd name="T31" fmla="*/ 17 h 42"/>
                <a:gd name="T32" fmla="*/ 43 w 51"/>
                <a:gd name="T33" fmla="*/ 17 h 42"/>
                <a:gd name="T34" fmla="*/ 51 w 51"/>
                <a:gd name="T35" fmla="*/ 8 h 42"/>
                <a:gd name="T36" fmla="*/ 51 w 51"/>
                <a:gd name="T37" fmla="*/ 8 h 42"/>
                <a:gd name="T38" fmla="*/ 51 w 51"/>
                <a:gd name="T39" fmla="*/ 8 h 42"/>
                <a:gd name="T40" fmla="*/ 43 w 51"/>
                <a:gd name="T41" fmla="*/ 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42"/>
                <a:gd name="T65" fmla="*/ 51 w 51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42">
                  <a:moveTo>
                    <a:pt x="43" y="0"/>
                  </a:moveTo>
                  <a:lnTo>
                    <a:pt x="43" y="0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6" y="17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9" y="42"/>
                  </a:lnTo>
                  <a:lnTo>
                    <a:pt x="17" y="34"/>
                  </a:lnTo>
                  <a:lnTo>
                    <a:pt x="26" y="25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51" y="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3" name="Freeform 261"/>
            <p:cNvSpPr>
              <a:spLocks/>
            </p:cNvSpPr>
            <p:nvPr/>
          </p:nvSpPr>
          <p:spPr bwMode="auto">
            <a:xfrm>
              <a:off x="1830" y="3312"/>
              <a:ext cx="59" cy="25"/>
            </a:xfrm>
            <a:custGeom>
              <a:avLst/>
              <a:gdLst>
                <a:gd name="T0" fmla="*/ 59 w 59"/>
                <a:gd name="T1" fmla="*/ 0 h 25"/>
                <a:gd name="T2" fmla="*/ 50 w 59"/>
                <a:gd name="T3" fmla="*/ 0 h 25"/>
                <a:gd name="T4" fmla="*/ 42 w 59"/>
                <a:gd name="T5" fmla="*/ 0 h 25"/>
                <a:gd name="T6" fmla="*/ 34 w 59"/>
                <a:gd name="T7" fmla="*/ 0 h 25"/>
                <a:gd name="T8" fmla="*/ 25 w 59"/>
                <a:gd name="T9" fmla="*/ 0 h 25"/>
                <a:gd name="T10" fmla="*/ 17 w 59"/>
                <a:gd name="T11" fmla="*/ 8 h 25"/>
                <a:gd name="T12" fmla="*/ 17 w 59"/>
                <a:gd name="T13" fmla="*/ 8 h 25"/>
                <a:gd name="T14" fmla="*/ 8 w 59"/>
                <a:gd name="T15" fmla="*/ 8 h 25"/>
                <a:gd name="T16" fmla="*/ 0 w 59"/>
                <a:gd name="T17" fmla="*/ 17 h 25"/>
                <a:gd name="T18" fmla="*/ 8 w 59"/>
                <a:gd name="T19" fmla="*/ 25 h 25"/>
                <a:gd name="T20" fmla="*/ 17 w 59"/>
                <a:gd name="T21" fmla="*/ 25 h 25"/>
                <a:gd name="T22" fmla="*/ 17 w 59"/>
                <a:gd name="T23" fmla="*/ 17 h 25"/>
                <a:gd name="T24" fmla="*/ 25 w 59"/>
                <a:gd name="T25" fmla="*/ 17 h 25"/>
                <a:gd name="T26" fmla="*/ 25 w 59"/>
                <a:gd name="T27" fmla="*/ 17 h 25"/>
                <a:gd name="T28" fmla="*/ 34 w 59"/>
                <a:gd name="T29" fmla="*/ 17 h 25"/>
                <a:gd name="T30" fmla="*/ 42 w 59"/>
                <a:gd name="T31" fmla="*/ 8 h 25"/>
                <a:gd name="T32" fmla="*/ 50 w 59"/>
                <a:gd name="T33" fmla="*/ 8 h 25"/>
                <a:gd name="T34" fmla="*/ 50 w 59"/>
                <a:gd name="T35" fmla="*/ 8 h 25"/>
                <a:gd name="T36" fmla="*/ 59 w 59"/>
                <a:gd name="T37" fmla="*/ 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25"/>
                <a:gd name="T59" fmla="*/ 59 w 59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25">
                  <a:moveTo>
                    <a:pt x="59" y="0"/>
                  </a:moveTo>
                  <a:lnTo>
                    <a:pt x="50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8"/>
                  </a:lnTo>
                  <a:lnTo>
                    <a:pt x="8" y="8"/>
                  </a:lnTo>
                  <a:lnTo>
                    <a:pt x="0" y="17"/>
                  </a:lnTo>
                  <a:lnTo>
                    <a:pt x="8" y="25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4" name="Freeform 262"/>
            <p:cNvSpPr>
              <a:spLocks/>
            </p:cNvSpPr>
            <p:nvPr/>
          </p:nvSpPr>
          <p:spPr bwMode="auto">
            <a:xfrm>
              <a:off x="1389" y="3549"/>
              <a:ext cx="68" cy="51"/>
            </a:xfrm>
            <a:custGeom>
              <a:avLst/>
              <a:gdLst>
                <a:gd name="T0" fmla="*/ 9 w 68"/>
                <a:gd name="T1" fmla="*/ 51 h 51"/>
                <a:gd name="T2" fmla="*/ 17 w 68"/>
                <a:gd name="T3" fmla="*/ 43 h 51"/>
                <a:gd name="T4" fmla="*/ 34 w 68"/>
                <a:gd name="T5" fmla="*/ 34 h 51"/>
                <a:gd name="T6" fmla="*/ 43 w 68"/>
                <a:gd name="T7" fmla="*/ 34 h 51"/>
                <a:gd name="T8" fmla="*/ 51 w 68"/>
                <a:gd name="T9" fmla="*/ 26 h 51"/>
                <a:gd name="T10" fmla="*/ 59 w 68"/>
                <a:gd name="T11" fmla="*/ 17 h 51"/>
                <a:gd name="T12" fmla="*/ 59 w 68"/>
                <a:gd name="T13" fmla="*/ 17 h 51"/>
                <a:gd name="T14" fmla="*/ 68 w 68"/>
                <a:gd name="T15" fmla="*/ 17 h 51"/>
                <a:gd name="T16" fmla="*/ 68 w 68"/>
                <a:gd name="T17" fmla="*/ 17 h 51"/>
                <a:gd name="T18" fmla="*/ 59 w 68"/>
                <a:gd name="T19" fmla="*/ 0 h 51"/>
                <a:gd name="T20" fmla="*/ 59 w 68"/>
                <a:gd name="T21" fmla="*/ 0 h 51"/>
                <a:gd name="T22" fmla="*/ 51 w 68"/>
                <a:gd name="T23" fmla="*/ 9 h 51"/>
                <a:gd name="T24" fmla="*/ 51 w 68"/>
                <a:gd name="T25" fmla="*/ 9 h 51"/>
                <a:gd name="T26" fmla="*/ 43 w 68"/>
                <a:gd name="T27" fmla="*/ 17 h 51"/>
                <a:gd name="T28" fmla="*/ 34 w 68"/>
                <a:gd name="T29" fmla="*/ 17 h 51"/>
                <a:gd name="T30" fmla="*/ 26 w 68"/>
                <a:gd name="T31" fmla="*/ 26 h 51"/>
                <a:gd name="T32" fmla="*/ 17 w 68"/>
                <a:gd name="T33" fmla="*/ 34 h 51"/>
                <a:gd name="T34" fmla="*/ 0 w 68"/>
                <a:gd name="T35" fmla="*/ 34 h 51"/>
                <a:gd name="T36" fmla="*/ 9 w 68"/>
                <a:gd name="T37" fmla="*/ 5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51"/>
                <a:gd name="T59" fmla="*/ 68 w 68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51">
                  <a:moveTo>
                    <a:pt x="9" y="51"/>
                  </a:moveTo>
                  <a:lnTo>
                    <a:pt x="17" y="43"/>
                  </a:lnTo>
                  <a:lnTo>
                    <a:pt x="34" y="34"/>
                  </a:lnTo>
                  <a:lnTo>
                    <a:pt x="43" y="34"/>
                  </a:lnTo>
                  <a:lnTo>
                    <a:pt x="51" y="26"/>
                  </a:lnTo>
                  <a:lnTo>
                    <a:pt x="59" y="17"/>
                  </a:lnTo>
                  <a:lnTo>
                    <a:pt x="68" y="17"/>
                  </a:lnTo>
                  <a:lnTo>
                    <a:pt x="59" y="0"/>
                  </a:lnTo>
                  <a:lnTo>
                    <a:pt x="51" y="9"/>
                  </a:lnTo>
                  <a:lnTo>
                    <a:pt x="43" y="17"/>
                  </a:lnTo>
                  <a:lnTo>
                    <a:pt x="34" y="17"/>
                  </a:lnTo>
                  <a:lnTo>
                    <a:pt x="26" y="26"/>
                  </a:lnTo>
                  <a:lnTo>
                    <a:pt x="17" y="34"/>
                  </a:lnTo>
                  <a:lnTo>
                    <a:pt x="0" y="34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5" name="Freeform 263"/>
            <p:cNvSpPr>
              <a:spLocks/>
            </p:cNvSpPr>
            <p:nvPr/>
          </p:nvSpPr>
          <p:spPr bwMode="auto">
            <a:xfrm>
              <a:off x="762" y="2507"/>
              <a:ext cx="864" cy="873"/>
            </a:xfrm>
            <a:custGeom>
              <a:avLst/>
              <a:gdLst>
                <a:gd name="T0" fmla="*/ 729 w 864"/>
                <a:gd name="T1" fmla="*/ 229 h 873"/>
                <a:gd name="T2" fmla="*/ 763 w 864"/>
                <a:gd name="T3" fmla="*/ 254 h 873"/>
                <a:gd name="T4" fmla="*/ 788 w 864"/>
                <a:gd name="T5" fmla="*/ 280 h 873"/>
                <a:gd name="T6" fmla="*/ 814 w 864"/>
                <a:gd name="T7" fmla="*/ 314 h 873"/>
                <a:gd name="T8" fmla="*/ 839 w 864"/>
                <a:gd name="T9" fmla="*/ 348 h 873"/>
                <a:gd name="T10" fmla="*/ 847 w 864"/>
                <a:gd name="T11" fmla="*/ 381 h 873"/>
                <a:gd name="T12" fmla="*/ 856 w 864"/>
                <a:gd name="T13" fmla="*/ 415 h 873"/>
                <a:gd name="T14" fmla="*/ 864 w 864"/>
                <a:gd name="T15" fmla="*/ 458 h 873"/>
                <a:gd name="T16" fmla="*/ 356 w 864"/>
                <a:gd name="T17" fmla="*/ 712 h 873"/>
                <a:gd name="T18" fmla="*/ 339 w 864"/>
                <a:gd name="T19" fmla="*/ 720 h 873"/>
                <a:gd name="T20" fmla="*/ 322 w 864"/>
                <a:gd name="T21" fmla="*/ 729 h 873"/>
                <a:gd name="T22" fmla="*/ 297 w 864"/>
                <a:gd name="T23" fmla="*/ 737 h 873"/>
                <a:gd name="T24" fmla="*/ 271 w 864"/>
                <a:gd name="T25" fmla="*/ 746 h 873"/>
                <a:gd name="T26" fmla="*/ 246 w 864"/>
                <a:gd name="T27" fmla="*/ 746 h 873"/>
                <a:gd name="T28" fmla="*/ 229 w 864"/>
                <a:gd name="T29" fmla="*/ 754 h 873"/>
                <a:gd name="T30" fmla="*/ 204 w 864"/>
                <a:gd name="T31" fmla="*/ 763 h 873"/>
                <a:gd name="T32" fmla="*/ 187 w 864"/>
                <a:gd name="T33" fmla="*/ 780 h 873"/>
                <a:gd name="T34" fmla="*/ 170 w 864"/>
                <a:gd name="T35" fmla="*/ 805 h 873"/>
                <a:gd name="T36" fmla="*/ 144 w 864"/>
                <a:gd name="T37" fmla="*/ 822 h 873"/>
                <a:gd name="T38" fmla="*/ 127 w 864"/>
                <a:gd name="T39" fmla="*/ 839 h 873"/>
                <a:gd name="T40" fmla="*/ 102 w 864"/>
                <a:gd name="T41" fmla="*/ 856 h 873"/>
                <a:gd name="T42" fmla="*/ 68 w 864"/>
                <a:gd name="T43" fmla="*/ 873 h 873"/>
                <a:gd name="T44" fmla="*/ 43 w 864"/>
                <a:gd name="T45" fmla="*/ 873 h 873"/>
                <a:gd name="T46" fmla="*/ 26 w 864"/>
                <a:gd name="T47" fmla="*/ 864 h 873"/>
                <a:gd name="T48" fmla="*/ 17 w 864"/>
                <a:gd name="T49" fmla="*/ 839 h 873"/>
                <a:gd name="T50" fmla="*/ 0 w 864"/>
                <a:gd name="T51" fmla="*/ 797 h 873"/>
                <a:gd name="T52" fmla="*/ 9 w 864"/>
                <a:gd name="T53" fmla="*/ 754 h 873"/>
                <a:gd name="T54" fmla="*/ 34 w 864"/>
                <a:gd name="T55" fmla="*/ 729 h 873"/>
                <a:gd name="T56" fmla="*/ 60 w 864"/>
                <a:gd name="T57" fmla="*/ 695 h 873"/>
                <a:gd name="T58" fmla="*/ 85 w 864"/>
                <a:gd name="T59" fmla="*/ 661 h 873"/>
                <a:gd name="T60" fmla="*/ 110 w 864"/>
                <a:gd name="T61" fmla="*/ 619 h 873"/>
                <a:gd name="T62" fmla="*/ 127 w 864"/>
                <a:gd name="T63" fmla="*/ 568 h 873"/>
                <a:gd name="T64" fmla="*/ 144 w 864"/>
                <a:gd name="T65" fmla="*/ 517 h 873"/>
                <a:gd name="T66" fmla="*/ 153 w 864"/>
                <a:gd name="T67" fmla="*/ 458 h 873"/>
                <a:gd name="T68" fmla="*/ 144 w 864"/>
                <a:gd name="T69" fmla="*/ 398 h 873"/>
                <a:gd name="T70" fmla="*/ 127 w 864"/>
                <a:gd name="T71" fmla="*/ 365 h 873"/>
                <a:gd name="T72" fmla="*/ 94 w 864"/>
                <a:gd name="T73" fmla="*/ 271 h 873"/>
                <a:gd name="T74" fmla="*/ 68 w 864"/>
                <a:gd name="T75" fmla="*/ 170 h 873"/>
                <a:gd name="T76" fmla="*/ 85 w 864"/>
                <a:gd name="T77" fmla="*/ 85 h 873"/>
                <a:gd name="T78" fmla="*/ 127 w 864"/>
                <a:gd name="T79" fmla="*/ 60 h 873"/>
                <a:gd name="T80" fmla="*/ 178 w 864"/>
                <a:gd name="T81" fmla="*/ 34 h 873"/>
                <a:gd name="T82" fmla="*/ 254 w 864"/>
                <a:gd name="T83" fmla="*/ 17 h 873"/>
                <a:gd name="T84" fmla="*/ 331 w 864"/>
                <a:gd name="T85" fmla="*/ 9 h 873"/>
                <a:gd name="T86" fmla="*/ 407 w 864"/>
                <a:gd name="T87" fmla="*/ 0 h 873"/>
                <a:gd name="T88" fmla="*/ 483 w 864"/>
                <a:gd name="T89" fmla="*/ 17 h 873"/>
                <a:gd name="T90" fmla="*/ 542 w 864"/>
                <a:gd name="T91" fmla="*/ 34 h 873"/>
                <a:gd name="T92" fmla="*/ 585 w 864"/>
                <a:gd name="T93" fmla="*/ 77 h 873"/>
                <a:gd name="T94" fmla="*/ 644 w 864"/>
                <a:gd name="T95" fmla="*/ 144 h 873"/>
                <a:gd name="T96" fmla="*/ 686 w 864"/>
                <a:gd name="T97" fmla="*/ 195 h 873"/>
                <a:gd name="T98" fmla="*/ 712 w 864"/>
                <a:gd name="T99" fmla="*/ 212 h 873"/>
                <a:gd name="T100" fmla="*/ 712 w 864"/>
                <a:gd name="T101" fmla="*/ 221 h 8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4"/>
                <a:gd name="T154" fmla="*/ 0 h 873"/>
                <a:gd name="T155" fmla="*/ 864 w 864"/>
                <a:gd name="T156" fmla="*/ 873 h 8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4" h="873">
                  <a:moveTo>
                    <a:pt x="712" y="221"/>
                  </a:moveTo>
                  <a:lnTo>
                    <a:pt x="729" y="229"/>
                  </a:lnTo>
                  <a:lnTo>
                    <a:pt x="746" y="246"/>
                  </a:lnTo>
                  <a:lnTo>
                    <a:pt x="763" y="254"/>
                  </a:lnTo>
                  <a:lnTo>
                    <a:pt x="780" y="271"/>
                  </a:lnTo>
                  <a:lnTo>
                    <a:pt x="788" y="280"/>
                  </a:lnTo>
                  <a:lnTo>
                    <a:pt x="805" y="297"/>
                  </a:lnTo>
                  <a:lnTo>
                    <a:pt x="814" y="314"/>
                  </a:lnTo>
                  <a:lnTo>
                    <a:pt x="830" y="331"/>
                  </a:lnTo>
                  <a:lnTo>
                    <a:pt x="839" y="348"/>
                  </a:lnTo>
                  <a:lnTo>
                    <a:pt x="847" y="365"/>
                  </a:lnTo>
                  <a:lnTo>
                    <a:pt x="847" y="381"/>
                  </a:lnTo>
                  <a:lnTo>
                    <a:pt x="856" y="398"/>
                  </a:lnTo>
                  <a:lnTo>
                    <a:pt x="856" y="415"/>
                  </a:lnTo>
                  <a:lnTo>
                    <a:pt x="864" y="432"/>
                  </a:lnTo>
                  <a:lnTo>
                    <a:pt x="864" y="458"/>
                  </a:lnTo>
                  <a:lnTo>
                    <a:pt x="856" y="475"/>
                  </a:lnTo>
                  <a:lnTo>
                    <a:pt x="356" y="712"/>
                  </a:lnTo>
                  <a:lnTo>
                    <a:pt x="348" y="720"/>
                  </a:lnTo>
                  <a:lnTo>
                    <a:pt x="339" y="720"/>
                  </a:lnTo>
                  <a:lnTo>
                    <a:pt x="331" y="729"/>
                  </a:lnTo>
                  <a:lnTo>
                    <a:pt x="322" y="729"/>
                  </a:lnTo>
                  <a:lnTo>
                    <a:pt x="305" y="737"/>
                  </a:lnTo>
                  <a:lnTo>
                    <a:pt x="297" y="737"/>
                  </a:lnTo>
                  <a:lnTo>
                    <a:pt x="288" y="737"/>
                  </a:lnTo>
                  <a:lnTo>
                    <a:pt x="271" y="746"/>
                  </a:lnTo>
                  <a:lnTo>
                    <a:pt x="263" y="746"/>
                  </a:lnTo>
                  <a:lnTo>
                    <a:pt x="246" y="746"/>
                  </a:lnTo>
                  <a:lnTo>
                    <a:pt x="238" y="754"/>
                  </a:lnTo>
                  <a:lnTo>
                    <a:pt x="229" y="754"/>
                  </a:lnTo>
                  <a:lnTo>
                    <a:pt x="212" y="763"/>
                  </a:lnTo>
                  <a:lnTo>
                    <a:pt x="204" y="763"/>
                  </a:lnTo>
                  <a:lnTo>
                    <a:pt x="195" y="771"/>
                  </a:lnTo>
                  <a:lnTo>
                    <a:pt x="187" y="780"/>
                  </a:lnTo>
                  <a:lnTo>
                    <a:pt x="178" y="788"/>
                  </a:lnTo>
                  <a:lnTo>
                    <a:pt x="170" y="805"/>
                  </a:lnTo>
                  <a:lnTo>
                    <a:pt x="153" y="813"/>
                  </a:lnTo>
                  <a:lnTo>
                    <a:pt x="144" y="822"/>
                  </a:lnTo>
                  <a:lnTo>
                    <a:pt x="136" y="830"/>
                  </a:lnTo>
                  <a:lnTo>
                    <a:pt x="127" y="839"/>
                  </a:lnTo>
                  <a:lnTo>
                    <a:pt x="119" y="847"/>
                  </a:lnTo>
                  <a:lnTo>
                    <a:pt x="102" y="856"/>
                  </a:lnTo>
                  <a:lnTo>
                    <a:pt x="85" y="864"/>
                  </a:lnTo>
                  <a:lnTo>
                    <a:pt x="68" y="873"/>
                  </a:lnTo>
                  <a:lnTo>
                    <a:pt x="51" y="873"/>
                  </a:lnTo>
                  <a:lnTo>
                    <a:pt x="43" y="873"/>
                  </a:lnTo>
                  <a:lnTo>
                    <a:pt x="34" y="864"/>
                  </a:lnTo>
                  <a:lnTo>
                    <a:pt x="26" y="864"/>
                  </a:lnTo>
                  <a:lnTo>
                    <a:pt x="17" y="856"/>
                  </a:lnTo>
                  <a:lnTo>
                    <a:pt x="17" y="839"/>
                  </a:lnTo>
                  <a:lnTo>
                    <a:pt x="9" y="813"/>
                  </a:lnTo>
                  <a:lnTo>
                    <a:pt x="0" y="797"/>
                  </a:lnTo>
                  <a:lnTo>
                    <a:pt x="0" y="771"/>
                  </a:lnTo>
                  <a:lnTo>
                    <a:pt x="9" y="754"/>
                  </a:lnTo>
                  <a:lnTo>
                    <a:pt x="17" y="746"/>
                  </a:lnTo>
                  <a:lnTo>
                    <a:pt x="34" y="729"/>
                  </a:lnTo>
                  <a:lnTo>
                    <a:pt x="43" y="712"/>
                  </a:lnTo>
                  <a:lnTo>
                    <a:pt x="60" y="695"/>
                  </a:lnTo>
                  <a:lnTo>
                    <a:pt x="68" y="678"/>
                  </a:lnTo>
                  <a:lnTo>
                    <a:pt x="85" y="661"/>
                  </a:lnTo>
                  <a:lnTo>
                    <a:pt x="94" y="636"/>
                  </a:lnTo>
                  <a:lnTo>
                    <a:pt x="110" y="619"/>
                  </a:lnTo>
                  <a:lnTo>
                    <a:pt x="119" y="593"/>
                  </a:lnTo>
                  <a:lnTo>
                    <a:pt x="127" y="568"/>
                  </a:lnTo>
                  <a:lnTo>
                    <a:pt x="136" y="542"/>
                  </a:lnTo>
                  <a:lnTo>
                    <a:pt x="144" y="517"/>
                  </a:lnTo>
                  <a:lnTo>
                    <a:pt x="144" y="492"/>
                  </a:lnTo>
                  <a:lnTo>
                    <a:pt x="153" y="458"/>
                  </a:lnTo>
                  <a:lnTo>
                    <a:pt x="153" y="432"/>
                  </a:lnTo>
                  <a:lnTo>
                    <a:pt x="144" y="398"/>
                  </a:lnTo>
                  <a:lnTo>
                    <a:pt x="144" y="390"/>
                  </a:lnTo>
                  <a:lnTo>
                    <a:pt x="127" y="365"/>
                  </a:lnTo>
                  <a:lnTo>
                    <a:pt x="110" y="322"/>
                  </a:lnTo>
                  <a:lnTo>
                    <a:pt x="94" y="271"/>
                  </a:lnTo>
                  <a:lnTo>
                    <a:pt x="77" y="221"/>
                  </a:lnTo>
                  <a:lnTo>
                    <a:pt x="68" y="170"/>
                  </a:lnTo>
                  <a:lnTo>
                    <a:pt x="68" y="119"/>
                  </a:lnTo>
                  <a:lnTo>
                    <a:pt x="85" y="85"/>
                  </a:lnTo>
                  <a:lnTo>
                    <a:pt x="102" y="68"/>
                  </a:lnTo>
                  <a:lnTo>
                    <a:pt x="127" y="60"/>
                  </a:lnTo>
                  <a:lnTo>
                    <a:pt x="153" y="43"/>
                  </a:lnTo>
                  <a:lnTo>
                    <a:pt x="178" y="34"/>
                  </a:lnTo>
                  <a:lnTo>
                    <a:pt x="212" y="26"/>
                  </a:lnTo>
                  <a:lnTo>
                    <a:pt x="254" y="17"/>
                  </a:lnTo>
                  <a:lnTo>
                    <a:pt x="288" y="9"/>
                  </a:lnTo>
                  <a:lnTo>
                    <a:pt x="331" y="9"/>
                  </a:lnTo>
                  <a:lnTo>
                    <a:pt x="373" y="0"/>
                  </a:lnTo>
                  <a:lnTo>
                    <a:pt x="407" y="0"/>
                  </a:lnTo>
                  <a:lnTo>
                    <a:pt x="449" y="9"/>
                  </a:lnTo>
                  <a:lnTo>
                    <a:pt x="483" y="17"/>
                  </a:lnTo>
                  <a:lnTo>
                    <a:pt x="517" y="26"/>
                  </a:lnTo>
                  <a:lnTo>
                    <a:pt x="542" y="34"/>
                  </a:lnTo>
                  <a:lnTo>
                    <a:pt x="568" y="51"/>
                  </a:lnTo>
                  <a:lnTo>
                    <a:pt x="585" y="77"/>
                  </a:lnTo>
                  <a:lnTo>
                    <a:pt x="619" y="119"/>
                  </a:lnTo>
                  <a:lnTo>
                    <a:pt x="644" y="144"/>
                  </a:lnTo>
                  <a:lnTo>
                    <a:pt x="670" y="178"/>
                  </a:lnTo>
                  <a:lnTo>
                    <a:pt x="686" y="195"/>
                  </a:lnTo>
                  <a:lnTo>
                    <a:pt x="703" y="204"/>
                  </a:lnTo>
                  <a:lnTo>
                    <a:pt x="712" y="212"/>
                  </a:lnTo>
                  <a:lnTo>
                    <a:pt x="712" y="221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6" name="Freeform 264"/>
            <p:cNvSpPr>
              <a:spLocks/>
            </p:cNvSpPr>
            <p:nvPr/>
          </p:nvSpPr>
          <p:spPr bwMode="auto">
            <a:xfrm>
              <a:off x="1474" y="2728"/>
              <a:ext cx="152" cy="262"/>
            </a:xfrm>
            <a:custGeom>
              <a:avLst/>
              <a:gdLst>
                <a:gd name="T0" fmla="*/ 144 w 152"/>
                <a:gd name="T1" fmla="*/ 262 h 262"/>
                <a:gd name="T2" fmla="*/ 152 w 152"/>
                <a:gd name="T3" fmla="*/ 254 h 262"/>
                <a:gd name="T4" fmla="*/ 152 w 152"/>
                <a:gd name="T5" fmla="*/ 237 h 262"/>
                <a:gd name="T6" fmla="*/ 152 w 152"/>
                <a:gd name="T7" fmla="*/ 211 h 262"/>
                <a:gd name="T8" fmla="*/ 152 w 152"/>
                <a:gd name="T9" fmla="*/ 194 h 262"/>
                <a:gd name="T10" fmla="*/ 152 w 152"/>
                <a:gd name="T11" fmla="*/ 177 h 262"/>
                <a:gd name="T12" fmla="*/ 144 w 152"/>
                <a:gd name="T13" fmla="*/ 152 h 262"/>
                <a:gd name="T14" fmla="*/ 135 w 152"/>
                <a:gd name="T15" fmla="*/ 135 h 262"/>
                <a:gd name="T16" fmla="*/ 127 w 152"/>
                <a:gd name="T17" fmla="*/ 118 h 262"/>
                <a:gd name="T18" fmla="*/ 118 w 152"/>
                <a:gd name="T19" fmla="*/ 101 h 262"/>
                <a:gd name="T20" fmla="*/ 110 w 152"/>
                <a:gd name="T21" fmla="*/ 84 h 262"/>
                <a:gd name="T22" fmla="*/ 93 w 152"/>
                <a:gd name="T23" fmla="*/ 76 h 262"/>
                <a:gd name="T24" fmla="*/ 85 w 152"/>
                <a:gd name="T25" fmla="*/ 59 h 262"/>
                <a:gd name="T26" fmla="*/ 68 w 152"/>
                <a:gd name="T27" fmla="*/ 42 h 262"/>
                <a:gd name="T28" fmla="*/ 51 w 152"/>
                <a:gd name="T29" fmla="*/ 33 h 262"/>
                <a:gd name="T30" fmla="*/ 42 w 152"/>
                <a:gd name="T31" fmla="*/ 16 h 262"/>
                <a:gd name="T32" fmla="*/ 25 w 152"/>
                <a:gd name="T33" fmla="*/ 8 h 262"/>
                <a:gd name="T34" fmla="*/ 8 w 152"/>
                <a:gd name="T35" fmla="*/ 0 h 262"/>
                <a:gd name="T36" fmla="*/ 0 w 152"/>
                <a:gd name="T37" fmla="*/ 8 h 262"/>
                <a:gd name="T38" fmla="*/ 17 w 152"/>
                <a:gd name="T39" fmla="*/ 16 h 262"/>
                <a:gd name="T40" fmla="*/ 34 w 152"/>
                <a:gd name="T41" fmla="*/ 25 h 262"/>
                <a:gd name="T42" fmla="*/ 42 w 152"/>
                <a:gd name="T43" fmla="*/ 42 h 262"/>
                <a:gd name="T44" fmla="*/ 59 w 152"/>
                <a:gd name="T45" fmla="*/ 50 h 262"/>
                <a:gd name="T46" fmla="*/ 76 w 152"/>
                <a:gd name="T47" fmla="*/ 67 h 262"/>
                <a:gd name="T48" fmla="*/ 85 w 152"/>
                <a:gd name="T49" fmla="*/ 84 h 262"/>
                <a:gd name="T50" fmla="*/ 102 w 152"/>
                <a:gd name="T51" fmla="*/ 93 h 262"/>
                <a:gd name="T52" fmla="*/ 110 w 152"/>
                <a:gd name="T53" fmla="*/ 110 h 262"/>
                <a:gd name="T54" fmla="*/ 118 w 152"/>
                <a:gd name="T55" fmla="*/ 127 h 262"/>
                <a:gd name="T56" fmla="*/ 127 w 152"/>
                <a:gd name="T57" fmla="*/ 144 h 262"/>
                <a:gd name="T58" fmla="*/ 135 w 152"/>
                <a:gd name="T59" fmla="*/ 160 h 262"/>
                <a:gd name="T60" fmla="*/ 135 w 152"/>
                <a:gd name="T61" fmla="*/ 177 h 262"/>
                <a:gd name="T62" fmla="*/ 144 w 152"/>
                <a:gd name="T63" fmla="*/ 194 h 262"/>
                <a:gd name="T64" fmla="*/ 144 w 152"/>
                <a:gd name="T65" fmla="*/ 211 h 262"/>
                <a:gd name="T66" fmla="*/ 144 w 152"/>
                <a:gd name="T67" fmla="*/ 237 h 262"/>
                <a:gd name="T68" fmla="*/ 144 w 152"/>
                <a:gd name="T69" fmla="*/ 254 h 262"/>
                <a:gd name="T70" fmla="*/ 144 w 152"/>
                <a:gd name="T71" fmla="*/ 245 h 262"/>
                <a:gd name="T72" fmla="*/ 144 w 152"/>
                <a:gd name="T73" fmla="*/ 262 h 2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"/>
                <a:gd name="T112" fmla="*/ 0 h 262"/>
                <a:gd name="T113" fmla="*/ 152 w 152"/>
                <a:gd name="T114" fmla="*/ 262 h 2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" h="262">
                  <a:moveTo>
                    <a:pt x="144" y="262"/>
                  </a:moveTo>
                  <a:lnTo>
                    <a:pt x="152" y="254"/>
                  </a:lnTo>
                  <a:lnTo>
                    <a:pt x="152" y="237"/>
                  </a:lnTo>
                  <a:lnTo>
                    <a:pt x="152" y="211"/>
                  </a:lnTo>
                  <a:lnTo>
                    <a:pt x="152" y="194"/>
                  </a:lnTo>
                  <a:lnTo>
                    <a:pt x="152" y="177"/>
                  </a:lnTo>
                  <a:lnTo>
                    <a:pt x="144" y="152"/>
                  </a:lnTo>
                  <a:lnTo>
                    <a:pt x="135" y="135"/>
                  </a:lnTo>
                  <a:lnTo>
                    <a:pt x="127" y="118"/>
                  </a:lnTo>
                  <a:lnTo>
                    <a:pt x="118" y="101"/>
                  </a:lnTo>
                  <a:lnTo>
                    <a:pt x="110" y="84"/>
                  </a:lnTo>
                  <a:lnTo>
                    <a:pt x="93" y="76"/>
                  </a:lnTo>
                  <a:lnTo>
                    <a:pt x="85" y="59"/>
                  </a:lnTo>
                  <a:lnTo>
                    <a:pt x="68" y="42"/>
                  </a:lnTo>
                  <a:lnTo>
                    <a:pt x="51" y="33"/>
                  </a:lnTo>
                  <a:lnTo>
                    <a:pt x="42" y="16"/>
                  </a:lnTo>
                  <a:lnTo>
                    <a:pt x="25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34" y="25"/>
                  </a:lnTo>
                  <a:lnTo>
                    <a:pt x="42" y="42"/>
                  </a:lnTo>
                  <a:lnTo>
                    <a:pt x="59" y="50"/>
                  </a:lnTo>
                  <a:lnTo>
                    <a:pt x="76" y="67"/>
                  </a:lnTo>
                  <a:lnTo>
                    <a:pt x="85" y="84"/>
                  </a:lnTo>
                  <a:lnTo>
                    <a:pt x="102" y="93"/>
                  </a:lnTo>
                  <a:lnTo>
                    <a:pt x="110" y="110"/>
                  </a:lnTo>
                  <a:lnTo>
                    <a:pt x="118" y="127"/>
                  </a:lnTo>
                  <a:lnTo>
                    <a:pt x="127" y="144"/>
                  </a:lnTo>
                  <a:lnTo>
                    <a:pt x="135" y="160"/>
                  </a:lnTo>
                  <a:lnTo>
                    <a:pt x="135" y="177"/>
                  </a:lnTo>
                  <a:lnTo>
                    <a:pt x="144" y="194"/>
                  </a:lnTo>
                  <a:lnTo>
                    <a:pt x="144" y="211"/>
                  </a:lnTo>
                  <a:lnTo>
                    <a:pt x="144" y="237"/>
                  </a:lnTo>
                  <a:lnTo>
                    <a:pt x="144" y="254"/>
                  </a:lnTo>
                  <a:lnTo>
                    <a:pt x="144" y="245"/>
                  </a:lnTo>
                  <a:lnTo>
                    <a:pt x="144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7" name="Freeform 265"/>
            <p:cNvSpPr>
              <a:spLocks/>
            </p:cNvSpPr>
            <p:nvPr/>
          </p:nvSpPr>
          <p:spPr bwMode="auto">
            <a:xfrm>
              <a:off x="1118" y="2973"/>
              <a:ext cx="500" cy="246"/>
            </a:xfrm>
            <a:custGeom>
              <a:avLst/>
              <a:gdLst>
                <a:gd name="T0" fmla="*/ 9 w 500"/>
                <a:gd name="T1" fmla="*/ 246 h 246"/>
                <a:gd name="T2" fmla="*/ 9 w 500"/>
                <a:gd name="T3" fmla="*/ 246 h 246"/>
                <a:gd name="T4" fmla="*/ 500 w 500"/>
                <a:gd name="T5" fmla="*/ 17 h 246"/>
                <a:gd name="T6" fmla="*/ 500 w 500"/>
                <a:gd name="T7" fmla="*/ 0 h 246"/>
                <a:gd name="T8" fmla="*/ 0 w 500"/>
                <a:gd name="T9" fmla="*/ 237 h 246"/>
                <a:gd name="T10" fmla="*/ 0 w 500"/>
                <a:gd name="T11" fmla="*/ 237 h 246"/>
                <a:gd name="T12" fmla="*/ 0 w 500"/>
                <a:gd name="T13" fmla="*/ 237 h 246"/>
                <a:gd name="T14" fmla="*/ 0 w 500"/>
                <a:gd name="T15" fmla="*/ 237 h 246"/>
                <a:gd name="T16" fmla="*/ 0 w 500"/>
                <a:gd name="T17" fmla="*/ 237 h 246"/>
                <a:gd name="T18" fmla="*/ 9 w 50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0"/>
                <a:gd name="T31" fmla="*/ 0 h 246"/>
                <a:gd name="T32" fmla="*/ 500 w 500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0" h="246">
                  <a:moveTo>
                    <a:pt x="9" y="246"/>
                  </a:moveTo>
                  <a:lnTo>
                    <a:pt x="9" y="246"/>
                  </a:lnTo>
                  <a:lnTo>
                    <a:pt x="500" y="17"/>
                  </a:lnTo>
                  <a:lnTo>
                    <a:pt x="500" y="0"/>
                  </a:lnTo>
                  <a:lnTo>
                    <a:pt x="0" y="237"/>
                  </a:lnTo>
                  <a:lnTo>
                    <a:pt x="9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8" name="Freeform 266"/>
            <p:cNvSpPr>
              <a:spLocks/>
            </p:cNvSpPr>
            <p:nvPr/>
          </p:nvSpPr>
          <p:spPr bwMode="auto">
            <a:xfrm>
              <a:off x="940" y="3210"/>
              <a:ext cx="187" cy="85"/>
            </a:xfrm>
            <a:custGeom>
              <a:avLst/>
              <a:gdLst>
                <a:gd name="T0" fmla="*/ 17 w 187"/>
                <a:gd name="T1" fmla="*/ 85 h 85"/>
                <a:gd name="T2" fmla="*/ 9 w 187"/>
                <a:gd name="T3" fmla="*/ 85 h 85"/>
                <a:gd name="T4" fmla="*/ 17 w 187"/>
                <a:gd name="T5" fmla="*/ 77 h 85"/>
                <a:gd name="T6" fmla="*/ 34 w 187"/>
                <a:gd name="T7" fmla="*/ 68 h 85"/>
                <a:gd name="T8" fmla="*/ 43 w 187"/>
                <a:gd name="T9" fmla="*/ 60 h 85"/>
                <a:gd name="T10" fmla="*/ 51 w 187"/>
                <a:gd name="T11" fmla="*/ 60 h 85"/>
                <a:gd name="T12" fmla="*/ 60 w 187"/>
                <a:gd name="T13" fmla="*/ 51 h 85"/>
                <a:gd name="T14" fmla="*/ 68 w 187"/>
                <a:gd name="T15" fmla="*/ 51 h 85"/>
                <a:gd name="T16" fmla="*/ 85 w 187"/>
                <a:gd name="T17" fmla="*/ 51 h 85"/>
                <a:gd name="T18" fmla="*/ 93 w 187"/>
                <a:gd name="T19" fmla="*/ 43 h 85"/>
                <a:gd name="T20" fmla="*/ 110 w 187"/>
                <a:gd name="T21" fmla="*/ 43 h 85"/>
                <a:gd name="T22" fmla="*/ 119 w 187"/>
                <a:gd name="T23" fmla="*/ 43 h 85"/>
                <a:gd name="T24" fmla="*/ 127 w 187"/>
                <a:gd name="T25" fmla="*/ 34 h 85"/>
                <a:gd name="T26" fmla="*/ 144 w 187"/>
                <a:gd name="T27" fmla="*/ 34 h 85"/>
                <a:gd name="T28" fmla="*/ 153 w 187"/>
                <a:gd name="T29" fmla="*/ 34 h 85"/>
                <a:gd name="T30" fmla="*/ 170 w 187"/>
                <a:gd name="T31" fmla="*/ 26 h 85"/>
                <a:gd name="T32" fmla="*/ 178 w 187"/>
                <a:gd name="T33" fmla="*/ 17 h 85"/>
                <a:gd name="T34" fmla="*/ 187 w 187"/>
                <a:gd name="T35" fmla="*/ 9 h 85"/>
                <a:gd name="T36" fmla="*/ 178 w 187"/>
                <a:gd name="T37" fmla="*/ 0 h 85"/>
                <a:gd name="T38" fmla="*/ 170 w 187"/>
                <a:gd name="T39" fmla="*/ 9 h 85"/>
                <a:gd name="T40" fmla="*/ 161 w 187"/>
                <a:gd name="T41" fmla="*/ 17 h 85"/>
                <a:gd name="T42" fmla="*/ 153 w 187"/>
                <a:gd name="T43" fmla="*/ 17 h 85"/>
                <a:gd name="T44" fmla="*/ 136 w 187"/>
                <a:gd name="T45" fmla="*/ 26 h 85"/>
                <a:gd name="T46" fmla="*/ 127 w 187"/>
                <a:gd name="T47" fmla="*/ 26 h 85"/>
                <a:gd name="T48" fmla="*/ 119 w 187"/>
                <a:gd name="T49" fmla="*/ 26 h 85"/>
                <a:gd name="T50" fmla="*/ 102 w 187"/>
                <a:gd name="T51" fmla="*/ 34 h 85"/>
                <a:gd name="T52" fmla="*/ 93 w 187"/>
                <a:gd name="T53" fmla="*/ 34 h 85"/>
                <a:gd name="T54" fmla="*/ 85 w 187"/>
                <a:gd name="T55" fmla="*/ 34 h 85"/>
                <a:gd name="T56" fmla="*/ 68 w 187"/>
                <a:gd name="T57" fmla="*/ 34 h 85"/>
                <a:gd name="T58" fmla="*/ 60 w 187"/>
                <a:gd name="T59" fmla="*/ 43 h 85"/>
                <a:gd name="T60" fmla="*/ 43 w 187"/>
                <a:gd name="T61" fmla="*/ 43 h 85"/>
                <a:gd name="T62" fmla="*/ 34 w 187"/>
                <a:gd name="T63" fmla="*/ 51 h 85"/>
                <a:gd name="T64" fmla="*/ 26 w 187"/>
                <a:gd name="T65" fmla="*/ 60 h 85"/>
                <a:gd name="T66" fmla="*/ 17 w 187"/>
                <a:gd name="T67" fmla="*/ 60 h 85"/>
                <a:gd name="T68" fmla="*/ 0 w 187"/>
                <a:gd name="T69" fmla="*/ 77 h 85"/>
                <a:gd name="T70" fmla="*/ 0 w 187"/>
                <a:gd name="T71" fmla="*/ 77 h 85"/>
                <a:gd name="T72" fmla="*/ 17 w 187"/>
                <a:gd name="T73" fmla="*/ 85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7"/>
                <a:gd name="T112" fmla="*/ 0 h 85"/>
                <a:gd name="T113" fmla="*/ 187 w 187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7" h="85">
                  <a:moveTo>
                    <a:pt x="17" y="85"/>
                  </a:moveTo>
                  <a:lnTo>
                    <a:pt x="9" y="85"/>
                  </a:lnTo>
                  <a:lnTo>
                    <a:pt x="17" y="77"/>
                  </a:lnTo>
                  <a:lnTo>
                    <a:pt x="34" y="68"/>
                  </a:lnTo>
                  <a:lnTo>
                    <a:pt x="43" y="60"/>
                  </a:lnTo>
                  <a:lnTo>
                    <a:pt x="51" y="60"/>
                  </a:lnTo>
                  <a:lnTo>
                    <a:pt x="60" y="51"/>
                  </a:lnTo>
                  <a:lnTo>
                    <a:pt x="68" y="51"/>
                  </a:lnTo>
                  <a:lnTo>
                    <a:pt x="85" y="51"/>
                  </a:lnTo>
                  <a:lnTo>
                    <a:pt x="93" y="43"/>
                  </a:lnTo>
                  <a:lnTo>
                    <a:pt x="110" y="43"/>
                  </a:lnTo>
                  <a:lnTo>
                    <a:pt x="119" y="43"/>
                  </a:lnTo>
                  <a:lnTo>
                    <a:pt x="127" y="34"/>
                  </a:lnTo>
                  <a:lnTo>
                    <a:pt x="144" y="34"/>
                  </a:lnTo>
                  <a:lnTo>
                    <a:pt x="153" y="34"/>
                  </a:lnTo>
                  <a:lnTo>
                    <a:pt x="170" y="26"/>
                  </a:lnTo>
                  <a:lnTo>
                    <a:pt x="178" y="17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70" y="9"/>
                  </a:lnTo>
                  <a:lnTo>
                    <a:pt x="161" y="17"/>
                  </a:lnTo>
                  <a:lnTo>
                    <a:pt x="153" y="17"/>
                  </a:lnTo>
                  <a:lnTo>
                    <a:pt x="136" y="26"/>
                  </a:lnTo>
                  <a:lnTo>
                    <a:pt x="127" y="26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93" y="34"/>
                  </a:lnTo>
                  <a:lnTo>
                    <a:pt x="85" y="34"/>
                  </a:lnTo>
                  <a:lnTo>
                    <a:pt x="68" y="34"/>
                  </a:lnTo>
                  <a:lnTo>
                    <a:pt x="60" y="43"/>
                  </a:lnTo>
                  <a:lnTo>
                    <a:pt x="43" y="43"/>
                  </a:lnTo>
                  <a:lnTo>
                    <a:pt x="34" y="51"/>
                  </a:lnTo>
                  <a:lnTo>
                    <a:pt x="26" y="60"/>
                  </a:lnTo>
                  <a:lnTo>
                    <a:pt x="17" y="60"/>
                  </a:lnTo>
                  <a:lnTo>
                    <a:pt x="0" y="77"/>
                  </a:lnTo>
                  <a:lnTo>
                    <a:pt x="17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89" name="Freeform 267"/>
            <p:cNvSpPr>
              <a:spLocks/>
            </p:cNvSpPr>
            <p:nvPr/>
          </p:nvSpPr>
          <p:spPr bwMode="auto">
            <a:xfrm>
              <a:off x="864" y="3287"/>
              <a:ext cx="93" cy="84"/>
            </a:xfrm>
            <a:custGeom>
              <a:avLst/>
              <a:gdLst>
                <a:gd name="T0" fmla="*/ 8 w 93"/>
                <a:gd name="T1" fmla="*/ 84 h 84"/>
                <a:gd name="T2" fmla="*/ 8 w 93"/>
                <a:gd name="T3" fmla="*/ 84 h 84"/>
                <a:gd name="T4" fmla="*/ 17 w 93"/>
                <a:gd name="T5" fmla="*/ 76 h 84"/>
                <a:gd name="T6" fmla="*/ 25 w 93"/>
                <a:gd name="T7" fmla="*/ 67 h 84"/>
                <a:gd name="T8" fmla="*/ 42 w 93"/>
                <a:gd name="T9" fmla="*/ 59 h 84"/>
                <a:gd name="T10" fmla="*/ 51 w 93"/>
                <a:gd name="T11" fmla="*/ 50 h 84"/>
                <a:gd name="T12" fmla="*/ 59 w 93"/>
                <a:gd name="T13" fmla="*/ 33 h 84"/>
                <a:gd name="T14" fmla="*/ 68 w 93"/>
                <a:gd name="T15" fmla="*/ 25 h 84"/>
                <a:gd name="T16" fmla="*/ 76 w 93"/>
                <a:gd name="T17" fmla="*/ 17 h 84"/>
                <a:gd name="T18" fmla="*/ 93 w 93"/>
                <a:gd name="T19" fmla="*/ 8 h 84"/>
                <a:gd name="T20" fmla="*/ 76 w 93"/>
                <a:gd name="T21" fmla="*/ 0 h 84"/>
                <a:gd name="T22" fmla="*/ 68 w 93"/>
                <a:gd name="T23" fmla="*/ 8 h 84"/>
                <a:gd name="T24" fmla="*/ 59 w 93"/>
                <a:gd name="T25" fmla="*/ 17 h 84"/>
                <a:gd name="T26" fmla="*/ 51 w 93"/>
                <a:gd name="T27" fmla="*/ 25 h 84"/>
                <a:gd name="T28" fmla="*/ 42 w 93"/>
                <a:gd name="T29" fmla="*/ 42 h 84"/>
                <a:gd name="T30" fmla="*/ 34 w 93"/>
                <a:gd name="T31" fmla="*/ 50 h 84"/>
                <a:gd name="T32" fmla="*/ 17 w 93"/>
                <a:gd name="T33" fmla="*/ 59 h 84"/>
                <a:gd name="T34" fmla="*/ 8 w 93"/>
                <a:gd name="T35" fmla="*/ 67 h 84"/>
                <a:gd name="T36" fmla="*/ 0 w 93"/>
                <a:gd name="T37" fmla="*/ 76 h 84"/>
                <a:gd name="T38" fmla="*/ 0 w 93"/>
                <a:gd name="T39" fmla="*/ 76 h 84"/>
                <a:gd name="T40" fmla="*/ 8 w 93"/>
                <a:gd name="T41" fmla="*/ 8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84"/>
                <a:gd name="T65" fmla="*/ 93 w 93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84">
                  <a:moveTo>
                    <a:pt x="8" y="84"/>
                  </a:moveTo>
                  <a:lnTo>
                    <a:pt x="8" y="84"/>
                  </a:lnTo>
                  <a:lnTo>
                    <a:pt x="17" y="76"/>
                  </a:lnTo>
                  <a:lnTo>
                    <a:pt x="25" y="67"/>
                  </a:lnTo>
                  <a:lnTo>
                    <a:pt x="42" y="59"/>
                  </a:lnTo>
                  <a:lnTo>
                    <a:pt x="51" y="50"/>
                  </a:lnTo>
                  <a:lnTo>
                    <a:pt x="59" y="33"/>
                  </a:lnTo>
                  <a:lnTo>
                    <a:pt x="68" y="25"/>
                  </a:lnTo>
                  <a:lnTo>
                    <a:pt x="76" y="17"/>
                  </a:lnTo>
                  <a:lnTo>
                    <a:pt x="93" y="8"/>
                  </a:lnTo>
                  <a:lnTo>
                    <a:pt x="76" y="0"/>
                  </a:lnTo>
                  <a:lnTo>
                    <a:pt x="68" y="8"/>
                  </a:lnTo>
                  <a:lnTo>
                    <a:pt x="59" y="17"/>
                  </a:lnTo>
                  <a:lnTo>
                    <a:pt x="51" y="25"/>
                  </a:lnTo>
                  <a:lnTo>
                    <a:pt x="42" y="42"/>
                  </a:lnTo>
                  <a:lnTo>
                    <a:pt x="34" y="50"/>
                  </a:lnTo>
                  <a:lnTo>
                    <a:pt x="17" y="59"/>
                  </a:lnTo>
                  <a:lnTo>
                    <a:pt x="8" y="67"/>
                  </a:lnTo>
                  <a:lnTo>
                    <a:pt x="0" y="76"/>
                  </a:lnTo>
                  <a:lnTo>
                    <a:pt x="8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0" name="Freeform 268"/>
            <p:cNvSpPr>
              <a:spLocks/>
            </p:cNvSpPr>
            <p:nvPr/>
          </p:nvSpPr>
          <p:spPr bwMode="auto">
            <a:xfrm>
              <a:off x="771" y="3346"/>
              <a:ext cx="101" cy="42"/>
            </a:xfrm>
            <a:custGeom>
              <a:avLst/>
              <a:gdLst>
                <a:gd name="T0" fmla="*/ 0 w 101"/>
                <a:gd name="T1" fmla="*/ 8 h 42"/>
                <a:gd name="T2" fmla="*/ 0 w 101"/>
                <a:gd name="T3" fmla="*/ 8 h 42"/>
                <a:gd name="T4" fmla="*/ 8 w 101"/>
                <a:gd name="T5" fmla="*/ 17 h 42"/>
                <a:gd name="T6" fmla="*/ 8 w 101"/>
                <a:gd name="T7" fmla="*/ 25 h 42"/>
                <a:gd name="T8" fmla="*/ 17 w 101"/>
                <a:gd name="T9" fmla="*/ 34 h 42"/>
                <a:gd name="T10" fmla="*/ 34 w 101"/>
                <a:gd name="T11" fmla="*/ 42 h 42"/>
                <a:gd name="T12" fmla="*/ 42 w 101"/>
                <a:gd name="T13" fmla="*/ 42 h 42"/>
                <a:gd name="T14" fmla="*/ 59 w 101"/>
                <a:gd name="T15" fmla="*/ 42 h 42"/>
                <a:gd name="T16" fmla="*/ 76 w 101"/>
                <a:gd name="T17" fmla="*/ 34 h 42"/>
                <a:gd name="T18" fmla="*/ 101 w 101"/>
                <a:gd name="T19" fmla="*/ 25 h 42"/>
                <a:gd name="T20" fmla="*/ 93 w 101"/>
                <a:gd name="T21" fmla="*/ 17 h 42"/>
                <a:gd name="T22" fmla="*/ 76 w 101"/>
                <a:gd name="T23" fmla="*/ 25 h 42"/>
                <a:gd name="T24" fmla="*/ 59 w 101"/>
                <a:gd name="T25" fmla="*/ 25 h 42"/>
                <a:gd name="T26" fmla="*/ 42 w 101"/>
                <a:gd name="T27" fmla="*/ 25 h 42"/>
                <a:gd name="T28" fmla="*/ 34 w 101"/>
                <a:gd name="T29" fmla="*/ 25 h 42"/>
                <a:gd name="T30" fmla="*/ 25 w 101"/>
                <a:gd name="T31" fmla="*/ 25 h 42"/>
                <a:gd name="T32" fmla="*/ 17 w 101"/>
                <a:gd name="T33" fmla="*/ 17 h 42"/>
                <a:gd name="T34" fmla="*/ 17 w 101"/>
                <a:gd name="T35" fmla="*/ 8 h 42"/>
                <a:gd name="T36" fmla="*/ 8 w 101"/>
                <a:gd name="T37" fmla="*/ 0 h 42"/>
                <a:gd name="T38" fmla="*/ 8 w 101"/>
                <a:gd name="T39" fmla="*/ 0 h 42"/>
                <a:gd name="T40" fmla="*/ 0 w 101"/>
                <a:gd name="T41" fmla="*/ 8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42"/>
                <a:gd name="T65" fmla="*/ 101 w 101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42">
                  <a:moveTo>
                    <a:pt x="0" y="8"/>
                  </a:moveTo>
                  <a:lnTo>
                    <a:pt x="0" y="8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17" y="34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59" y="42"/>
                  </a:lnTo>
                  <a:lnTo>
                    <a:pt x="76" y="34"/>
                  </a:lnTo>
                  <a:lnTo>
                    <a:pt x="101" y="25"/>
                  </a:lnTo>
                  <a:lnTo>
                    <a:pt x="93" y="17"/>
                  </a:lnTo>
                  <a:lnTo>
                    <a:pt x="76" y="25"/>
                  </a:lnTo>
                  <a:lnTo>
                    <a:pt x="59" y="25"/>
                  </a:lnTo>
                  <a:lnTo>
                    <a:pt x="42" y="25"/>
                  </a:lnTo>
                  <a:lnTo>
                    <a:pt x="34" y="25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1" name="Freeform 269"/>
            <p:cNvSpPr>
              <a:spLocks/>
            </p:cNvSpPr>
            <p:nvPr/>
          </p:nvSpPr>
          <p:spPr bwMode="auto">
            <a:xfrm>
              <a:off x="754" y="3261"/>
              <a:ext cx="25" cy="93"/>
            </a:xfrm>
            <a:custGeom>
              <a:avLst/>
              <a:gdLst>
                <a:gd name="T0" fmla="*/ 8 w 25"/>
                <a:gd name="T1" fmla="*/ 0 h 93"/>
                <a:gd name="T2" fmla="*/ 8 w 25"/>
                <a:gd name="T3" fmla="*/ 0 h 93"/>
                <a:gd name="T4" fmla="*/ 0 w 25"/>
                <a:gd name="T5" fmla="*/ 17 h 93"/>
                <a:gd name="T6" fmla="*/ 0 w 25"/>
                <a:gd name="T7" fmla="*/ 43 h 93"/>
                <a:gd name="T8" fmla="*/ 8 w 25"/>
                <a:gd name="T9" fmla="*/ 68 h 93"/>
                <a:gd name="T10" fmla="*/ 17 w 25"/>
                <a:gd name="T11" fmla="*/ 93 h 93"/>
                <a:gd name="T12" fmla="*/ 25 w 25"/>
                <a:gd name="T13" fmla="*/ 85 h 93"/>
                <a:gd name="T14" fmla="*/ 17 w 25"/>
                <a:gd name="T15" fmla="*/ 59 h 93"/>
                <a:gd name="T16" fmla="*/ 17 w 25"/>
                <a:gd name="T17" fmla="*/ 43 h 93"/>
                <a:gd name="T18" fmla="*/ 17 w 25"/>
                <a:gd name="T19" fmla="*/ 17 h 93"/>
                <a:gd name="T20" fmla="*/ 25 w 25"/>
                <a:gd name="T21" fmla="*/ 9 h 93"/>
                <a:gd name="T22" fmla="*/ 25 w 25"/>
                <a:gd name="T23" fmla="*/ 9 h 93"/>
                <a:gd name="T24" fmla="*/ 8 w 25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93"/>
                <a:gd name="T41" fmla="*/ 25 w 25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93">
                  <a:moveTo>
                    <a:pt x="8" y="0"/>
                  </a:moveTo>
                  <a:lnTo>
                    <a:pt x="8" y="0"/>
                  </a:lnTo>
                  <a:lnTo>
                    <a:pt x="0" y="17"/>
                  </a:lnTo>
                  <a:lnTo>
                    <a:pt x="0" y="43"/>
                  </a:lnTo>
                  <a:lnTo>
                    <a:pt x="8" y="68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17" y="59"/>
                  </a:lnTo>
                  <a:lnTo>
                    <a:pt x="17" y="43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2" name="Freeform 270"/>
            <p:cNvSpPr>
              <a:spLocks/>
            </p:cNvSpPr>
            <p:nvPr/>
          </p:nvSpPr>
          <p:spPr bwMode="auto">
            <a:xfrm>
              <a:off x="762" y="2905"/>
              <a:ext cx="161" cy="365"/>
            </a:xfrm>
            <a:custGeom>
              <a:avLst/>
              <a:gdLst>
                <a:gd name="T0" fmla="*/ 144 w 161"/>
                <a:gd name="T1" fmla="*/ 0 h 365"/>
                <a:gd name="T2" fmla="*/ 144 w 161"/>
                <a:gd name="T3" fmla="*/ 0 h 365"/>
                <a:gd name="T4" fmla="*/ 144 w 161"/>
                <a:gd name="T5" fmla="*/ 34 h 365"/>
                <a:gd name="T6" fmla="*/ 144 w 161"/>
                <a:gd name="T7" fmla="*/ 60 h 365"/>
                <a:gd name="T8" fmla="*/ 144 w 161"/>
                <a:gd name="T9" fmla="*/ 94 h 365"/>
                <a:gd name="T10" fmla="*/ 136 w 161"/>
                <a:gd name="T11" fmla="*/ 119 h 365"/>
                <a:gd name="T12" fmla="*/ 127 w 161"/>
                <a:gd name="T13" fmla="*/ 144 h 365"/>
                <a:gd name="T14" fmla="*/ 119 w 161"/>
                <a:gd name="T15" fmla="*/ 170 h 365"/>
                <a:gd name="T16" fmla="*/ 110 w 161"/>
                <a:gd name="T17" fmla="*/ 195 h 365"/>
                <a:gd name="T18" fmla="*/ 102 w 161"/>
                <a:gd name="T19" fmla="*/ 212 h 365"/>
                <a:gd name="T20" fmla="*/ 94 w 161"/>
                <a:gd name="T21" fmla="*/ 238 h 365"/>
                <a:gd name="T22" fmla="*/ 77 w 161"/>
                <a:gd name="T23" fmla="*/ 263 h 365"/>
                <a:gd name="T24" fmla="*/ 68 w 161"/>
                <a:gd name="T25" fmla="*/ 280 h 365"/>
                <a:gd name="T26" fmla="*/ 51 w 161"/>
                <a:gd name="T27" fmla="*/ 297 h 365"/>
                <a:gd name="T28" fmla="*/ 43 w 161"/>
                <a:gd name="T29" fmla="*/ 314 h 365"/>
                <a:gd name="T30" fmla="*/ 26 w 161"/>
                <a:gd name="T31" fmla="*/ 331 h 365"/>
                <a:gd name="T32" fmla="*/ 17 w 161"/>
                <a:gd name="T33" fmla="*/ 339 h 365"/>
                <a:gd name="T34" fmla="*/ 0 w 161"/>
                <a:gd name="T35" fmla="*/ 356 h 365"/>
                <a:gd name="T36" fmla="*/ 17 w 161"/>
                <a:gd name="T37" fmla="*/ 365 h 365"/>
                <a:gd name="T38" fmla="*/ 26 w 161"/>
                <a:gd name="T39" fmla="*/ 348 h 365"/>
                <a:gd name="T40" fmla="*/ 34 w 161"/>
                <a:gd name="T41" fmla="*/ 339 h 365"/>
                <a:gd name="T42" fmla="*/ 51 w 161"/>
                <a:gd name="T43" fmla="*/ 322 h 365"/>
                <a:gd name="T44" fmla="*/ 60 w 161"/>
                <a:gd name="T45" fmla="*/ 305 h 365"/>
                <a:gd name="T46" fmla="*/ 77 w 161"/>
                <a:gd name="T47" fmla="*/ 288 h 365"/>
                <a:gd name="T48" fmla="*/ 94 w 161"/>
                <a:gd name="T49" fmla="*/ 263 h 365"/>
                <a:gd name="T50" fmla="*/ 102 w 161"/>
                <a:gd name="T51" fmla="*/ 246 h 365"/>
                <a:gd name="T52" fmla="*/ 119 w 161"/>
                <a:gd name="T53" fmla="*/ 221 h 365"/>
                <a:gd name="T54" fmla="*/ 127 w 161"/>
                <a:gd name="T55" fmla="*/ 195 h 365"/>
                <a:gd name="T56" fmla="*/ 136 w 161"/>
                <a:gd name="T57" fmla="*/ 170 h 365"/>
                <a:gd name="T58" fmla="*/ 144 w 161"/>
                <a:gd name="T59" fmla="*/ 144 h 365"/>
                <a:gd name="T60" fmla="*/ 153 w 161"/>
                <a:gd name="T61" fmla="*/ 119 h 365"/>
                <a:gd name="T62" fmla="*/ 153 w 161"/>
                <a:gd name="T63" fmla="*/ 94 h 365"/>
                <a:gd name="T64" fmla="*/ 161 w 161"/>
                <a:gd name="T65" fmla="*/ 60 h 365"/>
                <a:gd name="T66" fmla="*/ 153 w 161"/>
                <a:gd name="T67" fmla="*/ 34 h 365"/>
                <a:gd name="T68" fmla="*/ 153 w 161"/>
                <a:gd name="T69" fmla="*/ 0 h 365"/>
                <a:gd name="T70" fmla="*/ 153 w 161"/>
                <a:gd name="T71" fmla="*/ 0 h 365"/>
                <a:gd name="T72" fmla="*/ 144 w 161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365"/>
                <a:gd name="T113" fmla="*/ 161 w 161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365">
                  <a:moveTo>
                    <a:pt x="144" y="0"/>
                  </a:moveTo>
                  <a:lnTo>
                    <a:pt x="144" y="0"/>
                  </a:lnTo>
                  <a:lnTo>
                    <a:pt x="144" y="34"/>
                  </a:lnTo>
                  <a:lnTo>
                    <a:pt x="144" y="60"/>
                  </a:lnTo>
                  <a:lnTo>
                    <a:pt x="144" y="94"/>
                  </a:lnTo>
                  <a:lnTo>
                    <a:pt x="136" y="119"/>
                  </a:lnTo>
                  <a:lnTo>
                    <a:pt x="127" y="144"/>
                  </a:lnTo>
                  <a:lnTo>
                    <a:pt x="119" y="170"/>
                  </a:lnTo>
                  <a:lnTo>
                    <a:pt x="110" y="195"/>
                  </a:lnTo>
                  <a:lnTo>
                    <a:pt x="102" y="212"/>
                  </a:lnTo>
                  <a:lnTo>
                    <a:pt x="94" y="238"/>
                  </a:lnTo>
                  <a:lnTo>
                    <a:pt x="77" y="263"/>
                  </a:lnTo>
                  <a:lnTo>
                    <a:pt x="68" y="280"/>
                  </a:lnTo>
                  <a:lnTo>
                    <a:pt x="51" y="297"/>
                  </a:lnTo>
                  <a:lnTo>
                    <a:pt x="43" y="314"/>
                  </a:lnTo>
                  <a:lnTo>
                    <a:pt x="26" y="331"/>
                  </a:lnTo>
                  <a:lnTo>
                    <a:pt x="17" y="339"/>
                  </a:lnTo>
                  <a:lnTo>
                    <a:pt x="0" y="356"/>
                  </a:lnTo>
                  <a:lnTo>
                    <a:pt x="17" y="365"/>
                  </a:lnTo>
                  <a:lnTo>
                    <a:pt x="26" y="348"/>
                  </a:lnTo>
                  <a:lnTo>
                    <a:pt x="34" y="339"/>
                  </a:lnTo>
                  <a:lnTo>
                    <a:pt x="51" y="322"/>
                  </a:lnTo>
                  <a:lnTo>
                    <a:pt x="60" y="305"/>
                  </a:lnTo>
                  <a:lnTo>
                    <a:pt x="77" y="288"/>
                  </a:lnTo>
                  <a:lnTo>
                    <a:pt x="94" y="263"/>
                  </a:lnTo>
                  <a:lnTo>
                    <a:pt x="102" y="246"/>
                  </a:lnTo>
                  <a:lnTo>
                    <a:pt x="119" y="221"/>
                  </a:lnTo>
                  <a:lnTo>
                    <a:pt x="127" y="195"/>
                  </a:lnTo>
                  <a:lnTo>
                    <a:pt x="136" y="170"/>
                  </a:lnTo>
                  <a:lnTo>
                    <a:pt x="144" y="144"/>
                  </a:lnTo>
                  <a:lnTo>
                    <a:pt x="153" y="119"/>
                  </a:lnTo>
                  <a:lnTo>
                    <a:pt x="153" y="94"/>
                  </a:lnTo>
                  <a:lnTo>
                    <a:pt x="161" y="60"/>
                  </a:lnTo>
                  <a:lnTo>
                    <a:pt x="153" y="34"/>
                  </a:lnTo>
                  <a:lnTo>
                    <a:pt x="153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3" name="Freeform 271"/>
            <p:cNvSpPr>
              <a:spLocks/>
            </p:cNvSpPr>
            <p:nvPr/>
          </p:nvSpPr>
          <p:spPr bwMode="auto">
            <a:xfrm>
              <a:off x="822" y="2584"/>
              <a:ext cx="93" cy="321"/>
            </a:xfrm>
            <a:custGeom>
              <a:avLst/>
              <a:gdLst>
                <a:gd name="T0" fmla="*/ 17 w 93"/>
                <a:gd name="T1" fmla="*/ 0 h 321"/>
                <a:gd name="T2" fmla="*/ 17 w 93"/>
                <a:gd name="T3" fmla="*/ 0 h 321"/>
                <a:gd name="T4" fmla="*/ 0 w 93"/>
                <a:gd name="T5" fmla="*/ 42 h 321"/>
                <a:gd name="T6" fmla="*/ 0 w 93"/>
                <a:gd name="T7" fmla="*/ 93 h 321"/>
                <a:gd name="T8" fmla="*/ 8 w 93"/>
                <a:gd name="T9" fmla="*/ 144 h 321"/>
                <a:gd name="T10" fmla="*/ 25 w 93"/>
                <a:gd name="T11" fmla="*/ 194 h 321"/>
                <a:gd name="T12" fmla="*/ 42 w 93"/>
                <a:gd name="T13" fmla="*/ 245 h 321"/>
                <a:gd name="T14" fmla="*/ 59 w 93"/>
                <a:gd name="T15" fmla="*/ 288 h 321"/>
                <a:gd name="T16" fmla="*/ 76 w 93"/>
                <a:gd name="T17" fmla="*/ 313 h 321"/>
                <a:gd name="T18" fmla="*/ 84 w 93"/>
                <a:gd name="T19" fmla="*/ 321 h 321"/>
                <a:gd name="T20" fmla="*/ 93 w 93"/>
                <a:gd name="T21" fmla="*/ 321 h 321"/>
                <a:gd name="T22" fmla="*/ 84 w 93"/>
                <a:gd name="T23" fmla="*/ 313 h 321"/>
                <a:gd name="T24" fmla="*/ 76 w 93"/>
                <a:gd name="T25" fmla="*/ 279 h 321"/>
                <a:gd name="T26" fmla="*/ 59 w 93"/>
                <a:gd name="T27" fmla="*/ 245 h 321"/>
                <a:gd name="T28" fmla="*/ 34 w 93"/>
                <a:gd name="T29" fmla="*/ 194 h 321"/>
                <a:gd name="T30" fmla="*/ 17 w 93"/>
                <a:gd name="T31" fmla="*/ 144 h 321"/>
                <a:gd name="T32" fmla="*/ 8 w 93"/>
                <a:gd name="T33" fmla="*/ 93 h 321"/>
                <a:gd name="T34" fmla="*/ 17 w 93"/>
                <a:gd name="T35" fmla="*/ 42 h 321"/>
                <a:gd name="T36" fmla="*/ 34 w 93"/>
                <a:gd name="T37" fmla="*/ 8 h 321"/>
                <a:gd name="T38" fmla="*/ 34 w 93"/>
                <a:gd name="T39" fmla="*/ 8 h 321"/>
                <a:gd name="T40" fmla="*/ 17 w 93"/>
                <a:gd name="T41" fmla="*/ 0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321"/>
                <a:gd name="T65" fmla="*/ 93 w 93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321">
                  <a:moveTo>
                    <a:pt x="17" y="0"/>
                  </a:moveTo>
                  <a:lnTo>
                    <a:pt x="17" y="0"/>
                  </a:lnTo>
                  <a:lnTo>
                    <a:pt x="0" y="42"/>
                  </a:lnTo>
                  <a:lnTo>
                    <a:pt x="0" y="93"/>
                  </a:lnTo>
                  <a:lnTo>
                    <a:pt x="8" y="144"/>
                  </a:lnTo>
                  <a:lnTo>
                    <a:pt x="25" y="194"/>
                  </a:lnTo>
                  <a:lnTo>
                    <a:pt x="42" y="245"/>
                  </a:lnTo>
                  <a:lnTo>
                    <a:pt x="59" y="288"/>
                  </a:lnTo>
                  <a:lnTo>
                    <a:pt x="76" y="313"/>
                  </a:lnTo>
                  <a:lnTo>
                    <a:pt x="84" y="321"/>
                  </a:lnTo>
                  <a:lnTo>
                    <a:pt x="93" y="321"/>
                  </a:lnTo>
                  <a:lnTo>
                    <a:pt x="84" y="313"/>
                  </a:lnTo>
                  <a:lnTo>
                    <a:pt x="76" y="279"/>
                  </a:lnTo>
                  <a:lnTo>
                    <a:pt x="59" y="245"/>
                  </a:lnTo>
                  <a:lnTo>
                    <a:pt x="34" y="194"/>
                  </a:lnTo>
                  <a:lnTo>
                    <a:pt x="17" y="144"/>
                  </a:lnTo>
                  <a:lnTo>
                    <a:pt x="8" y="93"/>
                  </a:lnTo>
                  <a:lnTo>
                    <a:pt x="17" y="42"/>
                  </a:lnTo>
                  <a:lnTo>
                    <a:pt x="34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4" name="Freeform 272"/>
            <p:cNvSpPr>
              <a:spLocks/>
            </p:cNvSpPr>
            <p:nvPr/>
          </p:nvSpPr>
          <p:spPr bwMode="auto">
            <a:xfrm>
              <a:off x="839" y="2499"/>
              <a:ext cx="516" cy="93"/>
            </a:xfrm>
            <a:custGeom>
              <a:avLst/>
              <a:gdLst>
                <a:gd name="T0" fmla="*/ 516 w 516"/>
                <a:gd name="T1" fmla="*/ 76 h 93"/>
                <a:gd name="T2" fmla="*/ 516 w 516"/>
                <a:gd name="T3" fmla="*/ 76 h 93"/>
                <a:gd name="T4" fmla="*/ 499 w 516"/>
                <a:gd name="T5" fmla="*/ 59 h 93"/>
                <a:gd name="T6" fmla="*/ 474 w 516"/>
                <a:gd name="T7" fmla="*/ 42 h 93"/>
                <a:gd name="T8" fmla="*/ 440 w 516"/>
                <a:gd name="T9" fmla="*/ 25 h 93"/>
                <a:gd name="T10" fmla="*/ 406 w 516"/>
                <a:gd name="T11" fmla="*/ 17 h 93"/>
                <a:gd name="T12" fmla="*/ 372 w 516"/>
                <a:gd name="T13" fmla="*/ 8 h 93"/>
                <a:gd name="T14" fmla="*/ 330 w 516"/>
                <a:gd name="T15" fmla="*/ 8 h 93"/>
                <a:gd name="T16" fmla="*/ 296 w 516"/>
                <a:gd name="T17" fmla="*/ 0 h 93"/>
                <a:gd name="T18" fmla="*/ 254 w 516"/>
                <a:gd name="T19" fmla="*/ 8 h 93"/>
                <a:gd name="T20" fmla="*/ 211 w 516"/>
                <a:gd name="T21" fmla="*/ 8 h 93"/>
                <a:gd name="T22" fmla="*/ 177 w 516"/>
                <a:gd name="T23" fmla="*/ 17 h 93"/>
                <a:gd name="T24" fmla="*/ 135 w 516"/>
                <a:gd name="T25" fmla="*/ 25 h 93"/>
                <a:gd name="T26" fmla="*/ 101 w 516"/>
                <a:gd name="T27" fmla="*/ 34 h 93"/>
                <a:gd name="T28" fmla="*/ 67 w 516"/>
                <a:gd name="T29" fmla="*/ 51 h 93"/>
                <a:gd name="T30" fmla="*/ 42 w 516"/>
                <a:gd name="T31" fmla="*/ 59 h 93"/>
                <a:gd name="T32" fmla="*/ 17 w 516"/>
                <a:gd name="T33" fmla="*/ 76 h 93"/>
                <a:gd name="T34" fmla="*/ 0 w 516"/>
                <a:gd name="T35" fmla="*/ 85 h 93"/>
                <a:gd name="T36" fmla="*/ 17 w 516"/>
                <a:gd name="T37" fmla="*/ 93 h 93"/>
                <a:gd name="T38" fmla="*/ 25 w 516"/>
                <a:gd name="T39" fmla="*/ 85 h 93"/>
                <a:gd name="T40" fmla="*/ 50 w 516"/>
                <a:gd name="T41" fmla="*/ 68 h 93"/>
                <a:gd name="T42" fmla="*/ 76 w 516"/>
                <a:gd name="T43" fmla="*/ 59 h 93"/>
                <a:gd name="T44" fmla="*/ 110 w 516"/>
                <a:gd name="T45" fmla="*/ 51 h 93"/>
                <a:gd name="T46" fmla="*/ 144 w 516"/>
                <a:gd name="T47" fmla="*/ 34 h 93"/>
                <a:gd name="T48" fmla="*/ 177 w 516"/>
                <a:gd name="T49" fmla="*/ 25 h 93"/>
                <a:gd name="T50" fmla="*/ 211 w 516"/>
                <a:gd name="T51" fmla="*/ 25 h 93"/>
                <a:gd name="T52" fmla="*/ 254 w 516"/>
                <a:gd name="T53" fmla="*/ 17 h 93"/>
                <a:gd name="T54" fmla="*/ 296 w 516"/>
                <a:gd name="T55" fmla="*/ 17 h 93"/>
                <a:gd name="T56" fmla="*/ 330 w 516"/>
                <a:gd name="T57" fmla="*/ 17 h 93"/>
                <a:gd name="T58" fmla="*/ 372 w 516"/>
                <a:gd name="T59" fmla="*/ 25 h 93"/>
                <a:gd name="T60" fmla="*/ 406 w 516"/>
                <a:gd name="T61" fmla="*/ 25 h 93"/>
                <a:gd name="T62" fmla="*/ 432 w 516"/>
                <a:gd name="T63" fmla="*/ 34 h 93"/>
                <a:gd name="T64" fmla="*/ 465 w 516"/>
                <a:gd name="T65" fmla="*/ 51 h 93"/>
                <a:gd name="T66" fmla="*/ 491 w 516"/>
                <a:gd name="T67" fmla="*/ 68 h 93"/>
                <a:gd name="T68" fmla="*/ 508 w 516"/>
                <a:gd name="T69" fmla="*/ 85 h 93"/>
                <a:gd name="T70" fmla="*/ 508 w 516"/>
                <a:gd name="T71" fmla="*/ 85 h 93"/>
                <a:gd name="T72" fmla="*/ 516 w 516"/>
                <a:gd name="T73" fmla="*/ 76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6"/>
                <a:gd name="T112" fmla="*/ 0 h 93"/>
                <a:gd name="T113" fmla="*/ 516 w 516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6" h="93">
                  <a:moveTo>
                    <a:pt x="516" y="76"/>
                  </a:moveTo>
                  <a:lnTo>
                    <a:pt x="516" y="76"/>
                  </a:lnTo>
                  <a:lnTo>
                    <a:pt x="499" y="59"/>
                  </a:lnTo>
                  <a:lnTo>
                    <a:pt x="474" y="42"/>
                  </a:lnTo>
                  <a:lnTo>
                    <a:pt x="440" y="25"/>
                  </a:lnTo>
                  <a:lnTo>
                    <a:pt x="406" y="17"/>
                  </a:lnTo>
                  <a:lnTo>
                    <a:pt x="372" y="8"/>
                  </a:lnTo>
                  <a:lnTo>
                    <a:pt x="330" y="8"/>
                  </a:lnTo>
                  <a:lnTo>
                    <a:pt x="296" y="0"/>
                  </a:lnTo>
                  <a:lnTo>
                    <a:pt x="254" y="8"/>
                  </a:lnTo>
                  <a:lnTo>
                    <a:pt x="211" y="8"/>
                  </a:lnTo>
                  <a:lnTo>
                    <a:pt x="177" y="17"/>
                  </a:lnTo>
                  <a:lnTo>
                    <a:pt x="135" y="25"/>
                  </a:lnTo>
                  <a:lnTo>
                    <a:pt x="101" y="34"/>
                  </a:lnTo>
                  <a:lnTo>
                    <a:pt x="67" y="51"/>
                  </a:lnTo>
                  <a:lnTo>
                    <a:pt x="42" y="59"/>
                  </a:lnTo>
                  <a:lnTo>
                    <a:pt x="17" y="76"/>
                  </a:lnTo>
                  <a:lnTo>
                    <a:pt x="0" y="85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50" y="68"/>
                  </a:lnTo>
                  <a:lnTo>
                    <a:pt x="76" y="59"/>
                  </a:lnTo>
                  <a:lnTo>
                    <a:pt x="110" y="51"/>
                  </a:lnTo>
                  <a:lnTo>
                    <a:pt x="144" y="34"/>
                  </a:lnTo>
                  <a:lnTo>
                    <a:pt x="177" y="25"/>
                  </a:lnTo>
                  <a:lnTo>
                    <a:pt x="211" y="25"/>
                  </a:lnTo>
                  <a:lnTo>
                    <a:pt x="254" y="17"/>
                  </a:lnTo>
                  <a:lnTo>
                    <a:pt x="296" y="17"/>
                  </a:lnTo>
                  <a:lnTo>
                    <a:pt x="330" y="17"/>
                  </a:lnTo>
                  <a:lnTo>
                    <a:pt x="372" y="25"/>
                  </a:lnTo>
                  <a:lnTo>
                    <a:pt x="406" y="25"/>
                  </a:lnTo>
                  <a:lnTo>
                    <a:pt x="432" y="34"/>
                  </a:lnTo>
                  <a:lnTo>
                    <a:pt x="465" y="51"/>
                  </a:lnTo>
                  <a:lnTo>
                    <a:pt x="491" y="68"/>
                  </a:lnTo>
                  <a:lnTo>
                    <a:pt x="508" y="85"/>
                  </a:lnTo>
                  <a:lnTo>
                    <a:pt x="51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5" name="Freeform 273"/>
            <p:cNvSpPr>
              <a:spLocks/>
            </p:cNvSpPr>
            <p:nvPr/>
          </p:nvSpPr>
          <p:spPr bwMode="auto">
            <a:xfrm>
              <a:off x="1347" y="2575"/>
              <a:ext cx="135" cy="161"/>
            </a:xfrm>
            <a:custGeom>
              <a:avLst/>
              <a:gdLst>
                <a:gd name="T0" fmla="*/ 135 w 135"/>
                <a:gd name="T1" fmla="*/ 153 h 161"/>
                <a:gd name="T2" fmla="*/ 135 w 135"/>
                <a:gd name="T3" fmla="*/ 153 h 161"/>
                <a:gd name="T4" fmla="*/ 135 w 135"/>
                <a:gd name="T5" fmla="*/ 144 h 161"/>
                <a:gd name="T6" fmla="*/ 127 w 135"/>
                <a:gd name="T7" fmla="*/ 144 h 161"/>
                <a:gd name="T8" fmla="*/ 118 w 135"/>
                <a:gd name="T9" fmla="*/ 136 h 161"/>
                <a:gd name="T10" fmla="*/ 110 w 135"/>
                <a:gd name="T11" fmla="*/ 119 h 161"/>
                <a:gd name="T12" fmla="*/ 93 w 135"/>
                <a:gd name="T13" fmla="*/ 102 h 161"/>
                <a:gd name="T14" fmla="*/ 68 w 135"/>
                <a:gd name="T15" fmla="*/ 76 h 161"/>
                <a:gd name="T16" fmla="*/ 42 w 135"/>
                <a:gd name="T17" fmla="*/ 42 h 161"/>
                <a:gd name="T18" fmla="*/ 8 w 135"/>
                <a:gd name="T19" fmla="*/ 0 h 161"/>
                <a:gd name="T20" fmla="*/ 0 w 135"/>
                <a:gd name="T21" fmla="*/ 9 h 161"/>
                <a:gd name="T22" fmla="*/ 34 w 135"/>
                <a:gd name="T23" fmla="*/ 51 h 161"/>
                <a:gd name="T24" fmla="*/ 59 w 135"/>
                <a:gd name="T25" fmla="*/ 85 h 161"/>
                <a:gd name="T26" fmla="*/ 76 w 135"/>
                <a:gd name="T27" fmla="*/ 110 h 161"/>
                <a:gd name="T28" fmla="*/ 93 w 135"/>
                <a:gd name="T29" fmla="*/ 127 h 161"/>
                <a:gd name="T30" fmla="*/ 110 w 135"/>
                <a:gd name="T31" fmla="*/ 144 h 161"/>
                <a:gd name="T32" fmla="*/ 118 w 135"/>
                <a:gd name="T33" fmla="*/ 153 h 161"/>
                <a:gd name="T34" fmla="*/ 127 w 135"/>
                <a:gd name="T35" fmla="*/ 161 h 161"/>
                <a:gd name="T36" fmla="*/ 127 w 135"/>
                <a:gd name="T37" fmla="*/ 161 h 161"/>
                <a:gd name="T38" fmla="*/ 127 w 135"/>
                <a:gd name="T39" fmla="*/ 161 h 161"/>
                <a:gd name="T40" fmla="*/ 135 w 135"/>
                <a:gd name="T41" fmla="*/ 153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"/>
                <a:gd name="T64" fmla="*/ 0 h 161"/>
                <a:gd name="T65" fmla="*/ 135 w 135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" h="161">
                  <a:moveTo>
                    <a:pt x="135" y="153"/>
                  </a:moveTo>
                  <a:lnTo>
                    <a:pt x="135" y="153"/>
                  </a:lnTo>
                  <a:lnTo>
                    <a:pt x="135" y="144"/>
                  </a:lnTo>
                  <a:lnTo>
                    <a:pt x="127" y="144"/>
                  </a:lnTo>
                  <a:lnTo>
                    <a:pt x="118" y="136"/>
                  </a:lnTo>
                  <a:lnTo>
                    <a:pt x="110" y="119"/>
                  </a:lnTo>
                  <a:lnTo>
                    <a:pt x="93" y="102"/>
                  </a:lnTo>
                  <a:lnTo>
                    <a:pt x="68" y="76"/>
                  </a:lnTo>
                  <a:lnTo>
                    <a:pt x="42" y="42"/>
                  </a:lnTo>
                  <a:lnTo>
                    <a:pt x="8" y="0"/>
                  </a:lnTo>
                  <a:lnTo>
                    <a:pt x="0" y="9"/>
                  </a:lnTo>
                  <a:lnTo>
                    <a:pt x="34" y="51"/>
                  </a:lnTo>
                  <a:lnTo>
                    <a:pt x="59" y="85"/>
                  </a:lnTo>
                  <a:lnTo>
                    <a:pt x="76" y="110"/>
                  </a:lnTo>
                  <a:lnTo>
                    <a:pt x="93" y="127"/>
                  </a:lnTo>
                  <a:lnTo>
                    <a:pt x="110" y="144"/>
                  </a:lnTo>
                  <a:lnTo>
                    <a:pt x="118" y="153"/>
                  </a:lnTo>
                  <a:lnTo>
                    <a:pt x="127" y="161"/>
                  </a:lnTo>
                  <a:lnTo>
                    <a:pt x="135" y="1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6" name="Freeform 274"/>
            <p:cNvSpPr>
              <a:spLocks/>
            </p:cNvSpPr>
            <p:nvPr/>
          </p:nvSpPr>
          <p:spPr bwMode="auto">
            <a:xfrm>
              <a:off x="728" y="2736"/>
              <a:ext cx="831" cy="568"/>
            </a:xfrm>
            <a:custGeom>
              <a:avLst/>
              <a:gdLst>
                <a:gd name="T0" fmla="*/ 814 w 831"/>
                <a:gd name="T1" fmla="*/ 246 h 568"/>
                <a:gd name="T2" fmla="*/ 797 w 831"/>
                <a:gd name="T3" fmla="*/ 220 h 568"/>
                <a:gd name="T4" fmla="*/ 780 w 831"/>
                <a:gd name="T5" fmla="*/ 203 h 568"/>
                <a:gd name="T6" fmla="*/ 763 w 831"/>
                <a:gd name="T7" fmla="*/ 195 h 568"/>
                <a:gd name="T8" fmla="*/ 746 w 831"/>
                <a:gd name="T9" fmla="*/ 186 h 568"/>
                <a:gd name="T10" fmla="*/ 729 w 831"/>
                <a:gd name="T11" fmla="*/ 195 h 568"/>
                <a:gd name="T12" fmla="*/ 712 w 831"/>
                <a:gd name="T13" fmla="*/ 203 h 568"/>
                <a:gd name="T14" fmla="*/ 704 w 831"/>
                <a:gd name="T15" fmla="*/ 220 h 568"/>
                <a:gd name="T16" fmla="*/ 695 w 831"/>
                <a:gd name="T17" fmla="*/ 237 h 568"/>
                <a:gd name="T18" fmla="*/ 687 w 831"/>
                <a:gd name="T19" fmla="*/ 246 h 568"/>
                <a:gd name="T20" fmla="*/ 661 w 831"/>
                <a:gd name="T21" fmla="*/ 254 h 568"/>
                <a:gd name="T22" fmla="*/ 644 w 831"/>
                <a:gd name="T23" fmla="*/ 263 h 568"/>
                <a:gd name="T24" fmla="*/ 619 w 831"/>
                <a:gd name="T25" fmla="*/ 254 h 568"/>
                <a:gd name="T26" fmla="*/ 585 w 831"/>
                <a:gd name="T27" fmla="*/ 254 h 568"/>
                <a:gd name="T28" fmla="*/ 568 w 831"/>
                <a:gd name="T29" fmla="*/ 254 h 568"/>
                <a:gd name="T30" fmla="*/ 560 w 831"/>
                <a:gd name="T31" fmla="*/ 271 h 568"/>
                <a:gd name="T32" fmla="*/ 551 w 831"/>
                <a:gd name="T33" fmla="*/ 280 h 568"/>
                <a:gd name="T34" fmla="*/ 543 w 831"/>
                <a:gd name="T35" fmla="*/ 288 h 568"/>
                <a:gd name="T36" fmla="*/ 517 w 831"/>
                <a:gd name="T37" fmla="*/ 263 h 568"/>
                <a:gd name="T38" fmla="*/ 466 w 831"/>
                <a:gd name="T39" fmla="*/ 212 h 568"/>
                <a:gd name="T40" fmla="*/ 416 w 831"/>
                <a:gd name="T41" fmla="*/ 152 h 568"/>
                <a:gd name="T42" fmla="*/ 356 w 831"/>
                <a:gd name="T43" fmla="*/ 102 h 568"/>
                <a:gd name="T44" fmla="*/ 305 w 831"/>
                <a:gd name="T45" fmla="*/ 59 h 568"/>
                <a:gd name="T46" fmla="*/ 246 w 831"/>
                <a:gd name="T47" fmla="*/ 25 h 568"/>
                <a:gd name="T48" fmla="*/ 187 w 831"/>
                <a:gd name="T49" fmla="*/ 0 h 568"/>
                <a:gd name="T50" fmla="*/ 119 w 831"/>
                <a:gd name="T51" fmla="*/ 0 h 568"/>
                <a:gd name="T52" fmla="*/ 51 w 831"/>
                <a:gd name="T53" fmla="*/ 25 h 568"/>
                <a:gd name="T54" fmla="*/ 9 w 831"/>
                <a:gd name="T55" fmla="*/ 76 h 568"/>
                <a:gd name="T56" fmla="*/ 0 w 831"/>
                <a:gd name="T57" fmla="*/ 144 h 568"/>
                <a:gd name="T58" fmla="*/ 26 w 831"/>
                <a:gd name="T59" fmla="*/ 212 h 568"/>
                <a:gd name="T60" fmla="*/ 77 w 831"/>
                <a:gd name="T61" fmla="*/ 271 h 568"/>
                <a:gd name="T62" fmla="*/ 128 w 831"/>
                <a:gd name="T63" fmla="*/ 322 h 568"/>
                <a:gd name="T64" fmla="*/ 187 w 831"/>
                <a:gd name="T65" fmla="*/ 364 h 568"/>
                <a:gd name="T66" fmla="*/ 246 w 831"/>
                <a:gd name="T67" fmla="*/ 407 h 568"/>
                <a:gd name="T68" fmla="*/ 305 w 831"/>
                <a:gd name="T69" fmla="*/ 440 h 568"/>
                <a:gd name="T70" fmla="*/ 373 w 831"/>
                <a:gd name="T71" fmla="*/ 466 h 568"/>
                <a:gd name="T72" fmla="*/ 441 w 831"/>
                <a:gd name="T73" fmla="*/ 500 h 568"/>
                <a:gd name="T74" fmla="*/ 509 w 831"/>
                <a:gd name="T75" fmla="*/ 517 h 568"/>
                <a:gd name="T76" fmla="*/ 560 w 831"/>
                <a:gd name="T77" fmla="*/ 534 h 568"/>
                <a:gd name="T78" fmla="*/ 585 w 831"/>
                <a:gd name="T79" fmla="*/ 525 h 568"/>
                <a:gd name="T80" fmla="*/ 602 w 831"/>
                <a:gd name="T81" fmla="*/ 525 h 568"/>
                <a:gd name="T82" fmla="*/ 627 w 831"/>
                <a:gd name="T83" fmla="*/ 517 h 568"/>
                <a:gd name="T84" fmla="*/ 644 w 831"/>
                <a:gd name="T85" fmla="*/ 534 h 568"/>
                <a:gd name="T86" fmla="*/ 653 w 831"/>
                <a:gd name="T87" fmla="*/ 542 h 568"/>
                <a:gd name="T88" fmla="*/ 670 w 831"/>
                <a:gd name="T89" fmla="*/ 559 h 568"/>
                <a:gd name="T90" fmla="*/ 687 w 831"/>
                <a:gd name="T91" fmla="*/ 568 h 568"/>
                <a:gd name="T92" fmla="*/ 720 w 831"/>
                <a:gd name="T93" fmla="*/ 568 h 568"/>
                <a:gd name="T94" fmla="*/ 780 w 831"/>
                <a:gd name="T95" fmla="*/ 551 h 568"/>
                <a:gd name="T96" fmla="*/ 814 w 831"/>
                <a:gd name="T97" fmla="*/ 500 h 568"/>
                <a:gd name="T98" fmla="*/ 831 w 831"/>
                <a:gd name="T99" fmla="*/ 440 h 568"/>
                <a:gd name="T100" fmla="*/ 822 w 831"/>
                <a:gd name="T101" fmla="*/ 254 h 5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1"/>
                <a:gd name="T154" fmla="*/ 0 h 568"/>
                <a:gd name="T155" fmla="*/ 831 w 831"/>
                <a:gd name="T156" fmla="*/ 568 h 5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1" h="568">
                  <a:moveTo>
                    <a:pt x="822" y="254"/>
                  </a:moveTo>
                  <a:lnTo>
                    <a:pt x="814" y="246"/>
                  </a:lnTo>
                  <a:lnTo>
                    <a:pt x="805" y="237"/>
                  </a:lnTo>
                  <a:lnTo>
                    <a:pt x="797" y="220"/>
                  </a:lnTo>
                  <a:lnTo>
                    <a:pt x="788" y="212"/>
                  </a:lnTo>
                  <a:lnTo>
                    <a:pt x="780" y="203"/>
                  </a:lnTo>
                  <a:lnTo>
                    <a:pt x="771" y="195"/>
                  </a:lnTo>
                  <a:lnTo>
                    <a:pt x="763" y="195"/>
                  </a:lnTo>
                  <a:lnTo>
                    <a:pt x="746" y="186"/>
                  </a:lnTo>
                  <a:lnTo>
                    <a:pt x="737" y="195"/>
                  </a:lnTo>
                  <a:lnTo>
                    <a:pt x="729" y="195"/>
                  </a:lnTo>
                  <a:lnTo>
                    <a:pt x="720" y="195"/>
                  </a:lnTo>
                  <a:lnTo>
                    <a:pt x="712" y="203"/>
                  </a:lnTo>
                  <a:lnTo>
                    <a:pt x="704" y="212"/>
                  </a:lnTo>
                  <a:lnTo>
                    <a:pt x="704" y="220"/>
                  </a:lnTo>
                  <a:lnTo>
                    <a:pt x="695" y="229"/>
                  </a:lnTo>
                  <a:lnTo>
                    <a:pt x="695" y="237"/>
                  </a:lnTo>
                  <a:lnTo>
                    <a:pt x="687" y="246"/>
                  </a:lnTo>
                  <a:lnTo>
                    <a:pt x="678" y="254"/>
                  </a:lnTo>
                  <a:lnTo>
                    <a:pt x="661" y="254"/>
                  </a:lnTo>
                  <a:lnTo>
                    <a:pt x="653" y="263"/>
                  </a:lnTo>
                  <a:lnTo>
                    <a:pt x="644" y="263"/>
                  </a:lnTo>
                  <a:lnTo>
                    <a:pt x="627" y="263"/>
                  </a:lnTo>
                  <a:lnTo>
                    <a:pt x="619" y="254"/>
                  </a:lnTo>
                  <a:lnTo>
                    <a:pt x="602" y="254"/>
                  </a:lnTo>
                  <a:lnTo>
                    <a:pt x="585" y="254"/>
                  </a:lnTo>
                  <a:lnTo>
                    <a:pt x="576" y="254"/>
                  </a:lnTo>
                  <a:lnTo>
                    <a:pt x="568" y="254"/>
                  </a:lnTo>
                  <a:lnTo>
                    <a:pt x="560" y="263"/>
                  </a:lnTo>
                  <a:lnTo>
                    <a:pt x="560" y="271"/>
                  </a:lnTo>
                  <a:lnTo>
                    <a:pt x="551" y="271"/>
                  </a:lnTo>
                  <a:lnTo>
                    <a:pt x="551" y="280"/>
                  </a:lnTo>
                  <a:lnTo>
                    <a:pt x="551" y="288"/>
                  </a:lnTo>
                  <a:lnTo>
                    <a:pt x="543" y="288"/>
                  </a:lnTo>
                  <a:lnTo>
                    <a:pt x="534" y="280"/>
                  </a:lnTo>
                  <a:lnTo>
                    <a:pt x="517" y="263"/>
                  </a:lnTo>
                  <a:lnTo>
                    <a:pt x="492" y="237"/>
                  </a:lnTo>
                  <a:lnTo>
                    <a:pt x="466" y="212"/>
                  </a:lnTo>
                  <a:lnTo>
                    <a:pt x="441" y="178"/>
                  </a:lnTo>
                  <a:lnTo>
                    <a:pt x="416" y="152"/>
                  </a:lnTo>
                  <a:lnTo>
                    <a:pt x="390" y="127"/>
                  </a:lnTo>
                  <a:lnTo>
                    <a:pt x="356" y="102"/>
                  </a:lnTo>
                  <a:lnTo>
                    <a:pt x="331" y="76"/>
                  </a:lnTo>
                  <a:lnTo>
                    <a:pt x="305" y="59"/>
                  </a:lnTo>
                  <a:lnTo>
                    <a:pt x="280" y="42"/>
                  </a:lnTo>
                  <a:lnTo>
                    <a:pt x="246" y="25"/>
                  </a:lnTo>
                  <a:lnTo>
                    <a:pt x="212" y="8"/>
                  </a:lnTo>
                  <a:lnTo>
                    <a:pt x="187" y="0"/>
                  </a:lnTo>
                  <a:lnTo>
                    <a:pt x="153" y="0"/>
                  </a:lnTo>
                  <a:lnTo>
                    <a:pt x="119" y="0"/>
                  </a:lnTo>
                  <a:lnTo>
                    <a:pt x="77" y="8"/>
                  </a:lnTo>
                  <a:lnTo>
                    <a:pt x="51" y="25"/>
                  </a:lnTo>
                  <a:lnTo>
                    <a:pt x="26" y="51"/>
                  </a:lnTo>
                  <a:lnTo>
                    <a:pt x="9" y="76"/>
                  </a:lnTo>
                  <a:lnTo>
                    <a:pt x="0" y="110"/>
                  </a:lnTo>
                  <a:lnTo>
                    <a:pt x="0" y="144"/>
                  </a:lnTo>
                  <a:lnTo>
                    <a:pt x="9" y="178"/>
                  </a:lnTo>
                  <a:lnTo>
                    <a:pt x="26" y="212"/>
                  </a:lnTo>
                  <a:lnTo>
                    <a:pt x="51" y="246"/>
                  </a:lnTo>
                  <a:lnTo>
                    <a:pt x="77" y="271"/>
                  </a:lnTo>
                  <a:lnTo>
                    <a:pt x="102" y="296"/>
                  </a:lnTo>
                  <a:lnTo>
                    <a:pt x="128" y="322"/>
                  </a:lnTo>
                  <a:lnTo>
                    <a:pt x="161" y="347"/>
                  </a:lnTo>
                  <a:lnTo>
                    <a:pt x="187" y="364"/>
                  </a:lnTo>
                  <a:lnTo>
                    <a:pt x="221" y="390"/>
                  </a:lnTo>
                  <a:lnTo>
                    <a:pt x="246" y="407"/>
                  </a:lnTo>
                  <a:lnTo>
                    <a:pt x="280" y="424"/>
                  </a:lnTo>
                  <a:lnTo>
                    <a:pt x="305" y="440"/>
                  </a:lnTo>
                  <a:lnTo>
                    <a:pt x="339" y="457"/>
                  </a:lnTo>
                  <a:lnTo>
                    <a:pt x="373" y="466"/>
                  </a:lnTo>
                  <a:lnTo>
                    <a:pt x="407" y="483"/>
                  </a:lnTo>
                  <a:lnTo>
                    <a:pt x="441" y="500"/>
                  </a:lnTo>
                  <a:lnTo>
                    <a:pt x="475" y="508"/>
                  </a:lnTo>
                  <a:lnTo>
                    <a:pt x="509" y="517"/>
                  </a:lnTo>
                  <a:lnTo>
                    <a:pt x="543" y="534"/>
                  </a:lnTo>
                  <a:lnTo>
                    <a:pt x="560" y="534"/>
                  </a:lnTo>
                  <a:lnTo>
                    <a:pt x="568" y="534"/>
                  </a:lnTo>
                  <a:lnTo>
                    <a:pt x="585" y="525"/>
                  </a:lnTo>
                  <a:lnTo>
                    <a:pt x="593" y="525"/>
                  </a:lnTo>
                  <a:lnTo>
                    <a:pt x="602" y="525"/>
                  </a:lnTo>
                  <a:lnTo>
                    <a:pt x="610" y="517"/>
                  </a:lnTo>
                  <a:lnTo>
                    <a:pt x="627" y="517"/>
                  </a:lnTo>
                  <a:lnTo>
                    <a:pt x="636" y="525"/>
                  </a:lnTo>
                  <a:lnTo>
                    <a:pt x="644" y="534"/>
                  </a:lnTo>
                  <a:lnTo>
                    <a:pt x="653" y="534"/>
                  </a:lnTo>
                  <a:lnTo>
                    <a:pt x="653" y="542"/>
                  </a:lnTo>
                  <a:lnTo>
                    <a:pt x="661" y="551"/>
                  </a:lnTo>
                  <a:lnTo>
                    <a:pt x="670" y="559"/>
                  </a:lnTo>
                  <a:lnTo>
                    <a:pt x="678" y="559"/>
                  </a:lnTo>
                  <a:lnTo>
                    <a:pt x="687" y="568"/>
                  </a:lnTo>
                  <a:lnTo>
                    <a:pt x="720" y="568"/>
                  </a:lnTo>
                  <a:lnTo>
                    <a:pt x="754" y="559"/>
                  </a:lnTo>
                  <a:lnTo>
                    <a:pt x="780" y="551"/>
                  </a:lnTo>
                  <a:lnTo>
                    <a:pt x="797" y="525"/>
                  </a:lnTo>
                  <a:lnTo>
                    <a:pt x="814" y="500"/>
                  </a:lnTo>
                  <a:lnTo>
                    <a:pt x="831" y="474"/>
                  </a:lnTo>
                  <a:lnTo>
                    <a:pt x="831" y="440"/>
                  </a:lnTo>
                  <a:lnTo>
                    <a:pt x="831" y="407"/>
                  </a:lnTo>
                  <a:lnTo>
                    <a:pt x="822" y="254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7" name="Freeform 275"/>
            <p:cNvSpPr>
              <a:spLocks/>
            </p:cNvSpPr>
            <p:nvPr/>
          </p:nvSpPr>
          <p:spPr bwMode="auto">
            <a:xfrm>
              <a:off x="1474" y="2914"/>
              <a:ext cx="85" cy="85"/>
            </a:xfrm>
            <a:custGeom>
              <a:avLst/>
              <a:gdLst>
                <a:gd name="T0" fmla="*/ 0 w 85"/>
                <a:gd name="T1" fmla="*/ 17 h 85"/>
                <a:gd name="T2" fmla="*/ 0 w 85"/>
                <a:gd name="T3" fmla="*/ 17 h 85"/>
                <a:gd name="T4" fmla="*/ 17 w 85"/>
                <a:gd name="T5" fmla="*/ 17 h 85"/>
                <a:gd name="T6" fmla="*/ 25 w 85"/>
                <a:gd name="T7" fmla="*/ 25 h 85"/>
                <a:gd name="T8" fmla="*/ 34 w 85"/>
                <a:gd name="T9" fmla="*/ 34 h 85"/>
                <a:gd name="T10" fmla="*/ 42 w 85"/>
                <a:gd name="T11" fmla="*/ 42 h 85"/>
                <a:gd name="T12" fmla="*/ 51 w 85"/>
                <a:gd name="T13" fmla="*/ 51 h 85"/>
                <a:gd name="T14" fmla="*/ 59 w 85"/>
                <a:gd name="T15" fmla="*/ 59 h 85"/>
                <a:gd name="T16" fmla="*/ 59 w 85"/>
                <a:gd name="T17" fmla="*/ 68 h 85"/>
                <a:gd name="T18" fmla="*/ 68 w 85"/>
                <a:gd name="T19" fmla="*/ 85 h 85"/>
                <a:gd name="T20" fmla="*/ 85 w 85"/>
                <a:gd name="T21" fmla="*/ 76 h 85"/>
                <a:gd name="T22" fmla="*/ 76 w 85"/>
                <a:gd name="T23" fmla="*/ 68 h 85"/>
                <a:gd name="T24" fmla="*/ 68 w 85"/>
                <a:gd name="T25" fmla="*/ 51 h 85"/>
                <a:gd name="T26" fmla="*/ 59 w 85"/>
                <a:gd name="T27" fmla="*/ 42 h 85"/>
                <a:gd name="T28" fmla="*/ 51 w 85"/>
                <a:gd name="T29" fmla="*/ 34 h 85"/>
                <a:gd name="T30" fmla="*/ 42 w 85"/>
                <a:gd name="T31" fmla="*/ 25 h 85"/>
                <a:gd name="T32" fmla="*/ 25 w 85"/>
                <a:gd name="T33" fmla="*/ 17 h 85"/>
                <a:gd name="T34" fmla="*/ 17 w 85"/>
                <a:gd name="T35" fmla="*/ 8 h 85"/>
                <a:gd name="T36" fmla="*/ 0 w 85"/>
                <a:gd name="T37" fmla="*/ 0 h 85"/>
                <a:gd name="T38" fmla="*/ 0 w 85"/>
                <a:gd name="T39" fmla="*/ 0 h 85"/>
                <a:gd name="T40" fmla="*/ 0 w 85"/>
                <a:gd name="T41" fmla="*/ 17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5"/>
                <a:gd name="T65" fmla="*/ 85 w 85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5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25" y="25"/>
                  </a:lnTo>
                  <a:lnTo>
                    <a:pt x="34" y="34"/>
                  </a:lnTo>
                  <a:lnTo>
                    <a:pt x="42" y="42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59" y="68"/>
                  </a:lnTo>
                  <a:lnTo>
                    <a:pt x="68" y="85"/>
                  </a:lnTo>
                  <a:lnTo>
                    <a:pt x="85" y="76"/>
                  </a:lnTo>
                  <a:lnTo>
                    <a:pt x="76" y="68"/>
                  </a:lnTo>
                  <a:lnTo>
                    <a:pt x="68" y="51"/>
                  </a:lnTo>
                  <a:lnTo>
                    <a:pt x="59" y="42"/>
                  </a:lnTo>
                  <a:lnTo>
                    <a:pt x="51" y="34"/>
                  </a:lnTo>
                  <a:lnTo>
                    <a:pt x="42" y="25"/>
                  </a:lnTo>
                  <a:lnTo>
                    <a:pt x="25" y="17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8" name="Freeform 276"/>
            <p:cNvSpPr>
              <a:spLocks/>
            </p:cNvSpPr>
            <p:nvPr/>
          </p:nvSpPr>
          <p:spPr bwMode="auto">
            <a:xfrm>
              <a:off x="1448" y="2914"/>
              <a:ext cx="26" cy="25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25 h 25"/>
                <a:gd name="T4" fmla="*/ 9 w 26"/>
                <a:gd name="T5" fmla="*/ 25 h 25"/>
                <a:gd name="T6" fmla="*/ 17 w 26"/>
                <a:gd name="T7" fmla="*/ 17 h 25"/>
                <a:gd name="T8" fmla="*/ 26 w 26"/>
                <a:gd name="T9" fmla="*/ 17 h 25"/>
                <a:gd name="T10" fmla="*/ 26 w 26"/>
                <a:gd name="T11" fmla="*/ 17 h 25"/>
                <a:gd name="T12" fmla="*/ 26 w 26"/>
                <a:gd name="T13" fmla="*/ 0 h 25"/>
                <a:gd name="T14" fmla="*/ 17 w 26"/>
                <a:gd name="T15" fmla="*/ 0 h 25"/>
                <a:gd name="T16" fmla="*/ 9 w 26"/>
                <a:gd name="T17" fmla="*/ 8 h 25"/>
                <a:gd name="T18" fmla="*/ 9 w 26"/>
                <a:gd name="T19" fmla="*/ 8 h 25"/>
                <a:gd name="T20" fmla="*/ 0 w 26"/>
                <a:gd name="T21" fmla="*/ 17 h 25"/>
                <a:gd name="T22" fmla="*/ 0 w 26"/>
                <a:gd name="T23" fmla="*/ 17 h 25"/>
                <a:gd name="T24" fmla="*/ 0 w 26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5"/>
                <a:gd name="T41" fmla="*/ 26 w 26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5">
                  <a:moveTo>
                    <a:pt x="0" y="25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99" name="Freeform 277"/>
            <p:cNvSpPr>
              <a:spLocks/>
            </p:cNvSpPr>
            <p:nvPr/>
          </p:nvSpPr>
          <p:spPr bwMode="auto">
            <a:xfrm>
              <a:off x="1406" y="2931"/>
              <a:ext cx="42" cy="68"/>
            </a:xfrm>
            <a:custGeom>
              <a:avLst/>
              <a:gdLst>
                <a:gd name="T0" fmla="*/ 0 w 42"/>
                <a:gd name="T1" fmla="*/ 68 h 68"/>
                <a:gd name="T2" fmla="*/ 0 w 42"/>
                <a:gd name="T3" fmla="*/ 68 h 68"/>
                <a:gd name="T4" fmla="*/ 9 w 42"/>
                <a:gd name="T5" fmla="*/ 59 h 68"/>
                <a:gd name="T6" fmla="*/ 17 w 42"/>
                <a:gd name="T7" fmla="*/ 51 h 68"/>
                <a:gd name="T8" fmla="*/ 26 w 42"/>
                <a:gd name="T9" fmla="*/ 42 h 68"/>
                <a:gd name="T10" fmla="*/ 26 w 42"/>
                <a:gd name="T11" fmla="*/ 34 h 68"/>
                <a:gd name="T12" fmla="*/ 34 w 42"/>
                <a:gd name="T13" fmla="*/ 25 h 68"/>
                <a:gd name="T14" fmla="*/ 34 w 42"/>
                <a:gd name="T15" fmla="*/ 17 h 68"/>
                <a:gd name="T16" fmla="*/ 34 w 42"/>
                <a:gd name="T17" fmla="*/ 17 h 68"/>
                <a:gd name="T18" fmla="*/ 42 w 42"/>
                <a:gd name="T19" fmla="*/ 8 h 68"/>
                <a:gd name="T20" fmla="*/ 42 w 42"/>
                <a:gd name="T21" fmla="*/ 0 h 68"/>
                <a:gd name="T22" fmla="*/ 34 w 42"/>
                <a:gd name="T23" fmla="*/ 0 h 68"/>
                <a:gd name="T24" fmla="*/ 26 w 42"/>
                <a:gd name="T25" fmla="*/ 8 h 68"/>
                <a:gd name="T26" fmla="*/ 17 w 42"/>
                <a:gd name="T27" fmla="*/ 17 h 68"/>
                <a:gd name="T28" fmla="*/ 17 w 42"/>
                <a:gd name="T29" fmla="*/ 25 h 68"/>
                <a:gd name="T30" fmla="*/ 9 w 42"/>
                <a:gd name="T31" fmla="*/ 34 h 68"/>
                <a:gd name="T32" fmla="*/ 9 w 42"/>
                <a:gd name="T33" fmla="*/ 42 h 68"/>
                <a:gd name="T34" fmla="*/ 0 w 42"/>
                <a:gd name="T35" fmla="*/ 51 h 68"/>
                <a:gd name="T36" fmla="*/ 0 w 42"/>
                <a:gd name="T37" fmla="*/ 51 h 68"/>
                <a:gd name="T38" fmla="*/ 0 w 42"/>
                <a:gd name="T39" fmla="*/ 51 h 68"/>
                <a:gd name="T40" fmla="*/ 0 w 42"/>
                <a:gd name="T41" fmla="*/ 68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8"/>
                <a:gd name="T65" fmla="*/ 42 w 42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8">
                  <a:moveTo>
                    <a:pt x="0" y="68"/>
                  </a:moveTo>
                  <a:lnTo>
                    <a:pt x="0" y="68"/>
                  </a:lnTo>
                  <a:lnTo>
                    <a:pt x="9" y="59"/>
                  </a:lnTo>
                  <a:lnTo>
                    <a:pt x="17" y="51"/>
                  </a:lnTo>
                  <a:lnTo>
                    <a:pt x="26" y="42"/>
                  </a:lnTo>
                  <a:lnTo>
                    <a:pt x="26" y="34"/>
                  </a:lnTo>
                  <a:lnTo>
                    <a:pt x="34" y="25"/>
                  </a:lnTo>
                  <a:lnTo>
                    <a:pt x="34" y="17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9" y="34"/>
                  </a:lnTo>
                  <a:lnTo>
                    <a:pt x="9" y="42"/>
                  </a:lnTo>
                  <a:lnTo>
                    <a:pt x="0" y="5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0" name="Freeform 278"/>
            <p:cNvSpPr>
              <a:spLocks/>
            </p:cNvSpPr>
            <p:nvPr/>
          </p:nvSpPr>
          <p:spPr bwMode="auto">
            <a:xfrm>
              <a:off x="1304" y="2982"/>
              <a:ext cx="102" cy="25"/>
            </a:xfrm>
            <a:custGeom>
              <a:avLst/>
              <a:gdLst>
                <a:gd name="T0" fmla="*/ 0 w 102"/>
                <a:gd name="T1" fmla="*/ 17 h 25"/>
                <a:gd name="T2" fmla="*/ 0 w 102"/>
                <a:gd name="T3" fmla="*/ 17 h 25"/>
                <a:gd name="T4" fmla="*/ 9 w 102"/>
                <a:gd name="T5" fmla="*/ 17 h 25"/>
                <a:gd name="T6" fmla="*/ 26 w 102"/>
                <a:gd name="T7" fmla="*/ 17 h 25"/>
                <a:gd name="T8" fmla="*/ 43 w 102"/>
                <a:gd name="T9" fmla="*/ 17 h 25"/>
                <a:gd name="T10" fmla="*/ 51 w 102"/>
                <a:gd name="T11" fmla="*/ 17 h 25"/>
                <a:gd name="T12" fmla="*/ 68 w 102"/>
                <a:gd name="T13" fmla="*/ 25 h 25"/>
                <a:gd name="T14" fmla="*/ 77 w 102"/>
                <a:gd name="T15" fmla="*/ 17 h 25"/>
                <a:gd name="T16" fmla="*/ 94 w 102"/>
                <a:gd name="T17" fmla="*/ 17 h 25"/>
                <a:gd name="T18" fmla="*/ 102 w 102"/>
                <a:gd name="T19" fmla="*/ 17 h 25"/>
                <a:gd name="T20" fmla="*/ 102 w 102"/>
                <a:gd name="T21" fmla="*/ 0 h 25"/>
                <a:gd name="T22" fmla="*/ 85 w 102"/>
                <a:gd name="T23" fmla="*/ 8 h 25"/>
                <a:gd name="T24" fmla="*/ 77 w 102"/>
                <a:gd name="T25" fmla="*/ 8 h 25"/>
                <a:gd name="T26" fmla="*/ 68 w 102"/>
                <a:gd name="T27" fmla="*/ 8 h 25"/>
                <a:gd name="T28" fmla="*/ 51 w 102"/>
                <a:gd name="T29" fmla="*/ 8 h 25"/>
                <a:gd name="T30" fmla="*/ 43 w 102"/>
                <a:gd name="T31" fmla="*/ 8 h 25"/>
                <a:gd name="T32" fmla="*/ 26 w 102"/>
                <a:gd name="T33" fmla="*/ 8 h 25"/>
                <a:gd name="T34" fmla="*/ 9 w 102"/>
                <a:gd name="T35" fmla="*/ 0 h 25"/>
                <a:gd name="T36" fmla="*/ 0 w 102"/>
                <a:gd name="T37" fmla="*/ 0 h 25"/>
                <a:gd name="T38" fmla="*/ 0 w 102"/>
                <a:gd name="T39" fmla="*/ 0 h 25"/>
                <a:gd name="T40" fmla="*/ 0 w 102"/>
                <a:gd name="T41" fmla="*/ 1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25"/>
                <a:gd name="T65" fmla="*/ 102 w 102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25">
                  <a:moveTo>
                    <a:pt x="0" y="1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26" y="17"/>
                  </a:lnTo>
                  <a:lnTo>
                    <a:pt x="43" y="17"/>
                  </a:lnTo>
                  <a:lnTo>
                    <a:pt x="51" y="17"/>
                  </a:lnTo>
                  <a:lnTo>
                    <a:pt x="68" y="25"/>
                  </a:lnTo>
                  <a:lnTo>
                    <a:pt x="77" y="17"/>
                  </a:lnTo>
                  <a:lnTo>
                    <a:pt x="94" y="17"/>
                  </a:lnTo>
                  <a:lnTo>
                    <a:pt x="102" y="17"/>
                  </a:lnTo>
                  <a:lnTo>
                    <a:pt x="102" y="0"/>
                  </a:lnTo>
                  <a:lnTo>
                    <a:pt x="85" y="8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43" y="8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1" name="Freeform 279"/>
            <p:cNvSpPr>
              <a:spLocks/>
            </p:cNvSpPr>
            <p:nvPr/>
          </p:nvSpPr>
          <p:spPr bwMode="auto">
            <a:xfrm>
              <a:off x="1262" y="2982"/>
              <a:ext cx="42" cy="50"/>
            </a:xfrm>
            <a:custGeom>
              <a:avLst/>
              <a:gdLst>
                <a:gd name="T0" fmla="*/ 0 w 42"/>
                <a:gd name="T1" fmla="*/ 42 h 50"/>
                <a:gd name="T2" fmla="*/ 0 w 42"/>
                <a:gd name="T3" fmla="*/ 42 h 50"/>
                <a:gd name="T4" fmla="*/ 9 w 42"/>
                <a:gd name="T5" fmla="*/ 50 h 50"/>
                <a:gd name="T6" fmla="*/ 17 w 42"/>
                <a:gd name="T7" fmla="*/ 42 h 50"/>
                <a:gd name="T8" fmla="*/ 26 w 42"/>
                <a:gd name="T9" fmla="*/ 42 h 50"/>
                <a:gd name="T10" fmla="*/ 26 w 42"/>
                <a:gd name="T11" fmla="*/ 34 h 50"/>
                <a:gd name="T12" fmla="*/ 26 w 42"/>
                <a:gd name="T13" fmla="*/ 25 h 50"/>
                <a:gd name="T14" fmla="*/ 34 w 42"/>
                <a:gd name="T15" fmla="*/ 17 h 50"/>
                <a:gd name="T16" fmla="*/ 34 w 42"/>
                <a:gd name="T17" fmla="*/ 17 h 50"/>
                <a:gd name="T18" fmla="*/ 42 w 42"/>
                <a:gd name="T19" fmla="*/ 17 h 50"/>
                <a:gd name="T20" fmla="*/ 42 w 42"/>
                <a:gd name="T21" fmla="*/ 0 h 50"/>
                <a:gd name="T22" fmla="*/ 34 w 42"/>
                <a:gd name="T23" fmla="*/ 8 h 50"/>
                <a:gd name="T24" fmla="*/ 26 w 42"/>
                <a:gd name="T25" fmla="*/ 8 h 50"/>
                <a:gd name="T26" fmla="*/ 17 w 42"/>
                <a:gd name="T27" fmla="*/ 17 h 50"/>
                <a:gd name="T28" fmla="*/ 17 w 42"/>
                <a:gd name="T29" fmla="*/ 25 h 50"/>
                <a:gd name="T30" fmla="*/ 9 w 42"/>
                <a:gd name="T31" fmla="*/ 34 h 50"/>
                <a:gd name="T32" fmla="*/ 9 w 42"/>
                <a:gd name="T33" fmla="*/ 34 h 50"/>
                <a:gd name="T34" fmla="*/ 9 w 42"/>
                <a:gd name="T35" fmla="*/ 34 h 50"/>
                <a:gd name="T36" fmla="*/ 9 w 42"/>
                <a:gd name="T37" fmla="*/ 34 h 50"/>
                <a:gd name="T38" fmla="*/ 9 w 42"/>
                <a:gd name="T39" fmla="*/ 34 h 50"/>
                <a:gd name="T40" fmla="*/ 0 w 42"/>
                <a:gd name="T41" fmla="*/ 42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50"/>
                <a:gd name="T65" fmla="*/ 42 w 42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50">
                  <a:moveTo>
                    <a:pt x="0" y="42"/>
                  </a:moveTo>
                  <a:lnTo>
                    <a:pt x="0" y="42"/>
                  </a:lnTo>
                  <a:lnTo>
                    <a:pt x="9" y="50"/>
                  </a:lnTo>
                  <a:lnTo>
                    <a:pt x="17" y="42"/>
                  </a:lnTo>
                  <a:lnTo>
                    <a:pt x="26" y="42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34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17" y="25"/>
                  </a:lnTo>
                  <a:lnTo>
                    <a:pt x="9" y="3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2" name="Freeform 280"/>
            <p:cNvSpPr>
              <a:spLocks/>
            </p:cNvSpPr>
            <p:nvPr/>
          </p:nvSpPr>
          <p:spPr bwMode="auto">
            <a:xfrm>
              <a:off x="805" y="2728"/>
              <a:ext cx="466" cy="296"/>
            </a:xfrm>
            <a:custGeom>
              <a:avLst/>
              <a:gdLst>
                <a:gd name="T0" fmla="*/ 8 w 466"/>
                <a:gd name="T1" fmla="*/ 25 h 296"/>
                <a:gd name="T2" fmla="*/ 8 w 466"/>
                <a:gd name="T3" fmla="*/ 25 h 296"/>
                <a:gd name="T4" fmla="*/ 42 w 466"/>
                <a:gd name="T5" fmla="*/ 16 h 296"/>
                <a:gd name="T6" fmla="*/ 76 w 466"/>
                <a:gd name="T7" fmla="*/ 16 h 296"/>
                <a:gd name="T8" fmla="*/ 101 w 466"/>
                <a:gd name="T9" fmla="*/ 16 h 296"/>
                <a:gd name="T10" fmla="*/ 135 w 466"/>
                <a:gd name="T11" fmla="*/ 25 h 296"/>
                <a:gd name="T12" fmla="*/ 169 w 466"/>
                <a:gd name="T13" fmla="*/ 33 h 296"/>
                <a:gd name="T14" fmla="*/ 195 w 466"/>
                <a:gd name="T15" fmla="*/ 50 h 296"/>
                <a:gd name="T16" fmla="*/ 220 w 466"/>
                <a:gd name="T17" fmla="*/ 67 h 296"/>
                <a:gd name="T18" fmla="*/ 254 w 466"/>
                <a:gd name="T19" fmla="*/ 93 h 296"/>
                <a:gd name="T20" fmla="*/ 279 w 466"/>
                <a:gd name="T21" fmla="*/ 118 h 296"/>
                <a:gd name="T22" fmla="*/ 305 w 466"/>
                <a:gd name="T23" fmla="*/ 144 h 296"/>
                <a:gd name="T24" fmla="*/ 330 w 466"/>
                <a:gd name="T25" fmla="*/ 169 h 296"/>
                <a:gd name="T26" fmla="*/ 355 w 466"/>
                <a:gd name="T27" fmla="*/ 194 h 296"/>
                <a:gd name="T28" fmla="*/ 381 w 466"/>
                <a:gd name="T29" fmla="*/ 220 h 296"/>
                <a:gd name="T30" fmla="*/ 406 w 466"/>
                <a:gd name="T31" fmla="*/ 245 h 296"/>
                <a:gd name="T32" fmla="*/ 432 w 466"/>
                <a:gd name="T33" fmla="*/ 271 h 296"/>
                <a:gd name="T34" fmla="*/ 457 w 466"/>
                <a:gd name="T35" fmla="*/ 296 h 296"/>
                <a:gd name="T36" fmla="*/ 466 w 466"/>
                <a:gd name="T37" fmla="*/ 288 h 296"/>
                <a:gd name="T38" fmla="*/ 440 w 466"/>
                <a:gd name="T39" fmla="*/ 262 h 296"/>
                <a:gd name="T40" fmla="*/ 415 w 466"/>
                <a:gd name="T41" fmla="*/ 237 h 296"/>
                <a:gd name="T42" fmla="*/ 389 w 466"/>
                <a:gd name="T43" fmla="*/ 211 h 296"/>
                <a:gd name="T44" fmla="*/ 364 w 466"/>
                <a:gd name="T45" fmla="*/ 186 h 296"/>
                <a:gd name="T46" fmla="*/ 339 w 466"/>
                <a:gd name="T47" fmla="*/ 160 h 296"/>
                <a:gd name="T48" fmla="*/ 313 w 466"/>
                <a:gd name="T49" fmla="*/ 135 h 296"/>
                <a:gd name="T50" fmla="*/ 288 w 466"/>
                <a:gd name="T51" fmla="*/ 101 h 296"/>
                <a:gd name="T52" fmla="*/ 262 w 466"/>
                <a:gd name="T53" fmla="*/ 84 h 296"/>
                <a:gd name="T54" fmla="*/ 228 w 466"/>
                <a:gd name="T55" fmla="*/ 59 h 296"/>
                <a:gd name="T56" fmla="*/ 203 w 466"/>
                <a:gd name="T57" fmla="*/ 42 h 296"/>
                <a:gd name="T58" fmla="*/ 169 w 466"/>
                <a:gd name="T59" fmla="*/ 25 h 296"/>
                <a:gd name="T60" fmla="*/ 144 w 466"/>
                <a:gd name="T61" fmla="*/ 16 h 296"/>
                <a:gd name="T62" fmla="*/ 110 w 466"/>
                <a:gd name="T63" fmla="*/ 8 h 296"/>
                <a:gd name="T64" fmla="*/ 76 w 466"/>
                <a:gd name="T65" fmla="*/ 0 h 296"/>
                <a:gd name="T66" fmla="*/ 42 w 466"/>
                <a:gd name="T67" fmla="*/ 8 h 296"/>
                <a:gd name="T68" fmla="*/ 0 w 466"/>
                <a:gd name="T69" fmla="*/ 16 h 296"/>
                <a:gd name="T70" fmla="*/ 0 w 466"/>
                <a:gd name="T71" fmla="*/ 16 h 296"/>
                <a:gd name="T72" fmla="*/ 8 w 466"/>
                <a:gd name="T73" fmla="*/ 25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6"/>
                <a:gd name="T112" fmla="*/ 0 h 296"/>
                <a:gd name="T113" fmla="*/ 466 w 466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6" h="296">
                  <a:moveTo>
                    <a:pt x="8" y="25"/>
                  </a:moveTo>
                  <a:lnTo>
                    <a:pt x="8" y="25"/>
                  </a:lnTo>
                  <a:lnTo>
                    <a:pt x="42" y="16"/>
                  </a:lnTo>
                  <a:lnTo>
                    <a:pt x="76" y="16"/>
                  </a:lnTo>
                  <a:lnTo>
                    <a:pt x="101" y="16"/>
                  </a:lnTo>
                  <a:lnTo>
                    <a:pt x="135" y="25"/>
                  </a:lnTo>
                  <a:lnTo>
                    <a:pt x="169" y="33"/>
                  </a:lnTo>
                  <a:lnTo>
                    <a:pt x="195" y="50"/>
                  </a:lnTo>
                  <a:lnTo>
                    <a:pt x="220" y="67"/>
                  </a:lnTo>
                  <a:lnTo>
                    <a:pt x="254" y="93"/>
                  </a:lnTo>
                  <a:lnTo>
                    <a:pt x="279" y="118"/>
                  </a:lnTo>
                  <a:lnTo>
                    <a:pt x="305" y="144"/>
                  </a:lnTo>
                  <a:lnTo>
                    <a:pt x="330" y="169"/>
                  </a:lnTo>
                  <a:lnTo>
                    <a:pt x="355" y="194"/>
                  </a:lnTo>
                  <a:lnTo>
                    <a:pt x="381" y="220"/>
                  </a:lnTo>
                  <a:lnTo>
                    <a:pt x="406" y="245"/>
                  </a:lnTo>
                  <a:lnTo>
                    <a:pt x="432" y="271"/>
                  </a:lnTo>
                  <a:lnTo>
                    <a:pt x="457" y="296"/>
                  </a:lnTo>
                  <a:lnTo>
                    <a:pt x="466" y="288"/>
                  </a:lnTo>
                  <a:lnTo>
                    <a:pt x="440" y="262"/>
                  </a:lnTo>
                  <a:lnTo>
                    <a:pt x="415" y="237"/>
                  </a:lnTo>
                  <a:lnTo>
                    <a:pt x="389" y="211"/>
                  </a:lnTo>
                  <a:lnTo>
                    <a:pt x="364" y="186"/>
                  </a:lnTo>
                  <a:lnTo>
                    <a:pt x="339" y="160"/>
                  </a:lnTo>
                  <a:lnTo>
                    <a:pt x="313" y="135"/>
                  </a:lnTo>
                  <a:lnTo>
                    <a:pt x="288" y="101"/>
                  </a:lnTo>
                  <a:lnTo>
                    <a:pt x="262" y="84"/>
                  </a:lnTo>
                  <a:lnTo>
                    <a:pt x="228" y="59"/>
                  </a:lnTo>
                  <a:lnTo>
                    <a:pt x="203" y="42"/>
                  </a:lnTo>
                  <a:lnTo>
                    <a:pt x="169" y="25"/>
                  </a:lnTo>
                  <a:lnTo>
                    <a:pt x="144" y="16"/>
                  </a:lnTo>
                  <a:lnTo>
                    <a:pt x="110" y="8"/>
                  </a:lnTo>
                  <a:lnTo>
                    <a:pt x="76" y="0"/>
                  </a:lnTo>
                  <a:lnTo>
                    <a:pt x="42" y="8"/>
                  </a:lnTo>
                  <a:lnTo>
                    <a:pt x="0" y="16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3" name="Freeform 281"/>
            <p:cNvSpPr>
              <a:spLocks/>
            </p:cNvSpPr>
            <p:nvPr/>
          </p:nvSpPr>
          <p:spPr bwMode="auto">
            <a:xfrm>
              <a:off x="728" y="2744"/>
              <a:ext cx="85" cy="238"/>
            </a:xfrm>
            <a:custGeom>
              <a:avLst/>
              <a:gdLst>
                <a:gd name="T0" fmla="*/ 51 w 85"/>
                <a:gd name="T1" fmla="*/ 229 h 238"/>
                <a:gd name="T2" fmla="*/ 51 w 85"/>
                <a:gd name="T3" fmla="*/ 229 h 238"/>
                <a:gd name="T4" fmla="*/ 34 w 85"/>
                <a:gd name="T5" fmla="*/ 204 h 238"/>
                <a:gd name="T6" fmla="*/ 17 w 85"/>
                <a:gd name="T7" fmla="*/ 170 h 238"/>
                <a:gd name="T8" fmla="*/ 9 w 85"/>
                <a:gd name="T9" fmla="*/ 136 h 238"/>
                <a:gd name="T10" fmla="*/ 9 w 85"/>
                <a:gd name="T11" fmla="*/ 102 h 238"/>
                <a:gd name="T12" fmla="*/ 17 w 85"/>
                <a:gd name="T13" fmla="*/ 77 h 238"/>
                <a:gd name="T14" fmla="*/ 34 w 85"/>
                <a:gd name="T15" fmla="*/ 43 h 238"/>
                <a:gd name="T16" fmla="*/ 51 w 85"/>
                <a:gd name="T17" fmla="*/ 26 h 238"/>
                <a:gd name="T18" fmla="*/ 85 w 85"/>
                <a:gd name="T19" fmla="*/ 9 h 238"/>
                <a:gd name="T20" fmla="*/ 77 w 85"/>
                <a:gd name="T21" fmla="*/ 0 h 238"/>
                <a:gd name="T22" fmla="*/ 43 w 85"/>
                <a:gd name="T23" fmla="*/ 17 h 238"/>
                <a:gd name="T24" fmla="*/ 17 w 85"/>
                <a:gd name="T25" fmla="*/ 34 h 238"/>
                <a:gd name="T26" fmla="*/ 0 w 85"/>
                <a:gd name="T27" fmla="*/ 68 h 238"/>
                <a:gd name="T28" fmla="*/ 0 w 85"/>
                <a:gd name="T29" fmla="*/ 102 h 238"/>
                <a:gd name="T30" fmla="*/ 0 w 85"/>
                <a:gd name="T31" fmla="*/ 136 h 238"/>
                <a:gd name="T32" fmla="*/ 9 w 85"/>
                <a:gd name="T33" fmla="*/ 178 h 238"/>
                <a:gd name="T34" fmla="*/ 26 w 85"/>
                <a:gd name="T35" fmla="*/ 212 h 238"/>
                <a:gd name="T36" fmla="*/ 43 w 85"/>
                <a:gd name="T37" fmla="*/ 238 h 238"/>
                <a:gd name="T38" fmla="*/ 43 w 85"/>
                <a:gd name="T39" fmla="*/ 238 h 238"/>
                <a:gd name="T40" fmla="*/ 51 w 85"/>
                <a:gd name="T41" fmla="*/ 229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238"/>
                <a:gd name="T65" fmla="*/ 85 w 85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238">
                  <a:moveTo>
                    <a:pt x="51" y="229"/>
                  </a:moveTo>
                  <a:lnTo>
                    <a:pt x="51" y="229"/>
                  </a:lnTo>
                  <a:lnTo>
                    <a:pt x="34" y="204"/>
                  </a:lnTo>
                  <a:lnTo>
                    <a:pt x="17" y="170"/>
                  </a:lnTo>
                  <a:lnTo>
                    <a:pt x="9" y="136"/>
                  </a:lnTo>
                  <a:lnTo>
                    <a:pt x="9" y="102"/>
                  </a:lnTo>
                  <a:lnTo>
                    <a:pt x="17" y="77"/>
                  </a:lnTo>
                  <a:lnTo>
                    <a:pt x="34" y="43"/>
                  </a:lnTo>
                  <a:lnTo>
                    <a:pt x="51" y="26"/>
                  </a:lnTo>
                  <a:lnTo>
                    <a:pt x="85" y="9"/>
                  </a:lnTo>
                  <a:lnTo>
                    <a:pt x="77" y="0"/>
                  </a:lnTo>
                  <a:lnTo>
                    <a:pt x="43" y="17"/>
                  </a:lnTo>
                  <a:lnTo>
                    <a:pt x="17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9" y="178"/>
                  </a:lnTo>
                  <a:lnTo>
                    <a:pt x="26" y="212"/>
                  </a:lnTo>
                  <a:lnTo>
                    <a:pt x="43" y="238"/>
                  </a:lnTo>
                  <a:lnTo>
                    <a:pt x="51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4" name="Freeform 282"/>
            <p:cNvSpPr>
              <a:spLocks/>
            </p:cNvSpPr>
            <p:nvPr/>
          </p:nvSpPr>
          <p:spPr bwMode="auto">
            <a:xfrm>
              <a:off x="771" y="2973"/>
              <a:ext cx="508" cy="297"/>
            </a:xfrm>
            <a:custGeom>
              <a:avLst/>
              <a:gdLst>
                <a:gd name="T0" fmla="*/ 508 w 508"/>
                <a:gd name="T1" fmla="*/ 288 h 297"/>
                <a:gd name="T2" fmla="*/ 508 w 508"/>
                <a:gd name="T3" fmla="*/ 288 h 297"/>
                <a:gd name="T4" fmla="*/ 466 w 508"/>
                <a:gd name="T5" fmla="*/ 280 h 297"/>
                <a:gd name="T6" fmla="*/ 432 w 508"/>
                <a:gd name="T7" fmla="*/ 263 h 297"/>
                <a:gd name="T8" fmla="*/ 398 w 508"/>
                <a:gd name="T9" fmla="*/ 254 h 297"/>
                <a:gd name="T10" fmla="*/ 364 w 508"/>
                <a:gd name="T11" fmla="*/ 237 h 297"/>
                <a:gd name="T12" fmla="*/ 330 w 508"/>
                <a:gd name="T13" fmla="*/ 229 h 297"/>
                <a:gd name="T14" fmla="*/ 296 w 508"/>
                <a:gd name="T15" fmla="*/ 212 h 297"/>
                <a:gd name="T16" fmla="*/ 271 w 508"/>
                <a:gd name="T17" fmla="*/ 195 h 297"/>
                <a:gd name="T18" fmla="*/ 237 w 508"/>
                <a:gd name="T19" fmla="*/ 178 h 297"/>
                <a:gd name="T20" fmla="*/ 203 w 508"/>
                <a:gd name="T21" fmla="*/ 161 h 297"/>
                <a:gd name="T22" fmla="*/ 178 w 508"/>
                <a:gd name="T23" fmla="*/ 144 h 297"/>
                <a:gd name="T24" fmla="*/ 144 w 508"/>
                <a:gd name="T25" fmla="*/ 127 h 297"/>
                <a:gd name="T26" fmla="*/ 118 w 508"/>
                <a:gd name="T27" fmla="*/ 102 h 297"/>
                <a:gd name="T28" fmla="*/ 93 w 508"/>
                <a:gd name="T29" fmla="*/ 76 h 297"/>
                <a:gd name="T30" fmla="*/ 59 w 508"/>
                <a:gd name="T31" fmla="*/ 59 h 297"/>
                <a:gd name="T32" fmla="*/ 34 w 508"/>
                <a:gd name="T33" fmla="*/ 34 h 297"/>
                <a:gd name="T34" fmla="*/ 8 w 508"/>
                <a:gd name="T35" fmla="*/ 0 h 297"/>
                <a:gd name="T36" fmla="*/ 0 w 508"/>
                <a:gd name="T37" fmla="*/ 9 h 297"/>
                <a:gd name="T38" fmla="*/ 25 w 508"/>
                <a:gd name="T39" fmla="*/ 43 h 297"/>
                <a:gd name="T40" fmla="*/ 59 w 508"/>
                <a:gd name="T41" fmla="*/ 68 h 297"/>
                <a:gd name="T42" fmla="*/ 85 w 508"/>
                <a:gd name="T43" fmla="*/ 93 h 297"/>
                <a:gd name="T44" fmla="*/ 110 w 508"/>
                <a:gd name="T45" fmla="*/ 110 h 297"/>
                <a:gd name="T46" fmla="*/ 135 w 508"/>
                <a:gd name="T47" fmla="*/ 136 h 297"/>
                <a:gd name="T48" fmla="*/ 169 w 508"/>
                <a:gd name="T49" fmla="*/ 153 h 297"/>
                <a:gd name="T50" fmla="*/ 203 w 508"/>
                <a:gd name="T51" fmla="*/ 170 h 297"/>
                <a:gd name="T52" fmla="*/ 229 w 508"/>
                <a:gd name="T53" fmla="*/ 195 h 297"/>
                <a:gd name="T54" fmla="*/ 262 w 508"/>
                <a:gd name="T55" fmla="*/ 212 h 297"/>
                <a:gd name="T56" fmla="*/ 296 w 508"/>
                <a:gd name="T57" fmla="*/ 220 h 297"/>
                <a:gd name="T58" fmla="*/ 330 w 508"/>
                <a:gd name="T59" fmla="*/ 237 h 297"/>
                <a:gd name="T60" fmla="*/ 364 w 508"/>
                <a:gd name="T61" fmla="*/ 254 h 297"/>
                <a:gd name="T62" fmla="*/ 398 w 508"/>
                <a:gd name="T63" fmla="*/ 263 h 297"/>
                <a:gd name="T64" fmla="*/ 432 w 508"/>
                <a:gd name="T65" fmla="*/ 280 h 297"/>
                <a:gd name="T66" fmla="*/ 466 w 508"/>
                <a:gd name="T67" fmla="*/ 288 h 297"/>
                <a:gd name="T68" fmla="*/ 500 w 508"/>
                <a:gd name="T69" fmla="*/ 297 h 297"/>
                <a:gd name="T70" fmla="*/ 500 w 508"/>
                <a:gd name="T71" fmla="*/ 297 h 297"/>
                <a:gd name="T72" fmla="*/ 508 w 508"/>
                <a:gd name="T73" fmla="*/ 288 h 2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8"/>
                <a:gd name="T112" fmla="*/ 0 h 297"/>
                <a:gd name="T113" fmla="*/ 508 w 508"/>
                <a:gd name="T114" fmla="*/ 297 h 2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8" h="297">
                  <a:moveTo>
                    <a:pt x="508" y="288"/>
                  </a:moveTo>
                  <a:lnTo>
                    <a:pt x="508" y="288"/>
                  </a:lnTo>
                  <a:lnTo>
                    <a:pt x="466" y="280"/>
                  </a:lnTo>
                  <a:lnTo>
                    <a:pt x="432" y="263"/>
                  </a:lnTo>
                  <a:lnTo>
                    <a:pt x="398" y="254"/>
                  </a:lnTo>
                  <a:lnTo>
                    <a:pt x="364" y="237"/>
                  </a:lnTo>
                  <a:lnTo>
                    <a:pt x="330" y="229"/>
                  </a:lnTo>
                  <a:lnTo>
                    <a:pt x="296" y="212"/>
                  </a:lnTo>
                  <a:lnTo>
                    <a:pt x="271" y="195"/>
                  </a:lnTo>
                  <a:lnTo>
                    <a:pt x="237" y="178"/>
                  </a:lnTo>
                  <a:lnTo>
                    <a:pt x="203" y="161"/>
                  </a:lnTo>
                  <a:lnTo>
                    <a:pt x="178" y="144"/>
                  </a:lnTo>
                  <a:lnTo>
                    <a:pt x="144" y="127"/>
                  </a:lnTo>
                  <a:lnTo>
                    <a:pt x="118" y="102"/>
                  </a:lnTo>
                  <a:lnTo>
                    <a:pt x="93" y="76"/>
                  </a:lnTo>
                  <a:lnTo>
                    <a:pt x="59" y="59"/>
                  </a:lnTo>
                  <a:lnTo>
                    <a:pt x="34" y="34"/>
                  </a:lnTo>
                  <a:lnTo>
                    <a:pt x="8" y="0"/>
                  </a:lnTo>
                  <a:lnTo>
                    <a:pt x="0" y="9"/>
                  </a:lnTo>
                  <a:lnTo>
                    <a:pt x="25" y="43"/>
                  </a:lnTo>
                  <a:lnTo>
                    <a:pt x="59" y="68"/>
                  </a:lnTo>
                  <a:lnTo>
                    <a:pt x="85" y="93"/>
                  </a:lnTo>
                  <a:lnTo>
                    <a:pt x="110" y="110"/>
                  </a:lnTo>
                  <a:lnTo>
                    <a:pt x="135" y="136"/>
                  </a:lnTo>
                  <a:lnTo>
                    <a:pt x="169" y="153"/>
                  </a:lnTo>
                  <a:lnTo>
                    <a:pt x="203" y="170"/>
                  </a:lnTo>
                  <a:lnTo>
                    <a:pt x="229" y="195"/>
                  </a:lnTo>
                  <a:lnTo>
                    <a:pt x="262" y="212"/>
                  </a:lnTo>
                  <a:lnTo>
                    <a:pt x="296" y="220"/>
                  </a:lnTo>
                  <a:lnTo>
                    <a:pt x="330" y="237"/>
                  </a:lnTo>
                  <a:lnTo>
                    <a:pt x="364" y="254"/>
                  </a:lnTo>
                  <a:lnTo>
                    <a:pt x="398" y="263"/>
                  </a:lnTo>
                  <a:lnTo>
                    <a:pt x="432" y="280"/>
                  </a:lnTo>
                  <a:lnTo>
                    <a:pt x="466" y="288"/>
                  </a:lnTo>
                  <a:lnTo>
                    <a:pt x="500" y="297"/>
                  </a:lnTo>
                  <a:lnTo>
                    <a:pt x="508" y="2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5" name="Freeform 283"/>
            <p:cNvSpPr>
              <a:spLocks/>
            </p:cNvSpPr>
            <p:nvPr/>
          </p:nvSpPr>
          <p:spPr bwMode="auto">
            <a:xfrm>
              <a:off x="1271" y="3244"/>
              <a:ext cx="93" cy="34"/>
            </a:xfrm>
            <a:custGeom>
              <a:avLst/>
              <a:gdLst>
                <a:gd name="T0" fmla="*/ 93 w 93"/>
                <a:gd name="T1" fmla="*/ 9 h 34"/>
                <a:gd name="T2" fmla="*/ 93 w 93"/>
                <a:gd name="T3" fmla="*/ 9 h 34"/>
                <a:gd name="T4" fmla="*/ 84 w 93"/>
                <a:gd name="T5" fmla="*/ 9 h 34"/>
                <a:gd name="T6" fmla="*/ 67 w 93"/>
                <a:gd name="T7" fmla="*/ 0 h 34"/>
                <a:gd name="T8" fmla="*/ 59 w 93"/>
                <a:gd name="T9" fmla="*/ 9 h 34"/>
                <a:gd name="T10" fmla="*/ 50 w 93"/>
                <a:gd name="T11" fmla="*/ 9 h 34"/>
                <a:gd name="T12" fmla="*/ 42 w 93"/>
                <a:gd name="T13" fmla="*/ 17 h 34"/>
                <a:gd name="T14" fmla="*/ 25 w 93"/>
                <a:gd name="T15" fmla="*/ 17 h 34"/>
                <a:gd name="T16" fmla="*/ 17 w 93"/>
                <a:gd name="T17" fmla="*/ 17 h 34"/>
                <a:gd name="T18" fmla="*/ 8 w 93"/>
                <a:gd name="T19" fmla="*/ 17 h 34"/>
                <a:gd name="T20" fmla="*/ 0 w 93"/>
                <a:gd name="T21" fmla="*/ 26 h 34"/>
                <a:gd name="T22" fmla="*/ 17 w 93"/>
                <a:gd name="T23" fmla="*/ 34 h 34"/>
                <a:gd name="T24" fmla="*/ 25 w 93"/>
                <a:gd name="T25" fmla="*/ 26 h 34"/>
                <a:gd name="T26" fmla="*/ 42 w 93"/>
                <a:gd name="T27" fmla="*/ 26 h 34"/>
                <a:gd name="T28" fmla="*/ 50 w 93"/>
                <a:gd name="T29" fmla="*/ 26 h 34"/>
                <a:gd name="T30" fmla="*/ 59 w 93"/>
                <a:gd name="T31" fmla="*/ 17 h 34"/>
                <a:gd name="T32" fmla="*/ 67 w 93"/>
                <a:gd name="T33" fmla="*/ 17 h 34"/>
                <a:gd name="T34" fmla="*/ 84 w 93"/>
                <a:gd name="T35" fmla="*/ 17 h 34"/>
                <a:gd name="T36" fmla="*/ 93 w 93"/>
                <a:gd name="T37" fmla="*/ 26 h 34"/>
                <a:gd name="T38" fmla="*/ 93 w 93"/>
                <a:gd name="T39" fmla="*/ 26 h 34"/>
                <a:gd name="T40" fmla="*/ 93 w 93"/>
                <a:gd name="T41" fmla="*/ 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34"/>
                <a:gd name="T65" fmla="*/ 93 w 9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34">
                  <a:moveTo>
                    <a:pt x="93" y="9"/>
                  </a:moveTo>
                  <a:lnTo>
                    <a:pt x="93" y="9"/>
                  </a:lnTo>
                  <a:lnTo>
                    <a:pt x="84" y="9"/>
                  </a:lnTo>
                  <a:lnTo>
                    <a:pt x="67" y="0"/>
                  </a:lnTo>
                  <a:lnTo>
                    <a:pt x="59" y="9"/>
                  </a:lnTo>
                  <a:lnTo>
                    <a:pt x="50" y="9"/>
                  </a:lnTo>
                  <a:lnTo>
                    <a:pt x="42" y="17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8" y="17"/>
                  </a:lnTo>
                  <a:lnTo>
                    <a:pt x="0" y="26"/>
                  </a:lnTo>
                  <a:lnTo>
                    <a:pt x="17" y="34"/>
                  </a:lnTo>
                  <a:lnTo>
                    <a:pt x="25" y="26"/>
                  </a:lnTo>
                  <a:lnTo>
                    <a:pt x="42" y="26"/>
                  </a:lnTo>
                  <a:lnTo>
                    <a:pt x="50" y="26"/>
                  </a:lnTo>
                  <a:lnTo>
                    <a:pt x="59" y="17"/>
                  </a:lnTo>
                  <a:lnTo>
                    <a:pt x="67" y="17"/>
                  </a:lnTo>
                  <a:lnTo>
                    <a:pt x="84" y="17"/>
                  </a:lnTo>
                  <a:lnTo>
                    <a:pt x="93" y="26"/>
                  </a:lnTo>
                  <a:lnTo>
                    <a:pt x="9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6" name="Freeform 284"/>
            <p:cNvSpPr>
              <a:spLocks/>
            </p:cNvSpPr>
            <p:nvPr/>
          </p:nvSpPr>
          <p:spPr bwMode="auto">
            <a:xfrm>
              <a:off x="1364" y="3253"/>
              <a:ext cx="51" cy="59"/>
            </a:xfrm>
            <a:custGeom>
              <a:avLst/>
              <a:gdLst>
                <a:gd name="T0" fmla="*/ 51 w 51"/>
                <a:gd name="T1" fmla="*/ 42 h 59"/>
                <a:gd name="T2" fmla="*/ 51 w 51"/>
                <a:gd name="T3" fmla="*/ 42 h 59"/>
                <a:gd name="T4" fmla="*/ 51 w 51"/>
                <a:gd name="T5" fmla="*/ 42 h 59"/>
                <a:gd name="T6" fmla="*/ 42 w 51"/>
                <a:gd name="T7" fmla="*/ 42 h 59"/>
                <a:gd name="T8" fmla="*/ 34 w 51"/>
                <a:gd name="T9" fmla="*/ 34 h 59"/>
                <a:gd name="T10" fmla="*/ 34 w 51"/>
                <a:gd name="T11" fmla="*/ 25 h 59"/>
                <a:gd name="T12" fmla="*/ 25 w 51"/>
                <a:gd name="T13" fmla="*/ 25 h 59"/>
                <a:gd name="T14" fmla="*/ 17 w 51"/>
                <a:gd name="T15" fmla="*/ 17 h 59"/>
                <a:gd name="T16" fmla="*/ 8 w 51"/>
                <a:gd name="T17" fmla="*/ 8 h 59"/>
                <a:gd name="T18" fmla="*/ 0 w 51"/>
                <a:gd name="T19" fmla="*/ 0 h 59"/>
                <a:gd name="T20" fmla="*/ 0 w 51"/>
                <a:gd name="T21" fmla="*/ 17 h 59"/>
                <a:gd name="T22" fmla="*/ 0 w 51"/>
                <a:gd name="T23" fmla="*/ 17 h 59"/>
                <a:gd name="T24" fmla="*/ 8 w 51"/>
                <a:gd name="T25" fmla="*/ 25 h 59"/>
                <a:gd name="T26" fmla="*/ 17 w 51"/>
                <a:gd name="T27" fmla="*/ 34 h 59"/>
                <a:gd name="T28" fmla="*/ 25 w 51"/>
                <a:gd name="T29" fmla="*/ 34 h 59"/>
                <a:gd name="T30" fmla="*/ 25 w 51"/>
                <a:gd name="T31" fmla="*/ 42 h 59"/>
                <a:gd name="T32" fmla="*/ 34 w 51"/>
                <a:gd name="T33" fmla="*/ 51 h 59"/>
                <a:gd name="T34" fmla="*/ 42 w 51"/>
                <a:gd name="T35" fmla="*/ 51 h 59"/>
                <a:gd name="T36" fmla="*/ 51 w 51"/>
                <a:gd name="T37" fmla="*/ 59 h 59"/>
                <a:gd name="T38" fmla="*/ 51 w 51"/>
                <a:gd name="T39" fmla="*/ 59 h 59"/>
                <a:gd name="T40" fmla="*/ 51 w 51"/>
                <a:gd name="T41" fmla="*/ 42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59"/>
                <a:gd name="T65" fmla="*/ 51 w 51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59">
                  <a:moveTo>
                    <a:pt x="51" y="42"/>
                  </a:moveTo>
                  <a:lnTo>
                    <a:pt x="51" y="42"/>
                  </a:lnTo>
                  <a:lnTo>
                    <a:pt x="42" y="42"/>
                  </a:lnTo>
                  <a:lnTo>
                    <a:pt x="34" y="34"/>
                  </a:lnTo>
                  <a:lnTo>
                    <a:pt x="34" y="25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25"/>
                  </a:lnTo>
                  <a:lnTo>
                    <a:pt x="17" y="34"/>
                  </a:lnTo>
                  <a:lnTo>
                    <a:pt x="25" y="34"/>
                  </a:lnTo>
                  <a:lnTo>
                    <a:pt x="25" y="42"/>
                  </a:lnTo>
                  <a:lnTo>
                    <a:pt x="34" y="51"/>
                  </a:lnTo>
                  <a:lnTo>
                    <a:pt x="42" y="51"/>
                  </a:lnTo>
                  <a:lnTo>
                    <a:pt x="51" y="59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7" name="Freeform 285"/>
            <p:cNvSpPr>
              <a:spLocks/>
            </p:cNvSpPr>
            <p:nvPr/>
          </p:nvSpPr>
          <p:spPr bwMode="auto">
            <a:xfrm>
              <a:off x="1415" y="3143"/>
              <a:ext cx="152" cy="169"/>
            </a:xfrm>
            <a:custGeom>
              <a:avLst/>
              <a:gdLst>
                <a:gd name="T0" fmla="*/ 135 w 152"/>
                <a:gd name="T1" fmla="*/ 0 h 169"/>
                <a:gd name="T2" fmla="*/ 135 w 152"/>
                <a:gd name="T3" fmla="*/ 0 h 169"/>
                <a:gd name="T4" fmla="*/ 144 w 152"/>
                <a:gd name="T5" fmla="*/ 33 h 169"/>
                <a:gd name="T6" fmla="*/ 135 w 152"/>
                <a:gd name="T7" fmla="*/ 67 h 169"/>
                <a:gd name="T8" fmla="*/ 127 w 152"/>
                <a:gd name="T9" fmla="*/ 93 h 169"/>
                <a:gd name="T10" fmla="*/ 110 w 152"/>
                <a:gd name="T11" fmla="*/ 118 h 169"/>
                <a:gd name="T12" fmla="*/ 84 w 152"/>
                <a:gd name="T13" fmla="*/ 135 h 169"/>
                <a:gd name="T14" fmla="*/ 59 w 152"/>
                <a:gd name="T15" fmla="*/ 152 h 169"/>
                <a:gd name="T16" fmla="*/ 33 w 152"/>
                <a:gd name="T17" fmla="*/ 161 h 169"/>
                <a:gd name="T18" fmla="*/ 0 w 152"/>
                <a:gd name="T19" fmla="*/ 152 h 169"/>
                <a:gd name="T20" fmla="*/ 0 w 152"/>
                <a:gd name="T21" fmla="*/ 169 h 169"/>
                <a:gd name="T22" fmla="*/ 33 w 152"/>
                <a:gd name="T23" fmla="*/ 169 h 169"/>
                <a:gd name="T24" fmla="*/ 67 w 152"/>
                <a:gd name="T25" fmla="*/ 161 h 169"/>
                <a:gd name="T26" fmla="*/ 93 w 152"/>
                <a:gd name="T27" fmla="*/ 144 h 169"/>
                <a:gd name="T28" fmla="*/ 118 w 152"/>
                <a:gd name="T29" fmla="*/ 127 h 169"/>
                <a:gd name="T30" fmla="*/ 135 w 152"/>
                <a:gd name="T31" fmla="*/ 101 h 169"/>
                <a:gd name="T32" fmla="*/ 144 w 152"/>
                <a:gd name="T33" fmla="*/ 67 h 169"/>
                <a:gd name="T34" fmla="*/ 152 w 152"/>
                <a:gd name="T35" fmla="*/ 33 h 169"/>
                <a:gd name="T36" fmla="*/ 152 w 152"/>
                <a:gd name="T37" fmla="*/ 0 h 169"/>
                <a:gd name="T38" fmla="*/ 152 w 152"/>
                <a:gd name="T39" fmla="*/ 0 h 169"/>
                <a:gd name="T40" fmla="*/ 135 w 152"/>
                <a:gd name="T41" fmla="*/ 0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69"/>
                <a:gd name="T65" fmla="*/ 152 w 152"/>
                <a:gd name="T66" fmla="*/ 169 h 1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69">
                  <a:moveTo>
                    <a:pt x="135" y="0"/>
                  </a:moveTo>
                  <a:lnTo>
                    <a:pt x="135" y="0"/>
                  </a:lnTo>
                  <a:lnTo>
                    <a:pt x="144" y="33"/>
                  </a:lnTo>
                  <a:lnTo>
                    <a:pt x="135" y="67"/>
                  </a:lnTo>
                  <a:lnTo>
                    <a:pt x="127" y="93"/>
                  </a:lnTo>
                  <a:lnTo>
                    <a:pt x="110" y="118"/>
                  </a:lnTo>
                  <a:lnTo>
                    <a:pt x="84" y="135"/>
                  </a:lnTo>
                  <a:lnTo>
                    <a:pt x="59" y="152"/>
                  </a:lnTo>
                  <a:lnTo>
                    <a:pt x="33" y="161"/>
                  </a:lnTo>
                  <a:lnTo>
                    <a:pt x="0" y="152"/>
                  </a:lnTo>
                  <a:lnTo>
                    <a:pt x="0" y="169"/>
                  </a:lnTo>
                  <a:lnTo>
                    <a:pt x="33" y="169"/>
                  </a:lnTo>
                  <a:lnTo>
                    <a:pt x="67" y="161"/>
                  </a:lnTo>
                  <a:lnTo>
                    <a:pt x="93" y="144"/>
                  </a:lnTo>
                  <a:lnTo>
                    <a:pt x="118" y="127"/>
                  </a:lnTo>
                  <a:lnTo>
                    <a:pt x="135" y="101"/>
                  </a:lnTo>
                  <a:lnTo>
                    <a:pt x="144" y="67"/>
                  </a:lnTo>
                  <a:lnTo>
                    <a:pt x="152" y="33"/>
                  </a:lnTo>
                  <a:lnTo>
                    <a:pt x="152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8" name="Freeform 286"/>
            <p:cNvSpPr>
              <a:spLocks/>
            </p:cNvSpPr>
            <p:nvPr/>
          </p:nvSpPr>
          <p:spPr bwMode="auto">
            <a:xfrm>
              <a:off x="1542" y="2990"/>
              <a:ext cx="25" cy="153"/>
            </a:xfrm>
            <a:custGeom>
              <a:avLst/>
              <a:gdLst>
                <a:gd name="T0" fmla="*/ 0 w 25"/>
                <a:gd name="T1" fmla="*/ 9 h 153"/>
                <a:gd name="T2" fmla="*/ 0 w 25"/>
                <a:gd name="T3" fmla="*/ 0 h 153"/>
                <a:gd name="T4" fmla="*/ 8 w 25"/>
                <a:gd name="T5" fmla="*/ 153 h 153"/>
                <a:gd name="T6" fmla="*/ 25 w 25"/>
                <a:gd name="T7" fmla="*/ 153 h 153"/>
                <a:gd name="T8" fmla="*/ 17 w 25"/>
                <a:gd name="T9" fmla="*/ 0 h 153"/>
                <a:gd name="T10" fmla="*/ 17 w 25"/>
                <a:gd name="T11" fmla="*/ 0 h 153"/>
                <a:gd name="T12" fmla="*/ 17 w 25"/>
                <a:gd name="T13" fmla="*/ 0 h 153"/>
                <a:gd name="T14" fmla="*/ 17 w 25"/>
                <a:gd name="T15" fmla="*/ 0 h 153"/>
                <a:gd name="T16" fmla="*/ 17 w 25"/>
                <a:gd name="T17" fmla="*/ 0 h 153"/>
                <a:gd name="T18" fmla="*/ 0 w 25"/>
                <a:gd name="T19" fmla="*/ 9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3"/>
                <a:gd name="T32" fmla="*/ 25 w 25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3">
                  <a:moveTo>
                    <a:pt x="0" y="9"/>
                  </a:moveTo>
                  <a:lnTo>
                    <a:pt x="0" y="0"/>
                  </a:lnTo>
                  <a:lnTo>
                    <a:pt x="8" y="153"/>
                  </a:lnTo>
                  <a:lnTo>
                    <a:pt x="25" y="153"/>
                  </a:lnTo>
                  <a:lnTo>
                    <a:pt x="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09" name="Freeform 287"/>
            <p:cNvSpPr>
              <a:spLocks/>
            </p:cNvSpPr>
            <p:nvPr/>
          </p:nvSpPr>
          <p:spPr bwMode="auto">
            <a:xfrm>
              <a:off x="1262" y="3016"/>
              <a:ext cx="26" cy="101"/>
            </a:xfrm>
            <a:custGeom>
              <a:avLst/>
              <a:gdLst>
                <a:gd name="T0" fmla="*/ 26 w 26"/>
                <a:gd name="T1" fmla="*/ 93 h 101"/>
                <a:gd name="T2" fmla="*/ 17 w 26"/>
                <a:gd name="T3" fmla="*/ 59 h 101"/>
                <a:gd name="T4" fmla="*/ 17 w 26"/>
                <a:gd name="T5" fmla="*/ 33 h 101"/>
                <a:gd name="T6" fmla="*/ 17 w 26"/>
                <a:gd name="T7" fmla="*/ 8 h 101"/>
                <a:gd name="T8" fmla="*/ 26 w 26"/>
                <a:gd name="T9" fmla="*/ 0 h 101"/>
                <a:gd name="T10" fmla="*/ 9 w 26"/>
                <a:gd name="T11" fmla="*/ 0 h 101"/>
                <a:gd name="T12" fmla="*/ 9 w 26"/>
                <a:gd name="T13" fmla="*/ 8 h 101"/>
                <a:gd name="T14" fmla="*/ 0 w 26"/>
                <a:gd name="T15" fmla="*/ 33 h 101"/>
                <a:gd name="T16" fmla="*/ 0 w 26"/>
                <a:gd name="T17" fmla="*/ 59 h 101"/>
                <a:gd name="T18" fmla="*/ 17 w 26"/>
                <a:gd name="T19" fmla="*/ 101 h 101"/>
                <a:gd name="T20" fmla="*/ 26 w 26"/>
                <a:gd name="T21" fmla="*/ 93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01"/>
                <a:gd name="T35" fmla="*/ 26 w 26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01">
                  <a:moveTo>
                    <a:pt x="26" y="93"/>
                  </a:moveTo>
                  <a:lnTo>
                    <a:pt x="17" y="59"/>
                  </a:lnTo>
                  <a:lnTo>
                    <a:pt x="17" y="33"/>
                  </a:lnTo>
                  <a:lnTo>
                    <a:pt x="17" y="8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17" y="101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0" name="Freeform 288"/>
            <p:cNvSpPr>
              <a:spLocks/>
            </p:cNvSpPr>
            <p:nvPr/>
          </p:nvSpPr>
          <p:spPr bwMode="auto">
            <a:xfrm>
              <a:off x="1364" y="2973"/>
              <a:ext cx="59" cy="195"/>
            </a:xfrm>
            <a:custGeom>
              <a:avLst/>
              <a:gdLst>
                <a:gd name="T0" fmla="*/ 17 w 59"/>
                <a:gd name="T1" fmla="*/ 195 h 195"/>
                <a:gd name="T2" fmla="*/ 17 w 59"/>
                <a:gd name="T3" fmla="*/ 153 h 195"/>
                <a:gd name="T4" fmla="*/ 17 w 59"/>
                <a:gd name="T5" fmla="*/ 119 h 195"/>
                <a:gd name="T6" fmla="*/ 17 w 59"/>
                <a:gd name="T7" fmla="*/ 85 h 195"/>
                <a:gd name="T8" fmla="*/ 25 w 59"/>
                <a:gd name="T9" fmla="*/ 59 h 195"/>
                <a:gd name="T10" fmla="*/ 42 w 59"/>
                <a:gd name="T11" fmla="*/ 43 h 195"/>
                <a:gd name="T12" fmla="*/ 51 w 59"/>
                <a:gd name="T13" fmla="*/ 26 h 195"/>
                <a:gd name="T14" fmla="*/ 51 w 59"/>
                <a:gd name="T15" fmla="*/ 17 h 195"/>
                <a:gd name="T16" fmla="*/ 59 w 59"/>
                <a:gd name="T17" fmla="*/ 9 h 195"/>
                <a:gd name="T18" fmla="*/ 51 w 59"/>
                <a:gd name="T19" fmla="*/ 0 h 195"/>
                <a:gd name="T20" fmla="*/ 42 w 59"/>
                <a:gd name="T21" fmla="*/ 9 h 195"/>
                <a:gd name="T22" fmla="*/ 34 w 59"/>
                <a:gd name="T23" fmla="*/ 17 h 195"/>
                <a:gd name="T24" fmla="*/ 25 w 59"/>
                <a:gd name="T25" fmla="*/ 34 h 195"/>
                <a:gd name="T26" fmla="*/ 17 w 59"/>
                <a:gd name="T27" fmla="*/ 59 h 195"/>
                <a:gd name="T28" fmla="*/ 8 w 59"/>
                <a:gd name="T29" fmla="*/ 85 h 195"/>
                <a:gd name="T30" fmla="*/ 0 w 59"/>
                <a:gd name="T31" fmla="*/ 119 h 195"/>
                <a:gd name="T32" fmla="*/ 0 w 59"/>
                <a:gd name="T33" fmla="*/ 153 h 195"/>
                <a:gd name="T34" fmla="*/ 8 w 59"/>
                <a:gd name="T35" fmla="*/ 195 h 195"/>
                <a:gd name="T36" fmla="*/ 17 w 59"/>
                <a:gd name="T37" fmla="*/ 195 h 1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195"/>
                <a:gd name="T59" fmla="*/ 59 w 59"/>
                <a:gd name="T60" fmla="*/ 195 h 1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195">
                  <a:moveTo>
                    <a:pt x="17" y="195"/>
                  </a:moveTo>
                  <a:lnTo>
                    <a:pt x="17" y="153"/>
                  </a:lnTo>
                  <a:lnTo>
                    <a:pt x="17" y="119"/>
                  </a:lnTo>
                  <a:lnTo>
                    <a:pt x="17" y="85"/>
                  </a:lnTo>
                  <a:lnTo>
                    <a:pt x="25" y="59"/>
                  </a:lnTo>
                  <a:lnTo>
                    <a:pt x="42" y="43"/>
                  </a:lnTo>
                  <a:lnTo>
                    <a:pt x="51" y="26"/>
                  </a:lnTo>
                  <a:lnTo>
                    <a:pt x="51" y="17"/>
                  </a:lnTo>
                  <a:lnTo>
                    <a:pt x="59" y="9"/>
                  </a:lnTo>
                  <a:lnTo>
                    <a:pt x="51" y="0"/>
                  </a:lnTo>
                  <a:lnTo>
                    <a:pt x="42" y="9"/>
                  </a:lnTo>
                  <a:lnTo>
                    <a:pt x="34" y="17"/>
                  </a:lnTo>
                  <a:lnTo>
                    <a:pt x="25" y="34"/>
                  </a:lnTo>
                  <a:lnTo>
                    <a:pt x="17" y="59"/>
                  </a:lnTo>
                  <a:lnTo>
                    <a:pt x="8" y="85"/>
                  </a:lnTo>
                  <a:lnTo>
                    <a:pt x="0" y="119"/>
                  </a:lnTo>
                  <a:lnTo>
                    <a:pt x="0" y="153"/>
                  </a:lnTo>
                  <a:lnTo>
                    <a:pt x="8" y="195"/>
                  </a:lnTo>
                  <a:lnTo>
                    <a:pt x="17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1" name="Freeform 289"/>
            <p:cNvSpPr>
              <a:spLocks/>
            </p:cNvSpPr>
            <p:nvPr/>
          </p:nvSpPr>
          <p:spPr bwMode="auto">
            <a:xfrm>
              <a:off x="1432" y="2872"/>
              <a:ext cx="508" cy="338"/>
            </a:xfrm>
            <a:custGeom>
              <a:avLst/>
              <a:gdLst>
                <a:gd name="T0" fmla="*/ 76 w 508"/>
                <a:gd name="T1" fmla="*/ 135 h 338"/>
                <a:gd name="T2" fmla="*/ 101 w 508"/>
                <a:gd name="T3" fmla="*/ 127 h 338"/>
                <a:gd name="T4" fmla="*/ 127 w 508"/>
                <a:gd name="T5" fmla="*/ 110 h 338"/>
                <a:gd name="T6" fmla="*/ 152 w 508"/>
                <a:gd name="T7" fmla="*/ 93 h 338"/>
                <a:gd name="T8" fmla="*/ 177 w 508"/>
                <a:gd name="T9" fmla="*/ 76 h 338"/>
                <a:gd name="T10" fmla="*/ 203 w 508"/>
                <a:gd name="T11" fmla="*/ 59 h 338"/>
                <a:gd name="T12" fmla="*/ 228 w 508"/>
                <a:gd name="T13" fmla="*/ 33 h 338"/>
                <a:gd name="T14" fmla="*/ 254 w 508"/>
                <a:gd name="T15" fmla="*/ 16 h 338"/>
                <a:gd name="T16" fmla="*/ 279 w 508"/>
                <a:gd name="T17" fmla="*/ 8 h 338"/>
                <a:gd name="T18" fmla="*/ 313 w 508"/>
                <a:gd name="T19" fmla="*/ 0 h 338"/>
                <a:gd name="T20" fmla="*/ 330 w 508"/>
                <a:gd name="T21" fmla="*/ 0 h 338"/>
                <a:gd name="T22" fmla="*/ 347 w 508"/>
                <a:gd name="T23" fmla="*/ 25 h 338"/>
                <a:gd name="T24" fmla="*/ 330 w 508"/>
                <a:gd name="T25" fmla="*/ 50 h 338"/>
                <a:gd name="T26" fmla="*/ 313 w 508"/>
                <a:gd name="T27" fmla="*/ 84 h 338"/>
                <a:gd name="T28" fmla="*/ 288 w 508"/>
                <a:gd name="T29" fmla="*/ 110 h 338"/>
                <a:gd name="T30" fmla="*/ 271 w 508"/>
                <a:gd name="T31" fmla="*/ 135 h 338"/>
                <a:gd name="T32" fmla="*/ 279 w 508"/>
                <a:gd name="T33" fmla="*/ 144 h 338"/>
                <a:gd name="T34" fmla="*/ 296 w 508"/>
                <a:gd name="T35" fmla="*/ 127 h 338"/>
                <a:gd name="T36" fmla="*/ 321 w 508"/>
                <a:gd name="T37" fmla="*/ 110 h 338"/>
                <a:gd name="T38" fmla="*/ 338 w 508"/>
                <a:gd name="T39" fmla="*/ 93 h 338"/>
                <a:gd name="T40" fmla="*/ 364 w 508"/>
                <a:gd name="T41" fmla="*/ 76 h 338"/>
                <a:gd name="T42" fmla="*/ 389 w 508"/>
                <a:gd name="T43" fmla="*/ 67 h 338"/>
                <a:gd name="T44" fmla="*/ 406 w 508"/>
                <a:gd name="T45" fmla="*/ 50 h 338"/>
                <a:gd name="T46" fmla="*/ 423 w 508"/>
                <a:gd name="T47" fmla="*/ 42 h 338"/>
                <a:gd name="T48" fmla="*/ 440 w 508"/>
                <a:gd name="T49" fmla="*/ 42 h 338"/>
                <a:gd name="T50" fmla="*/ 448 w 508"/>
                <a:gd name="T51" fmla="*/ 50 h 338"/>
                <a:gd name="T52" fmla="*/ 465 w 508"/>
                <a:gd name="T53" fmla="*/ 59 h 338"/>
                <a:gd name="T54" fmla="*/ 465 w 508"/>
                <a:gd name="T55" fmla="*/ 76 h 338"/>
                <a:gd name="T56" fmla="*/ 448 w 508"/>
                <a:gd name="T57" fmla="*/ 101 h 338"/>
                <a:gd name="T58" fmla="*/ 423 w 508"/>
                <a:gd name="T59" fmla="*/ 135 h 338"/>
                <a:gd name="T60" fmla="*/ 389 w 508"/>
                <a:gd name="T61" fmla="*/ 160 h 338"/>
                <a:gd name="T62" fmla="*/ 355 w 508"/>
                <a:gd name="T63" fmla="*/ 177 h 338"/>
                <a:gd name="T64" fmla="*/ 364 w 508"/>
                <a:gd name="T65" fmla="*/ 186 h 338"/>
                <a:gd name="T66" fmla="*/ 398 w 508"/>
                <a:gd name="T67" fmla="*/ 160 h 338"/>
                <a:gd name="T68" fmla="*/ 440 w 508"/>
                <a:gd name="T69" fmla="*/ 135 h 338"/>
                <a:gd name="T70" fmla="*/ 474 w 508"/>
                <a:gd name="T71" fmla="*/ 127 h 338"/>
                <a:gd name="T72" fmla="*/ 499 w 508"/>
                <a:gd name="T73" fmla="*/ 144 h 338"/>
                <a:gd name="T74" fmla="*/ 508 w 508"/>
                <a:gd name="T75" fmla="*/ 160 h 338"/>
                <a:gd name="T76" fmla="*/ 508 w 508"/>
                <a:gd name="T77" fmla="*/ 186 h 338"/>
                <a:gd name="T78" fmla="*/ 491 w 508"/>
                <a:gd name="T79" fmla="*/ 211 h 338"/>
                <a:gd name="T80" fmla="*/ 465 w 508"/>
                <a:gd name="T81" fmla="*/ 237 h 338"/>
                <a:gd name="T82" fmla="*/ 440 w 508"/>
                <a:gd name="T83" fmla="*/ 245 h 338"/>
                <a:gd name="T84" fmla="*/ 415 w 508"/>
                <a:gd name="T85" fmla="*/ 262 h 338"/>
                <a:gd name="T86" fmla="*/ 389 w 508"/>
                <a:gd name="T87" fmla="*/ 271 h 338"/>
                <a:gd name="T88" fmla="*/ 347 w 508"/>
                <a:gd name="T89" fmla="*/ 288 h 338"/>
                <a:gd name="T90" fmla="*/ 304 w 508"/>
                <a:gd name="T91" fmla="*/ 296 h 338"/>
                <a:gd name="T92" fmla="*/ 271 w 508"/>
                <a:gd name="T93" fmla="*/ 304 h 338"/>
                <a:gd name="T94" fmla="*/ 228 w 508"/>
                <a:gd name="T95" fmla="*/ 304 h 338"/>
                <a:gd name="T96" fmla="*/ 186 w 508"/>
                <a:gd name="T97" fmla="*/ 304 h 338"/>
                <a:gd name="T98" fmla="*/ 152 w 508"/>
                <a:gd name="T99" fmla="*/ 313 h 338"/>
                <a:gd name="T100" fmla="*/ 110 w 508"/>
                <a:gd name="T101" fmla="*/ 313 h 338"/>
                <a:gd name="T102" fmla="*/ 67 w 508"/>
                <a:gd name="T103" fmla="*/ 330 h 338"/>
                <a:gd name="T104" fmla="*/ 25 w 508"/>
                <a:gd name="T105" fmla="*/ 338 h 338"/>
                <a:gd name="T106" fmla="*/ 8 w 508"/>
                <a:gd name="T107" fmla="*/ 288 h 338"/>
                <a:gd name="T108" fmla="*/ 0 w 508"/>
                <a:gd name="T109" fmla="*/ 220 h 338"/>
                <a:gd name="T110" fmla="*/ 25 w 508"/>
                <a:gd name="T111" fmla="*/ 160 h 3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8"/>
                <a:gd name="T169" fmla="*/ 0 h 338"/>
                <a:gd name="T170" fmla="*/ 508 w 508"/>
                <a:gd name="T171" fmla="*/ 338 h 3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8" h="338">
                  <a:moveTo>
                    <a:pt x="59" y="144"/>
                  </a:moveTo>
                  <a:lnTo>
                    <a:pt x="76" y="135"/>
                  </a:lnTo>
                  <a:lnTo>
                    <a:pt x="84" y="135"/>
                  </a:lnTo>
                  <a:lnTo>
                    <a:pt x="101" y="127"/>
                  </a:lnTo>
                  <a:lnTo>
                    <a:pt x="118" y="118"/>
                  </a:lnTo>
                  <a:lnTo>
                    <a:pt x="127" y="110"/>
                  </a:lnTo>
                  <a:lnTo>
                    <a:pt x="144" y="101"/>
                  </a:lnTo>
                  <a:lnTo>
                    <a:pt x="152" y="93"/>
                  </a:lnTo>
                  <a:lnTo>
                    <a:pt x="169" y="84"/>
                  </a:lnTo>
                  <a:lnTo>
                    <a:pt x="177" y="76"/>
                  </a:lnTo>
                  <a:lnTo>
                    <a:pt x="194" y="67"/>
                  </a:lnTo>
                  <a:lnTo>
                    <a:pt x="203" y="59"/>
                  </a:lnTo>
                  <a:lnTo>
                    <a:pt x="211" y="42"/>
                  </a:lnTo>
                  <a:lnTo>
                    <a:pt x="228" y="33"/>
                  </a:lnTo>
                  <a:lnTo>
                    <a:pt x="237" y="25"/>
                  </a:lnTo>
                  <a:lnTo>
                    <a:pt x="254" y="16"/>
                  </a:lnTo>
                  <a:lnTo>
                    <a:pt x="271" y="8"/>
                  </a:lnTo>
                  <a:lnTo>
                    <a:pt x="279" y="8"/>
                  </a:lnTo>
                  <a:lnTo>
                    <a:pt x="296" y="0"/>
                  </a:lnTo>
                  <a:lnTo>
                    <a:pt x="313" y="0"/>
                  </a:lnTo>
                  <a:lnTo>
                    <a:pt x="321" y="0"/>
                  </a:lnTo>
                  <a:lnTo>
                    <a:pt x="330" y="0"/>
                  </a:lnTo>
                  <a:lnTo>
                    <a:pt x="338" y="8"/>
                  </a:lnTo>
                  <a:lnTo>
                    <a:pt x="347" y="25"/>
                  </a:lnTo>
                  <a:lnTo>
                    <a:pt x="338" y="42"/>
                  </a:lnTo>
                  <a:lnTo>
                    <a:pt x="330" y="50"/>
                  </a:lnTo>
                  <a:lnTo>
                    <a:pt x="321" y="67"/>
                  </a:lnTo>
                  <a:lnTo>
                    <a:pt x="313" y="84"/>
                  </a:lnTo>
                  <a:lnTo>
                    <a:pt x="304" y="93"/>
                  </a:lnTo>
                  <a:lnTo>
                    <a:pt x="288" y="110"/>
                  </a:lnTo>
                  <a:lnTo>
                    <a:pt x="279" y="118"/>
                  </a:lnTo>
                  <a:lnTo>
                    <a:pt x="271" y="135"/>
                  </a:lnTo>
                  <a:lnTo>
                    <a:pt x="271" y="152"/>
                  </a:lnTo>
                  <a:lnTo>
                    <a:pt x="279" y="144"/>
                  </a:lnTo>
                  <a:lnTo>
                    <a:pt x="288" y="135"/>
                  </a:lnTo>
                  <a:lnTo>
                    <a:pt x="296" y="127"/>
                  </a:lnTo>
                  <a:lnTo>
                    <a:pt x="304" y="118"/>
                  </a:lnTo>
                  <a:lnTo>
                    <a:pt x="321" y="110"/>
                  </a:lnTo>
                  <a:lnTo>
                    <a:pt x="330" y="101"/>
                  </a:lnTo>
                  <a:lnTo>
                    <a:pt x="338" y="93"/>
                  </a:lnTo>
                  <a:lnTo>
                    <a:pt x="355" y="84"/>
                  </a:lnTo>
                  <a:lnTo>
                    <a:pt x="364" y="76"/>
                  </a:lnTo>
                  <a:lnTo>
                    <a:pt x="381" y="76"/>
                  </a:lnTo>
                  <a:lnTo>
                    <a:pt x="389" y="67"/>
                  </a:lnTo>
                  <a:lnTo>
                    <a:pt x="398" y="59"/>
                  </a:lnTo>
                  <a:lnTo>
                    <a:pt x="406" y="50"/>
                  </a:lnTo>
                  <a:lnTo>
                    <a:pt x="415" y="50"/>
                  </a:lnTo>
                  <a:lnTo>
                    <a:pt x="423" y="42"/>
                  </a:lnTo>
                  <a:lnTo>
                    <a:pt x="432" y="42"/>
                  </a:lnTo>
                  <a:lnTo>
                    <a:pt x="440" y="42"/>
                  </a:lnTo>
                  <a:lnTo>
                    <a:pt x="448" y="50"/>
                  </a:lnTo>
                  <a:lnTo>
                    <a:pt x="457" y="50"/>
                  </a:lnTo>
                  <a:lnTo>
                    <a:pt x="465" y="59"/>
                  </a:lnTo>
                  <a:lnTo>
                    <a:pt x="465" y="67"/>
                  </a:lnTo>
                  <a:lnTo>
                    <a:pt x="465" y="76"/>
                  </a:lnTo>
                  <a:lnTo>
                    <a:pt x="457" y="84"/>
                  </a:lnTo>
                  <a:lnTo>
                    <a:pt x="448" y="101"/>
                  </a:lnTo>
                  <a:lnTo>
                    <a:pt x="432" y="118"/>
                  </a:lnTo>
                  <a:lnTo>
                    <a:pt x="423" y="135"/>
                  </a:lnTo>
                  <a:lnTo>
                    <a:pt x="406" y="144"/>
                  </a:lnTo>
                  <a:lnTo>
                    <a:pt x="389" y="160"/>
                  </a:lnTo>
                  <a:lnTo>
                    <a:pt x="372" y="169"/>
                  </a:lnTo>
                  <a:lnTo>
                    <a:pt x="355" y="177"/>
                  </a:lnTo>
                  <a:lnTo>
                    <a:pt x="338" y="194"/>
                  </a:lnTo>
                  <a:lnTo>
                    <a:pt x="364" y="186"/>
                  </a:lnTo>
                  <a:lnTo>
                    <a:pt x="381" y="169"/>
                  </a:lnTo>
                  <a:lnTo>
                    <a:pt x="398" y="160"/>
                  </a:lnTo>
                  <a:lnTo>
                    <a:pt x="415" y="144"/>
                  </a:lnTo>
                  <a:lnTo>
                    <a:pt x="440" y="135"/>
                  </a:lnTo>
                  <a:lnTo>
                    <a:pt x="457" y="127"/>
                  </a:lnTo>
                  <a:lnTo>
                    <a:pt x="474" y="127"/>
                  </a:lnTo>
                  <a:lnTo>
                    <a:pt x="499" y="135"/>
                  </a:lnTo>
                  <a:lnTo>
                    <a:pt x="499" y="144"/>
                  </a:lnTo>
                  <a:lnTo>
                    <a:pt x="508" y="152"/>
                  </a:lnTo>
                  <a:lnTo>
                    <a:pt x="508" y="160"/>
                  </a:lnTo>
                  <a:lnTo>
                    <a:pt x="508" y="177"/>
                  </a:lnTo>
                  <a:lnTo>
                    <a:pt x="508" y="186"/>
                  </a:lnTo>
                  <a:lnTo>
                    <a:pt x="499" y="203"/>
                  </a:lnTo>
                  <a:lnTo>
                    <a:pt x="491" y="211"/>
                  </a:lnTo>
                  <a:lnTo>
                    <a:pt x="482" y="220"/>
                  </a:lnTo>
                  <a:lnTo>
                    <a:pt x="465" y="237"/>
                  </a:lnTo>
                  <a:lnTo>
                    <a:pt x="448" y="245"/>
                  </a:lnTo>
                  <a:lnTo>
                    <a:pt x="440" y="245"/>
                  </a:lnTo>
                  <a:lnTo>
                    <a:pt x="423" y="254"/>
                  </a:lnTo>
                  <a:lnTo>
                    <a:pt x="415" y="262"/>
                  </a:lnTo>
                  <a:lnTo>
                    <a:pt x="398" y="271"/>
                  </a:lnTo>
                  <a:lnTo>
                    <a:pt x="389" y="271"/>
                  </a:lnTo>
                  <a:lnTo>
                    <a:pt x="372" y="279"/>
                  </a:lnTo>
                  <a:lnTo>
                    <a:pt x="347" y="288"/>
                  </a:lnTo>
                  <a:lnTo>
                    <a:pt x="330" y="296"/>
                  </a:lnTo>
                  <a:lnTo>
                    <a:pt x="304" y="296"/>
                  </a:lnTo>
                  <a:lnTo>
                    <a:pt x="288" y="304"/>
                  </a:lnTo>
                  <a:lnTo>
                    <a:pt x="271" y="304"/>
                  </a:lnTo>
                  <a:lnTo>
                    <a:pt x="245" y="304"/>
                  </a:lnTo>
                  <a:lnTo>
                    <a:pt x="228" y="304"/>
                  </a:lnTo>
                  <a:lnTo>
                    <a:pt x="211" y="304"/>
                  </a:lnTo>
                  <a:lnTo>
                    <a:pt x="186" y="304"/>
                  </a:lnTo>
                  <a:lnTo>
                    <a:pt x="169" y="313"/>
                  </a:lnTo>
                  <a:lnTo>
                    <a:pt x="152" y="313"/>
                  </a:lnTo>
                  <a:lnTo>
                    <a:pt x="127" y="313"/>
                  </a:lnTo>
                  <a:lnTo>
                    <a:pt x="110" y="313"/>
                  </a:lnTo>
                  <a:lnTo>
                    <a:pt x="84" y="321"/>
                  </a:lnTo>
                  <a:lnTo>
                    <a:pt x="67" y="330"/>
                  </a:lnTo>
                  <a:lnTo>
                    <a:pt x="42" y="338"/>
                  </a:lnTo>
                  <a:lnTo>
                    <a:pt x="25" y="338"/>
                  </a:lnTo>
                  <a:lnTo>
                    <a:pt x="16" y="321"/>
                  </a:lnTo>
                  <a:lnTo>
                    <a:pt x="8" y="288"/>
                  </a:lnTo>
                  <a:lnTo>
                    <a:pt x="0" y="254"/>
                  </a:lnTo>
                  <a:lnTo>
                    <a:pt x="0" y="220"/>
                  </a:lnTo>
                  <a:lnTo>
                    <a:pt x="8" y="186"/>
                  </a:lnTo>
                  <a:lnTo>
                    <a:pt x="25" y="160"/>
                  </a:lnTo>
                  <a:lnTo>
                    <a:pt x="59" y="144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2" name="Freeform 290"/>
            <p:cNvSpPr>
              <a:spLocks/>
            </p:cNvSpPr>
            <p:nvPr/>
          </p:nvSpPr>
          <p:spPr bwMode="auto">
            <a:xfrm>
              <a:off x="1491" y="2872"/>
              <a:ext cx="212" cy="144"/>
            </a:xfrm>
            <a:custGeom>
              <a:avLst/>
              <a:gdLst>
                <a:gd name="T0" fmla="*/ 203 w 212"/>
                <a:gd name="T1" fmla="*/ 0 h 144"/>
                <a:gd name="T2" fmla="*/ 203 w 212"/>
                <a:gd name="T3" fmla="*/ 0 h 144"/>
                <a:gd name="T4" fmla="*/ 195 w 212"/>
                <a:gd name="T5" fmla="*/ 8 h 144"/>
                <a:gd name="T6" fmla="*/ 178 w 212"/>
                <a:gd name="T7" fmla="*/ 25 h 144"/>
                <a:gd name="T8" fmla="*/ 169 w 212"/>
                <a:gd name="T9" fmla="*/ 33 h 144"/>
                <a:gd name="T10" fmla="*/ 152 w 212"/>
                <a:gd name="T11" fmla="*/ 42 h 144"/>
                <a:gd name="T12" fmla="*/ 144 w 212"/>
                <a:gd name="T13" fmla="*/ 50 h 144"/>
                <a:gd name="T14" fmla="*/ 127 w 212"/>
                <a:gd name="T15" fmla="*/ 59 h 144"/>
                <a:gd name="T16" fmla="*/ 118 w 212"/>
                <a:gd name="T17" fmla="*/ 67 h 144"/>
                <a:gd name="T18" fmla="*/ 101 w 212"/>
                <a:gd name="T19" fmla="*/ 76 h 144"/>
                <a:gd name="T20" fmla="*/ 93 w 212"/>
                <a:gd name="T21" fmla="*/ 93 h 144"/>
                <a:gd name="T22" fmla="*/ 76 w 212"/>
                <a:gd name="T23" fmla="*/ 101 h 144"/>
                <a:gd name="T24" fmla="*/ 68 w 212"/>
                <a:gd name="T25" fmla="*/ 110 h 144"/>
                <a:gd name="T26" fmla="*/ 51 w 212"/>
                <a:gd name="T27" fmla="*/ 110 h 144"/>
                <a:gd name="T28" fmla="*/ 42 w 212"/>
                <a:gd name="T29" fmla="*/ 118 h 144"/>
                <a:gd name="T30" fmla="*/ 25 w 212"/>
                <a:gd name="T31" fmla="*/ 127 h 144"/>
                <a:gd name="T32" fmla="*/ 8 w 212"/>
                <a:gd name="T33" fmla="*/ 135 h 144"/>
                <a:gd name="T34" fmla="*/ 0 w 212"/>
                <a:gd name="T35" fmla="*/ 135 h 144"/>
                <a:gd name="T36" fmla="*/ 0 w 212"/>
                <a:gd name="T37" fmla="*/ 144 h 144"/>
                <a:gd name="T38" fmla="*/ 17 w 212"/>
                <a:gd name="T39" fmla="*/ 144 h 144"/>
                <a:gd name="T40" fmla="*/ 34 w 212"/>
                <a:gd name="T41" fmla="*/ 135 h 144"/>
                <a:gd name="T42" fmla="*/ 42 w 212"/>
                <a:gd name="T43" fmla="*/ 135 h 144"/>
                <a:gd name="T44" fmla="*/ 59 w 212"/>
                <a:gd name="T45" fmla="*/ 127 h 144"/>
                <a:gd name="T46" fmla="*/ 76 w 212"/>
                <a:gd name="T47" fmla="*/ 118 h 144"/>
                <a:gd name="T48" fmla="*/ 85 w 212"/>
                <a:gd name="T49" fmla="*/ 110 h 144"/>
                <a:gd name="T50" fmla="*/ 101 w 212"/>
                <a:gd name="T51" fmla="*/ 101 h 144"/>
                <a:gd name="T52" fmla="*/ 110 w 212"/>
                <a:gd name="T53" fmla="*/ 93 h 144"/>
                <a:gd name="T54" fmla="*/ 127 w 212"/>
                <a:gd name="T55" fmla="*/ 84 h 144"/>
                <a:gd name="T56" fmla="*/ 135 w 212"/>
                <a:gd name="T57" fmla="*/ 67 h 144"/>
                <a:gd name="T58" fmla="*/ 152 w 212"/>
                <a:gd name="T59" fmla="*/ 59 h 144"/>
                <a:gd name="T60" fmla="*/ 161 w 212"/>
                <a:gd name="T61" fmla="*/ 50 h 144"/>
                <a:gd name="T62" fmla="*/ 178 w 212"/>
                <a:gd name="T63" fmla="*/ 42 h 144"/>
                <a:gd name="T64" fmla="*/ 186 w 212"/>
                <a:gd name="T65" fmla="*/ 33 h 144"/>
                <a:gd name="T66" fmla="*/ 195 w 212"/>
                <a:gd name="T67" fmla="*/ 25 h 144"/>
                <a:gd name="T68" fmla="*/ 212 w 212"/>
                <a:gd name="T69" fmla="*/ 16 h 144"/>
                <a:gd name="T70" fmla="*/ 212 w 212"/>
                <a:gd name="T71" fmla="*/ 16 h 144"/>
                <a:gd name="T72" fmla="*/ 203 w 212"/>
                <a:gd name="T73" fmla="*/ 0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2"/>
                <a:gd name="T112" fmla="*/ 0 h 144"/>
                <a:gd name="T113" fmla="*/ 212 w 212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2" h="144">
                  <a:moveTo>
                    <a:pt x="203" y="0"/>
                  </a:moveTo>
                  <a:lnTo>
                    <a:pt x="203" y="0"/>
                  </a:lnTo>
                  <a:lnTo>
                    <a:pt x="195" y="8"/>
                  </a:lnTo>
                  <a:lnTo>
                    <a:pt x="178" y="25"/>
                  </a:lnTo>
                  <a:lnTo>
                    <a:pt x="169" y="33"/>
                  </a:lnTo>
                  <a:lnTo>
                    <a:pt x="152" y="42"/>
                  </a:lnTo>
                  <a:lnTo>
                    <a:pt x="144" y="50"/>
                  </a:lnTo>
                  <a:lnTo>
                    <a:pt x="127" y="59"/>
                  </a:lnTo>
                  <a:lnTo>
                    <a:pt x="118" y="67"/>
                  </a:lnTo>
                  <a:lnTo>
                    <a:pt x="101" y="76"/>
                  </a:lnTo>
                  <a:lnTo>
                    <a:pt x="93" y="93"/>
                  </a:lnTo>
                  <a:lnTo>
                    <a:pt x="76" y="101"/>
                  </a:lnTo>
                  <a:lnTo>
                    <a:pt x="68" y="110"/>
                  </a:lnTo>
                  <a:lnTo>
                    <a:pt x="51" y="110"/>
                  </a:lnTo>
                  <a:lnTo>
                    <a:pt x="42" y="118"/>
                  </a:lnTo>
                  <a:lnTo>
                    <a:pt x="25" y="127"/>
                  </a:lnTo>
                  <a:lnTo>
                    <a:pt x="8" y="135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34" y="135"/>
                  </a:lnTo>
                  <a:lnTo>
                    <a:pt x="42" y="135"/>
                  </a:lnTo>
                  <a:lnTo>
                    <a:pt x="59" y="127"/>
                  </a:lnTo>
                  <a:lnTo>
                    <a:pt x="76" y="118"/>
                  </a:lnTo>
                  <a:lnTo>
                    <a:pt x="85" y="110"/>
                  </a:lnTo>
                  <a:lnTo>
                    <a:pt x="101" y="101"/>
                  </a:lnTo>
                  <a:lnTo>
                    <a:pt x="110" y="93"/>
                  </a:lnTo>
                  <a:lnTo>
                    <a:pt x="127" y="84"/>
                  </a:lnTo>
                  <a:lnTo>
                    <a:pt x="135" y="67"/>
                  </a:lnTo>
                  <a:lnTo>
                    <a:pt x="152" y="59"/>
                  </a:lnTo>
                  <a:lnTo>
                    <a:pt x="161" y="50"/>
                  </a:lnTo>
                  <a:lnTo>
                    <a:pt x="178" y="42"/>
                  </a:lnTo>
                  <a:lnTo>
                    <a:pt x="186" y="33"/>
                  </a:lnTo>
                  <a:lnTo>
                    <a:pt x="195" y="25"/>
                  </a:lnTo>
                  <a:lnTo>
                    <a:pt x="212" y="1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3" name="Freeform 291"/>
            <p:cNvSpPr>
              <a:spLocks/>
            </p:cNvSpPr>
            <p:nvPr/>
          </p:nvSpPr>
          <p:spPr bwMode="auto">
            <a:xfrm>
              <a:off x="1694" y="2863"/>
              <a:ext cx="85" cy="51"/>
            </a:xfrm>
            <a:custGeom>
              <a:avLst/>
              <a:gdLst>
                <a:gd name="T0" fmla="*/ 85 w 85"/>
                <a:gd name="T1" fmla="*/ 51 h 51"/>
                <a:gd name="T2" fmla="*/ 85 w 85"/>
                <a:gd name="T3" fmla="*/ 51 h 51"/>
                <a:gd name="T4" fmla="*/ 85 w 85"/>
                <a:gd name="T5" fmla="*/ 34 h 51"/>
                <a:gd name="T6" fmla="*/ 85 w 85"/>
                <a:gd name="T7" fmla="*/ 17 h 51"/>
                <a:gd name="T8" fmla="*/ 76 w 85"/>
                <a:gd name="T9" fmla="*/ 9 h 51"/>
                <a:gd name="T10" fmla="*/ 59 w 85"/>
                <a:gd name="T11" fmla="*/ 0 h 51"/>
                <a:gd name="T12" fmla="*/ 51 w 85"/>
                <a:gd name="T13" fmla="*/ 0 h 51"/>
                <a:gd name="T14" fmla="*/ 34 w 85"/>
                <a:gd name="T15" fmla="*/ 0 h 51"/>
                <a:gd name="T16" fmla="*/ 17 w 85"/>
                <a:gd name="T17" fmla="*/ 9 h 51"/>
                <a:gd name="T18" fmla="*/ 0 w 85"/>
                <a:gd name="T19" fmla="*/ 9 h 51"/>
                <a:gd name="T20" fmla="*/ 9 w 85"/>
                <a:gd name="T21" fmla="*/ 25 h 51"/>
                <a:gd name="T22" fmla="*/ 17 w 85"/>
                <a:gd name="T23" fmla="*/ 17 h 51"/>
                <a:gd name="T24" fmla="*/ 34 w 85"/>
                <a:gd name="T25" fmla="*/ 17 h 51"/>
                <a:gd name="T26" fmla="*/ 51 w 85"/>
                <a:gd name="T27" fmla="*/ 17 h 51"/>
                <a:gd name="T28" fmla="*/ 59 w 85"/>
                <a:gd name="T29" fmla="*/ 17 h 51"/>
                <a:gd name="T30" fmla="*/ 68 w 85"/>
                <a:gd name="T31" fmla="*/ 17 h 51"/>
                <a:gd name="T32" fmla="*/ 76 w 85"/>
                <a:gd name="T33" fmla="*/ 25 h 51"/>
                <a:gd name="T34" fmla="*/ 76 w 85"/>
                <a:gd name="T35" fmla="*/ 34 h 51"/>
                <a:gd name="T36" fmla="*/ 68 w 85"/>
                <a:gd name="T37" fmla="*/ 42 h 51"/>
                <a:gd name="T38" fmla="*/ 68 w 85"/>
                <a:gd name="T39" fmla="*/ 42 h 51"/>
                <a:gd name="T40" fmla="*/ 85 w 85"/>
                <a:gd name="T41" fmla="*/ 5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51"/>
                <a:gd name="T65" fmla="*/ 85 w 8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51">
                  <a:moveTo>
                    <a:pt x="85" y="51"/>
                  </a:moveTo>
                  <a:lnTo>
                    <a:pt x="85" y="51"/>
                  </a:lnTo>
                  <a:lnTo>
                    <a:pt x="85" y="34"/>
                  </a:lnTo>
                  <a:lnTo>
                    <a:pt x="85" y="17"/>
                  </a:lnTo>
                  <a:lnTo>
                    <a:pt x="76" y="9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68" y="17"/>
                  </a:lnTo>
                  <a:lnTo>
                    <a:pt x="76" y="25"/>
                  </a:lnTo>
                  <a:lnTo>
                    <a:pt x="76" y="34"/>
                  </a:lnTo>
                  <a:lnTo>
                    <a:pt x="68" y="42"/>
                  </a:lnTo>
                  <a:lnTo>
                    <a:pt x="8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4" name="Freeform 292"/>
            <p:cNvSpPr>
              <a:spLocks/>
            </p:cNvSpPr>
            <p:nvPr/>
          </p:nvSpPr>
          <p:spPr bwMode="auto">
            <a:xfrm>
              <a:off x="1694" y="2905"/>
              <a:ext cx="85" cy="136"/>
            </a:xfrm>
            <a:custGeom>
              <a:avLst/>
              <a:gdLst>
                <a:gd name="T0" fmla="*/ 0 w 85"/>
                <a:gd name="T1" fmla="*/ 111 h 136"/>
                <a:gd name="T2" fmla="*/ 17 w 85"/>
                <a:gd name="T3" fmla="*/ 119 h 136"/>
                <a:gd name="T4" fmla="*/ 17 w 85"/>
                <a:gd name="T5" fmla="*/ 102 h 136"/>
                <a:gd name="T6" fmla="*/ 26 w 85"/>
                <a:gd name="T7" fmla="*/ 94 h 136"/>
                <a:gd name="T8" fmla="*/ 34 w 85"/>
                <a:gd name="T9" fmla="*/ 77 h 136"/>
                <a:gd name="T10" fmla="*/ 42 w 85"/>
                <a:gd name="T11" fmla="*/ 68 h 136"/>
                <a:gd name="T12" fmla="*/ 51 w 85"/>
                <a:gd name="T13" fmla="*/ 51 h 136"/>
                <a:gd name="T14" fmla="*/ 68 w 85"/>
                <a:gd name="T15" fmla="*/ 34 h 136"/>
                <a:gd name="T16" fmla="*/ 76 w 85"/>
                <a:gd name="T17" fmla="*/ 26 h 136"/>
                <a:gd name="T18" fmla="*/ 85 w 85"/>
                <a:gd name="T19" fmla="*/ 9 h 136"/>
                <a:gd name="T20" fmla="*/ 68 w 85"/>
                <a:gd name="T21" fmla="*/ 0 h 136"/>
                <a:gd name="T22" fmla="*/ 59 w 85"/>
                <a:gd name="T23" fmla="*/ 17 h 136"/>
                <a:gd name="T24" fmla="*/ 51 w 85"/>
                <a:gd name="T25" fmla="*/ 26 h 136"/>
                <a:gd name="T26" fmla="*/ 42 w 85"/>
                <a:gd name="T27" fmla="*/ 43 h 136"/>
                <a:gd name="T28" fmla="*/ 34 w 85"/>
                <a:gd name="T29" fmla="*/ 60 h 136"/>
                <a:gd name="T30" fmla="*/ 26 w 85"/>
                <a:gd name="T31" fmla="*/ 68 h 136"/>
                <a:gd name="T32" fmla="*/ 17 w 85"/>
                <a:gd name="T33" fmla="*/ 85 h 136"/>
                <a:gd name="T34" fmla="*/ 9 w 85"/>
                <a:gd name="T35" fmla="*/ 102 h 136"/>
                <a:gd name="T36" fmla="*/ 0 w 85"/>
                <a:gd name="T37" fmla="*/ 119 h 136"/>
                <a:gd name="T38" fmla="*/ 9 w 85"/>
                <a:gd name="T39" fmla="*/ 127 h 136"/>
                <a:gd name="T40" fmla="*/ 0 w 85"/>
                <a:gd name="T41" fmla="*/ 119 h 136"/>
                <a:gd name="T42" fmla="*/ 0 w 85"/>
                <a:gd name="T43" fmla="*/ 136 h 136"/>
                <a:gd name="T44" fmla="*/ 9 w 85"/>
                <a:gd name="T45" fmla="*/ 127 h 136"/>
                <a:gd name="T46" fmla="*/ 0 w 85"/>
                <a:gd name="T47" fmla="*/ 111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"/>
                <a:gd name="T73" fmla="*/ 0 h 136"/>
                <a:gd name="T74" fmla="*/ 85 w 85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" h="136">
                  <a:moveTo>
                    <a:pt x="0" y="111"/>
                  </a:moveTo>
                  <a:lnTo>
                    <a:pt x="17" y="119"/>
                  </a:lnTo>
                  <a:lnTo>
                    <a:pt x="17" y="102"/>
                  </a:lnTo>
                  <a:lnTo>
                    <a:pt x="26" y="94"/>
                  </a:lnTo>
                  <a:lnTo>
                    <a:pt x="34" y="77"/>
                  </a:lnTo>
                  <a:lnTo>
                    <a:pt x="42" y="68"/>
                  </a:lnTo>
                  <a:lnTo>
                    <a:pt x="51" y="51"/>
                  </a:lnTo>
                  <a:lnTo>
                    <a:pt x="68" y="34"/>
                  </a:lnTo>
                  <a:lnTo>
                    <a:pt x="76" y="26"/>
                  </a:lnTo>
                  <a:lnTo>
                    <a:pt x="85" y="9"/>
                  </a:lnTo>
                  <a:lnTo>
                    <a:pt x="68" y="0"/>
                  </a:lnTo>
                  <a:lnTo>
                    <a:pt x="59" y="17"/>
                  </a:lnTo>
                  <a:lnTo>
                    <a:pt x="51" y="26"/>
                  </a:lnTo>
                  <a:lnTo>
                    <a:pt x="42" y="43"/>
                  </a:lnTo>
                  <a:lnTo>
                    <a:pt x="34" y="60"/>
                  </a:lnTo>
                  <a:lnTo>
                    <a:pt x="26" y="68"/>
                  </a:lnTo>
                  <a:lnTo>
                    <a:pt x="17" y="85"/>
                  </a:lnTo>
                  <a:lnTo>
                    <a:pt x="9" y="102"/>
                  </a:lnTo>
                  <a:lnTo>
                    <a:pt x="0" y="119"/>
                  </a:lnTo>
                  <a:lnTo>
                    <a:pt x="9" y="127"/>
                  </a:lnTo>
                  <a:lnTo>
                    <a:pt x="0" y="119"/>
                  </a:lnTo>
                  <a:lnTo>
                    <a:pt x="0" y="136"/>
                  </a:lnTo>
                  <a:lnTo>
                    <a:pt x="9" y="127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5" name="Freeform 293"/>
            <p:cNvSpPr>
              <a:spLocks/>
            </p:cNvSpPr>
            <p:nvPr/>
          </p:nvSpPr>
          <p:spPr bwMode="auto">
            <a:xfrm>
              <a:off x="1694" y="2905"/>
              <a:ext cx="170" cy="127"/>
            </a:xfrm>
            <a:custGeom>
              <a:avLst/>
              <a:gdLst>
                <a:gd name="T0" fmla="*/ 170 w 170"/>
                <a:gd name="T1" fmla="*/ 0 h 127"/>
                <a:gd name="T2" fmla="*/ 170 w 170"/>
                <a:gd name="T3" fmla="*/ 0 h 127"/>
                <a:gd name="T4" fmla="*/ 161 w 170"/>
                <a:gd name="T5" fmla="*/ 9 h 127"/>
                <a:gd name="T6" fmla="*/ 153 w 170"/>
                <a:gd name="T7" fmla="*/ 9 h 127"/>
                <a:gd name="T8" fmla="*/ 144 w 170"/>
                <a:gd name="T9" fmla="*/ 17 h 127"/>
                <a:gd name="T10" fmla="*/ 136 w 170"/>
                <a:gd name="T11" fmla="*/ 17 h 127"/>
                <a:gd name="T12" fmla="*/ 127 w 170"/>
                <a:gd name="T13" fmla="*/ 26 h 127"/>
                <a:gd name="T14" fmla="*/ 110 w 170"/>
                <a:gd name="T15" fmla="*/ 34 h 127"/>
                <a:gd name="T16" fmla="*/ 102 w 170"/>
                <a:gd name="T17" fmla="*/ 43 h 127"/>
                <a:gd name="T18" fmla="*/ 85 w 170"/>
                <a:gd name="T19" fmla="*/ 51 h 127"/>
                <a:gd name="T20" fmla="*/ 76 w 170"/>
                <a:gd name="T21" fmla="*/ 60 h 127"/>
                <a:gd name="T22" fmla="*/ 68 w 170"/>
                <a:gd name="T23" fmla="*/ 68 h 127"/>
                <a:gd name="T24" fmla="*/ 51 w 170"/>
                <a:gd name="T25" fmla="*/ 77 h 127"/>
                <a:gd name="T26" fmla="*/ 42 w 170"/>
                <a:gd name="T27" fmla="*/ 85 h 127"/>
                <a:gd name="T28" fmla="*/ 34 w 170"/>
                <a:gd name="T29" fmla="*/ 94 h 127"/>
                <a:gd name="T30" fmla="*/ 17 w 170"/>
                <a:gd name="T31" fmla="*/ 102 h 127"/>
                <a:gd name="T32" fmla="*/ 9 w 170"/>
                <a:gd name="T33" fmla="*/ 102 h 127"/>
                <a:gd name="T34" fmla="*/ 0 w 170"/>
                <a:gd name="T35" fmla="*/ 111 h 127"/>
                <a:gd name="T36" fmla="*/ 9 w 170"/>
                <a:gd name="T37" fmla="*/ 127 h 127"/>
                <a:gd name="T38" fmla="*/ 17 w 170"/>
                <a:gd name="T39" fmla="*/ 119 h 127"/>
                <a:gd name="T40" fmla="*/ 26 w 170"/>
                <a:gd name="T41" fmla="*/ 111 h 127"/>
                <a:gd name="T42" fmla="*/ 42 w 170"/>
                <a:gd name="T43" fmla="*/ 102 h 127"/>
                <a:gd name="T44" fmla="*/ 51 w 170"/>
                <a:gd name="T45" fmla="*/ 94 h 127"/>
                <a:gd name="T46" fmla="*/ 59 w 170"/>
                <a:gd name="T47" fmla="*/ 85 h 127"/>
                <a:gd name="T48" fmla="*/ 68 w 170"/>
                <a:gd name="T49" fmla="*/ 77 h 127"/>
                <a:gd name="T50" fmla="*/ 85 w 170"/>
                <a:gd name="T51" fmla="*/ 68 h 127"/>
                <a:gd name="T52" fmla="*/ 93 w 170"/>
                <a:gd name="T53" fmla="*/ 60 h 127"/>
                <a:gd name="T54" fmla="*/ 102 w 170"/>
                <a:gd name="T55" fmla="*/ 51 h 127"/>
                <a:gd name="T56" fmla="*/ 119 w 170"/>
                <a:gd name="T57" fmla="*/ 43 h 127"/>
                <a:gd name="T58" fmla="*/ 127 w 170"/>
                <a:gd name="T59" fmla="*/ 34 h 127"/>
                <a:gd name="T60" fmla="*/ 136 w 170"/>
                <a:gd name="T61" fmla="*/ 34 h 127"/>
                <a:gd name="T62" fmla="*/ 153 w 170"/>
                <a:gd name="T63" fmla="*/ 26 h 127"/>
                <a:gd name="T64" fmla="*/ 161 w 170"/>
                <a:gd name="T65" fmla="*/ 26 h 127"/>
                <a:gd name="T66" fmla="*/ 170 w 170"/>
                <a:gd name="T67" fmla="*/ 17 h 127"/>
                <a:gd name="T68" fmla="*/ 170 w 170"/>
                <a:gd name="T69" fmla="*/ 17 h 127"/>
                <a:gd name="T70" fmla="*/ 170 w 170"/>
                <a:gd name="T71" fmla="*/ 17 h 127"/>
                <a:gd name="T72" fmla="*/ 170 w 170"/>
                <a:gd name="T73" fmla="*/ 0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"/>
                <a:gd name="T112" fmla="*/ 0 h 127"/>
                <a:gd name="T113" fmla="*/ 170 w 17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" h="127">
                  <a:moveTo>
                    <a:pt x="170" y="0"/>
                  </a:moveTo>
                  <a:lnTo>
                    <a:pt x="170" y="0"/>
                  </a:lnTo>
                  <a:lnTo>
                    <a:pt x="161" y="9"/>
                  </a:lnTo>
                  <a:lnTo>
                    <a:pt x="153" y="9"/>
                  </a:lnTo>
                  <a:lnTo>
                    <a:pt x="144" y="17"/>
                  </a:lnTo>
                  <a:lnTo>
                    <a:pt x="136" y="17"/>
                  </a:lnTo>
                  <a:lnTo>
                    <a:pt x="127" y="26"/>
                  </a:lnTo>
                  <a:lnTo>
                    <a:pt x="110" y="34"/>
                  </a:lnTo>
                  <a:lnTo>
                    <a:pt x="102" y="43"/>
                  </a:lnTo>
                  <a:lnTo>
                    <a:pt x="85" y="51"/>
                  </a:lnTo>
                  <a:lnTo>
                    <a:pt x="76" y="60"/>
                  </a:lnTo>
                  <a:lnTo>
                    <a:pt x="68" y="68"/>
                  </a:lnTo>
                  <a:lnTo>
                    <a:pt x="51" y="77"/>
                  </a:lnTo>
                  <a:lnTo>
                    <a:pt x="42" y="85"/>
                  </a:lnTo>
                  <a:lnTo>
                    <a:pt x="34" y="94"/>
                  </a:lnTo>
                  <a:lnTo>
                    <a:pt x="17" y="102"/>
                  </a:lnTo>
                  <a:lnTo>
                    <a:pt x="9" y="102"/>
                  </a:lnTo>
                  <a:lnTo>
                    <a:pt x="0" y="111"/>
                  </a:lnTo>
                  <a:lnTo>
                    <a:pt x="9" y="127"/>
                  </a:lnTo>
                  <a:lnTo>
                    <a:pt x="17" y="119"/>
                  </a:lnTo>
                  <a:lnTo>
                    <a:pt x="26" y="111"/>
                  </a:lnTo>
                  <a:lnTo>
                    <a:pt x="42" y="102"/>
                  </a:lnTo>
                  <a:lnTo>
                    <a:pt x="51" y="94"/>
                  </a:lnTo>
                  <a:lnTo>
                    <a:pt x="59" y="85"/>
                  </a:lnTo>
                  <a:lnTo>
                    <a:pt x="68" y="77"/>
                  </a:lnTo>
                  <a:lnTo>
                    <a:pt x="85" y="68"/>
                  </a:lnTo>
                  <a:lnTo>
                    <a:pt x="93" y="60"/>
                  </a:lnTo>
                  <a:lnTo>
                    <a:pt x="102" y="51"/>
                  </a:lnTo>
                  <a:lnTo>
                    <a:pt x="119" y="43"/>
                  </a:lnTo>
                  <a:lnTo>
                    <a:pt x="127" y="34"/>
                  </a:lnTo>
                  <a:lnTo>
                    <a:pt x="136" y="34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0" y="1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6" name="Freeform 294"/>
            <p:cNvSpPr>
              <a:spLocks/>
            </p:cNvSpPr>
            <p:nvPr/>
          </p:nvSpPr>
          <p:spPr bwMode="auto">
            <a:xfrm>
              <a:off x="1864" y="2905"/>
              <a:ext cx="42" cy="60"/>
            </a:xfrm>
            <a:custGeom>
              <a:avLst/>
              <a:gdLst>
                <a:gd name="T0" fmla="*/ 33 w 42"/>
                <a:gd name="T1" fmla="*/ 60 h 60"/>
                <a:gd name="T2" fmla="*/ 33 w 42"/>
                <a:gd name="T3" fmla="*/ 60 h 60"/>
                <a:gd name="T4" fmla="*/ 33 w 42"/>
                <a:gd name="T5" fmla="*/ 43 h 60"/>
                <a:gd name="T6" fmla="*/ 42 w 42"/>
                <a:gd name="T7" fmla="*/ 34 h 60"/>
                <a:gd name="T8" fmla="*/ 33 w 42"/>
                <a:gd name="T9" fmla="*/ 17 h 60"/>
                <a:gd name="T10" fmla="*/ 33 w 42"/>
                <a:gd name="T11" fmla="*/ 17 h 60"/>
                <a:gd name="T12" fmla="*/ 25 w 42"/>
                <a:gd name="T13" fmla="*/ 9 h 60"/>
                <a:gd name="T14" fmla="*/ 16 w 42"/>
                <a:gd name="T15" fmla="*/ 0 h 60"/>
                <a:gd name="T16" fmla="*/ 8 w 42"/>
                <a:gd name="T17" fmla="*/ 0 h 60"/>
                <a:gd name="T18" fmla="*/ 0 w 42"/>
                <a:gd name="T19" fmla="*/ 0 h 60"/>
                <a:gd name="T20" fmla="*/ 0 w 42"/>
                <a:gd name="T21" fmla="*/ 17 h 60"/>
                <a:gd name="T22" fmla="*/ 8 w 42"/>
                <a:gd name="T23" fmla="*/ 17 h 60"/>
                <a:gd name="T24" fmla="*/ 8 w 42"/>
                <a:gd name="T25" fmla="*/ 17 h 60"/>
                <a:gd name="T26" fmla="*/ 16 w 42"/>
                <a:gd name="T27" fmla="*/ 17 h 60"/>
                <a:gd name="T28" fmla="*/ 25 w 42"/>
                <a:gd name="T29" fmla="*/ 26 h 60"/>
                <a:gd name="T30" fmla="*/ 25 w 42"/>
                <a:gd name="T31" fmla="*/ 26 h 60"/>
                <a:gd name="T32" fmla="*/ 25 w 42"/>
                <a:gd name="T33" fmla="*/ 34 h 60"/>
                <a:gd name="T34" fmla="*/ 25 w 42"/>
                <a:gd name="T35" fmla="*/ 43 h 60"/>
                <a:gd name="T36" fmla="*/ 16 w 42"/>
                <a:gd name="T37" fmla="*/ 51 h 60"/>
                <a:gd name="T38" fmla="*/ 16 w 42"/>
                <a:gd name="T39" fmla="*/ 51 h 60"/>
                <a:gd name="T40" fmla="*/ 33 w 42"/>
                <a:gd name="T41" fmla="*/ 6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60"/>
                <a:gd name="T65" fmla="*/ 42 w 4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60">
                  <a:moveTo>
                    <a:pt x="33" y="60"/>
                  </a:moveTo>
                  <a:lnTo>
                    <a:pt x="33" y="60"/>
                  </a:lnTo>
                  <a:lnTo>
                    <a:pt x="33" y="43"/>
                  </a:lnTo>
                  <a:lnTo>
                    <a:pt x="42" y="34"/>
                  </a:lnTo>
                  <a:lnTo>
                    <a:pt x="33" y="17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6" y="17"/>
                  </a:lnTo>
                  <a:lnTo>
                    <a:pt x="25" y="26"/>
                  </a:lnTo>
                  <a:lnTo>
                    <a:pt x="25" y="34"/>
                  </a:lnTo>
                  <a:lnTo>
                    <a:pt x="25" y="43"/>
                  </a:lnTo>
                  <a:lnTo>
                    <a:pt x="16" y="51"/>
                  </a:lnTo>
                  <a:lnTo>
                    <a:pt x="33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7" name="Freeform 295"/>
            <p:cNvSpPr>
              <a:spLocks/>
            </p:cNvSpPr>
            <p:nvPr/>
          </p:nvSpPr>
          <p:spPr bwMode="auto">
            <a:xfrm>
              <a:off x="1736" y="2956"/>
              <a:ext cx="161" cy="127"/>
            </a:xfrm>
            <a:custGeom>
              <a:avLst/>
              <a:gdLst>
                <a:gd name="T0" fmla="*/ 34 w 161"/>
                <a:gd name="T1" fmla="*/ 102 h 127"/>
                <a:gd name="T2" fmla="*/ 43 w 161"/>
                <a:gd name="T3" fmla="*/ 110 h 127"/>
                <a:gd name="T4" fmla="*/ 60 w 161"/>
                <a:gd name="T5" fmla="*/ 102 h 127"/>
                <a:gd name="T6" fmla="*/ 68 w 161"/>
                <a:gd name="T7" fmla="*/ 93 h 127"/>
                <a:gd name="T8" fmla="*/ 85 w 161"/>
                <a:gd name="T9" fmla="*/ 76 h 127"/>
                <a:gd name="T10" fmla="*/ 102 w 161"/>
                <a:gd name="T11" fmla="*/ 68 h 127"/>
                <a:gd name="T12" fmla="*/ 119 w 161"/>
                <a:gd name="T13" fmla="*/ 51 h 127"/>
                <a:gd name="T14" fmla="*/ 136 w 161"/>
                <a:gd name="T15" fmla="*/ 43 h 127"/>
                <a:gd name="T16" fmla="*/ 153 w 161"/>
                <a:gd name="T17" fmla="*/ 26 h 127"/>
                <a:gd name="T18" fmla="*/ 161 w 161"/>
                <a:gd name="T19" fmla="*/ 9 h 127"/>
                <a:gd name="T20" fmla="*/ 144 w 161"/>
                <a:gd name="T21" fmla="*/ 0 h 127"/>
                <a:gd name="T22" fmla="*/ 136 w 161"/>
                <a:gd name="T23" fmla="*/ 17 h 127"/>
                <a:gd name="T24" fmla="*/ 128 w 161"/>
                <a:gd name="T25" fmla="*/ 34 h 127"/>
                <a:gd name="T26" fmla="*/ 111 w 161"/>
                <a:gd name="T27" fmla="*/ 43 h 127"/>
                <a:gd name="T28" fmla="*/ 94 w 161"/>
                <a:gd name="T29" fmla="*/ 60 h 127"/>
                <a:gd name="T30" fmla="*/ 85 w 161"/>
                <a:gd name="T31" fmla="*/ 68 h 127"/>
                <a:gd name="T32" fmla="*/ 68 w 161"/>
                <a:gd name="T33" fmla="*/ 76 h 127"/>
                <a:gd name="T34" fmla="*/ 51 w 161"/>
                <a:gd name="T35" fmla="*/ 93 h 127"/>
                <a:gd name="T36" fmla="*/ 34 w 161"/>
                <a:gd name="T37" fmla="*/ 102 h 127"/>
                <a:gd name="T38" fmla="*/ 34 w 161"/>
                <a:gd name="T39" fmla="*/ 110 h 127"/>
                <a:gd name="T40" fmla="*/ 34 w 161"/>
                <a:gd name="T41" fmla="*/ 102 h 127"/>
                <a:gd name="T42" fmla="*/ 0 w 161"/>
                <a:gd name="T43" fmla="*/ 127 h 127"/>
                <a:gd name="T44" fmla="*/ 34 w 161"/>
                <a:gd name="T45" fmla="*/ 110 h 127"/>
                <a:gd name="T46" fmla="*/ 34 w 161"/>
                <a:gd name="T47" fmla="*/ 102 h 1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1"/>
                <a:gd name="T73" fmla="*/ 0 h 127"/>
                <a:gd name="T74" fmla="*/ 161 w 161"/>
                <a:gd name="T75" fmla="*/ 127 h 1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1" h="127">
                  <a:moveTo>
                    <a:pt x="34" y="102"/>
                  </a:moveTo>
                  <a:lnTo>
                    <a:pt x="43" y="110"/>
                  </a:lnTo>
                  <a:lnTo>
                    <a:pt x="60" y="102"/>
                  </a:lnTo>
                  <a:lnTo>
                    <a:pt x="68" y="93"/>
                  </a:lnTo>
                  <a:lnTo>
                    <a:pt x="85" y="76"/>
                  </a:lnTo>
                  <a:lnTo>
                    <a:pt x="102" y="68"/>
                  </a:lnTo>
                  <a:lnTo>
                    <a:pt x="119" y="51"/>
                  </a:lnTo>
                  <a:lnTo>
                    <a:pt x="136" y="43"/>
                  </a:lnTo>
                  <a:lnTo>
                    <a:pt x="153" y="26"/>
                  </a:lnTo>
                  <a:lnTo>
                    <a:pt x="161" y="9"/>
                  </a:lnTo>
                  <a:lnTo>
                    <a:pt x="144" y="0"/>
                  </a:lnTo>
                  <a:lnTo>
                    <a:pt x="136" y="17"/>
                  </a:lnTo>
                  <a:lnTo>
                    <a:pt x="128" y="34"/>
                  </a:lnTo>
                  <a:lnTo>
                    <a:pt x="111" y="43"/>
                  </a:lnTo>
                  <a:lnTo>
                    <a:pt x="94" y="60"/>
                  </a:lnTo>
                  <a:lnTo>
                    <a:pt x="85" y="68"/>
                  </a:lnTo>
                  <a:lnTo>
                    <a:pt x="68" y="76"/>
                  </a:lnTo>
                  <a:lnTo>
                    <a:pt x="51" y="93"/>
                  </a:lnTo>
                  <a:lnTo>
                    <a:pt x="34" y="102"/>
                  </a:lnTo>
                  <a:lnTo>
                    <a:pt x="34" y="110"/>
                  </a:lnTo>
                  <a:lnTo>
                    <a:pt x="34" y="102"/>
                  </a:lnTo>
                  <a:lnTo>
                    <a:pt x="0" y="127"/>
                  </a:lnTo>
                  <a:lnTo>
                    <a:pt x="34" y="110"/>
                  </a:lnTo>
                  <a:lnTo>
                    <a:pt x="34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8" name="Freeform 296"/>
            <p:cNvSpPr>
              <a:spLocks/>
            </p:cNvSpPr>
            <p:nvPr/>
          </p:nvSpPr>
          <p:spPr bwMode="auto">
            <a:xfrm>
              <a:off x="1770" y="2990"/>
              <a:ext cx="161" cy="76"/>
            </a:xfrm>
            <a:custGeom>
              <a:avLst/>
              <a:gdLst>
                <a:gd name="T0" fmla="*/ 161 w 161"/>
                <a:gd name="T1" fmla="*/ 9 h 76"/>
                <a:gd name="T2" fmla="*/ 161 w 161"/>
                <a:gd name="T3" fmla="*/ 9 h 76"/>
                <a:gd name="T4" fmla="*/ 136 w 161"/>
                <a:gd name="T5" fmla="*/ 0 h 76"/>
                <a:gd name="T6" fmla="*/ 119 w 161"/>
                <a:gd name="T7" fmla="*/ 0 h 76"/>
                <a:gd name="T8" fmla="*/ 94 w 161"/>
                <a:gd name="T9" fmla="*/ 9 h 76"/>
                <a:gd name="T10" fmla="*/ 77 w 161"/>
                <a:gd name="T11" fmla="*/ 17 h 76"/>
                <a:gd name="T12" fmla="*/ 60 w 161"/>
                <a:gd name="T13" fmla="*/ 34 h 76"/>
                <a:gd name="T14" fmla="*/ 34 w 161"/>
                <a:gd name="T15" fmla="*/ 51 h 76"/>
                <a:gd name="T16" fmla="*/ 17 w 161"/>
                <a:gd name="T17" fmla="*/ 59 h 76"/>
                <a:gd name="T18" fmla="*/ 0 w 161"/>
                <a:gd name="T19" fmla="*/ 68 h 76"/>
                <a:gd name="T20" fmla="*/ 0 w 161"/>
                <a:gd name="T21" fmla="*/ 76 h 76"/>
                <a:gd name="T22" fmla="*/ 26 w 161"/>
                <a:gd name="T23" fmla="*/ 68 h 76"/>
                <a:gd name="T24" fmla="*/ 43 w 161"/>
                <a:gd name="T25" fmla="*/ 59 h 76"/>
                <a:gd name="T26" fmla="*/ 60 w 161"/>
                <a:gd name="T27" fmla="*/ 42 h 76"/>
                <a:gd name="T28" fmla="*/ 85 w 161"/>
                <a:gd name="T29" fmla="*/ 34 h 76"/>
                <a:gd name="T30" fmla="*/ 102 w 161"/>
                <a:gd name="T31" fmla="*/ 26 h 76"/>
                <a:gd name="T32" fmla="*/ 119 w 161"/>
                <a:gd name="T33" fmla="*/ 17 h 76"/>
                <a:gd name="T34" fmla="*/ 136 w 161"/>
                <a:gd name="T35" fmla="*/ 17 h 76"/>
                <a:gd name="T36" fmla="*/ 153 w 161"/>
                <a:gd name="T37" fmla="*/ 26 h 76"/>
                <a:gd name="T38" fmla="*/ 153 w 161"/>
                <a:gd name="T39" fmla="*/ 26 h 76"/>
                <a:gd name="T40" fmla="*/ 161 w 161"/>
                <a:gd name="T41" fmla="*/ 9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76"/>
                <a:gd name="T65" fmla="*/ 161 w 161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76">
                  <a:moveTo>
                    <a:pt x="161" y="9"/>
                  </a:moveTo>
                  <a:lnTo>
                    <a:pt x="161" y="9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4" y="9"/>
                  </a:lnTo>
                  <a:lnTo>
                    <a:pt x="77" y="17"/>
                  </a:lnTo>
                  <a:lnTo>
                    <a:pt x="60" y="34"/>
                  </a:lnTo>
                  <a:lnTo>
                    <a:pt x="34" y="51"/>
                  </a:lnTo>
                  <a:lnTo>
                    <a:pt x="17" y="59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26" y="68"/>
                  </a:lnTo>
                  <a:lnTo>
                    <a:pt x="43" y="59"/>
                  </a:lnTo>
                  <a:lnTo>
                    <a:pt x="60" y="42"/>
                  </a:lnTo>
                  <a:lnTo>
                    <a:pt x="85" y="34"/>
                  </a:lnTo>
                  <a:lnTo>
                    <a:pt x="102" y="26"/>
                  </a:lnTo>
                  <a:lnTo>
                    <a:pt x="119" y="17"/>
                  </a:lnTo>
                  <a:lnTo>
                    <a:pt x="136" y="17"/>
                  </a:lnTo>
                  <a:lnTo>
                    <a:pt x="153" y="26"/>
                  </a:lnTo>
                  <a:lnTo>
                    <a:pt x="16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19" name="Freeform 297"/>
            <p:cNvSpPr>
              <a:spLocks/>
            </p:cNvSpPr>
            <p:nvPr/>
          </p:nvSpPr>
          <p:spPr bwMode="auto">
            <a:xfrm>
              <a:off x="1906" y="2999"/>
              <a:ext cx="42" cy="101"/>
            </a:xfrm>
            <a:custGeom>
              <a:avLst/>
              <a:gdLst>
                <a:gd name="T0" fmla="*/ 8 w 42"/>
                <a:gd name="T1" fmla="*/ 101 h 101"/>
                <a:gd name="T2" fmla="*/ 8 w 42"/>
                <a:gd name="T3" fmla="*/ 101 h 101"/>
                <a:gd name="T4" fmla="*/ 25 w 42"/>
                <a:gd name="T5" fmla="*/ 93 h 101"/>
                <a:gd name="T6" fmla="*/ 34 w 42"/>
                <a:gd name="T7" fmla="*/ 76 h 101"/>
                <a:gd name="T8" fmla="*/ 42 w 42"/>
                <a:gd name="T9" fmla="*/ 59 h 101"/>
                <a:gd name="T10" fmla="*/ 42 w 42"/>
                <a:gd name="T11" fmla="*/ 50 h 101"/>
                <a:gd name="T12" fmla="*/ 42 w 42"/>
                <a:gd name="T13" fmla="*/ 33 h 101"/>
                <a:gd name="T14" fmla="*/ 42 w 42"/>
                <a:gd name="T15" fmla="*/ 25 h 101"/>
                <a:gd name="T16" fmla="*/ 34 w 42"/>
                <a:gd name="T17" fmla="*/ 8 h 101"/>
                <a:gd name="T18" fmla="*/ 25 w 42"/>
                <a:gd name="T19" fmla="*/ 0 h 101"/>
                <a:gd name="T20" fmla="*/ 17 w 42"/>
                <a:gd name="T21" fmla="*/ 17 h 101"/>
                <a:gd name="T22" fmla="*/ 25 w 42"/>
                <a:gd name="T23" fmla="*/ 17 h 101"/>
                <a:gd name="T24" fmla="*/ 25 w 42"/>
                <a:gd name="T25" fmla="*/ 25 h 101"/>
                <a:gd name="T26" fmla="*/ 25 w 42"/>
                <a:gd name="T27" fmla="*/ 33 h 101"/>
                <a:gd name="T28" fmla="*/ 25 w 42"/>
                <a:gd name="T29" fmla="*/ 50 h 101"/>
                <a:gd name="T30" fmla="*/ 25 w 42"/>
                <a:gd name="T31" fmla="*/ 59 h 101"/>
                <a:gd name="T32" fmla="*/ 17 w 42"/>
                <a:gd name="T33" fmla="*/ 67 h 101"/>
                <a:gd name="T34" fmla="*/ 17 w 42"/>
                <a:gd name="T35" fmla="*/ 84 h 101"/>
                <a:gd name="T36" fmla="*/ 0 w 42"/>
                <a:gd name="T37" fmla="*/ 93 h 101"/>
                <a:gd name="T38" fmla="*/ 0 w 42"/>
                <a:gd name="T39" fmla="*/ 93 h 101"/>
                <a:gd name="T40" fmla="*/ 8 w 42"/>
                <a:gd name="T41" fmla="*/ 10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01"/>
                <a:gd name="T65" fmla="*/ 42 w 42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01">
                  <a:moveTo>
                    <a:pt x="8" y="101"/>
                  </a:moveTo>
                  <a:lnTo>
                    <a:pt x="8" y="101"/>
                  </a:lnTo>
                  <a:lnTo>
                    <a:pt x="25" y="93"/>
                  </a:lnTo>
                  <a:lnTo>
                    <a:pt x="34" y="76"/>
                  </a:lnTo>
                  <a:lnTo>
                    <a:pt x="42" y="59"/>
                  </a:lnTo>
                  <a:lnTo>
                    <a:pt x="42" y="50"/>
                  </a:lnTo>
                  <a:lnTo>
                    <a:pt x="42" y="33"/>
                  </a:lnTo>
                  <a:lnTo>
                    <a:pt x="42" y="25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25" y="25"/>
                  </a:lnTo>
                  <a:lnTo>
                    <a:pt x="25" y="33"/>
                  </a:lnTo>
                  <a:lnTo>
                    <a:pt x="25" y="50"/>
                  </a:lnTo>
                  <a:lnTo>
                    <a:pt x="25" y="59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0" y="93"/>
                  </a:lnTo>
                  <a:lnTo>
                    <a:pt x="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0" name="Freeform 298"/>
            <p:cNvSpPr>
              <a:spLocks/>
            </p:cNvSpPr>
            <p:nvPr/>
          </p:nvSpPr>
          <p:spPr bwMode="auto">
            <a:xfrm>
              <a:off x="1796" y="3092"/>
              <a:ext cx="118" cy="68"/>
            </a:xfrm>
            <a:custGeom>
              <a:avLst/>
              <a:gdLst>
                <a:gd name="T0" fmla="*/ 8 w 118"/>
                <a:gd name="T1" fmla="*/ 68 h 68"/>
                <a:gd name="T2" fmla="*/ 8 w 118"/>
                <a:gd name="T3" fmla="*/ 68 h 68"/>
                <a:gd name="T4" fmla="*/ 25 w 118"/>
                <a:gd name="T5" fmla="*/ 59 h 68"/>
                <a:gd name="T6" fmla="*/ 34 w 118"/>
                <a:gd name="T7" fmla="*/ 51 h 68"/>
                <a:gd name="T8" fmla="*/ 51 w 118"/>
                <a:gd name="T9" fmla="*/ 51 h 68"/>
                <a:gd name="T10" fmla="*/ 59 w 118"/>
                <a:gd name="T11" fmla="*/ 42 h 68"/>
                <a:gd name="T12" fmla="*/ 76 w 118"/>
                <a:gd name="T13" fmla="*/ 34 h 68"/>
                <a:gd name="T14" fmla="*/ 93 w 118"/>
                <a:gd name="T15" fmla="*/ 25 h 68"/>
                <a:gd name="T16" fmla="*/ 101 w 118"/>
                <a:gd name="T17" fmla="*/ 17 h 68"/>
                <a:gd name="T18" fmla="*/ 118 w 118"/>
                <a:gd name="T19" fmla="*/ 8 h 68"/>
                <a:gd name="T20" fmla="*/ 110 w 118"/>
                <a:gd name="T21" fmla="*/ 0 h 68"/>
                <a:gd name="T22" fmla="*/ 101 w 118"/>
                <a:gd name="T23" fmla="*/ 8 h 68"/>
                <a:gd name="T24" fmla="*/ 84 w 118"/>
                <a:gd name="T25" fmla="*/ 17 h 68"/>
                <a:gd name="T26" fmla="*/ 68 w 118"/>
                <a:gd name="T27" fmla="*/ 25 h 68"/>
                <a:gd name="T28" fmla="*/ 59 w 118"/>
                <a:gd name="T29" fmla="*/ 34 h 68"/>
                <a:gd name="T30" fmla="*/ 42 w 118"/>
                <a:gd name="T31" fmla="*/ 34 h 68"/>
                <a:gd name="T32" fmla="*/ 34 w 118"/>
                <a:gd name="T33" fmla="*/ 42 h 68"/>
                <a:gd name="T34" fmla="*/ 17 w 118"/>
                <a:gd name="T35" fmla="*/ 51 h 68"/>
                <a:gd name="T36" fmla="*/ 0 w 118"/>
                <a:gd name="T37" fmla="*/ 51 h 68"/>
                <a:gd name="T38" fmla="*/ 0 w 118"/>
                <a:gd name="T39" fmla="*/ 51 h 68"/>
                <a:gd name="T40" fmla="*/ 8 w 118"/>
                <a:gd name="T41" fmla="*/ 68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68"/>
                <a:gd name="T65" fmla="*/ 118 w 118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68">
                  <a:moveTo>
                    <a:pt x="8" y="68"/>
                  </a:moveTo>
                  <a:lnTo>
                    <a:pt x="8" y="68"/>
                  </a:lnTo>
                  <a:lnTo>
                    <a:pt x="25" y="59"/>
                  </a:lnTo>
                  <a:lnTo>
                    <a:pt x="34" y="51"/>
                  </a:lnTo>
                  <a:lnTo>
                    <a:pt x="51" y="51"/>
                  </a:lnTo>
                  <a:lnTo>
                    <a:pt x="59" y="42"/>
                  </a:lnTo>
                  <a:lnTo>
                    <a:pt x="76" y="34"/>
                  </a:lnTo>
                  <a:lnTo>
                    <a:pt x="93" y="25"/>
                  </a:lnTo>
                  <a:lnTo>
                    <a:pt x="101" y="17"/>
                  </a:lnTo>
                  <a:lnTo>
                    <a:pt x="118" y="8"/>
                  </a:lnTo>
                  <a:lnTo>
                    <a:pt x="110" y="0"/>
                  </a:lnTo>
                  <a:lnTo>
                    <a:pt x="101" y="8"/>
                  </a:lnTo>
                  <a:lnTo>
                    <a:pt x="84" y="17"/>
                  </a:lnTo>
                  <a:lnTo>
                    <a:pt x="68" y="25"/>
                  </a:lnTo>
                  <a:lnTo>
                    <a:pt x="59" y="34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17" y="51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1" name="Freeform 299"/>
            <p:cNvSpPr>
              <a:spLocks/>
            </p:cNvSpPr>
            <p:nvPr/>
          </p:nvSpPr>
          <p:spPr bwMode="auto">
            <a:xfrm>
              <a:off x="1474" y="3143"/>
              <a:ext cx="330" cy="67"/>
            </a:xfrm>
            <a:custGeom>
              <a:avLst/>
              <a:gdLst>
                <a:gd name="T0" fmla="*/ 8 w 330"/>
                <a:gd name="T1" fmla="*/ 67 h 67"/>
                <a:gd name="T2" fmla="*/ 8 w 330"/>
                <a:gd name="T3" fmla="*/ 67 h 67"/>
                <a:gd name="T4" fmla="*/ 25 w 330"/>
                <a:gd name="T5" fmla="*/ 59 h 67"/>
                <a:gd name="T6" fmla="*/ 51 w 330"/>
                <a:gd name="T7" fmla="*/ 59 h 67"/>
                <a:gd name="T8" fmla="*/ 68 w 330"/>
                <a:gd name="T9" fmla="*/ 50 h 67"/>
                <a:gd name="T10" fmla="*/ 85 w 330"/>
                <a:gd name="T11" fmla="*/ 50 h 67"/>
                <a:gd name="T12" fmla="*/ 110 w 330"/>
                <a:gd name="T13" fmla="*/ 42 h 67"/>
                <a:gd name="T14" fmla="*/ 127 w 330"/>
                <a:gd name="T15" fmla="*/ 42 h 67"/>
                <a:gd name="T16" fmla="*/ 144 w 330"/>
                <a:gd name="T17" fmla="*/ 42 h 67"/>
                <a:gd name="T18" fmla="*/ 169 w 330"/>
                <a:gd name="T19" fmla="*/ 42 h 67"/>
                <a:gd name="T20" fmla="*/ 186 w 330"/>
                <a:gd name="T21" fmla="*/ 42 h 67"/>
                <a:gd name="T22" fmla="*/ 203 w 330"/>
                <a:gd name="T23" fmla="*/ 42 h 67"/>
                <a:gd name="T24" fmla="*/ 229 w 330"/>
                <a:gd name="T25" fmla="*/ 42 h 67"/>
                <a:gd name="T26" fmla="*/ 246 w 330"/>
                <a:gd name="T27" fmla="*/ 33 h 67"/>
                <a:gd name="T28" fmla="*/ 271 w 330"/>
                <a:gd name="T29" fmla="*/ 33 h 67"/>
                <a:gd name="T30" fmla="*/ 288 w 330"/>
                <a:gd name="T31" fmla="*/ 25 h 67"/>
                <a:gd name="T32" fmla="*/ 305 w 330"/>
                <a:gd name="T33" fmla="*/ 25 h 67"/>
                <a:gd name="T34" fmla="*/ 330 w 330"/>
                <a:gd name="T35" fmla="*/ 17 h 67"/>
                <a:gd name="T36" fmla="*/ 322 w 330"/>
                <a:gd name="T37" fmla="*/ 0 h 67"/>
                <a:gd name="T38" fmla="*/ 305 w 330"/>
                <a:gd name="T39" fmla="*/ 8 h 67"/>
                <a:gd name="T40" fmla="*/ 288 w 330"/>
                <a:gd name="T41" fmla="*/ 17 h 67"/>
                <a:gd name="T42" fmla="*/ 262 w 330"/>
                <a:gd name="T43" fmla="*/ 25 h 67"/>
                <a:gd name="T44" fmla="*/ 246 w 330"/>
                <a:gd name="T45" fmla="*/ 25 h 67"/>
                <a:gd name="T46" fmla="*/ 229 w 330"/>
                <a:gd name="T47" fmla="*/ 25 h 67"/>
                <a:gd name="T48" fmla="*/ 203 w 330"/>
                <a:gd name="T49" fmla="*/ 25 h 67"/>
                <a:gd name="T50" fmla="*/ 186 w 330"/>
                <a:gd name="T51" fmla="*/ 25 h 67"/>
                <a:gd name="T52" fmla="*/ 169 w 330"/>
                <a:gd name="T53" fmla="*/ 25 h 67"/>
                <a:gd name="T54" fmla="*/ 144 w 330"/>
                <a:gd name="T55" fmla="*/ 33 h 67"/>
                <a:gd name="T56" fmla="*/ 127 w 330"/>
                <a:gd name="T57" fmla="*/ 33 h 67"/>
                <a:gd name="T58" fmla="*/ 110 w 330"/>
                <a:gd name="T59" fmla="*/ 33 h 67"/>
                <a:gd name="T60" fmla="*/ 85 w 330"/>
                <a:gd name="T61" fmla="*/ 33 h 67"/>
                <a:gd name="T62" fmla="*/ 68 w 330"/>
                <a:gd name="T63" fmla="*/ 42 h 67"/>
                <a:gd name="T64" fmla="*/ 42 w 330"/>
                <a:gd name="T65" fmla="*/ 42 h 67"/>
                <a:gd name="T66" fmla="*/ 25 w 330"/>
                <a:gd name="T67" fmla="*/ 50 h 67"/>
                <a:gd name="T68" fmla="*/ 0 w 330"/>
                <a:gd name="T69" fmla="*/ 59 h 67"/>
                <a:gd name="T70" fmla="*/ 0 w 330"/>
                <a:gd name="T71" fmla="*/ 59 h 67"/>
                <a:gd name="T72" fmla="*/ 8 w 330"/>
                <a:gd name="T73" fmla="*/ 6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67"/>
                <a:gd name="T113" fmla="*/ 330 w 330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67">
                  <a:moveTo>
                    <a:pt x="8" y="67"/>
                  </a:moveTo>
                  <a:lnTo>
                    <a:pt x="8" y="67"/>
                  </a:lnTo>
                  <a:lnTo>
                    <a:pt x="25" y="59"/>
                  </a:lnTo>
                  <a:lnTo>
                    <a:pt x="51" y="59"/>
                  </a:lnTo>
                  <a:lnTo>
                    <a:pt x="68" y="50"/>
                  </a:lnTo>
                  <a:lnTo>
                    <a:pt x="85" y="50"/>
                  </a:lnTo>
                  <a:lnTo>
                    <a:pt x="110" y="42"/>
                  </a:lnTo>
                  <a:lnTo>
                    <a:pt x="127" y="42"/>
                  </a:lnTo>
                  <a:lnTo>
                    <a:pt x="144" y="42"/>
                  </a:lnTo>
                  <a:lnTo>
                    <a:pt x="169" y="42"/>
                  </a:lnTo>
                  <a:lnTo>
                    <a:pt x="186" y="42"/>
                  </a:lnTo>
                  <a:lnTo>
                    <a:pt x="203" y="42"/>
                  </a:lnTo>
                  <a:lnTo>
                    <a:pt x="229" y="42"/>
                  </a:lnTo>
                  <a:lnTo>
                    <a:pt x="246" y="33"/>
                  </a:lnTo>
                  <a:lnTo>
                    <a:pt x="271" y="33"/>
                  </a:lnTo>
                  <a:lnTo>
                    <a:pt x="288" y="25"/>
                  </a:lnTo>
                  <a:lnTo>
                    <a:pt x="305" y="25"/>
                  </a:lnTo>
                  <a:lnTo>
                    <a:pt x="330" y="17"/>
                  </a:lnTo>
                  <a:lnTo>
                    <a:pt x="322" y="0"/>
                  </a:lnTo>
                  <a:lnTo>
                    <a:pt x="305" y="8"/>
                  </a:lnTo>
                  <a:lnTo>
                    <a:pt x="288" y="17"/>
                  </a:lnTo>
                  <a:lnTo>
                    <a:pt x="262" y="25"/>
                  </a:lnTo>
                  <a:lnTo>
                    <a:pt x="246" y="25"/>
                  </a:lnTo>
                  <a:lnTo>
                    <a:pt x="229" y="25"/>
                  </a:lnTo>
                  <a:lnTo>
                    <a:pt x="203" y="25"/>
                  </a:lnTo>
                  <a:lnTo>
                    <a:pt x="186" y="25"/>
                  </a:lnTo>
                  <a:lnTo>
                    <a:pt x="169" y="25"/>
                  </a:lnTo>
                  <a:lnTo>
                    <a:pt x="144" y="33"/>
                  </a:lnTo>
                  <a:lnTo>
                    <a:pt x="127" y="33"/>
                  </a:lnTo>
                  <a:lnTo>
                    <a:pt x="110" y="33"/>
                  </a:lnTo>
                  <a:lnTo>
                    <a:pt x="85" y="33"/>
                  </a:lnTo>
                  <a:lnTo>
                    <a:pt x="68" y="42"/>
                  </a:lnTo>
                  <a:lnTo>
                    <a:pt x="42" y="42"/>
                  </a:lnTo>
                  <a:lnTo>
                    <a:pt x="25" y="50"/>
                  </a:lnTo>
                  <a:lnTo>
                    <a:pt x="0" y="59"/>
                  </a:lnTo>
                  <a:lnTo>
                    <a:pt x="8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2" name="Freeform 300"/>
            <p:cNvSpPr>
              <a:spLocks/>
            </p:cNvSpPr>
            <p:nvPr/>
          </p:nvSpPr>
          <p:spPr bwMode="auto">
            <a:xfrm>
              <a:off x="1423" y="3007"/>
              <a:ext cx="68" cy="203"/>
            </a:xfrm>
            <a:custGeom>
              <a:avLst/>
              <a:gdLst>
                <a:gd name="T0" fmla="*/ 68 w 68"/>
                <a:gd name="T1" fmla="*/ 0 h 203"/>
                <a:gd name="T2" fmla="*/ 68 w 68"/>
                <a:gd name="T3" fmla="*/ 0 h 203"/>
                <a:gd name="T4" fmla="*/ 34 w 68"/>
                <a:gd name="T5" fmla="*/ 17 h 203"/>
                <a:gd name="T6" fmla="*/ 17 w 68"/>
                <a:gd name="T7" fmla="*/ 51 h 203"/>
                <a:gd name="T8" fmla="*/ 0 w 68"/>
                <a:gd name="T9" fmla="*/ 85 h 203"/>
                <a:gd name="T10" fmla="*/ 0 w 68"/>
                <a:gd name="T11" fmla="*/ 119 h 203"/>
                <a:gd name="T12" fmla="*/ 9 w 68"/>
                <a:gd name="T13" fmla="*/ 161 h 203"/>
                <a:gd name="T14" fmla="*/ 17 w 68"/>
                <a:gd name="T15" fmla="*/ 186 h 203"/>
                <a:gd name="T16" fmla="*/ 34 w 68"/>
                <a:gd name="T17" fmla="*/ 203 h 203"/>
                <a:gd name="T18" fmla="*/ 59 w 68"/>
                <a:gd name="T19" fmla="*/ 203 h 203"/>
                <a:gd name="T20" fmla="*/ 51 w 68"/>
                <a:gd name="T21" fmla="*/ 195 h 203"/>
                <a:gd name="T22" fmla="*/ 42 w 68"/>
                <a:gd name="T23" fmla="*/ 195 h 203"/>
                <a:gd name="T24" fmla="*/ 25 w 68"/>
                <a:gd name="T25" fmla="*/ 178 h 203"/>
                <a:gd name="T26" fmla="*/ 17 w 68"/>
                <a:gd name="T27" fmla="*/ 153 h 203"/>
                <a:gd name="T28" fmla="*/ 17 w 68"/>
                <a:gd name="T29" fmla="*/ 119 h 203"/>
                <a:gd name="T30" fmla="*/ 17 w 68"/>
                <a:gd name="T31" fmla="*/ 85 h 203"/>
                <a:gd name="T32" fmla="*/ 25 w 68"/>
                <a:gd name="T33" fmla="*/ 51 h 203"/>
                <a:gd name="T34" fmla="*/ 42 w 68"/>
                <a:gd name="T35" fmla="*/ 25 h 203"/>
                <a:gd name="T36" fmla="*/ 68 w 68"/>
                <a:gd name="T37" fmla="*/ 9 h 203"/>
                <a:gd name="T38" fmla="*/ 68 w 68"/>
                <a:gd name="T39" fmla="*/ 9 h 203"/>
                <a:gd name="T40" fmla="*/ 68 w 68"/>
                <a:gd name="T41" fmla="*/ 0 h 2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203"/>
                <a:gd name="T65" fmla="*/ 68 w 68"/>
                <a:gd name="T66" fmla="*/ 203 h 2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203">
                  <a:moveTo>
                    <a:pt x="68" y="0"/>
                  </a:moveTo>
                  <a:lnTo>
                    <a:pt x="68" y="0"/>
                  </a:lnTo>
                  <a:lnTo>
                    <a:pt x="34" y="17"/>
                  </a:lnTo>
                  <a:lnTo>
                    <a:pt x="17" y="51"/>
                  </a:lnTo>
                  <a:lnTo>
                    <a:pt x="0" y="85"/>
                  </a:lnTo>
                  <a:lnTo>
                    <a:pt x="0" y="119"/>
                  </a:lnTo>
                  <a:lnTo>
                    <a:pt x="9" y="161"/>
                  </a:lnTo>
                  <a:lnTo>
                    <a:pt x="17" y="186"/>
                  </a:lnTo>
                  <a:lnTo>
                    <a:pt x="34" y="203"/>
                  </a:lnTo>
                  <a:lnTo>
                    <a:pt x="59" y="203"/>
                  </a:lnTo>
                  <a:lnTo>
                    <a:pt x="51" y="195"/>
                  </a:lnTo>
                  <a:lnTo>
                    <a:pt x="42" y="195"/>
                  </a:lnTo>
                  <a:lnTo>
                    <a:pt x="25" y="178"/>
                  </a:lnTo>
                  <a:lnTo>
                    <a:pt x="17" y="153"/>
                  </a:lnTo>
                  <a:lnTo>
                    <a:pt x="17" y="119"/>
                  </a:lnTo>
                  <a:lnTo>
                    <a:pt x="17" y="85"/>
                  </a:lnTo>
                  <a:lnTo>
                    <a:pt x="25" y="51"/>
                  </a:lnTo>
                  <a:lnTo>
                    <a:pt x="42" y="25"/>
                  </a:lnTo>
                  <a:lnTo>
                    <a:pt x="68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3" name="Freeform 301"/>
            <p:cNvSpPr>
              <a:spLocks/>
            </p:cNvSpPr>
            <p:nvPr/>
          </p:nvSpPr>
          <p:spPr bwMode="auto">
            <a:xfrm>
              <a:off x="661" y="1906"/>
              <a:ext cx="796" cy="745"/>
            </a:xfrm>
            <a:custGeom>
              <a:avLst/>
              <a:gdLst>
                <a:gd name="T0" fmla="*/ 618 w 796"/>
                <a:gd name="T1" fmla="*/ 186 h 745"/>
                <a:gd name="T2" fmla="*/ 601 w 796"/>
                <a:gd name="T3" fmla="*/ 118 h 745"/>
                <a:gd name="T4" fmla="*/ 576 w 796"/>
                <a:gd name="T5" fmla="*/ 68 h 745"/>
                <a:gd name="T6" fmla="*/ 542 w 796"/>
                <a:gd name="T7" fmla="*/ 34 h 745"/>
                <a:gd name="T8" fmla="*/ 499 w 796"/>
                <a:gd name="T9" fmla="*/ 8 h 745"/>
                <a:gd name="T10" fmla="*/ 457 w 796"/>
                <a:gd name="T11" fmla="*/ 0 h 745"/>
                <a:gd name="T12" fmla="*/ 406 w 796"/>
                <a:gd name="T13" fmla="*/ 8 h 745"/>
                <a:gd name="T14" fmla="*/ 355 w 796"/>
                <a:gd name="T15" fmla="*/ 17 h 745"/>
                <a:gd name="T16" fmla="*/ 305 w 796"/>
                <a:gd name="T17" fmla="*/ 42 h 745"/>
                <a:gd name="T18" fmla="*/ 262 w 796"/>
                <a:gd name="T19" fmla="*/ 68 h 745"/>
                <a:gd name="T20" fmla="*/ 211 w 796"/>
                <a:gd name="T21" fmla="*/ 102 h 745"/>
                <a:gd name="T22" fmla="*/ 169 w 796"/>
                <a:gd name="T23" fmla="*/ 135 h 745"/>
                <a:gd name="T24" fmla="*/ 135 w 796"/>
                <a:gd name="T25" fmla="*/ 178 h 745"/>
                <a:gd name="T26" fmla="*/ 93 w 796"/>
                <a:gd name="T27" fmla="*/ 212 h 745"/>
                <a:gd name="T28" fmla="*/ 59 w 796"/>
                <a:gd name="T29" fmla="*/ 254 h 745"/>
                <a:gd name="T30" fmla="*/ 17 w 796"/>
                <a:gd name="T31" fmla="*/ 288 h 745"/>
                <a:gd name="T32" fmla="*/ 0 w 796"/>
                <a:gd name="T33" fmla="*/ 322 h 745"/>
                <a:gd name="T34" fmla="*/ 17 w 796"/>
                <a:gd name="T35" fmla="*/ 398 h 745"/>
                <a:gd name="T36" fmla="*/ 42 w 796"/>
                <a:gd name="T37" fmla="*/ 525 h 745"/>
                <a:gd name="T38" fmla="*/ 101 w 796"/>
                <a:gd name="T39" fmla="*/ 644 h 745"/>
                <a:gd name="T40" fmla="*/ 169 w 796"/>
                <a:gd name="T41" fmla="*/ 694 h 745"/>
                <a:gd name="T42" fmla="*/ 220 w 796"/>
                <a:gd name="T43" fmla="*/ 720 h 745"/>
                <a:gd name="T44" fmla="*/ 262 w 796"/>
                <a:gd name="T45" fmla="*/ 737 h 745"/>
                <a:gd name="T46" fmla="*/ 305 w 796"/>
                <a:gd name="T47" fmla="*/ 745 h 745"/>
                <a:gd name="T48" fmla="*/ 347 w 796"/>
                <a:gd name="T49" fmla="*/ 745 h 745"/>
                <a:gd name="T50" fmla="*/ 381 w 796"/>
                <a:gd name="T51" fmla="*/ 745 h 745"/>
                <a:gd name="T52" fmla="*/ 415 w 796"/>
                <a:gd name="T53" fmla="*/ 737 h 745"/>
                <a:gd name="T54" fmla="*/ 449 w 796"/>
                <a:gd name="T55" fmla="*/ 737 h 745"/>
                <a:gd name="T56" fmla="*/ 483 w 796"/>
                <a:gd name="T57" fmla="*/ 728 h 745"/>
                <a:gd name="T58" fmla="*/ 516 w 796"/>
                <a:gd name="T59" fmla="*/ 728 h 745"/>
                <a:gd name="T60" fmla="*/ 550 w 796"/>
                <a:gd name="T61" fmla="*/ 720 h 745"/>
                <a:gd name="T62" fmla="*/ 576 w 796"/>
                <a:gd name="T63" fmla="*/ 711 h 745"/>
                <a:gd name="T64" fmla="*/ 601 w 796"/>
                <a:gd name="T65" fmla="*/ 694 h 745"/>
                <a:gd name="T66" fmla="*/ 627 w 796"/>
                <a:gd name="T67" fmla="*/ 678 h 745"/>
                <a:gd name="T68" fmla="*/ 652 w 796"/>
                <a:gd name="T69" fmla="*/ 661 h 745"/>
                <a:gd name="T70" fmla="*/ 669 w 796"/>
                <a:gd name="T71" fmla="*/ 627 h 745"/>
                <a:gd name="T72" fmla="*/ 694 w 796"/>
                <a:gd name="T73" fmla="*/ 584 h 745"/>
                <a:gd name="T74" fmla="*/ 745 w 796"/>
                <a:gd name="T75" fmla="*/ 517 h 745"/>
                <a:gd name="T76" fmla="*/ 779 w 796"/>
                <a:gd name="T77" fmla="*/ 449 h 745"/>
                <a:gd name="T78" fmla="*/ 796 w 796"/>
                <a:gd name="T79" fmla="*/ 398 h 745"/>
                <a:gd name="T80" fmla="*/ 779 w 796"/>
                <a:gd name="T81" fmla="*/ 373 h 745"/>
                <a:gd name="T82" fmla="*/ 762 w 796"/>
                <a:gd name="T83" fmla="*/ 356 h 745"/>
                <a:gd name="T84" fmla="*/ 737 w 796"/>
                <a:gd name="T85" fmla="*/ 339 h 745"/>
                <a:gd name="T86" fmla="*/ 711 w 796"/>
                <a:gd name="T87" fmla="*/ 330 h 745"/>
                <a:gd name="T88" fmla="*/ 686 w 796"/>
                <a:gd name="T89" fmla="*/ 305 h 745"/>
                <a:gd name="T90" fmla="*/ 669 w 796"/>
                <a:gd name="T91" fmla="*/ 288 h 745"/>
                <a:gd name="T92" fmla="*/ 643 w 796"/>
                <a:gd name="T93" fmla="*/ 262 h 745"/>
                <a:gd name="T94" fmla="*/ 627 w 796"/>
                <a:gd name="T95" fmla="*/ 237 h 7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6"/>
                <a:gd name="T145" fmla="*/ 0 h 745"/>
                <a:gd name="T146" fmla="*/ 796 w 796"/>
                <a:gd name="T147" fmla="*/ 745 h 7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6" h="745">
                  <a:moveTo>
                    <a:pt x="627" y="220"/>
                  </a:moveTo>
                  <a:lnTo>
                    <a:pt x="618" y="186"/>
                  </a:lnTo>
                  <a:lnTo>
                    <a:pt x="610" y="152"/>
                  </a:lnTo>
                  <a:lnTo>
                    <a:pt x="601" y="118"/>
                  </a:lnTo>
                  <a:lnTo>
                    <a:pt x="593" y="93"/>
                  </a:lnTo>
                  <a:lnTo>
                    <a:pt x="576" y="68"/>
                  </a:lnTo>
                  <a:lnTo>
                    <a:pt x="559" y="51"/>
                  </a:lnTo>
                  <a:lnTo>
                    <a:pt x="542" y="34"/>
                  </a:lnTo>
                  <a:lnTo>
                    <a:pt x="525" y="17"/>
                  </a:lnTo>
                  <a:lnTo>
                    <a:pt x="499" y="8"/>
                  </a:lnTo>
                  <a:lnTo>
                    <a:pt x="474" y="8"/>
                  </a:lnTo>
                  <a:lnTo>
                    <a:pt x="457" y="0"/>
                  </a:lnTo>
                  <a:lnTo>
                    <a:pt x="432" y="0"/>
                  </a:lnTo>
                  <a:lnTo>
                    <a:pt x="406" y="8"/>
                  </a:lnTo>
                  <a:lnTo>
                    <a:pt x="381" y="8"/>
                  </a:lnTo>
                  <a:lnTo>
                    <a:pt x="355" y="17"/>
                  </a:lnTo>
                  <a:lnTo>
                    <a:pt x="330" y="34"/>
                  </a:lnTo>
                  <a:lnTo>
                    <a:pt x="305" y="42"/>
                  </a:lnTo>
                  <a:lnTo>
                    <a:pt x="279" y="59"/>
                  </a:lnTo>
                  <a:lnTo>
                    <a:pt x="262" y="68"/>
                  </a:lnTo>
                  <a:lnTo>
                    <a:pt x="237" y="85"/>
                  </a:lnTo>
                  <a:lnTo>
                    <a:pt x="211" y="102"/>
                  </a:lnTo>
                  <a:lnTo>
                    <a:pt x="195" y="118"/>
                  </a:lnTo>
                  <a:lnTo>
                    <a:pt x="169" y="135"/>
                  </a:lnTo>
                  <a:lnTo>
                    <a:pt x="152" y="152"/>
                  </a:lnTo>
                  <a:lnTo>
                    <a:pt x="135" y="178"/>
                  </a:lnTo>
                  <a:lnTo>
                    <a:pt x="110" y="195"/>
                  </a:lnTo>
                  <a:lnTo>
                    <a:pt x="93" y="212"/>
                  </a:lnTo>
                  <a:lnTo>
                    <a:pt x="76" y="229"/>
                  </a:lnTo>
                  <a:lnTo>
                    <a:pt x="59" y="254"/>
                  </a:lnTo>
                  <a:lnTo>
                    <a:pt x="34" y="271"/>
                  </a:lnTo>
                  <a:lnTo>
                    <a:pt x="17" y="288"/>
                  </a:lnTo>
                  <a:lnTo>
                    <a:pt x="0" y="305"/>
                  </a:lnTo>
                  <a:lnTo>
                    <a:pt x="0" y="322"/>
                  </a:lnTo>
                  <a:lnTo>
                    <a:pt x="8" y="356"/>
                  </a:lnTo>
                  <a:lnTo>
                    <a:pt x="17" y="398"/>
                  </a:lnTo>
                  <a:lnTo>
                    <a:pt x="25" y="457"/>
                  </a:lnTo>
                  <a:lnTo>
                    <a:pt x="42" y="525"/>
                  </a:lnTo>
                  <a:lnTo>
                    <a:pt x="67" y="584"/>
                  </a:lnTo>
                  <a:lnTo>
                    <a:pt x="101" y="644"/>
                  </a:lnTo>
                  <a:lnTo>
                    <a:pt x="144" y="686"/>
                  </a:lnTo>
                  <a:lnTo>
                    <a:pt x="169" y="694"/>
                  </a:lnTo>
                  <a:lnTo>
                    <a:pt x="195" y="711"/>
                  </a:lnTo>
                  <a:lnTo>
                    <a:pt x="220" y="720"/>
                  </a:lnTo>
                  <a:lnTo>
                    <a:pt x="237" y="728"/>
                  </a:lnTo>
                  <a:lnTo>
                    <a:pt x="262" y="737"/>
                  </a:lnTo>
                  <a:lnTo>
                    <a:pt x="279" y="745"/>
                  </a:lnTo>
                  <a:lnTo>
                    <a:pt x="305" y="745"/>
                  </a:lnTo>
                  <a:lnTo>
                    <a:pt x="322" y="745"/>
                  </a:lnTo>
                  <a:lnTo>
                    <a:pt x="347" y="745"/>
                  </a:lnTo>
                  <a:lnTo>
                    <a:pt x="364" y="745"/>
                  </a:lnTo>
                  <a:lnTo>
                    <a:pt x="381" y="745"/>
                  </a:lnTo>
                  <a:lnTo>
                    <a:pt x="398" y="745"/>
                  </a:lnTo>
                  <a:lnTo>
                    <a:pt x="415" y="737"/>
                  </a:lnTo>
                  <a:lnTo>
                    <a:pt x="432" y="737"/>
                  </a:lnTo>
                  <a:lnTo>
                    <a:pt x="449" y="737"/>
                  </a:lnTo>
                  <a:lnTo>
                    <a:pt x="466" y="737"/>
                  </a:lnTo>
                  <a:lnTo>
                    <a:pt x="483" y="728"/>
                  </a:lnTo>
                  <a:lnTo>
                    <a:pt x="499" y="728"/>
                  </a:lnTo>
                  <a:lnTo>
                    <a:pt x="516" y="728"/>
                  </a:lnTo>
                  <a:lnTo>
                    <a:pt x="533" y="720"/>
                  </a:lnTo>
                  <a:lnTo>
                    <a:pt x="550" y="720"/>
                  </a:lnTo>
                  <a:lnTo>
                    <a:pt x="567" y="711"/>
                  </a:lnTo>
                  <a:lnTo>
                    <a:pt x="576" y="711"/>
                  </a:lnTo>
                  <a:lnTo>
                    <a:pt x="593" y="703"/>
                  </a:lnTo>
                  <a:lnTo>
                    <a:pt x="601" y="694"/>
                  </a:lnTo>
                  <a:lnTo>
                    <a:pt x="618" y="686"/>
                  </a:lnTo>
                  <a:lnTo>
                    <a:pt x="627" y="678"/>
                  </a:lnTo>
                  <a:lnTo>
                    <a:pt x="643" y="669"/>
                  </a:lnTo>
                  <a:lnTo>
                    <a:pt x="652" y="661"/>
                  </a:lnTo>
                  <a:lnTo>
                    <a:pt x="660" y="644"/>
                  </a:lnTo>
                  <a:lnTo>
                    <a:pt x="669" y="627"/>
                  </a:lnTo>
                  <a:lnTo>
                    <a:pt x="677" y="618"/>
                  </a:lnTo>
                  <a:lnTo>
                    <a:pt x="694" y="584"/>
                  </a:lnTo>
                  <a:lnTo>
                    <a:pt x="720" y="542"/>
                  </a:lnTo>
                  <a:lnTo>
                    <a:pt x="745" y="517"/>
                  </a:lnTo>
                  <a:lnTo>
                    <a:pt x="762" y="483"/>
                  </a:lnTo>
                  <a:lnTo>
                    <a:pt x="779" y="449"/>
                  </a:lnTo>
                  <a:lnTo>
                    <a:pt x="796" y="423"/>
                  </a:lnTo>
                  <a:lnTo>
                    <a:pt x="796" y="398"/>
                  </a:lnTo>
                  <a:lnTo>
                    <a:pt x="787" y="381"/>
                  </a:lnTo>
                  <a:lnTo>
                    <a:pt x="779" y="373"/>
                  </a:lnTo>
                  <a:lnTo>
                    <a:pt x="771" y="364"/>
                  </a:lnTo>
                  <a:lnTo>
                    <a:pt x="762" y="356"/>
                  </a:lnTo>
                  <a:lnTo>
                    <a:pt x="754" y="347"/>
                  </a:lnTo>
                  <a:lnTo>
                    <a:pt x="737" y="339"/>
                  </a:lnTo>
                  <a:lnTo>
                    <a:pt x="728" y="339"/>
                  </a:lnTo>
                  <a:lnTo>
                    <a:pt x="711" y="330"/>
                  </a:lnTo>
                  <a:lnTo>
                    <a:pt x="703" y="313"/>
                  </a:lnTo>
                  <a:lnTo>
                    <a:pt x="686" y="305"/>
                  </a:lnTo>
                  <a:lnTo>
                    <a:pt x="677" y="296"/>
                  </a:lnTo>
                  <a:lnTo>
                    <a:pt x="669" y="288"/>
                  </a:lnTo>
                  <a:lnTo>
                    <a:pt x="652" y="279"/>
                  </a:lnTo>
                  <a:lnTo>
                    <a:pt x="643" y="262"/>
                  </a:lnTo>
                  <a:lnTo>
                    <a:pt x="635" y="254"/>
                  </a:lnTo>
                  <a:lnTo>
                    <a:pt x="627" y="237"/>
                  </a:lnTo>
                  <a:lnTo>
                    <a:pt x="627" y="220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4" name="Freeform 302"/>
            <p:cNvSpPr>
              <a:spLocks/>
            </p:cNvSpPr>
            <p:nvPr/>
          </p:nvSpPr>
          <p:spPr bwMode="auto">
            <a:xfrm>
              <a:off x="991" y="1906"/>
              <a:ext cx="305" cy="220"/>
            </a:xfrm>
            <a:custGeom>
              <a:avLst/>
              <a:gdLst>
                <a:gd name="T0" fmla="*/ 0 w 305"/>
                <a:gd name="T1" fmla="*/ 34 h 220"/>
                <a:gd name="T2" fmla="*/ 0 w 305"/>
                <a:gd name="T3" fmla="*/ 34 h 220"/>
                <a:gd name="T4" fmla="*/ 25 w 305"/>
                <a:gd name="T5" fmla="*/ 25 h 220"/>
                <a:gd name="T6" fmla="*/ 51 w 305"/>
                <a:gd name="T7" fmla="*/ 17 h 220"/>
                <a:gd name="T8" fmla="*/ 76 w 305"/>
                <a:gd name="T9" fmla="*/ 8 h 220"/>
                <a:gd name="T10" fmla="*/ 102 w 305"/>
                <a:gd name="T11" fmla="*/ 8 h 220"/>
                <a:gd name="T12" fmla="*/ 127 w 305"/>
                <a:gd name="T13" fmla="*/ 8 h 220"/>
                <a:gd name="T14" fmla="*/ 144 w 305"/>
                <a:gd name="T15" fmla="*/ 8 h 220"/>
                <a:gd name="T16" fmla="*/ 169 w 305"/>
                <a:gd name="T17" fmla="*/ 17 h 220"/>
                <a:gd name="T18" fmla="*/ 186 w 305"/>
                <a:gd name="T19" fmla="*/ 25 h 220"/>
                <a:gd name="T20" fmla="*/ 212 w 305"/>
                <a:gd name="T21" fmla="*/ 34 h 220"/>
                <a:gd name="T22" fmla="*/ 229 w 305"/>
                <a:gd name="T23" fmla="*/ 51 h 220"/>
                <a:gd name="T24" fmla="*/ 246 w 305"/>
                <a:gd name="T25" fmla="*/ 68 h 220"/>
                <a:gd name="T26" fmla="*/ 254 w 305"/>
                <a:gd name="T27" fmla="*/ 93 h 220"/>
                <a:gd name="T28" fmla="*/ 271 w 305"/>
                <a:gd name="T29" fmla="*/ 118 h 220"/>
                <a:gd name="T30" fmla="*/ 280 w 305"/>
                <a:gd name="T31" fmla="*/ 152 h 220"/>
                <a:gd name="T32" fmla="*/ 288 w 305"/>
                <a:gd name="T33" fmla="*/ 186 h 220"/>
                <a:gd name="T34" fmla="*/ 288 w 305"/>
                <a:gd name="T35" fmla="*/ 220 h 220"/>
                <a:gd name="T36" fmla="*/ 305 w 305"/>
                <a:gd name="T37" fmla="*/ 220 h 220"/>
                <a:gd name="T38" fmla="*/ 297 w 305"/>
                <a:gd name="T39" fmla="*/ 186 h 220"/>
                <a:gd name="T40" fmla="*/ 288 w 305"/>
                <a:gd name="T41" fmla="*/ 144 h 220"/>
                <a:gd name="T42" fmla="*/ 280 w 305"/>
                <a:gd name="T43" fmla="*/ 118 h 220"/>
                <a:gd name="T44" fmla="*/ 271 w 305"/>
                <a:gd name="T45" fmla="*/ 85 h 220"/>
                <a:gd name="T46" fmla="*/ 254 w 305"/>
                <a:gd name="T47" fmla="*/ 59 h 220"/>
                <a:gd name="T48" fmla="*/ 237 w 305"/>
                <a:gd name="T49" fmla="*/ 42 h 220"/>
                <a:gd name="T50" fmla="*/ 220 w 305"/>
                <a:gd name="T51" fmla="*/ 25 h 220"/>
                <a:gd name="T52" fmla="*/ 195 w 305"/>
                <a:gd name="T53" fmla="*/ 17 h 220"/>
                <a:gd name="T54" fmla="*/ 169 w 305"/>
                <a:gd name="T55" fmla="*/ 8 h 220"/>
                <a:gd name="T56" fmla="*/ 153 w 305"/>
                <a:gd name="T57" fmla="*/ 0 h 220"/>
                <a:gd name="T58" fmla="*/ 127 w 305"/>
                <a:gd name="T59" fmla="*/ 0 h 220"/>
                <a:gd name="T60" fmla="*/ 102 w 305"/>
                <a:gd name="T61" fmla="*/ 0 h 220"/>
                <a:gd name="T62" fmla="*/ 76 w 305"/>
                <a:gd name="T63" fmla="*/ 0 h 220"/>
                <a:gd name="T64" fmla="*/ 51 w 305"/>
                <a:gd name="T65" fmla="*/ 8 h 220"/>
                <a:gd name="T66" fmla="*/ 25 w 305"/>
                <a:gd name="T67" fmla="*/ 17 h 220"/>
                <a:gd name="T68" fmla="*/ 0 w 305"/>
                <a:gd name="T69" fmla="*/ 25 h 220"/>
                <a:gd name="T70" fmla="*/ 0 w 305"/>
                <a:gd name="T71" fmla="*/ 25 h 220"/>
                <a:gd name="T72" fmla="*/ 0 w 305"/>
                <a:gd name="T73" fmla="*/ 34 h 2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5"/>
                <a:gd name="T112" fmla="*/ 0 h 220"/>
                <a:gd name="T113" fmla="*/ 305 w 305"/>
                <a:gd name="T114" fmla="*/ 220 h 2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5" h="220">
                  <a:moveTo>
                    <a:pt x="0" y="34"/>
                  </a:moveTo>
                  <a:lnTo>
                    <a:pt x="0" y="34"/>
                  </a:lnTo>
                  <a:lnTo>
                    <a:pt x="25" y="25"/>
                  </a:lnTo>
                  <a:lnTo>
                    <a:pt x="51" y="17"/>
                  </a:lnTo>
                  <a:lnTo>
                    <a:pt x="76" y="8"/>
                  </a:lnTo>
                  <a:lnTo>
                    <a:pt x="102" y="8"/>
                  </a:lnTo>
                  <a:lnTo>
                    <a:pt x="127" y="8"/>
                  </a:lnTo>
                  <a:lnTo>
                    <a:pt x="144" y="8"/>
                  </a:lnTo>
                  <a:lnTo>
                    <a:pt x="169" y="17"/>
                  </a:lnTo>
                  <a:lnTo>
                    <a:pt x="186" y="25"/>
                  </a:lnTo>
                  <a:lnTo>
                    <a:pt x="212" y="34"/>
                  </a:lnTo>
                  <a:lnTo>
                    <a:pt x="229" y="51"/>
                  </a:lnTo>
                  <a:lnTo>
                    <a:pt x="246" y="68"/>
                  </a:lnTo>
                  <a:lnTo>
                    <a:pt x="254" y="93"/>
                  </a:lnTo>
                  <a:lnTo>
                    <a:pt x="271" y="118"/>
                  </a:lnTo>
                  <a:lnTo>
                    <a:pt x="280" y="152"/>
                  </a:lnTo>
                  <a:lnTo>
                    <a:pt x="288" y="186"/>
                  </a:lnTo>
                  <a:lnTo>
                    <a:pt x="288" y="220"/>
                  </a:lnTo>
                  <a:lnTo>
                    <a:pt x="305" y="220"/>
                  </a:lnTo>
                  <a:lnTo>
                    <a:pt x="297" y="186"/>
                  </a:lnTo>
                  <a:lnTo>
                    <a:pt x="288" y="144"/>
                  </a:lnTo>
                  <a:lnTo>
                    <a:pt x="280" y="118"/>
                  </a:lnTo>
                  <a:lnTo>
                    <a:pt x="271" y="85"/>
                  </a:lnTo>
                  <a:lnTo>
                    <a:pt x="254" y="59"/>
                  </a:lnTo>
                  <a:lnTo>
                    <a:pt x="237" y="42"/>
                  </a:lnTo>
                  <a:lnTo>
                    <a:pt x="220" y="25"/>
                  </a:lnTo>
                  <a:lnTo>
                    <a:pt x="195" y="17"/>
                  </a:lnTo>
                  <a:lnTo>
                    <a:pt x="169" y="8"/>
                  </a:lnTo>
                  <a:lnTo>
                    <a:pt x="153" y="0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76" y="0"/>
                  </a:lnTo>
                  <a:lnTo>
                    <a:pt x="51" y="8"/>
                  </a:lnTo>
                  <a:lnTo>
                    <a:pt x="25" y="17"/>
                  </a:lnTo>
                  <a:lnTo>
                    <a:pt x="0" y="2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5" name="Freeform 303"/>
            <p:cNvSpPr>
              <a:spLocks/>
            </p:cNvSpPr>
            <p:nvPr/>
          </p:nvSpPr>
          <p:spPr bwMode="auto">
            <a:xfrm>
              <a:off x="652" y="1931"/>
              <a:ext cx="339" cy="288"/>
            </a:xfrm>
            <a:custGeom>
              <a:avLst/>
              <a:gdLst>
                <a:gd name="T0" fmla="*/ 17 w 339"/>
                <a:gd name="T1" fmla="*/ 280 h 288"/>
                <a:gd name="T2" fmla="*/ 17 w 339"/>
                <a:gd name="T3" fmla="*/ 288 h 288"/>
                <a:gd name="T4" fmla="*/ 34 w 339"/>
                <a:gd name="T5" fmla="*/ 271 h 288"/>
                <a:gd name="T6" fmla="*/ 51 w 339"/>
                <a:gd name="T7" fmla="*/ 246 h 288"/>
                <a:gd name="T8" fmla="*/ 68 w 339"/>
                <a:gd name="T9" fmla="*/ 229 h 288"/>
                <a:gd name="T10" fmla="*/ 85 w 339"/>
                <a:gd name="T11" fmla="*/ 212 h 288"/>
                <a:gd name="T12" fmla="*/ 110 w 339"/>
                <a:gd name="T13" fmla="*/ 195 h 288"/>
                <a:gd name="T14" fmla="*/ 127 w 339"/>
                <a:gd name="T15" fmla="*/ 170 h 288"/>
                <a:gd name="T16" fmla="*/ 144 w 339"/>
                <a:gd name="T17" fmla="*/ 153 h 288"/>
                <a:gd name="T18" fmla="*/ 170 w 339"/>
                <a:gd name="T19" fmla="*/ 136 h 288"/>
                <a:gd name="T20" fmla="*/ 187 w 339"/>
                <a:gd name="T21" fmla="*/ 119 h 288"/>
                <a:gd name="T22" fmla="*/ 204 w 339"/>
                <a:gd name="T23" fmla="*/ 102 h 288"/>
                <a:gd name="T24" fmla="*/ 229 w 339"/>
                <a:gd name="T25" fmla="*/ 85 h 288"/>
                <a:gd name="T26" fmla="*/ 246 w 339"/>
                <a:gd name="T27" fmla="*/ 68 h 288"/>
                <a:gd name="T28" fmla="*/ 271 w 339"/>
                <a:gd name="T29" fmla="*/ 51 h 288"/>
                <a:gd name="T30" fmla="*/ 297 w 339"/>
                <a:gd name="T31" fmla="*/ 34 h 288"/>
                <a:gd name="T32" fmla="*/ 314 w 339"/>
                <a:gd name="T33" fmla="*/ 26 h 288"/>
                <a:gd name="T34" fmla="*/ 339 w 339"/>
                <a:gd name="T35" fmla="*/ 9 h 288"/>
                <a:gd name="T36" fmla="*/ 339 w 339"/>
                <a:gd name="T37" fmla="*/ 0 h 288"/>
                <a:gd name="T38" fmla="*/ 314 w 339"/>
                <a:gd name="T39" fmla="*/ 9 h 288"/>
                <a:gd name="T40" fmla="*/ 288 w 339"/>
                <a:gd name="T41" fmla="*/ 26 h 288"/>
                <a:gd name="T42" fmla="*/ 263 w 339"/>
                <a:gd name="T43" fmla="*/ 43 h 288"/>
                <a:gd name="T44" fmla="*/ 237 w 339"/>
                <a:gd name="T45" fmla="*/ 60 h 288"/>
                <a:gd name="T46" fmla="*/ 220 w 339"/>
                <a:gd name="T47" fmla="*/ 77 h 288"/>
                <a:gd name="T48" fmla="*/ 195 w 339"/>
                <a:gd name="T49" fmla="*/ 85 h 288"/>
                <a:gd name="T50" fmla="*/ 178 w 339"/>
                <a:gd name="T51" fmla="*/ 110 h 288"/>
                <a:gd name="T52" fmla="*/ 161 w 339"/>
                <a:gd name="T53" fmla="*/ 127 h 288"/>
                <a:gd name="T54" fmla="*/ 136 w 339"/>
                <a:gd name="T55" fmla="*/ 144 h 288"/>
                <a:gd name="T56" fmla="*/ 119 w 339"/>
                <a:gd name="T57" fmla="*/ 161 h 288"/>
                <a:gd name="T58" fmla="*/ 102 w 339"/>
                <a:gd name="T59" fmla="*/ 178 h 288"/>
                <a:gd name="T60" fmla="*/ 76 w 339"/>
                <a:gd name="T61" fmla="*/ 204 h 288"/>
                <a:gd name="T62" fmla="*/ 60 w 339"/>
                <a:gd name="T63" fmla="*/ 221 h 288"/>
                <a:gd name="T64" fmla="*/ 43 w 339"/>
                <a:gd name="T65" fmla="*/ 237 h 288"/>
                <a:gd name="T66" fmla="*/ 26 w 339"/>
                <a:gd name="T67" fmla="*/ 263 h 288"/>
                <a:gd name="T68" fmla="*/ 9 w 339"/>
                <a:gd name="T69" fmla="*/ 280 h 288"/>
                <a:gd name="T70" fmla="*/ 0 w 339"/>
                <a:gd name="T71" fmla="*/ 280 h 288"/>
                <a:gd name="T72" fmla="*/ 9 w 339"/>
                <a:gd name="T73" fmla="*/ 280 h 288"/>
                <a:gd name="T74" fmla="*/ 0 w 339"/>
                <a:gd name="T75" fmla="*/ 280 h 288"/>
                <a:gd name="T76" fmla="*/ 0 w 339"/>
                <a:gd name="T77" fmla="*/ 280 h 288"/>
                <a:gd name="T78" fmla="*/ 17 w 339"/>
                <a:gd name="T79" fmla="*/ 280 h 2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9"/>
                <a:gd name="T121" fmla="*/ 0 h 288"/>
                <a:gd name="T122" fmla="*/ 339 w 339"/>
                <a:gd name="T123" fmla="*/ 288 h 2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9" h="288">
                  <a:moveTo>
                    <a:pt x="17" y="280"/>
                  </a:moveTo>
                  <a:lnTo>
                    <a:pt x="17" y="288"/>
                  </a:lnTo>
                  <a:lnTo>
                    <a:pt x="34" y="271"/>
                  </a:lnTo>
                  <a:lnTo>
                    <a:pt x="51" y="246"/>
                  </a:lnTo>
                  <a:lnTo>
                    <a:pt x="68" y="229"/>
                  </a:lnTo>
                  <a:lnTo>
                    <a:pt x="85" y="212"/>
                  </a:lnTo>
                  <a:lnTo>
                    <a:pt x="110" y="195"/>
                  </a:lnTo>
                  <a:lnTo>
                    <a:pt x="127" y="170"/>
                  </a:lnTo>
                  <a:lnTo>
                    <a:pt x="144" y="153"/>
                  </a:lnTo>
                  <a:lnTo>
                    <a:pt x="170" y="136"/>
                  </a:lnTo>
                  <a:lnTo>
                    <a:pt x="187" y="119"/>
                  </a:lnTo>
                  <a:lnTo>
                    <a:pt x="204" y="102"/>
                  </a:lnTo>
                  <a:lnTo>
                    <a:pt x="229" y="85"/>
                  </a:lnTo>
                  <a:lnTo>
                    <a:pt x="246" y="68"/>
                  </a:lnTo>
                  <a:lnTo>
                    <a:pt x="271" y="51"/>
                  </a:lnTo>
                  <a:lnTo>
                    <a:pt x="297" y="34"/>
                  </a:lnTo>
                  <a:lnTo>
                    <a:pt x="314" y="26"/>
                  </a:lnTo>
                  <a:lnTo>
                    <a:pt x="339" y="9"/>
                  </a:lnTo>
                  <a:lnTo>
                    <a:pt x="339" y="0"/>
                  </a:lnTo>
                  <a:lnTo>
                    <a:pt x="314" y="9"/>
                  </a:lnTo>
                  <a:lnTo>
                    <a:pt x="288" y="26"/>
                  </a:lnTo>
                  <a:lnTo>
                    <a:pt x="263" y="43"/>
                  </a:lnTo>
                  <a:lnTo>
                    <a:pt x="237" y="60"/>
                  </a:lnTo>
                  <a:lnTo>
                    <a:pt x="220" y="77"/>
                  </a:lnTo>
                  <a:lnTo>
                    <a:pt x="195" y="85"/>
                  </a:lnTo>
                  <a:lnTo>
                    <a:pt x="178" y="110"/>
                  </a:lnTo>
                  <a:lnTo>
                    <a:pt x="161" y="127"/>
                  </a:lnTo>
                  <a:lnTo>
                    <a:pt x="136" y="144"/>
                  </a:lnTo>
                  <a:lnTo>
                    <a:pt x="119" y="161"/>
                  </a:lnTo>
                  <a:lnTo>
                    <a:pt x="102" y="178"/>
                  </a:lnTo>
                  <a:lnTo>
                    <a:pt x="76" y="204"/>
                  </a:lnTo>
                  <a:lnTo>
                    <a:pt x="60" y="221"/>
                  </a:lnTo>
                  <a:lnTo>
                    <a:pt x="43" y="237"/>
                  </a:lnTo>
                  <a:lnTo>
                    <a:pt x="26" y="263"/>
                  </a:lnTo>
                  <a:lnTo>
                    <a:pt x="9" y="280"/>
                  </a:lnTo>
                  <a:lnTo>
                    <a:pt x="0" y="280"/>
                  </a:lnTo>
                  <a:lnTo>
                    <a:pt x="9" y="280"/>
                  </a:lnTo>
                  <a:lnTo>
                    <a:pt x="0" y="280"/>
                  </a:lnTo>
                  <a:lnTo>
                    <a:pt x="17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6" name="Freeform 304"/>
            <p:cNvSpPr>
              <a:spLocks/>
            </p:cNvSpPr>
            <p:nvPr/>
          </p:nvSpPr>
          <p:spPr bwMode="auto">
            <a:xfrm>
              <a:off x="652" y="2211"/>
              <a:ext cx="161" cy="381"/>
            </a:xfrm>
            <a:custGeom>
              <a:avLst/>
              <a:gdLst>
                <a:gd name="T0" fmla="*/ 161 w 161"/>
                <a:gd name="T1" fmla="*/ 373 h 381"/>
                <a:gd name="T2" fmla="*/ 161 w 161"/>
                <a:gd name="T3" fmla="*/ 373 h 381"/>
                <a:gd name="T4" fmla="*/ 119 w 161"/>
                <a:gd name="T5" fmla="*/ 330 h 381"/>
                <a:gd name="T6" fmla="*/ 85 w 161"/>
                <a:gd name="T7" fmla="*/ 279 h 381"/>
                <a:gd name="T8" fmla="*/ 60 w 161"/>
                <a:gd name="T9" fmla="*/ 212 h 381"/>
                <a:gd name="T10" fmla="*/ 43 w 161"/>
                <a:gd name="T11" fmla="*/ 152 h 381"/>
                <a:gd name="T12" fmla="*/ 26 w 161"/>
                <a:gd name="T13" fmla="*/ 93 h 381"/>
                <a:gd name="T14" fmla="*/ 17 w 161"/>
                <a:gd name="T15" fmla="*/ 51 h 381"/>
                <a:gd name="T16" fmla="*/ 17 w 161"/>
                <a:gd name="T17" fmla="*/ 17 h 381"/>
                <a:gd name="T18" fmla="*/ 17 w 161"/>
                <a:gd name="T19" fmla="*/ 0 h 381"/>
                <a:gd name="T20" fmla="*/ 0 w 161"/>
                <a:gd name="T21" fmla="*/ 0 h 381"/>
                <a:gd name="T22" fmla="*/ 9 w 161"/>
                <a:gd name="T23" fmla="*/ 17 h 381"/>
                <a:gd name="T24" fmla="*/ 9 w 161"/>
                <a:gd name="T25" fmla="*/ 51 h 381"/>
                <a:gd name="T26" fmla="*/ 17 w 161"/>
                <a:gd name="T27" fmla="*/ 93 h 381"/>
                <a:gd name="T28" fmla="*/ 26 w 161"/>
                <a:gd name="T29" fmla="*/ 152 h 381"/>
                <a:gd name="T30" fmla="*/ 51 w 161"/>
                <a:gd name="T31" fmla="*/ 220 h 381"/>
                <a:gd name="T32" fmla="*/ 76 w 161"/>
                <a:gd name="T33" fmla="*/ 279 h 381"/>
                <a:gd name="T34" fmla="*/ 110 w 161"/>
                <a:gd name="T35" fmla="*/ 339 h 381"/>
                <a:gd name="T36" fmla="*/ 153 w 161"/>
                <a:gd name="T37" fmla="*/ 381 h 381"/>
                <a:gd name="T38" fmla="*/ 153 w 161"/>
                <a:gd name="T39" fmla="*/ 381 h 381"/>
                <a:gd name="T40" fmla="*/ 161 w 161"/>
                <a:gd name="T41" fmla="*/ 373 h 3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1"/>
                <a:gd name="T64" fmla="*/ 0 h 381"/>
                <a:gd name="T65" fmla="*/ 161 w 161"/>
                <a:gd name="T66" fmla="*/ 381 h 3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1" h="381">
                  <a:moveTo>
                    <a:pt x="161" y="373"/>
                  </a:moveTo>
                  <a:lnTo>
                    <a:pt x="161" y="373"/>
                  </a:lnTo>
                  <a:lnTo>
                    <a:pt x="119" y="330"/>
                  </a:lnTo>
                  <a:lnTo>
                    <a:pt x="85" y="279"/>
                  </a:lnTo>
                  <a:lnTo>
                    <a:pt x="60" y="212"/>
                  </a:lnTo>
                  <a:lnTo>
                    <a:pt x="43" y="152"/>
                  </a:lnTo>
                  <a:lnTo>
                    <a:pt x="26" y="93"/>
                  </a:lnTo>
                  <a:lnTo>
                    <a:pt x="17" y="51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9" y="17"/>
                  </a:lnTo>
                  <a:lnTo>
                    <a:pt x="9" y="51"/>
                  </a:lnTo>
                  <a:lnTo>
                    <a:pt x="17" y="93"/>
                  </a:lnTo>
                  <a:lnTo>
                    <a:pt x="26" y="152"/>
                  </a:lnTo>
                  <a:lnTo>
                    <a:pt x="51" y="220"/>
                  </a:lnTo>
                  <a:lnTo>
                    <a:pt x="76" y="279"/>
                  </a:lnTo>
                  <a:lnTo>
                    <a:pt x="110" y="339"/>
                  </a:lnTo>
                  <a:lnTo>
                    <a:pt x="153" y="381"/>
                  </a:lnTo>
                  <a:lnTo>
                    <a:pt x="161" y="3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7" name="Freeform 305"/>
            <p:cNvSpPr>
              <a:spLocks/>
            </p:cNvSpPr>
            <p:nvPr/>
          </p:nvSpPr>
          <p:spPr bwMode="auto">
            <a:xfrm>
              <a:off x="805" y="2584"/>
              <a:ext cx="322" cy="76"/>
            </a:xfrm>
            <a:custGeom>
              <a:avLst/>
              <a:gdLst>
                <a:gd name="T0" fmla="*/ 322 w 322"/>
                <a:gd name="T1" fmla="*/ 50 h 76"/>
                <a:gd name="T2" fmla="*/ 322 w 322"/>
                <a:gd name="T3" fmla="*/ 50 h 76"/>
                <a:gd name="T4" fmla="*/ 305 w 322"/>
                <a:gd name="T5" fmla="*/ 50 h 76"/>
                <a:gd name="T6" fmla="*/ 288 w 322"/>
                <a:gd name="T7" fmla="*/ 50 h 76"/>
                <a:gd name="T8" fmla="*/ 271 w 322"/>
                <a:gd name="T9" fmla="*/ 59 h 76"/>
                <a:gd name="T10" fmla="*/ 254 w 322"/>
                <a:gd name="T11" fmla="*/ 59 h 76"/>
                <a:gd name="T12" fmla="*/ 237 w 322"/>
                <a:gd name="T13" fmla="*/ 59 h 76"/>
                <a:gd name="T14" fmla="*/ 220 w 322"/>
                <a:gd name="T15" fmla="*/ 59 h 76"/>
                <a:gd name="T16" fmla="*/ 203 w 322"/>
                <a:gd name="T17" fmla="*/ 59 h 76"/>
                <a:gd name="T18" fmla="*/ 178 w 322"/>
                <a:gd name="T19" fmla="*/ 67 h 76"/>
                <a:gd name="T20" fmla="*/ 161 w 322"/>
                <a:gd name="T21" fmla="*/ 59 h 76"/>
                <a:gd name="T22" fmla="*/ 144 w 322"/>
                <a:gd name="T23" fmla="*/ 59 h 76"/>
                <a:gd name="T24" fmla="*/ 118 w 322"/>
                <a:gd name="T25" fmla="*/ 50 h 76"/>
                <a:gd name="T26" fmla="*/ 101 w 322"/>
                <a:gd name="T27" fmla="*/ 50 h 76"/>
                <a:gd name="T28" fmla="*/ 76 w 322"/>
                <a:gd name="T29" fmla="*/ 42 h 76"/>
                <a:gd name="T30" fmla="*/ 51 w 322"/>
                <a:gd name="T31" fmla="*/ 25 h 76"/>
                <a:gd name="T32" fmla="*/ 34 w 322"/>
                <a:gd name="T33" fmla="*/ 16 h 76"/>
                <a:gd name="T34" fmla="*/ 8 w 322"/>
                <a:gd name="T35" fmla="*/ 0 h 76"/>
                <a:gd name="T36" fmla="*/ 0 w 322"/>
                <a:gd name="T37" fmla="*/ 8 h 76"/>
                <a:gd name="T38" fmla="*/ 25 w 322"/>
                <a:gd name="T39" fmla="*/ 25 h 76"/>
                <a:gd name="T40" fmla="*/ 51 w 322"/>
                <a:gd name="T41" fmla="*/ 42 h 76"/>
                <a:gd name="T42" fmla="*/ 76 w 322"/>
                <a:gd name="T43" fmla="*/ 50 h 76"/>
                <a:gd name="T44" fmla="*/ 93 w 322"/>
                <a:gd name="T45" fmla="*/ 59 h 76"/>
                <a:gd name="T46" fmla="*/ 118 w 322"/>
                <a:gd name="T47" fmla="*/ 67 h 76"/>
                <a:gd name="T48" fmla="*/ 135 w 322"/>
                <a:gd name="T49" fmla="*/ 67 h 76"/>
                <a:gd name="T50" fmla="*/ 161 w 322"/>
                <a:gd name="T51" fmla="*/ 76 h 76"/>
                <a:gd name="T52" fmla="*/ 178 w 322"/>
                <a:gd name="T53" fmla="*/ 76 h 76"/>
                <a:gd name="T54" fmla="*/ 203 w 322"/>
                <a:gd name="T55" fmla="*/ 76 h 76"/>
                <a:gd name="T56" fmla="*/ 220 w 322"/>
                <a:gd name="T57" fmla="*/ 76 h 76"/>
                <a:gd name="T58" fmla="*/ 237 w 322"/>
                <a:gd name="T59" fmla="*/ 76 h 76"/>
                <a:gd name="T60" fmla="*/ 254 w 322"/>
                <a:gd name="T61" fmla="*/ 67 h 76"/>
                <a:gd name="T62" fmla="*/ 271 w 322"/>
                <a:gd name="T63" fmla="*/ 67 h 76"/>
                <a:gd name="T64" fmla="*/ 288 w 322"/>
                <a:gd name="T65" fmla="*/ 67 h 76"/>
                <a:gd name="T66" fmla="*/ 305 w 322"/>
                <a:gd name="T67" fmla="*/ 67 h 76"/>
                <a:gd name="T68" fmla="*/ 322 w 322"/>
                <a:gd name="T69" fmla="*/ 59 h 76"/>
                <a:gd name="T70" fmla="*/ 322 w 322"/>
                <a:gd name="T71" fmla="*/ 59 h 76"/>
                <a:gd name="T72" fmla="*/ 322 w 322"/>
                <a:gd name="T73" fmla="*/ 5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2"/>
                <a:gd name="T112" fmla="*/ 0 h 76"/>
                <a:gd name="T113" fmla="*/ 322 w 32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2" h="76">
                  <a:moveTo>
                    <a:pt x="322" y="50"/>
                  </a:moveTo>
                  <a:lnTo>
                    <a:pt x="322" y="50"/>
                  </a:lnTo>
                  <a:lnTo>
                    <a:pt x="305" y="50"/>
                  </a:lnTo>
                  <a:lnTo>
                    <a:pt x="288" y="50"/>
                  </a:lnTo>
                  <a:lnTo>
                    <a:pt x="271" y="59"/>
                  </a:lnTo>
                  <a:lnTo>
                    <a:pt x="254" y="59"/>
                  </a:lnTo>
                  <a:lnTo>
                    <a:pt x="237" y="59"/>
                  </a:lnTo>
                  <a:lnTo>
                    <a:pt x="220" y="59"/>
                  </a:lnTo>
                  <a:lnTo>
                    <a:pt x="203" y="59"/>
                  </a:lnTo>
                  <a:lnTo>
                    <a:pt x="178" y="67"/>
                  </a:lnTo>
                  <a:lnTo>
                    <a:pt x="161" y="59"/>
                  </a:lnTo>
                  <a:lnTo>
                    <a:pt x="144" y="59"/>
                  </a:lnTo>
                  <a:lnTo>
                    <a:pt x="118" y="50"/>
                  </a:lnTo>
                  <a:lnTo>
                    <a:pt x="101" y="50"/>
                  </a:lnTo>
                  <a:lnTo>
                    <a:pt x="76" y="42"/>
                  </a:lnTo>
                  <a:lnTo>
                    <a:pt x="51" y="25"/>
                  </a:lnTo>
                  <a:lnTo>
                    <a:pt x="3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25" y="25"/>
                  </a:lnTo>
                  <a:lnTo>
                    <a:pt x="51" y="42"/>
                  </a:lnTo>
                  <a:lnTo>
                    <a:pt x="76" y="50"/>
                  </a:lnTo>
                  <a:lnTo>
                    <a:pt x="93" y="59"/>
                  </a:lnTo>
                  <a:lnTo>
                    <a:pt x="118" y="67"/>
                  </a:lnTo>
                  <a:lnTo>
                    <a:pt x="135" y="67"/>
                  </a:lnTo>
                  <a:lnTo>
                    <a:pt x="161" y="76"/>
                  </a:lnTo>
                  <a:lnTo>
                    <a:pt x="178" y="76"/>
                  </a:lnTo>
                  <a:lnTo>
                    <a:pt x="203" y="76"/>
                  </a:lnTo>
                  <a:lnTo>
                    <a:pt x="220" y="76"/>
                  </a:lnTo>
                  <a:lnTo>
                    <a:pt x="237" y="76"/>
                  </a:lnTo>
                  <a:lnTo>
                    <a:pt x="254" y="67"/>
                  </a:lnTo>
                  <a:lnTo>
                    <a:pt x="271" y="67"/>
                  </a:lnTo>
                  <a:lnTo>
                    <a:pt x="288" y="67"/>
                  </a:lnTo>
                  <a:lnTo>
                    <a:pt x="305" y="67"/>
                  </a:lnTo>
                  <a:lnTo>
                    <a:pt x="322" y="59"/>
                  </a:lnTo>
                  <a:lnTo>
                    <a:pt x="32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8" name="Freeform 306"/>
            <p:cNvSpPr>
              <a:spLocks/>
            </p:cNvSpPr>
            <p:nvPr/>
          </p:nvSpPr>
          <p:spPr bwMode="auto">
            <a:xfrm>
              <a:off x="1127" y="2516"/>
              <a:ext cx="220" cy="127"/>
            </a:xfrm>
            <a:custGeom>
              <a:avLst/>
              <a:gdLst>
                <a:gd name="T0" fmla="*/ 211 w 220"/>
                <a:gd name="T1" fmla="*/ 0 h 127"/>
                <a:gd name="T2" fmla="*/ 211 w 220"/>
                <a:gd name="T3" fmla="*/ 0 h 127"/>
                <a:gd name="T4" fmla="*/ 203 w 220"/>
                <a:gd name="T5" fmla="*/ 17 h 127"/>
                <a:gd name="T6" fmla="*/ 194 w 220"/>
                <a:gd name="T7" fmla="*/ 34 h 127"/>
                <a:gd name="T8" fmla="*/ 177 w 220"/>
                <a:gd name="T9" fmla="*/ 42 h 127"/>
                <a:gd name="T10" fmla="*/ 169 w 220"/>
                <a:gd name="T11" fmla="*/ 59 h 127"/>
                <a:gd name="T12" fmla="*/ 161 w 220"/>
                <a:gd name="T13" fmla="*/ 68 h 127"/>
                <a:gd name="T14" fmla="*/ 152 w 220"/>
                <a:gd name="T15" fmla="*/ 76 h 127"/>
                <a:gd name="T16" fmla="*/ 135 w 220"/>
                <a:gd name="T17" fmla="*/ 76 h 127"/>
                <a:gd name="T18" fmla="*/ 127 w 220"/>
                <a:gd name="T19" fmla="*/ 84 h 127"/>
                <a:gd name="T20" fmla="*/ 110 w 220"/>
                <a:gd name="T21" fmla="*/ 93 h 127"/>
                <a:gd name="T22" fmla="*/ 93 w 220"/>
                <a:gd name="T23" fmla="*/ 101 h 127"/>
                <a:gd name="T24" fmla="*/ 84 w 220"/>
                <a:gd name="T25" fmla="*/ 101 h 127"/>
                <a:gd name="T26" fmla="*/ 67 w 220"/>
                <a:gd name="T27" fmla="*/ 110 h 127"/>
                <a:gd name="T28" fmla="*/ 50 w 220"/>
                <a:gd name="T29" fmla="*/ 110 h 127"/>
                <a:gd name="T30" fmla="*/ 33 w 220"/>
                <a:gd name="T31" fmla="*/ 110 h 127"/>
                <a:gd name="T32" fmla="*/ 17 w 220"/>
                <a:gd name="T33" fmla="*/ 118 h 127"/>
                <a:gd name="T34" fmla="*/ 0 w 220"/>
                <a:gd name="T35" fmla="*/ 118 h 127"/>
                <a:gd name="T36" fmla="*/ 0 w 220"/>
                <a:gd name="T37" fmla="*/ 127 h 127"/>
                <a:gd name="T38" fmla="*/ 17 w 220"/>
                <a:gd name="T39" fmla="*/ 127 h 127"/>
                <a:gd name="T40" fmla="*/ 33 w 220"/>
                <a:gd name="T41" fmla="*/ 127 h 127"/>
                <a:gd name="T42" fmla="*/ 50 w 220"/>
                <a:gd name="T43" fmla="*/ 118 h 127"/>
                <a:gd name="T44" fmla="*/ 67 w 220"/>
                <a:gd name="T45" fmla="*/ 118 h 127"/>
                <a:gd name="T46" fmla="*/ 84 w 220"/>
                <a:gd name="T47" fmla="*/ 118 h 127"/>
                <a:gd name="T48" fmla="*/ 101 w 220"/>
                <a:gd name="T49" fmla="*/ 110 h 127"/>
                <a:gd name="T50" fmla="*/ 110 w 220"/>
                <a:gd name="T51" fmla="*/ 101 h 127"/>
                <a:gd name="T52" fmla="*/ 127 w 220"/>
                <a:gd name="T53" fmla="*/ 101 h 127"/>
                <a:gd name="T54" fmla="*/ 144 w 220"/>
                <a:gd name="T55" fmla="*/ 93 h 127"/>
                <a:gd name="T56" fmla="*/ 152 w 220"/>
                <a:gd name="T57" fmla="*/ 84 h 127"/>
                <a:gd name="T58" fmla="*/ 169 w 220"/>
                <a:gd name="T59" fmla="*/ 76 h 127"/>
                <a:gd name="T60" fmla="*/ 177 w 220"/>
                <a:gd name="T61" fmla="*/ 59 h 127"/>
                <a:gd name="T62" fmla="*/ 194 w 220"/>
                <a:gd name="T63" fmla="*/ 51 h 127"/>
                <a:gd name="T64" fmla="*/ 203 w 220"/>
                <a:gd name="T65" fmla="*/ 42 h 127"/>
                <a:gd name="T66" fmla="*/ 211 w 220"/>
                <a:gd name="T67" fmla="*/ 25 h 127"/>
                <a:gd name="T68" fmla="*/ 220 w 220"/>
                <a:gd name="T69" fmla="*/ 8 h 127"/>
                <a:gd name="T70" fmla="*/ 220 w 220"/>
                <a:gd name="T71" fmla="*/ 8 h 127"/>
                <a:gd name="T72" fmla="*/ 211 w 220"/>
                <a:gd name="T73" fmla="*/ 0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127"/>
                <a:gd name="T113" fmla="*/ 220 w 22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127">
                  <a:moveTo>
                    <a:pt x="211" y="0"/>
                  </a:moveTo>
                  <a:lnTo>
                    <a:pt x="211" y="0"/>
                  </a:lnTo>
                  <a:lnTo>
                    <a:pt x="203" y="17"/>
                  </a:lnTo>
                  <a:lnTo>
                    <a:pt x="194" y="34"/>
                  </a:lnTo>
                  <a:lnTo>
                    <a:pt x="177" y="42"/>
                  </a:lnTo>
                  <a:lnTo>
                    <a:pt x="169" y="59"/>
                  </a:lnTo>
                  <a:lnTo>
                    <a:pt x="161" y="68"/>
                  </a:lnTo>
                  <a:lnTo>
                    <a:pt x="152" y="76"/>
                  </a:lnTo>
                  <a:lnTo>
                    <a:pt x="135" y="76"/>
                  </a:lnTo>
                  <a:lnTo>
                    <a:pt x="127" y="84"/>
                  </a:lnTo>
                  <a:lnTo>
                    <a:pt x="110" y="93"/>
                  </a:lnTo>
                  <a:lnTo>
                    <a:pt x="93" y="101"/>
                  </a:lnTo>
                  <a:lnTo>
                    <a:pt x="84" y="101"/>
                  </a:lnTo>
                  <a:lnTo>
                    <a:pt x="67" y="110"/>
                  </a:lnTo>
                  <a:lnTo>
                    <a:pt x="50" y="110"/>
                  </a:lnTo>
                  <a:lnTo>
                    <a:pt x="33" y="110"/>
                  </a:lnTo>
                  <a:lnTo>
                    <a:pt x="17" y="118"/>
                  </a:lnTo>
                  <a:lnTo>
                    <a:pt x="0" y="118"/>
                  </a:lnTo>
                  <a:lnTo>
                    <a:pt x="0" y="127"/>
                  </a:lnTo>
                  <a:lnTo>
                    <a:pt x="17" y="127"/>
                  </a:lnTo>
                  <a:lnTo>
                    <a:pt x="33" y="127"/>
                  </a:lnTo>
                  <a:lnTo>
                    <a:pt x="50" y="118"/>
                  </a:lnTo>
                  <a:lnTo>
                    <a:pt x="67" y="118"/>
                  </a:lnTo>
                  <a:lnTo>
                    <a:pt x="84" y="118"/>
                  </a:lnTo>
                  <a:lnTo>
                    <a:pt x="101" y="110"/>
                  </a:lnTo>
                  <a:lnTo>
                    <a:pt x="110" y="101"/>
                  </a:lnTo>
                  <a:lnTo>
                    <a:pt x="127" y="101"/>
                  </a:lnTo>
                  <a:lnTo>
                    <a:pt x="144" y="93"/>
                  </a:lnTo>
                  <a:lnTo>
                    <a:pt x="152" y="84"/>
                  </a:lnTo>
                  <a:lnTo>
                    <a:pt x="169" y="76"/>
                  </a:lnTo>
                  <a:lnTo>
                    <a:pt x="177" y="59"/>
                  </a:lnTo>
                  <a:lnTo>
                    <a:pt x="194" y="51"/>
                  </a:lnTo>
                  <a:lnTo>
                    <a:pt x="203" y="42"/>
                  </a:lnTo>
                  <a:lnTo>
                    <a:pt x="211" y="25"/>
                  </a:lnTo>
                  <a:lnTo>
                    <a:pt x="220" y="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29" name="Freeform 307"/>
            <p:cNvSpPr>
              <a:spLocks/>
            </p:cNvSpPr>
            <p:nvPr/>
          </p:nvSpPr>
          <p:spPr bwMode="auto">
            <a:xfrm>
              <a:off x="1338" y="2287"/>
              <a:ext cx="127" cy="237"/>
            </a:xfrm>
            <a:custGeom>
              <a:avLst/>
              <a:gdLst>
                <a:gd name="T0" fmla="*/ 102 w 127"/>
                <a:gd name="T1" fmla="*/ 9 h 237"/>
                <a:gd name="T2" fmla="*/ 102 w 127"/>
                <a:gd name="T3" fmla="*/ 9 h 237"/>
                <a:gd name="T4" fmla="*/ 110 w 127"/>
                <a:gd name="T5" fmla="*/ 17 h 237"/>
                <a:gd name="T6" fmla="*/ 110 w 127"/>
                <a:gd name="T7" fmla="*/ 42 h 237"/>
                <a:gd name="T8" fmla="*/ 102 w 127"/>
                <a:gd name="T9" fmla="*/ 68 h 237"/>
                <a:gd name="T10" fmla="*/ 85 w 127"/>
                <a:gd name="T11" fmla="*/ 93 h 237"/>
                <a:gd name="T12" fmla="*/ 60 w 127"/>
                <a:gd name="T13" fmla="*/ 127 h 237"/>
                <a:gd name="T14" fmla="*/ 34 w 127"/>
                <a:gd name="T15" fmla="*/ 161 h 237"/>
                <a:gd name="T16" fmla="*/ 17 w 127"/>
                <a:gd name="T17" fmla="*/ 195 h 237"/>
                <a:gd name="T18" fmla="*/ 0 w 127"/>
                <a:gd name="T19" fmla="*/ 229 h 237"/>
                <a:gd name="T20" fmla="*/ 9 w 127"/>
                <a:gd name="T21" fmla="*/ 237 h 237"/>
                <a:gd name="T22" fmla="*/ 26 w 127"/>
                <a:gd name="T23" fmla="*/ 203 h 237"/>
                <a:gd name="T24" fmla="*/ 51 w 127"/>
                <a:gd name="T25" fmla="*/ 169 h 237"/>
                <a:gd name="T26" fmla="*/ 68 w 127"/>
                <a:gd name="T27" fmla="*/ 136 h 237"/>
                <a:gd name="T28" fmla="*/ 94 w 127"/>
                <a:gd name="T29" fmla="*/ 102 h 237"/>
                <a:gd name="T30" fmla="*/ 110 w 127"/>
                <a:gd name="T31" fmla="*/ 76 h 237"/>
                <a:gd name="T32" fmla="*/ 119 w 127"/>
                <a:gd name="T33" fmla="*/ 42 h 237"/>
                <a:gd name="T34" fmla="*/ 127 w 127"/>
                <a:gd name="T35" fmla="*/ 17 h 237"/>
                <a:gd name="T36" fmla="*/ 119 w 127"/>
                <a:gd name="T37" fmla="*/ 0 h 237"/>
                <a:gd name="T38" fmla="*/ 119 w 127"/>
                <a:gd name="T39" fmla="*/ 0 h 237"/>
                <a:gd name="T40" fmla="*/ 102 w 127"/>
                <a:gd name="T41" fmla="*/ 9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237"/>
                <a:gd name="T65" fmla="*/ 127 w 127"/>
                <a:gd name="T66" fmla="*/ 237 h 2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237">
                  <a:moveTo>
                    <a:pt x="102" y="9"/>
                  </a:moveTo>
                  <a:lnTo>
                    <a:pt x="102" y="9"/>
                  </a:lnTo>
                  <a:lnTo>
                    <a:pt x="110" y="17"/>
                  </a:lnTo>
                  <a:lnTo>
                    <a:pt x="110" y="42"/>
                  </a:lnTo>
                  <a:lnTo>
                    <a:pt x="102" y="68"/>
                  </a:lnTo>
                  <a:lnTo>
                    <a:pt x="85" y="93"/>
                  </a:lnTo>
                  <a:lnTo>
                    <a:pt x="60" y="127"/>
                  </a:lnTo>
                  <a:lnTo>
                    <a:pt x="34" y="161"/>
                  </a:lnTo>
                  <a:lnTo>
                    <a:pt x="17" y="195"/>
                  </a:lnTo>
                  <a:lnTo>
                    <a:pt x="0" y="229"/>
                  </a:lnTo>
                  <a:lnTo>
                    <a:pt x="9" y="237"/>
                  </a:lnTo>
                  <a:lnTo>
                    <a:pt x="26" y="203"/>
                  </a:lnTo>
                  <a:lnTo>
                    <a:pt x="51" y="169"/>
                  </a:lnTo>
                  <a:lnTo>
                    <a:pt x="68" y="136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9" y="42"/>
                  </a:lnTo>
                  <a:lnTo>
                    <a:pt x="127" y="17"/>
                  </a:lnTo>
                  <a:lnTo>
                    <a:pt x="119" y="0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0" name="Freeform 308"/>
            <p:cNvSpPr>
              <a:spLocks/>
            </p:cNvSpPr>
            <p:nvPr/>
          </p:nvSpPr>
          <p:spPr bwMode="auto">
            <a:xfrm>
              <a:off x="1279" y="2126"/>
              <a:ext cx="178" cy="170"/>
            </a:xfrm>
            <a:custGeom>
              <a:avLst/>
              <a:gdLst>
                <a:gd name="T0" fmla="*/ 0 w 178"/>
                <a:gd name="T1" fmla="*/ 0 h 170"/>
                <a:gd name="T2" fmla="*/ 0 w 178"/>
                <a:gd name="T3" fmla="*/ 9 h 170"/>
                <a:gd name="T4" fmla="*/ 9 w 178"/>
                <a:gd name="T5" fmla="*/ 17 h 170"/>
                <a:gd name="T6" fmla="*/ 17 w 178"/>
                <a:gd name="T7" fmla="*/ 34 h 170"/>
                <a:gd name="T8" fmla="*/ 25 w 178"/>
                <a:gd name="T9" fmla="*/ 51 h 170"/>
                <a:gd name="T10" fmla="*/ 34 w 178"/>
                <a:gd name="T11" fmla="*/ 59 h 170"/>
                <a:gd name="T12" fmla="*/ 42 w 178"/>
                <a:gd name="T13" fmla="*/ 76 h 170"/>
                <a:gd name="T14" fmla="*/ 59 w 178"/>
                <a:gd name="T15" fmla="*/ 85 h 170"/>
                <a:gd name="T16" fmla="*/ 68 w 178"/>
                <a:gd name="T17" fmla="*/ 93 h 170"/>
                <a:gd name="T18" fmla="*/ 76 w 178"/>
                <a:gd name="T19" fmla="*/ 102 h 170"/>
                <a:gd name="T20" fmla="*/ 93 w 178"/>
                <a:gd name="T21" fmla="*/ 110 h 170"/>
                <a:gd name="T22" fmla="*/ 102 w 178"/>
                <a:gd name="T23" fmla="*/ 119 h 170"/>
                <a:gd name="T24" fmla="*/ 119 w 178"/>
                <a:gd name="T25" fmla="*/ 127 h 170"/>
                <a:gd name="T26" fmla="*/ 127 w 178"/>
                <a:gd name="T27" fmla="*/ 136 h 170"/>
                <a:gd name="T28" fmla="*/ 136 w 178"/>
                <a:gd name="T29" fmla="*/ 144 h 170"/>
                <a:gd name="T30" fmla="*/ 153 w 178"/>
                <a:gd name="T31" fmla="*/ 153 h 170"/>
                <a:gd name="T32" fmla="*/ 161 w 178"/>
                <a:gd name="T33" fmla="*/ 161 h 170"/>
                <a:gd name="T34" fmla="*/ 161 w 178"/>
                <a:gd name="T35" fmla="*/ 170 h 170"/>
                <a:gd name="T36" fmla="*/ 178 w 178"/>
                <a:gd name="T37" fmla="*/ 161 h 170"/>
                <a:gd name="T38" fmla="*/ 169 w 178"/>
                <a:gd name="T39" fmla="*/ 144 h 170"/>
                <a:gd name="T40" fmla="*/ 161 w 178"/>
                <a:gd name="T41" fmla="*/ 144 h 170"/>
                <a:gd name="T42" fmla="*/ 144 w 178"/>
                <a:gd name="T43" fmla="*/ 136 h 170"/>
                <a:gd name="T44" fmla="*/ 136 w 178"/>
                <a:gd name="T45" fmla="*/ 127 h 170"/>
                <a:gd name="T46" fmla="*/ 127 w 178"/>
                <a:gd name="T47" fmla="*/ 119 h 170"/>
                <a:gd name="T48" fmla="*/ 110 w 178"/>
                <a:gd name="T49" fmla="*/ 110 h 170"/>
                <a:gd name="T50" fmla="*/ 102 w 178"/>
                <a:gd name="T51" fmla="*/ 102 h 170"/>
                <a:gd name="T52" fmla="*/ 85 w 178"/>
                <a:gd name="T53" fmla="*/ 93 h 170"/>
                <a:gd name="T54" fmla="*/ 76 w 178"/>
                <a:gd name="T55" fmla="*/ 85 h 170"/>
                <a:gd name="T56" fmla="*/ 59 w 178"/>
                <a:gd name="T57" fmla="*/ 76 h 170"/>
                <a:gd name="T58" fmla="*/ 51 w 178"/>
                <a:gd name="T59" fmla="*/ 68 h 170"/>
                <a:gd name="T60" fmla="*/ 42 w 178"/>
                <a:gd name="T61" fmla="*/ 51 h 170"/>
                <a:gd name="T62" fmla="*/ 34 w 178"/>
                <a:gd name="T63" fmla="*/ 42 h 170"/>
                <a:gd name="T64" fmla="*/ 25 w 178"/>
                <a:gd name="T65" fmla="*/ 26 h 170"/>
                <a:gd name="T66" fmla="*/ 17 w 178"/>
                <a:gd name="T67" fmla="*/ 17 h 170"/>
                <a:gd name="T68" fmla="*/ 17 w 178"/>
                <a:gd name="T69" fmla="*/ 0 h 170"/>
                <a:gd name="T70" fmla="*/ 17 w 178"/>
                <a:gd name="T71" fmla="*/ 0 h 170"/>
                <a:gd name="T72" fmla="*/ 0 w 178"/>
                <a:gd name="T73" fmla="*/ 0 h 170"/>
                <a:gd name="T74" fmla="*/ 0 w 178"/>
                <a:gd name="T75" fmla="*/ 9 h 170"/>
                <a:gd name="T76" fmla="*/ 0 w 178"/>
                <a:gd name="T77" fmla="*/ 9 h 170"/>
                <a:gd name="T78" fmla="*/ 0 w 178"/>
                <a:gd name="T79" fmla="*/ 0 h 1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8"/>
                <a:gd name="T121" fmla="*/ 0 h 170"/>
                <a:gd name="T122" fmla="*/ 178 w 178"/>
                <a:gd name="T123" fmla="*/ 170 h 1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8" h="170">
                  <a:moveTo>
                    <a:pt x="0" y="0"/>
                  </a:moveTo>
                  <a:lnTo>
                    <a:pt x="0" y="9"/>
                  </a:lnTo>
                  <a:lnTo>
                    <a:pt x="9" y="17"/>
                  </a:lnTo>
                  <a:lnTo>
                    <a:pt x="17" y="34"/>
                  </a:lnTo>
                  <a:lnTo>
                    <a:pt x="25" y="51"/>
                  </a:lnTo>
                  <a:lnTo>
                    <a:pt x="34" y="59"/>
                  </a:lnTo>
                  <a:lnTo>
                    <a:pt x="42" y="76"/>
                  </a:lnTo>
                  <a:lnTo>
                    <a:pt x="59" y="85"/>
                  </a:lnTo>
                  <a:lnTo>
                    <a:pt x="68" y="93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2" y="119"/>
                  </a:lnTo>
                  <a:lnTo>
                    <a:pt x="119" y="127"/>
                  </a:lnTo>
                  <a:lnTo>
                    <a:pt x="127" y="136"/>
                  </a:lnTo>
                  <a:lnTo>
                    <a:pt x="136" y="144"/>
                  </a:lnTo>
                  <a:lnTo>
                    <a:pt x="153" y="153"/>
                  </a:lnTo>
                  <a:lnTo>
                    <a:pt x="161" y="161"/>
                  </a:lnTo>
                  <a:lnTo>
                    <a:pt x="161" y="170"/>
                  </a:lnTo>
                  <a:lnTo>
                    <a:pt x="178" y="161"/>
                  </a:lnTo>
                  <a:lnTo>
                    <a:pt x="169" y="144"/>
                  </a:lnTo>
                  <a:lnTo>
                    <a:pt x="161" y="144"/>
                  </a:lnTo>
                  <a:lnTo>
                    <a:pt x="144" y="136"/>
                  </a:lnTo>
                  <a:lnTo>
                    <a:pt x="136" y="127"/>
                  </a:lnTo>
                  <a:lnTo>
                    <a:pt x="127" y="119"/>
                  </a:lnTo>
                  <a:lnTo>
                    <a:pt x="110" y="110"/>
                  </a:lnTo>
                  <a:lnTo>
                    <a:pt x="102" y="102"/>
                  </a:lnTo>
                  <a:lnTo>
                    <a:pt x="85" y="93"/>
                  </a:lnTo>
                  <a:lnTo>
                    <a:pt x="76" y="85"/>
                  </a:lnTo>
                  <a:lnTo>
                    <a:pt x="59" y="76"/>
                  </a:lnTo>
                  <a:lnTo>
                    <a:pt x="51" y="68"/>
                  </a:lnTo>
                  <a:lnTo>
                    <a:pt x="42" y="51"/>
                  </a:lnTo>
                  <a:lnTo>
                    <a:pt x="34" y="42"/>
                  </a:lnTo>
                  <a:lnTo>
                    <a:pt x="25" y="26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1" name="Freeform 309"/>
            <p:cNvSpPr>
              <a:spLocks/>
            </p:cNvSpPr>
            <p:nvPr/>
          </p:nvSpPr>
          <p:spPr bwMode="auto">
            <a:xfrm>
              <a:off x="889" y="2016"/>
              <a:ext cx="356" cy="322"/>
            </a:xfrm>
            <a:custGeom>
              <a:avLst/>
              <a:gdLst>
                <a:gd name="T0" fmla="*/ 356 w 356"/>
                <a:gd name="T1" fmla="*/ 136 h 322"/>
                <a:gd name="T2" fmla="*/ 356 w 356"/>
                <a:gd name="T3" fmla="*/ 119 h 322"/>
                <a:gd name="T4" fmla="*/ 356 w 356"/>
                <a:gd name="T5" fmla="*/ 102 h 322"/>
                <a:gd name="T6" fmla="*/ 356 w 356"/>
                <a:gd name="T7" fmla="*/ 76 h 322"/>
                <a:gd name="T8" fmla="*/ 348 w 356"/>
                <a:gd name="T9" fmla="*/ 59 h 322"/>
                <a:gd name="T10" fmla="*/ 339 w 356"/>
                <a:gd name="T11" fmla="*/ 42 h 322"/>
                <a:gd name="T12" fmla="*/ 331 w 356"/>
                <a:gd name="T13" fmla="*/ 25 h 322"/>
                <a:gd name="T14" fmla="*/ 322 w 356"/>
                <a:gd name="T15" fmla="*/ 17 h 322"/>
                <a:gd name="T16" fmla="*/ 314 w 356"/>
                <a:gd name="T17" fmla="*/ 8 h 322"/>
                <a:gd name="T18" fmla="*/ 297 w 356"/>
                <a:gd name="T19" fmla="*/ 0 h 322"/>
                <a:gd name="T20" fmla="*/ 288 w 356"/>
                <a:gd name="T21" fmla="*/ 0 h 322"/>
                <a:gd name="T22" fmla="*/ 280 w 356"/>
                <a:gd name="T23" fmla="*/ 0 h 322"/>
                <a:gd name="T24" fmla="*/ 263 w 356"/>
                <a:gd name="T25" fmla="*/ 0 h 322"/>
                <a:gd name="T26" fmla="*/ 255 w 356"/>
                <a:gd name="T27" fmla="*/ 0 h 322"/>
                <a:gd name="T28" fmla="*/ 238 w 356"/>
                <a:gd name="T29" fmla="*/ 0 h 322"/>
                <a:gd name="T30" fmla="*/ 221 w 356"/>
                <a:gd name="T31" fmla="*/ 0 h 322"/>
                <a:gd name="T32" fmla="*/ 212 w 356"/>
                <a:gd name="T33" fmla="*/ 8 h 322"/>
                <a:gd name="T34" fmla="*/ 204 w 356"/>
                <a:gd name="T35" fmla="*/ 8 h 322"/>
                <a:gd name="T36" fmla="*/ 195 w 356"/>
                <a:gd name="T37" fmla="*/ 17 h 322"/>
                <a:gd name="T38" fmla="*/ 187 w 356"/>
                <a:gd name="T39" fmla="*/ 25 h 322"/>
                <a:gd name="T40" fmla="*/ 178 w 356"/>
                <a:gd name="T41" fmla="*/ 34 h 322"/>
                <a:gd name="T42" fmla="*/ 170 w 356"/>
                <a:gd name="T43" fmla="*/ 42 h 322"/>
                <a:gd name="T44" fmla="*/ 170 w 356"/>
                <a:gd name="T45" fmla="*/ 51 h 322"/>
                <a:gd name="T46" fmla="*/ 170 w 356"/>
                <a:gd name="T47" fmla="*/ 59 h 322"/>
                <a:gd name="T48" fmla="*/ 170 w 356"/>
                <a:gd name="T49" fmla="*/ 68 h 322"/>
                <a:gd name="T50" fmla="*/ 153 w 356"/>
                <a:gd name="T51" fmla="*/ 68 h 322"/>
                <a:gd name="T52" fmla="*/ 136 w 356"/>
                <a:gd name="T53" fmla="*/ 68 h 322"/>
                <a:gd name="T54" fmla="*/ 111 w 356"/>
                <a:gd name="T55" fmla="*/ 68 h 322"/>
                <a:gd name="T56" fmla="*/ 94 w 356"/>
                <a:gd name="T57" fmla="*/ 68 h 322"/>
                <a:gd name="T58" fmla="*/ 68 w 356"/>
                <a:gd name="T59" fmla="*/ 76 h 322"/>
                <a:gd name="T60" fmla="*/ 51 w 356"/>
                <a:gd name="T61" fmla="*/ 85 h 322"/>
                <a:gd name="T62" fmla="*/ 34 w 356"/>
                <a:gd name="T63" fmla="*/ 102 h 322"/>
                <a:gd name="T64" fmla="*/ 26 w 356"/>
                <a:gd name="T65" fmla="*/ 119 h 322"/>
                <a:gd name="T66" fmla="*/ 17 w 356"/>
                <a:gd name="T67" fmla="*/ 136 h 322"/>
                <a:gd name="T68" fmla="*/ 9 w 356"/>
                <a:gd name="T69" fmla="*/ 161 h 322"/>
                <a:gd name="T70" fmla="*/ 0 w 356"/>
                <a:gd name="T71" fmla="*/ 195 h 322"/>
                <a:gd name="T72" fmla="*/ 0 w 356"/>
                <a:gd name="T73" fmla="*/ 220 h 322"/>
                <a:gd name="T74" fmla="*/ 9 w 356"/>
                <a:gd name="T75" fmla="*/ 246 h 322"/>
                <a:gd name="T76" fmla="*/ 17 w 356"/>
                <a:gd name="T77" fmla="*/ 271 h 322"/>
                <a:gd name="T78" fmla="*/ 43 w 356"/>
                <a:gd name="T79" fmla="*/ 296 h 322"/>
                <a:gd name="T80" fmla="*/ 68 w 356"/>
                <a:gd name="T81" fmla="*/ 313 h 322"/>
                <a:gd name="T82" fmla="*/ 85 w 356"/>
                <a:gd name="T83" fmla="*/ 322 h 322"/>
                <a:gd name="T84" fmla="*/ 111 w 356"/>
                <a:gd name="T85" fmla="*/ 322 h 322"/>
                <a:gd name="T86" fmla="*/ 127 w 356"/>
                <a:gd name="T87" fmla="*/ 322 h 322"/>
                <a:gd name="T88" fmla="*/ 144 w 356"/>
                <a:gd name="T89" fmla="*/ 313 h 322"/>
                <a:gd name="T90" fmla="*/ 170 w 356"/>
                <a:gd name="T91" fmla="*/ 313 h 322"/>
                <a:gd name="T92" fmla="*/ 187 w 356"/>
                <a:gd name="T93" fmla="*/ 296 h 322"/>
                <a:gd name="T94" fmla="*/ 204 w 356"/>
                <a:gd name="T95" fmla="*/ 288 h 322"/>
                <a:gd name="T96" fmla="*/ 221 w 356"/>
                <a:gd name="T97" fmla="*/ 271 h 322"/>
                <a:gd name="T98" fmla="*/ 356 w 356"/>
                <a:gd name="T99" fmla="*/ 136 h 3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6"/>
                <a:gd name="T151" fmla="*/ 0 h 322"/>
                <a:gd name="T152" fmla="*/ 356 w 356"/>
                <a:gd name="T153" fmla="*/ 322 h 3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6" h="322">
                  <a:moveTo>
                    <a:pt x="356" y="136"/>
                  </a:moveTo>
                  <a:lnTo>
                    <a:pt x="356" y="119"/>
                  </a:lnTo>
                  <a:lnTo>
                    <a:pt x="356" y="102"/>
                  </a:lnTo>
                  <a:lnTo>
                    <a:pt x="356" y="76"/>
                  </a:lnTo>
                  <a:lnTo>
                    <a:pt x="348" y="59"/>
                  </a:lnTo>
                  <a:lnTo>
                    <a:pt x="339" y="42"/>
                  </a:lnTo>
                  <a:lnTo>
                    <a:pt x="331" y="25"/>
                  </a:lnTo>
                  <a:lnTo>
                    <a:pt x="322" y="17"/>
                  </a:lnTo>
                  <a:lnTo>
                    <a:pt x="314" y="8"/>
                  </a:lnTo>
                  <a:lnTo>
                    <a:pt x="297" y="0"/>
                  </a:lnTo>
                  <a:lnTo>
                    <a:pt x="288" y="0"/>
                  </a:lnTo>
                  <a:lnTo>
                    <a:pt x="280" y="0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212" y="8"/>
                  </a:lnTo>
                  <a:lnTo>
                    <a:pt x="204" y="8"/>
                  </a:lnTo>
                  <a:lnTo>
                    <a:pt x="195" y="17"/>
                  </a:lnTo>
                  <a:lnTo>
                    <a:pt x="187" y="25"/>
                  </a:lnTo>
                  <a:lnTo>
                    <a:pt x="178" y="34"/>
                  </a:lnTo>
                  <a:lnTo>
                    <a:pt x="170" y="42"/>
                  </a:lnTo>
                  <a:lnTo>
                    <a:pt x="170" y="51"/>
                  </a:lnTo>
                  <a:lnTo>
                    <a:pt x="170" y="59"/>
                  </a:lnTo>
                  <a:lnTo>
                    <a:pt x="170" y="68"/>
                  </a:lnTo>
                  <a:lnTo>
                    <a:pt x="153" y="68"/>
                  </a:lnTo>
                  <a:lnTo>
                    <a:pt x="136" y="68"/>
                  </a:lnTo>
                  <a:lnTo>
                    <a:pt x="111" y="68"/>
                  </a:lnTo>
                  <a:lnTo>
                    <a:pt x="94" y="68"/>
                  </a:lnTo>
                  <a:lnTo>
                    <a:pt x="68" y="76"/>
                  </a:lnTo>
                  <a:lnTo>
                    <a:pt x="51" y="85"/>
                  </a:lnTo>
                  <a:lnTo>
                    <a:pt x="34" y="102"/>
                  </a:lnTo>
                  <a:lnTo>
                    <a:pt x="26" y="119"/>
                  </a:lnTo>
                  <a:lnTo>
                    <a:pt x="17" y="136"/>
                  </a:lnTo>
                  <a:lnTo>
                    <a:pt x="9" y="161"/>
                  </a:lnTo>
                  <a:lnTo>
                    <a:pt x="0" y="195"/>
                  </a:lnTo>
                  <a:lnTo>
                    <a:pt x="0" y="220"/>
                  </a:lnTo>
                  <a:lnTo>
                    <a:pt x="9" y="246"/>
                  </a:lnTo>
                  <a:lnTo>
                    <a:pt x="17" y="271"/>
                  </a:lnTo>
                  <a:lnTo>
                    <a:pt x="43" y="296"/>
                  </a:lnTo>
                  <a:lnTo>
                    <a:pt x="68" y="313"/>
                  </a:lnTo>
                  <a:lnTo>
                    <a:pt x="85" y="322"/>
                  </a:lnTo>
                  <a:lnTo>
                    <a:pt x="111" y="322"/>
                  </a:lnTo>
                  <a:lnTo>
                    <a:pt x="127" y="322"/>
                  </a:lnTo>
                  <a:lnTo>
                    <a:pt x="144" y="313"/>
                  </a:lnTo>
                  <a:lnTo>
                    <a:pt x="170" y="313"/>
                  </a:lnTo>
                  <a:lnTo>
                    <a:pt x="187" y="296"/>
                  </a:lnTo>
                  <a:lnTo>
                    <a:pt x="204" y="288"/>
                  </a:lnTo>
                  <a:lnTo>
                    <a:pt x="221" y="271"/>
                  </a:lnTo>
                  <a:lnTo>
                    <a:pt x="356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2" name="Freeform 310"/>
            <p:cNvSpPr>
              <a:spLocks/>
            </p:cNvSpPr>
            <p:nvPr/>
          </p:nvSpPr>
          <p:spPr bwMode="auto">
            <a:xfrm>
              <a:off x="1194" y="2016"/>
              <a:ext cx="60" cy="136"/>
            </a:xfrm>
            <a:custGeom>
              <a:avLst/>
              <a:gdLst>
                <a:gd name="T0" fmla="*/ 0 w 60"/>
                <a:gd name="T1" fmla="*/ 17 h 136"/>
                <a:gd name="T2" fmla="*/ 0 w 60"/>
                <a:gd name="T3" fmla="*/ 17 h 136"/>
                <a:gd name="T4" fmla="*/ 17 w 60"/>
                <a:gd name="T5" fmla="*/ 25 h 136"/>
                <a:gd name="T6" fmla="*/ 26 w 60"/>
                <a:gd name="T7" fmla="*/ 34 h 136"/>
                <a:gd name="T8" fmla="*/ 34 w 60"/>
                <a:gd name="T9" fmla="*/ 51 h 136"/>
                <a:gd name="T10" fmla="*/ 34 w 60"/>
                <a:gd name="T11" fmla="*/ 59 h 136"/>
                <a:gd name="T12" fmla="*/ 43 w 60"/>
                <a:gd name="T13" fmla="*/ 76 h 136"/>
                <a:gd name="T14" fmla="*/ 43 w 60"/>
                <a:gd name="T15" fmla="*/ 102 h 136"/>
                <a:gd name="T16" fmla="*/ 43 w 60"/>
                <a:gd name="T17" fmla="*/ 119 h 136"/>
                <a:gd name="T18" fmla="*/ 43 w 60"/>
                <a:gd name="T19" fmla="*/ 136 h 136"/>
                <a:gd name="T20" fmla="*/ 60 w 60"/>
                <a:gd name="T21" fmla="*/ 136 h 136"/>
                <a:gd name="T22" fmla="*/ 60 w 60"/>
                <a:gd name="T23" fmla="*/ 119 h 136"/>
                <a:gd name="T24" fmla="*/ 60 w 60"/>
                <a:gd name="T25" fmla="*/ 102 h 136"/>
                <a:gd name="T26" fmla="*/ 51 w 60"/>
                <a:gd name="T27" fmla="*/ 76 h 136"/>
                <a:gd name="T28" fmla="*/ 51 w 60"/>
                <a:gd name="T29" fmla="*/ 59 h 136"/>
                <a:gd name="T30" fmla="*/ 43 w 60"/>
                <a:gd name="T31" fmla="*/ 42 h 136"/>
                <a:gd name="T32" fmla="*/ 34 w 60"/>
                <a:gd name="T33" fmla="*/ 25 h 136"/>
                <a:gd name="T34" fmla="*/ 26 w 60"/>
                <a:gd name="T35" fmla="*/ 8 h 136"/>
                <a:gd name="T36" fmla="*/ 9 w 60"/>
                <a:gd name="T37" fmla="*/ 0 h 136"/>
                <a:gd name="T38" fmla="*/ 9 w 60"/>
                <a:gd name="T39" fmla="*/ 0 h 136"/>
                <a:gd name="T40" fmla="*/ 0 w 60"/>
                <a:gd name="T41" fmla="*/ 17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36"/>
                <a:gd name="T65" fmla="*/ 60 w 60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36">
                  <a:moveTo>
                    <a:pt x="0" y="17"/>
                  </a:moveTo>
                  <a:lnTo>
                    <a:pt x="0" y="17"/>
                  </a:lnTo>
                  <a:lnTo>
                    <a:pt x="17" y="25"/>
                  </a:lnTo>
                  <a:lnTo>
                    <a:pt x="26" y="34"/>
                  </a:lnTo>
                  <a:lnTo>
                    <a:pt x="34" y="51"/>
                  </a:lnTo>
                  <a:lnTo>
                    <a:pt x="34" y="59"/>
                  </a:lnTo>
                  <a:lnTo>
                    <a:pt x="43" y="76"/>
                  </a:lnTo>
                  <a:lnTo>
                    <a:pt x="43" y="102"/>
                  </a:lnTo>
                  <a:lnTo>
                    <a:pt x="43" y="119"/>
                  </a:lnTo>
                  <a:lnTo>
                    <a:pt x="43" y="136"/>
                  </a:lnTo>
                  <a:lnTo>
                    <a:pt x="60" y="136"/>
                  </a:lnTo>
                  <a:lnTo>
                    <a:pt x="60" y="119"/>
                  </a:lnTo>
                  <a:lnTo>
                    <a:pt x="60" y="102"/>
                  </a:lnTo>
                  <a:lnTo>
                    <a:pt x="51" y="76"/>
                  </a:lnTo>
                  <a:lnTo>
                    <a:pt x="51" y="59"/>
                  </a:lnTo>
                  <a:lnTo>
                    <a:pt x="43" y="42"/>
                  </a:lnTo>
                  <a:lnTo>
                    <a:pt x="34" y="25"/>
                  </a:lnTo>
                  <a:lnTo>
                    <a:pt x="26" y="8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3" name="Freeform 311"/>
            <p:cNvSpPr>
              <a:spLocks/>
            </p:cNvSpPr>
            <p:nvPr/>
          </p:nvSpPr>
          <p:spPr bwMode="auto">
            <a:xfrm>
              <a:off x="1101" y="2008"/>
              <a:ext cx="102" cy="25"/>
            </a:xfrm>
            <a:custGeom>
              <a:avLst/>
              <a:gdLst>
                <a:gd name="T0" fmla="*/ 0 w 102"/>
                <a:gd name="T1" fmla="*/ 16 h 25"/>
                <a:gd name="T2" fmla="*/ 0 w 102"/>
                <a:gd name="T3" fmla="*/ 16 h 25"/>
                <a:gd name="T4" fmla="*/ 17 w 102"/>
                <a:gd name="T5" fmla="*/ 16 h 25"/>
                <a:gd name="T6" fmla="*/ 26 w 102"/>
                <a:gd name="T7" fmla="*/ 16 h 25"/>
                <a:gd name="T8" fmla="*/ 43 w 102"/>
                <a:gd name="T9" fmla="*/ 8 h 25"/>
                <a:gd name="T10" fmla="*/ 51 w 102"/>
                <a:gd name="T11" fmla="*/ 8 h 25"/>
                <a:gd name="T12" fmla="*/ 68 w 102"/>
                <a:gd name="T13" fmla="*/ 8 h 25"/>
                <a:gd name="T14" fmla="*/ 76 w 102"/>
                <a:gd name="T15" fmla="*/ 16 h 25"/>
                <a:gd name="T16" fmla="*/ 85 w 102"/>
                <a:gd name="T17" fmla="*/ 16 h 25"/>
                <a:gd name="T18" fmla="*/ 93 w 102"/>
                <a:gd name="T19" fmla="*/ 25 h 25"/>
                <a:gd name="T20" fmla="*/ 102 w 102"/>
                <a:gd name="T21" fmla="*/ 8 h 25"/>
                <a:gd name="T22" fmla="*/ 93 w 102"/>
                <a:gd name="T23" fmla="*/ 8 h 25"/>
                <a:gd name="T24" fmla="*/ 76 w 102"/>
                <a:gd name="T25" fmla="*/ 0 h 25"/>
                <a:gd name="T26" fmla="*/ 68 w 102"/>
                <a:gd name="T27" fmla="*/ 0 h 25"/>
                <a:gd name="T28" fmla="*/ 51 w 102"/>
                <a:gd name="T29" fmla="*/ 0 h 25"/>
                <a:gd name="T30" fmla="*/ 43 w 102"/>
                <a:gd name="T31" fmla="*/ 0 h 25"/>
                <a:gd name="T32" fmla="*/ 26 w 102"/>
                <a:gd name="T33" fmla="*/ 0 h 25"/>
                <a:gd name="T34" fmla="*/ 9 w 102"/>
                <a:gd name="T35" fmla="*/ 8 h 25"/>
                <a:gd name="T36" fmla="*/ 0 w 102"/>
                <a:gd name="T37" fmla="*/ 8 h 25"/>
                <a:gd name="T38" fmla="*/ 0 w 102"/>
                <a:gd name="T39" fmla="*/ 8 h 25"/>
                <a:gd name="T40" fmla="*/ 0 w 102"/>
                <a:gd name="T41" fmla="*/ 16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25"/>
                <a:gd name="T65" fmla="*/ 102 w 102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25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26" y="16"/>
                  </a:lnTo>
                  <a:lnTo>
                    <a:pt x="43" y="8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76" y="16"/>
                  </a:lnTo>
                  <a:lnTo>
                    <a:pt x="85" y="16"/>
                  </a:lnTo>
                  <a:lnTo>
                    <a:pt x="93" y="25"/>
                  </a:lnTo>
                  <a:lnTo>
                    <a:pt x="102" y="8"/>
                  </a:lnTo>
                  <a:lnTo>
                    <a:pt x="93" y="8"/>
                  </a:lnTo>
                  <a:lnTo>
                    <a:pt x="76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26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4" name="Freeform 312"/>
            <p:cNvSpPr>
              <a:spLocks/>
            </p:cNvSpPr>
            <p:nvPr/>
          </p:nvSpPr>
          <p:spPr bwMode="auto">
            <a:xfrm>
              <a:off x="1050" y="2016"/>
              <a:ext cx="51" cy="76"/>
            </a:xfrm>
            <a:custGeom>
              <a:avLst/>
              <a:gdLst>
                <a:gd name="T0" fmla="*/ 9 w 51"/>
                <a:gd name="T1" fmla="*/ 76 h 76"/>
                <a:gd name="T2" fmla="*/ 17 w 51"/>
                <a:gd name="T3" fmla="*/ 68 h 76"/>
                <a:gd name="T4" fmla="*/ 17 w 51"/>
                <a:gd name="T5" fmla="*/ 59 h 76"/>
                <a:gd name="T6" fmla="*/ 17 w 51"/>
                <a:gd name="T7" fmla="*/ 51 h 76"/>
                <a:gd name="T8" fmla="*/ 17 w 51"/>
                <a:gd name="T9" fmla="*/ 42 h 76"/>
                <a:gd name="T10" fmla="*/ 26 w 51"/>
                <a:gd name="T11" fmla="*/ 34 h 76"/>
                <a:gd name="T12" fmla="*/ 26 w 51"/>
                <a:gd name="T13" fmla="*/ 25 h 76"/>
                <a:gd name="T14" fmla="*/ 34 w 51"/>
                <a:gd name="T15" fmla="*/ 25 h 76"/>
                <a:gd name="T16" fmla="*/ 43 w 51"/>
                <a:gd name="T17" fmla="*/ 17 h 76"/>
                <a:gd name="T18" fmla="*/ 51 w 51"/>
                <a:gd name="T19" fmla="*/ 8 h 76"/>
                <a:gd name="T20" fmla="*/ 51 w 51"/>
                <a:gd name="T21" fmla="*/ 0 h 76"/>
                <a:gd name="T22" fmla="*/ 34 w 51"/>
                <a:gd name="T23" fmla="*/ 0 h 76"/>
                <a:gd name="T24" fmla="*/ 26 w 51"/>
                <a:gd name="T25" fmla="*/ 8 h 76"/>
                <a:gd name="T26" fmla="*/ 17 w 51"/>
                <a:gd name="T27" fmla="*/ 17 h 76"/>
                <a:gd name="T28" fmla="*/ 9 w 51"/>
                <a:gd name="T29" fmla="*/ 34 h 76"/>
                <a:gd name="T30" fmla="*/ 9 w 51"/>
                <a:gd name="T31" fmla="*/ 42 h 76"/>
                <a:gd name="T32" fmla="*/ 0 w 51"/>
                <a:gd name="T33" fmla="*/ 51 h 76"/>
                <a:gd name="T34" fmla="*/ 0 w 51"/>
                <a:gd name="T35" fmla="*/ 59 h 76"/>
                <a:gd name="T36" fmla="*/ 0 w 51"/>
                <a:gd name="T37" fmla="*/ 68 h 76"/>
                <a:gd name="T38" fmla="*/ 9 w 51"/>
                <a:gd name="T39" fmla="*/ 59 h 76"/>
                <a:gd name="T40" fmla="*/ 9 w 51"/>
                <a:gd name="T41" fmla="*/ 76 h 76"/>
                <a:gd name="T42" fmla="*/ 17 w 51"/>
                <a:gd name="T43" fmla="*/ 76 h 76"/>
                <a:gd name="T44" fmla="*/ 17 w 51"/>
                <a:gd name="T45" fmla="*/ 68 h 76"/>
                <a:gd name="T46" fmla="*/ 9 w 51"/>
                <a:gd name="T47" fmla="*/ 76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76"/>
                <a:gd name="T74" fmla="*/ 51 w 51"/>
                <a:gd name="T75" fmla="*/ 76 h 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76">
                  <a:moveTo>
                    <a:pt x="9" y="76"/>
                  </a:moveTo>
                  <a:lnTo>
                    <a:pt x="17" y="68"/>
                  </a:lnTo>
                  <a:lnTo>
                    <a:pt x="17" y="59"/>
                  </a:lnTo>
                  <a:lnTo>
                    <a:pt x="17" y="51"/>
                  </a:lnTo>
                  <a:lnTo>
                    <a:pt x="17" y="42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34" y="25"/>
                  </a:lnTo>
                  <a:lnTo>
                    <a:pt x="43" y="17"/>
                  </a:lnTo>
                  <a:lnTo>
                    <a:pt x="51" y="8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6" y="8"/>
                  </a:lnTo>
                  <a:lnTo>
                    <a:pt x="17" y="17"/>
                  </a:lnTo>
                  <a:lnTo>
                    <a:pt x="9" y="34"/>
                  </a:lnTo>
                  <a:lnTo>
                    <a:pt x="9" y="42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8"/>
                  </a:lnTo>
                  <a:lnTo>
                    <a:pt x="9" y="59"/>
                  </a:lnTo>
                  <a:lnTo>
                    <a:pt x="9" y="76"/>
                  </a:lnTo>
                  <a:lnTo>
                    <a:pt x="17" y="76"/>
                  </a:lnTo>
                  <a:lnTo>
                    <a:pt x="17" y="68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5" name="Freeform 313"/>
            <p:cNvSpPr>
              <a:spLocks/>
            </p:cNvSpPr>
            <p:nvPr/>
          </p:nvSpPr>
          <p:spPr bwMode="auto">
            <a:xfrm>
              <a:off x="906" y="2075"/>
              <a:ext cx="153" cy="60"/>
            </a:xfrm>
            <a:custGeom>
              <a:avLst/>
              <a:gdLst>
                <a:gd name="T0" fmla="*/ 17 w 153"/>
                <a:gd name="T1" fmla="*/ 60 h 60"/>
                <a:gd name="T2" fmla="*/ 17 w 153"/>
                <a:gd name="T3" fmla="*/ 60 h 60"/>
                <a:gd name="T4" fmla="*/ 26 w 153"/>
                <a:gd name="T5" fmla="*/ 43 h 60"/>
                <a:gd name="T6" fmla="*/ 43 w 153"/>
                <a:gd name="T7" fmla="*/ 34 h 60"/>
                <a:gd name="T8" fmla="*/ 60 w 153"/>
                <a:gd name="T9" fmla="*/ 26 h 60"/>
                <a:gd name="T10" fmla="*/ 77 w 153"/>
                <a:gd name="T11" fmla="*/ 17 h 60"/>
                <a:gd name="T12" fmla="*/ 94 w 153"/>
                <a:gd name="T13" fmla="*/ 17 h 60"/>
                <a:gd name="T14" fmla="*/ 119 w 153"/>
                <a:gd name="T15" fmla="*/ 17 h 60"/>
                <a:gd name="T16" fmla="*/ 136 w 153"/>
                <a:gd name="T17" fmla="*/ 17 h 60"/>
                <a:gd name="T18" fmla="*/ 153 w 153"/>
                <a:gd name="T19" fmla="*/ 17 h 60"/>
                <a:gd name="T20" fmla="*/ 153 w 153"/>
                <a:gd name="T21" fmla="*/ 0 h 60"/>
                <a:gd name="T22" fmla="*/ 136 w 153"/>
                <a:gd name="T23" fmla="*/ 0 h 60"/>
                <a:gd name="T24" fmla="*/ 119 w 153"/>
                <a:gd name="T25" fmla="*/ 0 h 60"/>
                <a:gd name="T26" fmla="*/ 94 w 153"/>
                <a:gd name="T27" fmla="*/ 0 h 60"/>
                <a:gd name="T28" fmla="*/ 77 w 153"/>
                <a:gd name="T29" fmla="*/ 9 h 60"/>
                <a:gd name="T30" fmla="*/ 51 w 153"/>
                <a:gd name="T31" fmla="*/ 9 h 60"/>
                <a:gd name="T32" fmla="*/ 34 w 153"/>
                <a:gd name="T33" fmla="*/ 26 h 60"/>
                <a:gd name="T34" fmla="*/ 17 w 153"/>
                <a:gd name="T35" fmla="*/ 34 h 60"/>
                <a:gd name="T36" fmla="*/ 0 w 153"/>
                <a:gd name="T37" fmla="*/ 51 h 60"/>
                <a:gd name="T38" fmla="*/ 0 w 153"/>
                <a:gd name="T39" fmla="*/ 51 h 60"/>
                <a:gd name="T40" fmla="*/ 17 w 153"/>
                <a:gd name="T41" fmla="*/ 6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60"/>
                <a:gd name="T65" fmla="*/ 153 w 153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60">
                  <a:moveTo>
                    <a:pt x="17" y="60"/>
                  </a:moveTo>
                  <a:lnTo>
                    <a:pt x="17" y="60"/>
                  </a:lnTo>
                  <a:lnTo>
                    <a:pt x="26" y="43"/>
                  </a:lnTo>
                  <a:lnTo>
                    <a:pt x="43" y="34"/>
                  </a:lnTo>
                  <a:lnTo>
                    <a:pt x="60" y="26"/>
                  </a:lnTo>
                  <a:lnTo>
                    <a:pt x="77" y="17"/>
                  </a:lnTo>
                  <a:lnTo>
                    <a:pt x="94" y="17"/>
                  </a:lnTo>
                  <a:lnTo>
                    <a:pt x="119" y="17"/>
                  </a:lnTo>
                  <a:lnTo>
                    <a:pt x="136" y="17"/>
                  </a:lnTo>
                  <a:lnTo>
                    <a:pt x="153" y="17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19" y="0"/>
                  </a:lnTo>
                  <a:lnTo>
                    <a:pt x="94" y="0"/>
                  </a:lnTo>
                  <a:lnTo>
                    <a:pt x="77" y="9"/>
                  </a:lnTo>
                  <a:lnTo>
                    <a:pt x="51" y="9"/>
                  </a:lnTo>
                  <a:lnTo>
                    <a:pt x="34" y="26"/>
                  </a:lnTo>
                  <a:lnTo>
                    <a:pt x="17" y="34"/>
                  </a:lnTo>
                  <a:lnTo>
                    <a:pt x="0" y="51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6" name="Freeform 314"/>
            <p:cNvSpPr>
              <a:spLocks/>
            </p:cNvSpPr>
            <p:nvPr/>
          </p:nvSpPr>
          <p:spPr bwMode="auto">
            <a:xfrm>
              <a:off x="881" y="2126"/>
              <a:ext cx="85" cy="212"/>
            </a:xfrm>
            <a:custGeom>
              <a:avLst/>
              <a:gdLst>
                <a:gd name="T0" fmla="*/ 85 w 85"/>
                <a:gd name="T1" fmla="*/ 195 h 212"/>
                <a:gd name="T2" fmla="*/ 85 w 85"/>
                <a:gd name="T3" fmla="*/ 195 h 212"/>
                <a:gd name="T4" fmla="*/ 51 w 85"/>
                <a:gd name="T5" fmla="*/ 178 h 212"/>
                <a:gd name="T6" fmla="*/ 34 w 85"/>
                <a:gd name="T7" fmla="*/ 161 h 212"/>
                <a:gd name="T8" fmla="*/ 17 w 85"/>
                <a:gd name="T9" fmla="*/ 136 h 212"/>
                <a:gd name="T10" fmla="*/ 17 w 85"/>
                <a:gd name="T11" fmla="*/ 110 h 212"/>
                <a:gd name="T12" fmla="*/ 17 w 85"/>
                <a:gd name="T13" fmla="*/ 85 h 212"/>
                <a:gd name="T14" fmla="*/ 17 w 85"/>
                <a:gd name="T15" fmla="*/ 59 h 212"/>
                <a:gd name="T16" fmla="*/ 25 w 85"/>
                <a:gd name="T17" fmla="*/ 34 h 212"/>
                <a:gd name="T18" fmla="*/ 42 w 85"/>
                <a:gd name="T19" fmla="*/ 9 h 212"/>
                <a:gd name="T20" fmla="*/ 25 w 85"/>
                <a:gd name="T21" fmla="*/ 0 h 212"/>
                <a:gd name="T22" fmla="*/ 17 w 85"/>
                <a:gd name="T23" fmla="*/ 26 h 212"/>
                <a:gd name="T24" fmla="*/ 8 w 85"/>
                <a:gd name="T25" fmla="*/ 51 h 212"/>
                <a:gd name="T26" fmla="*/ 0 w 85"/>
                <a:gd name="T27" fmla="*/ 85 h 212"/>
                <a:gd name="T28" fmla="*/ 0 w 85"/>
                <a:gd name="T29" fmla="*/ 110 h 212"/>
                <a:gd name="T30" fmla="*/ 8 w 85"/>
                <a:gd name="T31" fmla="*/ 136 h 212"/>
                <a:gd name="T32" fmla="*/ 25 w 85"/>
                <a:gd name="T33" fmla="*/ 170 h 212"/>
                <a:gd name="T34" fmla="*/ 42 w 85"/>
                <a:gd name="T35" fmla="*/ 186 h 212"/>
                <a:gd name="T36" fmla="*/ 76 w 85"/>
                <a:gd name="T37" fmla="*/ 212 h 212"/>
                <a:gd name="T38" fmla="*/ 76 w 85"/>
                <a:gd name="T39" fmla="*/ 212 h 212"/>
                <a:gd name="T40" fmla="*/ 85 w 85"/>
                <a:gd name="T41" fmla="*/ 195 h 2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212"/>
                <a:gd name="T65" fmla="*/ 85 w 85"/>
                <a:gd name="T66" fmla="*/ 212 h 2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212">
                  <a:moveTo>
                    <a:pt x="85" y="195"/>
                  </a:moveTo>
                  <a:lnTo>
                    <a:pt x="85" y="195"/>
                  </a:lnTo>
                  <a:lnTo>
                    <a:pt x="51" y="178"/>
                  </a:lnTo>
                  <a:lnTo>
                    <a:pt x="34" y="161"/>
                  </a:lnTo>
                  <a:lnTo>
                    <a:pt x="17" y="136"/>
                  </a:lnTo>
                  <a:lnTo>
                    <a:pt x="17" y="110"/>
                  </a:lnTo>
                  <a:lnTo>
                    <a:pt x="17" y="85"/>
                  </a:lnTo>
                  <a:lnTo>
                    <a:pt x="17" y="59"/>
                  </a:lnTo>
                  <a:lnTo>
                    <a:pt x="25" y="34"/>
                  </a:lnTo>
                  <a:lnTo>
                    <a:pt x="42" y="9"/>
                  </a:lnTo>
                  <a:lnTo>
                    <a:pt x="25" y="0"/>
                  </a:lnTo>
                  <a:lnTo>
                    <a:pt x="17" y="26"/>
                  </a:lnTo>
                  <a:lnTo>
                    <a:pt x="8" y="51"/>
                  </a:lnTo>
                  <a:lnTo>
                    <a:pt x="0" y="85"/>
                  </a:lnTo>
                  <a:lnTo>
                    <a:pt x="0" y="110"/>
                  </a:lnTo>
                  <a:lnTo>
                    <a:pt x="8" y="136"/>
                  </a:lnTo>
                  <a:lnTo>
                    <a:pt x="25" y="170"/>
                  </a:lnTo>
                  <a:lnTo>
                    <a:pt x="42" y="186"/>
                  </a:lnTo>
                  <a:lnTo>
                    <a:pt x="76" y="212"/>
                  </a:lnTo>
                  <a:lnTo>
                    <a:pt x="85" y="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7" name="Freeform 315"/>
            <p:cNvSpPr>
              <a:spLocks/>
            </p:cNvSpPr>
            <p:nvPr/>
          </p:nvSpPr>
          <p:spPr bwMode="auto">
            <a:xfrm>
              <a:off x="957" y="2287"/>
              <a:ext cx="153" cy="59"/>
            </a:xfrm>
            <a:custGeom>
              <a:avLst/>
              <a:gdLst>
                <a:gd name="T0" fmla="*/ 144 w 153"/>
                <a:gd name="T1" fmla="*/ 0 h 59"/>
                <a:gd name="T2" fmla="*/ 136 w 153"/>
                <a:gd name="T3" fmla="*/ 9 h 59"/>
                <a:gd name="T4" fmla="*/ 119 w 153"/>
                <a:gd name="T5" fmla="*/ 25 h 59"/>
                <a:gd name="T6" fmla="*/ 102 w 153"/>
                <a:gd name="T7" fmla="*/ 34 h 59"/>
                <a:gd name="T8" fmla="*/ 76 w 153"/>
                <a:gd name="T9" fmla="*/ 42 h 59"/>
                <a:gd name="T10" fmla="*/ 59 w 153"/>
                <a:gd name="T11" fmla="*/ 42 h 59"/>
                <a:gd name="T12" fmla="*/ 43 w 153"/>
                <a:gd name="T13" fmla="*/ 42 h 59"/>
                <a:gd name="T14" fmla="*/ 26 w 153"/>
                <a:gd name="T15" fmla="*/ 42 h 59"/>
                <a:gd name="T16" fmla="*/ 9 w 153"/>
                <a:gd name="T17" fmla="*/ 34 h 59"/>
                <a:gd name="T18" fmla="*/ 0 w 153"/>
                <a:gd name="T19" fmla="*/ 51 h 59"/>
                <a:gd name="T20" fmla="*/ 17 w 153"/>
                <a:gd name="T21" fmla="*/ 51 h 59"/>
                <a:gd name="T22" fmla="*/ 43 w 153"/>
                <a:gd name="T23" fmla="*/ 59 h 59"/>
                <a:gd name="T24" fmla="*/ 59 w 153"/>
                <a:gd name="T25" fmla="*/ 59 h 59"/>
                <a:gd name="T26" fmla="*/ 85 w 153"/>
                <a:gd name="T27" fmla="*/ 51 h 59"/>
                <a:gd name="T28" fmla="*/ 102 w 153"/>
                <a:gd name="T29" fmla="*/ 42 h 59"/>
                <a:gd name="T30" fmla="*/ 127 w 153"/>
                <a:gd name="T31" fmla="*/ 34 h 59"/>
                <a:gd name="T32" fmla="*/ 144 w 153"/>
                <a:gd name="T33" fmla="*/ 25 h 59"/>
                <a:gd name="T34" fmla="*/ 153 w 153"/>
                <a:gd name="T35" fmla="*/ 9 h 59"/>
                <a:gd name="T36" fmla="*/ 144 w 153"/>
                <a:gd name="T37" fmla="*/ 0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3"/>
                <a:gd name="T58" fmla="*/ 0 h 59"/>
                <a:gd name="T59" fmla="*/ 153 w 153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3" h="59">
                  <a:moveTo>
                    <a:pt x="144" y="0"/>
                  </a:moveTo>
                  <a:lnTo>
                    <a:pt x="136" y="9"/>
                  </a:lnTo>
                  <a:lnTo>
                    <a:pt x="119" y="25"/>
                  </a:lnTo>
                  <a:lnTo>
                    <a:pt x="102" y="34"/>
                  </a:lnTo>
                  <a:lnTo>
                    <a:pt x="76" y="42"/>
                  </a:lnTo>
                  <a:lnTo>
                    <a:pt x="59" y="42"/>
                  </a:lnTo>
                  <a:lnTo>
                    <a:pt x="43" y="42"/>
                  </a:lnTo>
                  <a:lnTo>
                    <a:pt x="26" y="42"/>
                  </a:lnTo>
                  <a:lnTo>
                    <a:pt x="9" y="34"/>
                  </a:lnTo>
                  <a:lnTo>
                    <a:pt x="0" y="51"/>
                  </a:lnTo>
                  <a:lnTo>
                    <a:pt x="17" y="51"/>
                  </a:lnTo>
                  <a:lnTo>
                    <a:pt x="43" y="59"/>
                  </a:lnTo>
                  <a:lnTo>
                    <a:pt x="59" y="59"/>
                  </a:lnTo>
                  <a:lnTo>
                    <a:pt x="85" y="51"/>
                  </a:lnTo>
                  <a:lnTo>
                    <a:pt x="102" y="42"/>
                  </a:lnTo>
                  <a:lnTo>
                    <a:pt x="127" y="34"/>
                  </a:lnTo>
                  <a:lnTo>
                    <a:pt x="144" y="25"/>
                  </a:lnTo>
                  <a:lnTo>
                    <a:pt x="153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8" name="Freeform 316"/>
            <p:cNvSpPr>
              <a:spLocks/>
            </p:cNvSpPr>
            <p:nvPr/>
          </p:nvSpPr>
          <p:spPr bwMode="auto">
            <a:xfrm>
              <a:off x="1050" y="2423"/>
              <a:ext cx="254" cy="144"/>
            </a:xfrm>
            <a:custGeom>
              <a:avLst/>
              <a:gdLst>
                <a:gd name="T0" fmla="*/ 9 w 254"/>
                <a:gd name="T1" fmla="*/ 0 h 144"/>
                <a:gd name="T2" fmla="*/ 26 w 254"/>
                <a:gd name="T3" fmla="*/ 8 h 144"/>
                <a:gd name="T4" fmla="*/ 43 w 254"/>
                <a:gd name="T5" fmla="*/ 8 h 144"/>
                <a:gd name="T6" fmla="*/ 60 w 254"/>
                <a:gd name="T7" fmla="*/ 17 h 144"/>
                <a:gd name="T8" fmla="*/ 77 w 254"/>
                <a:gd name="T9" fmla="*/ 17 h 144"/>
                <a:gd name="T10" fmla="*/ 85 w 254"/>
                <a:gd name="T11" fmla="*/ 17 h 144"/>
                <a:gd name="T12" fmla="*/ 102 w 254"/>
                <a:gd name="T13" fmla="*/ 25 h 144"/>
                <a:gd name="T14" fmla="*/ 119 w 254"/>
                <a:gd name="T15" fmla="*/ 25 h 144"/>
                <a:gd name="T16" fmla="*/ 136 w 254"/>
                <a:gd name="T17" fmla="*/ 25 h 144"/>
                <a:gd name="T18" fmla="*/ 153 w 254"/>
                <a:gd name="T19" fmla="*/ 25 h 144"/>
                <a:gd name="T20" fmla="*/ 170 w 254"/>
                <a:gd name="T21" fmla="*/ 25 h 144"/>
                <a:gd name="T22" fmla="*/ 178 w 254"/>
                <a:gd name="T23" fmla="*/ 25 h 144"/>
                <a:gd name="T24" fmla="*/ 195 w 254"/>
                <a:gd name="T25" fmla="*/ 25 h 144"/>
                <a:gd name="T26" fmla="*/ 212 w 254"/>
                <a:gd name="T27" fmla="*/ 17 h 144"/>
                <a:gd name="T28" fmla="*/ 229 w 254"/>
                <a:gd name="T29" fmla="*/ 17 h 144"/>
                <a:gd name="T30" fmla="*/ 238 w 254"/>
                <a:gd name="T31" fmla="*/ 8 h 144"/>
                <a:gd name="T32" fmla="*/ 254 w 254"/>
                <a:gd name="T33" fmla="*/ 0 h 144"/>
                <a:gd name="T34" fmla="*/ 254 w 254"/>
                <a:gd name="T35" fmla="*/ 25 h 144"/>
                <a:gd name="T36" fmla="*/ 246 w 254"/>
                <a:gd name="T37" fmla="*/ 42 h 144"/>
                <a:gd name="T38" fmla="*/ 246 w 254"/>
                <a:gd name="T39" fmla="*/ 67 h 144"/>
                <a:gd name="T40" fmla="*/ 238 w 254"/>
                <a:gd name="T41" fmla="*/ 84 h 144"/>
                <a:gd name="T42" fmla="*/ 229 w 254"/>
                <a:gd name="T43" fmla="*/ 110 h 144"/>
                <a:gd name="T44" fmla="*/ 212 w 254"/>
                <a:gd name="T45" fmla="*/ 127 h 144"/>
                <a:gd name="T46" fmla="*/ 195 w 254"/>
                <a:gd name="T47" fmla="*/ 135 h 144"/>
                <a:gd name="T48" fmla="*/ 170 w 254"/>
                <a:gd name="T49" fmla="*/ 144 h 144"/>
                <a:gd name="T50" fmla="*/ 161 w 254"/>
                <a:gd name="T51" fmla="*/ 144 h 144"/>
                <a:gd name="T52" fmla="*/ 144 w 254"/>
                <a:gd name="T53" fmla="*/ 144 h 144"/>
                <a:gd name="T54" fmla="*/ 136 w 254"/>
                <a:gd name="T55" fmla="*/ 135 h 144"/>
                <a:gd name="T56" fmla="*/ 119 w 254"/>
                <a:gd name="T57" fmla="*/ 135 h 144"/>
                <a:gd name="T58" fmla="*/ 110 w 254"/>
                <a:gd name="T59" fmla="*/ 135 h 144"/>
                <a:gd name="T60" fmla="*/ 94 w 254"/>
                <a:gd name="T61" fmla="*/ 127 h 144"/>
                <a:gd name="T62" fmla="*/ 85 w 254"/>
                <a:gd name="T63" fmla="*/ 118 h 144"/>
                <a:gd name="T64" fmla="*/ 68 w 254"/>
                <a:gd name="T65" fmla="*/ 110 h 144"/>
                <a:gd name="T66" fmla="*/ 60 w 254"/>
                <a:gd name="T67" fmla="*/ 101 h 144"/>
                <a:gd name="T68" fmla="*/ 51 w 254"/>
                <a:gd name="T69" fmla="*/ 93 h 144"/>
                <a:gd name="T70" fmla="*/ 43 w 254"/>
                <a:gd name="T71" fmla="*/ 84 h 144"/>
                <a:gd name="T72" fmla="*/ 34 w 254"/>
                <a:gd name="T73" fmla="*/ 76 h 144"/>
                <a:gd name="T74" fmla="*/ 26 w 254"/>
                <a:gd name="T75" fmla="*/ 67 h 144"/>
                <a:gd name="T76" fmla="*/ 17 w 254"/>
                <a:gd name="T77" fmla="*/ 50 h 144"/>
                <a:gd name="T78" fmla="*/ 9 w 254"/>
                <a:gd name="T79" fmla="*/ 42 h 144"/>
                <a:gd name="T80" fmla="*/ 0 w 254"/>
                <a:gd name="T81" fmla="*/ 33 h 144"/>
                <a:gd name="T82" fmla="*/ 0 w 254"/>
                <a:gd name="T83" fmla="*/ 25 h 144"/>
                <a:gd name="T84" fmla="*/ 0 w 254"/>
                <a:gd name="T85" fmla="*/ 17 h 144"/>
                <a:gd name="T86" fmla="*/ 9 w 254"/>
                <a:gd name="T87" fmla="*/ 8 h 144"/>
                <a:gd name="T88" fmla="*/ 9 w 254"/>
                <a:gd name="T89" fmla="*/ 0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4"/>
                <a:gd name="T136" fmla="*/ 0 h 144"/>
                <a:gd name="T137" fmla="*/ 254 w 254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4" h="144">
                  <a:moveTo>
                    <a:pt x="9" y="0"/>
                  </a:moveTo>
                  <a:lnTo>
                    <a:pt x="26" y="8"/>
                  </a:lnTo>
                  <a:lnTo>
                    <a:pt x="43" y="8"/>
                  </a:lnTo>
                  <a:lnTo>
                    <a:pt x="60" y="17"/>
                  </a:lnTo>
                  <a:lnTo>
                    <a:pt x="77" y="17"/>
                  </a:lnTo>
                  <a:lnTo>
                    <a:pt x="85" y="17"/>
                  </a:lnTo>
                  <a:lnTo>
                    <a:pt x="102" y="25"/>
                  </a:lnTo>
                  <a:lnTo>
                    <a:pt x="119" y="25"/>
                  </a:lnTo>
                  <a:lnTo>
                    <a:pt x="136" y="25"/>
                  </a:lnTo>
                  <a:lnTo>
                    <a:pt x="153" y="25"/>
                  </a:lnTo>
                  <a:lnTo>
                    <a:pt x="170" y="25"/>
                  </a:lnTo>
                  <a:lnTo>
                    <a:pt x="178" y="25"/>
                  </a:lnTo>
                  <a:lnTo>
                    <a:pt x="195" y="25"/>
                  </a:lnTo>
                  <a:lnTo>
                    <a:pt x="212" y="17"/>
                  </a:lnTo>
                  <a:lnTo>
                    <a:pt x="229" y="17"/>
                  </a:lnTo>
                  <a:lnTo>
                    <a:pt x="238" y="8"/>
                  </a:lnTo>
                  <a:lnTo>
                    <a:pt x="254" y="0"/>
                  </a:lnTo>
                  <a:lnTo>
                    <a:pt x="254" y="25"/>
                  </a:lnTo>
                  <a:lnTo>
                    <a:pt x="246" y="42"/>
                  </a:lnTo>
                  <a:lnTo>
                    <a:pt x="246" y="67"/>
                  </a:lnTo>
                  <a:lnTo>
                    <a:pt x="238" y="84"/>
                  </a:lnTo>
                  <a:lnTo>
                    <a:pt x="229" y="110"/>
                  </a:lnTo>
                  <a:lnTo>
                    <a:pt x="212" y="127"/>
                  </a:lnTo>
                  <a:lnTo>
                    <a:pt x="195" y="135"/>
                  </a:lnTo>
                  <a:lnTo>
                    <a:pt x="170" y="144"/>
                  </a:lnTo>
                  <a:lnTo>
                    <a:pt x="161" y="144"/>
                  </a:lnTo>
                  <a:lnTo>
                    <a:pt x="144" y="144"/>
                  </a:lnTo>
                  <a:lnTo>
                    <a:pt x="136" y="135"/>
                  </a:lnTo>
                  <a:lnTo>
                    <a:pt x="119" y="135"/>
                  </a:lnTo>
                  <a:lnTo>
                    <a:pt x="110" y="135"/>
                  </a:lnTo>
                  <a:lnTo>
                    <a:pt x="94" y="127"/>
                  </a:lnTo>
                  <a:lnTo>
                    <a:pt x="85" y="118"/>
                  </a:lnTo>
                  <a:lnTo>
                    <a:pt x="68" y="110"/>
                  </a:lnTo>
                  <a:lnTo>
                    <a:pt x="60" y="101"/>
                  </a:lnTo>
                  <a:lnTo>
                    <a:pt x="51" y="93"/>
                  </a:lnTo>
                  <a:lnTo>
                    <a:pt x="43" y="84"/>
                  </a:lnTo>
                  <a:lnTo>
                    <a:pt x="34" y="76"/>
                  </a:lnTo>
                  <a:lnTo>
                    <a:pt x="26" y="67"/>
                  </a:lnTo>
                  <a:lnTo>
                    <a:pt x="17" y="50"/>
                  </a:lnTo>
                  <a:lnTo>
                    <a:pt x="9" y="42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9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39" name="Freeform 317"/>
            <p:cNvSpPr>
              <a:spLocks/>
            </p:cNvSpPr>
            <p:nvPr/>
          </p:nvSpPr>
          <p:spPr bwMode="auto">
            <a:xfrm>
              <a:off x="1059" y="2406"/>
              <a:ext cx="254" cy="50"/>
            </a:xfrm>
            <a:custGeom>
              <a:avLst/>
              <a:gdLst>
                <a:gd name="T0" fmla="*/ 254 w 254"/>
                <a:gd name="T1" fmla="*/ 17 h 50"/>
                <a:gd name="T2" fmla="*/ 245 w 254"/>
                <a:gd name="T3" fmla="*/ 17 h 50"/>
                <a:gd name="T4" fmla="*/ 229 w 254"/>
                <a:gd name="T5" fmla="*/ 17 h 50"/>
                <a:gd name="T6" fmla="*/ 212 w 254"/>
                <a:gd name="T7" fmla="*/ 25 h 50"/>
                <a:gd name="T8" fmla="*/ 203 w 254"/>
                <a:gd name="T9" fmla="*/ 34 h 50"/>
                <a:gd name="T10" fmla="*/ 186 w 254"/>
                <a:gd name="T11" fmla="*/ 34 h 50"/>
                <a:gd name="T12" fmla="*/ 169 w 254"/>
                <a:gd name="T13" fmla="*/ 34 h 50"/>
                <a:gd name="T14" fmla="*/ 161 w 254"/>
                <a:gd name="T15" fmla="*/ 34 h 50"/>
                <a:gd name="T16" fmla="*/ 144 w 254"/>
                <a:gd name="T17" fmla="*/ 34 h 50"/>
                <a:gd name="T18" fmla="*/ 127 w 254"/>
                <a:gd name="T19" fmla="*/ 34 h 50"/>
                <a:gd name="T20" fmla="*/ 110 w 254"/>
                <a:gd name="T21" fmla="*/ 34 h 50"/>
                <a:gd name="T22" fmla="*/ 101 w 254"/>
                <a:gd name="T23" fmla="*/ 34 h 50"/>
                <a:gd name="T24" fmla="*/ 85 w 254"/>
                <a:gd name="T25" fmla="*/ 34 h 50"/>
                <a:gd name="T26" fmla="*/ 68 w 254"/>
                <a:gd name="T27" fmla="*/ 25 h 50"/>
                <a:gd name="T28" fmla="*/ 51 w 254"/>
                <a:gd name="T29" fmla="*/ 25 h 50"/>
                <a:gd name="T30" fmla="*/ 34 w 254"/>
                <a:gd name="T31" fmla="*/ 17 h 50"/>
                <a:gd name="T32" fmla="*/ 17 w 254"/>
                <a:gd name="T33" fmla="*/ 17 h 50"/>
                <a:gd name="T34" fmla="*/ 0 w 254"/>
                <a:gd name="T35" fmla="*/ 17 h 50"/>
                <a:gd name="T36" fmla="*/ 0 w 254"/>
                <a:gd name="T37" fmla="*/ 25 h 50"/>
                <a:gd name="T38" fmla="*/ 17 w 254"/>
                <a:gd name="T39" fmla="*/ 34 h 50"/>
                <a:gd name="T40" fmla="*/ 34 w 254"/>
                <a:gd name="T41" fmla="*/ 34 h 50"/>
                <a:gd name="T42" fmla="*/ 51 w 254"/>
                <a:gd name="T43" fmla="*/ 34 h 50"/>
                <a:gd name="T44" fmla="*/ 68 w 254"/>
                <a:gd name="T45" fmla="*/ 42 h 50"/>
                <a:gd name="T46" fmla="*/ 76 w 254"/>
                <a:gd name="T47" fmla="*/ 42 h 50"/>
                <a:gd name="T48" fmla="*/ 93 w 254"/>
                <a:gd name="T49" fmla="*/ 42 h 50"/>
                <a:gd name="T50" fmla="*/ 110 w 254"/>
                <a:gd name="T51" fmla="*/ 50 h 50"/>
                <a:gd name="T52" fmla="*/ 127 w 254"/>
                <a:gd name="T53" fmla="*/ 50 h 50"/>
                <a:gd name="T54" fmla="*/ 144 w 254"/>
                <a:gd name="T55" fmla="*/ 50 h 50"/>
                <a:gd name="T56" fmla="*/ 161 w 254"/>
                <a:gd name="T57" fmla="*/ 50 h 50"/>
                <a:gd name="T58" fmla="*/ 169 w 254"/>
                <a:gd name="T59" fmla="*/ 50 h 50"/>
                <a:gd name="T60" fmla="*/ 186 w 254"/>
                <a:gd name="T61" fmla="*/ 50 h 50"/>
                <a:gd name="T62" fmla="*/ 203 w 254"/>
                <a:gd name="T63" fmla="*/ 42 h 50"/>
                <a:gd name="T64" fmla="*/ 220 w 254"/>
                <a:gd name="T65" fmla="*/ 42 h 50"/>
                <a:gd name="T66" fmla="*/ 237 w 254"/>
                <a:gd name="T67" fmla="*/ 34 h 50"/>
                <a:gd name="T68" fmla="*/ 245 w 254"/>
                <a:gd name="T69" fmla="*/ 25 h 50"/>
                <a:gd name="T70" fmla="*/ 237 w 254"/>
                <a:gd name="T71" fmla="*/ 17 h 50"/>
                <a:gd name="T72" fmla="*/ 254 w 254"/>
                <a:gd name="T73" fmla="*/ 17 h 50"/>
                <a:gd name="T74" fmla="*/ 254 w 254"/>
                <a:gd name="T75" fmla="*/ 0 h 50"/>
                <a:gd name="T76" fmla="*/ 245 w 254"/>
                <a:gd name="T77" fmla="*/ 17 h 50"/>
                <a:gd name="T78" fmla="*/ 254 w 254"/>
                <a:gd name="T79" fmla="*/ 17 h 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4"/>
                <a:gd name="T121" fmla="*/ 0 h 50"/>
                <a:gd name="T122" fmla="*/ 254 w 254"/>
                <a:gd name="T123" fmla="*/ 50 h 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4" h="50">
                  <a:moveTo>
                    <a:pt x="254" y="17"/>
                  </a:moveTo>
                  <a:lnTo>
                    <a:pt x="245" y="17"/>
                  </a:lnTo>
                  <a:lnTo>
                    <a:pt x="229" y="17"/>
                  </a:lnTo>
                  <a:lnTo>
                    <a:pt x="212" y="25"/>
                  </a:lnTo>
                  <a:lnTo>
                    <a:pt x="203" y="34"/>
                  </a:lnTo>
                  <a:lnTo>
                    <a:pt x="186" y="34"/>
                  </a:lnTo>
                  <a:lnTo>
                    <a:pt x="169" y="34"/>
                  </a:lnTo>
                  <a:lnTo>
                    <a:pt x="161" y="34"/>
                  </a:lnTo>
                  <a:lnTo>
                    <a:pt x="144" y="34"/>
                  </a:lnTo>
                  <a:lnTo>
                    <a:pt x="127" y="34"/>
                  </a:lnTo>
                  <a:lnTo>
                    <a:pt x="110" y="34"/>
                  </a:lnTo>
                  <a:lnTo>
                    <a:pt x="101" y="34"/>
                  </a:lnTo>
                  <a:lnTo>
                    <a:pt x="85" y="34"/>
                  </a:lnTo>
                  <a:lnTo>
                    <a:pt x="68" y="25"/>
                  </a:lnTo>
                  <a:lnTo>
                    <a:pt x="51" y="25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17" y="34"/>
                  </a:lnTo>
                  <a:lnTo>
                    <a:pt x="34" y="34"/>
                  </a:lnTo>
                  <a:lnTo>
                    <a:pt x="51" y="34"/>
                  </a:lnTo>
                  <a:lnTo>
                    <a:pt x="68" y="42"/>
                  </a:lnTo>
                  <a:lnTo>
                    <a:pt x="76" y="42"/>
                  </a:lnTo>
                  <a:lnTo>
                    <a:pt x="93" y="42"/>
                  </a:lnTo>
                  <a:lnTo>
                    <a:pt x="110" y="50"/>
                  </a:lnTo>
                  <a:lnTo>
                    <a:pt x="127" y="50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69" y="50"/>
                  </a:lnTo>
                  <a:lnTo>
                    <a:pt x="186" y="50"/>
                  </a:lnTo>
                  <a:lnTo>
                    <a:pt x="203" y="42"/>
                  </a:lnTo>
                  <a:lnTo>
                    <a:pt x="220" y="42"/>
                  </a:lnTo>
                  <a:lnTo>
                    <a:pt x="237" y="34"/>
                  </a:lnTo>
                  <a:lnTo>
                    <a:pt x="245" y="25"/>
                  </a:lnTo>
                  <a:lnTo>
                    <a:pt x="237" y="17"/>
                  </a:lnTo>
                  <a:lnTo>
                    <a:pt x="254" y="17"/>
                  </a:lnTo>
                  <a:lnTo>
                    <a:pt x="254" y="0"/>
                  </a:lnTo>
                  <a:lnTo>
                    <a:pt x="245" y="17"/>
                  </a:lnTo>
                  <a:lnTo>
                    <a:pt x="2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0" name="Freeform 318"/>
            <p:cNvSpPr>
              <a:spLocks/>
            </p:cNvSpPr>
            <p:nvPr/>
          </p:nvSpPr>
          <p:spPr bwMode="auto">
            <a:xfrm>
              <a:off x="1220" y="2423"/>
              <a:ext cx="93" cy="144"/>
            </a:xfrm>
            <a:custGeom>
              <a:avLst/>
              <a:gdLst>
                <a:gd name="T0" fmla="*/ 0 w 93"/>
                <a:gd name="T1" fmla="*/ 144 h 144"/>
                <a:gd name="T2" fmla="*/ 0 w 93"/>
                <a:gd name="T3" fmla="*/ 144 h 144"/>
                <a:gd name="T4" fmla="*/ 25 w 93"/>
                <a:gd name="T5" fmla="*/ 144 h 144"/>
                <a:gd name="T6" fmla="*/ 42 w 93"/>
                <a:gd name="T7" fmla="*/ 127 h 144"/>
                <a:gd name="T8" fmla="*/ 59 w 93"/>
                <a:gd name="T9" fmla="*/ 110 h 144"/>
                <a:gd name="T10" fmla="*/ 68 w 93"/>
                <a:gd name="T11" fmla="*/ 93 h 144"/>
                <a:gd name="T12" fmla="*/ 76 w 93"/>
                <a:gd name="T13" fmla="*/ 67 h 144"/>
                <a:gd name="T14" fmla="*/ 84 w 93"/>
                <a:gd name="T15" fmla="*/ 42 h 144"/>
                <a:gd name="T16" fmla="*/ 84 w 93"/>
                <a:gd name="T17" fmla="*/ 25 h 144"/>
                <a:gd name="T18" fmla="*/ 93 w 93"/>
                <a:gd name="T19" fmla="*/ 0 h 144"/>
                <a:gd name="T20" fmla="*/ 76 w 93"/>
                <a:gd name="T21" fmla="*/ 0 h 144"/>
                <a:gd name="T22" fmla="*/ 76 w 93"/>
                <a:gd name="T23" fmla="*/ 25 h 144"/>
                <a:gd name="T24" fmla="*/ 68 w 93"/>
                <a:gd name="T25" fmla="*/ 42 h 144"/>
                <a:gd name="T26" fmla="*/ 68 w 93"/>
                <a:gd name="T27" fmla="*/ 67 h 144"/>
                <a:gd name="T28" fmla="*/ 59 w 93"/>
                <a:gd name="T29" fmla="*/ 84 h 144"/>
                <a:gd name="T30" fmla="*/ 51 w 93"/>
                <a:gd name="T31" fmla="*/ 101 h 144"/>
                <a:gd name="T32" fmla="*/ 42 w 93"/>
                <a:gd name="T33" fmla="*/ 118 h 144"/>
                <a:gd name="T34" fmla="*/ 25 w 93"/>
                <a:gd name="T35" fmla="*/ 127 h 144"/>
                <a:gd name="T36" fmla="*/ 0 w 93"/>
                <a:gd name="T37" fmla="*/ 135 h 144"/>
                <a:gd name="T38" fmla="*/ 0 w 93"/>
                <a:gd name="T39" fmla="*/ 135 h 144"/>
                <a:gd name="T40" fmla="*/ 0 w 93"/>
                <a:gd name="T41" fmla="*/ 144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144"/>
                <a:gd name="T65" fmla="*/ 93 w 9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144">
                  <a:moveTo>
                    <a:pt x="0" y="144"/>
                  </a:moveTo>
                  <a:lnTo>
                    <a:pt x="0" y="144"/>
                  </a:lnTo>
                  <a:lnTo>
                    <a:pt x="25" y="144"/>
                  </a:lnTo>
                  <a:lnTo>
                    <a:pt x="42" y="127"/>
                  </a:lnTo>
                  <a:lnTo>
                    <a:pt x="59" y="110"/>
                  </a:lnTo>
                  <a:lnTo>
                    <a:pt x="68" y="93"/>
                  </a:lnTo>
                  <a:lnTo>
                    <a:pt x="76" y="67"/>
                  </a:lnTo>
                  <a:lnTo>
                    <a:pt x="84" y="42"/>
                  </a:lnTo>
                  <a:lnTo>
                    <a:pt x="84" y="25"/>
                  </a:lnTo>
                  <a:lnTo>
                    <a:pt x="93" y="0"/>
                  </a:lnTo>
                  <a:lnTo>
                    <a:pt x="76" y="0"/>
                  </a:lnTo>
                  <a:lnTo>
                    <a:pt x="76" y="25"/>
                  </a:lnTo>
                  <a:lnTo>
                    <a:pt x="68" y="42"/>
                  </a:lnTo>
                  <a:lnTo>
                    <a:pt x="68" y="67"/>
                  </a:lnTo>
                  <a:lnTo>
                    <a:pt x="59" y="84"/>
                  </a:lnTo>
                  <a:lnTo>
                    <a:pt x="51" y="101"/>
                  </a:lnTo>
                  <a:lnTo>
                    <a:pt x="42" y="118"/>
                  </a:lnTo>
                  <a:lnTo>
                    <a:pt x="25" y="127"/>
                  </a:lnTo>
                  <a:lnTo>
                    <a:pt x="0" y="13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1" name="Freeform 319"/>
            <p:cNvSpPr>
              <a:spLocks/>
            </p:cNvSpPr>
            <p:nvPr/>
          </p:nvSpPr>
          <p:spPr bwMode="auto">
            <a:xfrm>
              <a:off x="1050" y="2448"/>
              <a:ext cx="170" cy="127"/>
            </a:xfrm>
            <a:custGeom>
              <a:avLst/>
              <a:gdLst>
                <a:gd name="T0" fmla="*/ 0 w 170"/>
                <a:gd name="T1" fmla="*/ 8 h 127"/>
                <a:gd name="T2" fmla="*/ 0 w 170"/>
                <a:gd name="T3" fmla="*/ 8 h 127"/>
                <a:gd name="T4" fmla="*/ 0 w 170"/>
                <a:gd name="T5" fmla="*/ 17 h 127"/>
                <a:gd name="T6" fmla="*/ 9 w 170"/>
                <a:gd name="T7" fmla="*/ 34 h 127"/>
                <a:gd name="T8" fmla="*/ 17 w 170"/>
                <a:gd name="T9" fmla="*/ 42 h 127"/>
                <a:gd name="T10" fmla="*/ 26 w 170"/>
                <a:gd name="T11" fmla="*/ 51 h 127"/>
                <a:gd name="T12" fmla="*/ 34 w 170"/>
                <a:gd name="T13" fmla="*/ 68 h 127"/>
                <a:gd name="T14" fmla="*/ 43 w 170"/>
                <a:gd name="T15" fmla="*/ 76 h 127"/>
                <a:gd name="T16" fmla="*/ 60 w 170"/>
                <a:gd name="T17" fmla="*/ 85 h 127"/>
                <a:gd name="T18" fmla="*/ 68 w 170"/>
                <a:gd name="T19" fmla="*/ 93 h 127"/>
                <a:gd name="T20" fmla="*/ 77 w 170"/>
                <a:gd name="T21" fmla="*/ 102 h 127"/>
                <a:gd name="T22" fmla="*/ 94 w 170"/>
                <a:gd name="T23" fmla="*/ 110 h 127"/>
                <a:gd name="T24" fmla="*/ 102 w 170"/>
                <a:gd name="T25" fmla="*/ 110 h 127"/>
                <a:gd name="T26" fmla="*/ 119 w 170"/>
                <a:gd name="T27" fmla="*/ 119 h 127"/>
                <a:gd name="T28" fmla="*/ 127 w 170"/>
                <a:gd name="T29" fmla="*/ 119 h 127"/>
                <a:gd name="T30" fmla="*/ 144 w 170"/>
                <a:gd name="T31" fmla="*/ 119 h 127"/>
                <a:gd name="T32" fmla="*/ 161 w 170"/>
                <a:gd name="T33" fmla="*/ 127 h 127"/>
                <a:gd name="T34" fmla="*/ 170 w 170"/>
                <a:gd name="T35" fmla="*/ 119 h 127"/>
                <a:gd name="T36" fmla="*/ 170 w 170"/>
                <a:gd name="T37" fmla="*/ 110 h 127"/>
                <a:gd name="T38" fmla="*/ 161 w 170"/>
                <a:gd name="T39" fmla="*/ 110 h 127"/>
                <a:gd name="T40" fmla="*/ 144 w 170"/>
                <a:gd name="T41" fmla="*/ 110 h 127"/>
                <a:gd name="T42" fmla="*/ 136 w 170"/>
                <a:gd name="T43" fmla="*/ 110 h 127"/>
                <a:gd name="T44" fmla="*/ 119 w 170"/>
                <a:gd name="T45" fmla="*/ 102 h 127"/>
                <a:gd name="T46" fmla="*/ 110 w 170"/>
                <a:gd name="T47" fmla="*/ 102 h 127"/>
                <a:gd name="T48" fmla="*/ 94 w 170"/>
                <a:gd name="T49" fmla="*/ 93 h 127"/>
                <a:gd name="T50" fmla="*/ 85 w 170"/>
                <a:gd name="T51" fmla="*/ 93 h 127"/>
                <a:gd name="T52" fmla="*/ 77 w 170"/>
                <a:gd name="T53" fmla="*/ 85 h 127"/>
                <a:gd name="T54" fmla="*/ 68 w 170"/>
                <a:gd name="T55" fmla="*/ 76 h 127"/>
                <a:gd name="T56" fmla="*/ 51 w 170"/>
                <a:gd name="T57" fmla="*/ 68 h 127"/>
                <a:gd name="T58" fmla="*/ 43 w 170"/>
                <a:gd name="T59" fmla="*/ 59 h 127"/>
                <a:gd name="T60" fmla="*/ 34 w 170"/>
                <a:gd name="T61" fmla="*/ 51 h 127"/>
                <a:gd name="T62" fmla="*/ 26 w 170"/>
                <a:gd name="T63" fmla="*/ 34 h 127"/>
                <a:gd name="T64" fmla="*/ 17 w 170"/>
                <a:gd name="T65" fmla="*/ 25 h 127"/>
                <a:gd name="T66" fmla="*/ 17 w 170"/>
                <a:gd name="T67" fmla="*/ 17 h 127"/>
                <a:gd name="T68" fmla="*/ 9 w 170"/>
                <a:gd name="T69" fmla="*/ 0 h 127"/>
                <a:gd name="T70" fmla="*/ 9 w 170"/>
                <a:gd name="T71" fmla="*/ 0 h 127"/>
                <a:gd name="T72" fmla="*/ 0 w 170"/>
                <a:gd name="T73" fmla="*/ 8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"/>
                <a:gd name="T112" fmla="*/ 0 h 127"/>
                <a:gd name="T113" fmla="*/ 170 w 170"/>
                <a:gd name="T114" fmla="*/ 127 h 1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" h="127">
                  <a:moveTo>
                    <a:pt x="0" y="8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17" y="42"/>
                  </a:lnTo>
                  <a:lnTo>
                    <a:pt x="26" y="51"/>
                  </a:lnTo>
                  <a:lnTo>
                    <a:pt x="34" y="68"/>
                  </a:lnTo>
                  <a:lnTo>
                    <a:pt x="43" y="76"/>
                  </a:lnTo>
                  <a:lnTo>
                    <a:pt x="60" y="85"/>
                  </a:lnTo>
                  <a:lnTo>
                    <a:pt x="68" y="93"/>
                  </a:lnTo>
                  <a:lnTo>
                    <a:pt x="77" y="102"/>
                  </a:lnTo>
                  <a:lnTo>
                    <a:pt x="94" y="110"/>
                  </a:lnTo>
                  <a:lnTo>
                    <a:pt x="102" y="110"/>
                  </a:lnTo>
                  <a:lnTo>
                    <a:pt x="119" y="119"/>
                  </a:lnTo>
                  <a:lnTo>
                    <a:pt x="127" y="119"/>
                  </a:lnTo>
                  <a:lnTo>
                    <a:pt x="144" y="119"/>
                  </a:lnTo>
                  <a:lnTo>
                    <a:pt x="161" y="127"/>
                  </a:lnTo>
                  <a:lnTo>
                    <a:pt x="170" y="119"/>
                  </a:lnTo>
                  <a:lnTo>
                    <a:pt x="170" y="110"/>
                  </a:lnTo>
                  <a:lnTo>
                    <a:pt x="161" y="110"/>
                  </a:lnTo>
                  <a:lnTo>
                    <a:pt x="144" y="110"/>
                  </a:lnTo>
                  <a:lnTo>
                    <a:pt x="136" y="110"/>
                  </a:lnTo>
                  <a:lnTo>
                    <a:pt x="119" y="102"/>
                  </a:lnTo>
                  <a:lnTo>
                    <a:pt x="110" y="102"/>
                  </a:lnTo>
                  <a:lnTo>
                    <a:pt x="94" y="93"/>
                  </a:lnTo>
                  <a:lnTo>
                    <a:pt x="85" y="93"/>
                  </a:lnTo>
                  <a:lnTo>
                    <a:pt x="77" y="85"/>
                  </a:lnTo>
                  <a:lnTo>
                    <a:pt x="68" y="76"/>
                  </a:lnTo>
                  <a:lnTo>
                    <a:pt x="51" y="68"/>
                  </a:lnTo>
                  <a:lnTo>
                    <a:pt x="43" y="59"/>
                  </a:lnTo>
                  <a:lnTo>
                    <a:pt x="34" y="51"/>
                  </a:lnTo>
                  <a:lnTo>
                    <a:pt x="26" y="34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2" name="Freeform 320"/>
            <p:cNvSpPr>
              <a:spLocks/>
            </p:cNvSpPr>
            <p:nvPr/>
          </p:nvSpPr>
          <p:spPr bwMode="auto">
            <a:xfrm>
              <a:off x="1042" y="2423"/>
              <a:ext cx="17" cy="33"/>
            </a:xfrm>
            <a:custGeom>
              <a:avLst/>
              <a:gdLst>
                <a:gd name="T0" fmla="*/ 17 w 17"/>
                <a:gd name="T1" fmla="*/ 0 h 33"/>
                <a:gd name="T2" fmla="*/ 17 w 17"/>
                <a:gd name="T3" fmla="*/ 0 h 33"/>
                <a:gd name="T4" fmla="*/ 8 w 17"/>
                <a:gd name="T5" fmla="*/ 0 h 33"/>
                <a:gd name="T6" fmla="*/ 8 w 17"/>
                <a:gd name="T7" fmla="*/ 8 h 33"/>
                <a:gd name="T8" fmla="*/ 0 w 17"/>
                <a:gd name="T9" fmla="*/ 25 h 33"/>
                <a:gd name="T10" fmla="*/ 8 w 17"/>
                <a:gd name="T11" fmla="*/ 33 h 33"/>
                <a:gd name="T12" fmla="*/ 17 w 17"/>
                <a:gd name="T13" fmla="*/ 25 h 33"/>
                <a:gd name="T14" fmla="*/ 17 w 17"/>
                <a:gd name="T15" fmla="*/ 25 h 33"/>
                <a:gd name="T16" fmla="*/ 17 w 17"/>
                <a:gd name="T17" fmla="*/ 17 h 33"/>
                <a:gd name="T18" fmla="*/ 17 w 17"/>
                <a:gd name="T19" fmla="*/ 8 h 33"/>
                <a:gd name="T20" fmla="*/ 17 w 17"/>
                <a:gd name="T21" fmla="*/ 8 h 33"/>
                <a:gd name="T22" fmla="*/ 17 w 17"/>
                <a:gd name="T23" fmla="*/ 8 h 33"/>
                <a:gd name="T24" fmla="*/ 17 w 17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33"/>
                <a:gd name="T41" fmla="*/ 17 w 1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33">
                  <a:moveTo>
                    <a:pt x="17" y="0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33"/>
                  </a:lnTo>
                  <a:lnTo>
                    <a:pt x="17" y="25"/>
                  </a:lnTo>
                  <a:lnTo>
                    <a:pt x="17" y="17"/>
                  </a:lnTo>
                  <a:lnTo>
                    <a:pt x="1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3" name="Freeform 321"/>
            <p:cNvSpPr>
              <a:spLocks/>
            </p:cNvSpPr>
            <p:nvPr/>
          </p:nvSpPr>
          <p:spPr bwMode="auto">
            <a:xfrm>
              <a:off x="1033" y="2406"/>
              <a:ext cx="43" cy="67"/>
            </a:xfrm>
            <a:custGeom>
              <a:avLst/>
              <a:gdLst>
                <a:gd name="T0" fmla="*/ 43 w 43"/>
                <a:gd name="T1" fmla="*/ 0 h 67"/>
                <a:gd name="T2" fmla="*/ 34 w 43"/>
                <a:gd name="T3" fmla="*/ 0 h 67"/>
                <a:gd name="T4" fmla="*/ 0 w 43"/>
                <a:gd name="T5" fmla="*/ 59 h 67"/>
                <a:gd name="T6" fmla="*/ 9 w 43"/>
                <a:gd name="T7" fmla="*/ 67 h 67"/>
                <a:gd name="T8" fmla="*/ 43 w 43"/>
                <a:gd name="T9" fmla="*/ 0 h 67"/>
                <a:gd name="T10" fmla="*/ 43 w 43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7"/>
                <a:gd name="T20" fmla="*/ 43 w 43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7">
                  <a:moveTo>
                    <a:pt x="43" y="0"/>
                  </a:moveTo>
                  <a:lnTo>
                    <a:pt x="34" y="0"/>
                  </a:lnTo>
                  <a:lnTo>
                    <a:pt x="0" y="59"/>
                  </a:lnTo>
                  <a:lnTo>
                    <a:pt x="9" y="6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4" name="Freeform 322"/>
            <p:cNvSpPr>
              <a:spLocks/>
            </p:cNvSpPr>
            <p:nvPr/>
          </p:nvSpPr>
          <p:spPr bwMode="auto">
            <a:xfrm>
              <a:off x="1059" y="2185"/>
              <a:ext cx="51" cy="51"/>
            </a:xfrm>
            <a:custGeom>
              <a:avLst/>
              <a:gdLst>
                <a:gd name="T0" fmla="*/ 42 w 51"/>
                <a:gd name="T1" fmla="*/ 43 h 51"/>
                <a:gd name="T2" fmla="*/ 42 w 51"/>
                <a:gd name="T3" fmla="*/ 43 h 51"/>
                <a:gd name="T4" fmla="*/ 51 w 51"/>
                <a:gd name="T5" fmla="*/ 34 h 51"/>
                <a:gd name="T6" fmla="*/ 42 w 51"/>
                <a:gd name="T7" fmla="*/ 17 h 51"/>
                <a:gd name="T8" fmla="*/ 42 w 51"/>
                <a:gd name="T9" fmla="*/ 9 h 51"/>
                <a:gd name="T10" fmla="*/ 34 w 51"/>
                <a:gd name="T11" fmla="*/ 9 h 51"/>
                <a:gd name="T12" fmla="*/ 34 w 51"/>
                <a:gd name="T13" fmla="*/ 9 h 51"/>
                <a:gd name="T14" fmla="*/ 25 w 51"/>
                <a:gd name="T15" fmla="*/ 0 h 51"/>
                <a:gd name="T16" fmla="*/ 25 w 51"/>
                <a:gd name="T17" fmla="*/ 0 h 51"/>
                <a:gd name="T18" fmla="*/ 17 w 51"/>
                <a:gd name="T19" fmla="*/ 0 h 51"/>
                <a:gd name="T20" fmla="*/ 17 w 51"/>
                <a:gd name="T21" fmla="*/ 0 h 51"/>
                <a:gd name="T22" fmla="*/ 8 w 51"/>
                <a:gd name="T23" fmla="*/ 0 h 51"/>
                <a:gd name="T24" fmla="*/ 8 w 51"/>
                <a:gd name="T25" fmla="*/ 9 h 51"/>
                <a:gd name="T26" fmla="*/ 0 w 51"/>
                <a:gd name="T27" fmla="*/ 9 h 51"/>
                <a:gd name="T28" fmla="*/ 0 w 51"/>
                <a:gd name="T29" fmla="*/ 17 h 51"/>
                <a:gd name="T30" fmla="*/ 0 w 51"/>
                <a:gd name="T31" fmla="*/ 34 h 51"/>
                <a:gd name="T32" fmla="*/ 8 w 51"/>
                <a:gd name="T33" fmla="*/ 43 h 51"/>
                <a:gd name="T34" fmla="*/ 8 w 51"/>
                <a:gd name="T35" fmla="*/ 43 h 51"/>
                <a:gd name="T36" fmla="*/ 17 w 51"/>
                <a:gd name="T37" fmla="*/ 43 h 51"/>
                <a:gd name="T38" fmla="*/ 17 w 51"/>
                <a:gd name="T39" fmla="*/ 51 h 51"/>
                <a:gd name="T40" fmla="*/ 25 w 51"/>
                <a:gd name="T41" fmla="*/ 51 h 51"/>
                <a:gd name="T42" fmla="*/ 25 w 51"/>
                <a:gd name="T43" fmla="*/ 51 h 51"/>
                <a:gd name="T44" fmla="*/ 34 w 51"/>
                <a:gd name="T45" fmla="*/ 51 h 51"/>
                <a:gd name="T46" fmla="*/ 34 w 51"/>
                <a:gd name="T47" fmla="*/ 51 h 51"/>
                <a:gd name="T48" fmla="*/ 42 w 51"/>
                <a:gd name="T49" fmla="*/ 43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51"/>
                <a:gd name="T77" fmla="*/ 51 w 51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51">
                  <a:moveTo>
                    <a:pt x="42" y="43"/>
                  </a:moveTo>
                  <a:lnTo>
                    <a:pt x="42" y="43"/>
                  </a:lnTo>
                  <a:lnTo>
                    <a:pt x="51" y="34"/>
                  </a:lnTo>
                  <a:lnTo>
                    <a:pt x="42" y="17"/>
                  </a:lnTo>
                  <a:lnTo>
                    <a:pt x="42" y="9"/>
                  </a:lnTo>
                  <a:lnTo>
                    <a:pt x="34" y="9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17" y="43"/>
                  </a:lnTo>
                  <a:lnTo>
                    <a:pt x="17" y="51"/>
                  </a:lnTo>
                  <a:lnTo>
                    <a:pt x="25" y="51"/>
                  </a:lnTo>
                  <a:lnTo>
                    <a:pt x="34" y="51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5" name="Freeform 323"/>
            <p:cNvSpPr>
              <a:spLocks/>
            </p:cNvSpPr>
            <p:nvPr/>
          </p:nvSpPr>
          <p:spPr bwMode="auto">
            <a:xfrm>
              <a:off x="1093" y="2194"/>
              <a:ext cx="17" cy="42"/>
            </a:xfrm>
            <a:custGeom>
              <a:avLst/>
              <a:gdLst>
                <a:gd name="T0" fmla="*/ 0 w 17"/>
                <a:gd name="T1" fmla="*/ 8 h 42"/>
                <a:gd name="T2" fmla="*/ 0 w 17"/>
                <a:gd name="T3" fmla="*/ 8 h 42"/>
                <a:gd name="T4" fmla="*/ 8 w 17"/>
                <a:gd name="T5" fmla="*/ 17 h 42"/>
                <a:gd name="T6" fmla="*/ 8 w 17"/>
                <a:gd name="T7" fmla="*/ 25 h 42"/>
                <a:gd name="T8" fmla="*/ 8 w 17"/>
                <a:gd name="T9" fmla="*/ 25 h 42"/>
                <a:gd name="T10" fmla="*/ 0 w 17"/>
                <a:gd name="T11" fmla="*/ 34 h 42"/>
                <a:gd name="T12" fmla="*/ 8 w 17"/>
                <a:gd name="T13" fmla="*/ 42 h 42"/>
                <a:gd name="T14" fmla="*/ 17 w 17"/>
                <a:gd name="T15" fmla="*/ 34 h 42"/>
                <a:gd name="T16" fmla="*/ 17 w 17"/>
                <a:gd name="T17" fmla="*/ 25 h 42"/>
                <a:gd name="T18" fmla="*/ 17 w 17"/>
                <a:gd name="T19" fmla="*/ 8 h 42"/>
                <a:gd name="T20" fmla="*/ 8 w 17"/>
                <a:gd name="T21" fmla="*/ 0 h 42"/>
                <a:gd name="T22" fmla="*/ 8 w 17"/>
                <a:gd name="T23" fmla="*/ 0 h 42"/>
                <a:gd name="T24" fmla="*/ 0 w 17"/>
                <a:gd name="T25" fmla="*/ 8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2"/>
                <a:gd name="T41" fmla="*/ 17 w 17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2">
                  <a:moveTo>
                    <a:pt x="0" y="8"/>
                  </a:moveTo>
                  <a:lnTo>
                    <a:pt x="0" y="8"/>
                  </a:lnTo>
                  <a:lnTo>
                    <a:pt x="8" y="17"/>
                  </a:lnTo>
                  <a:lnTo>
                    <a:pt x="8" y="25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17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6" name="Freeform 324"/>
            <p:cNvSpPr>
              <a:spLocks/>
            </p:cNvSpPr>
            <p:nvPr/>
          </p:nvSpPr>
          <p:spPr bwMode="auto">
            <a:xfrm>
              <a:off x="1059" y="2177"/>
              <a:ext cx="42" cy="25"/>
            </a:xfrm>
            <a:custGeom>
              <a:avLst/>
              <a:gdLst>
                <a:gd name="T0" fmla="*/ 8 w 42"/>
                <a:gd name="T1" fmla="*/ 17 h 25"/>
                <a:gd name="T2" fmla="*/ 8 w 42"/>
                <a:gd name="T3" fmla="*/ 17 h 25"/>
                <a:gd name="T4" fmla="*/ 17 w 42"/>
                <a:gd name="T5" fmla="*/ 17 h 25"/>
                <a:gd name="T6" fmla="*/ 17 w 42"/>
                <a:gd name="T7" fmla="*/ 17 h 25"/>
                <a:gd name="T8" fmla="*/ 17 w 42"/>
                <a:gd name="T9" fmla="*/ 17 h 25"/>
                <a:gd name="T10" fmla="*/ 25 w 42"/>
                <a:gd name="T11" fmla="*/ 17 h 25"/>
                <a:gd name="T12" fmla="*/ 25 w 42"/>
                <a:gd name="T13" fmla="*/ 17 h 25"/>
                <a:gd name="T14" fmla="*/ 25 w 42"/>
                <a:gd name="T15" fmla="*/ 17 h 25"/>
                <a:gd name="T16" fmla="*/ 34 w 42"/>
                <a:gd name="T17" fmla="*/ 17 h 25"/>
                <a:gd name="T18" fmla="*/ 34 w 42"/>
                <a:gd name="T19" fmla="*/ 25 h 25"/>
                <a:gd name="T20" fmla="*/ 42 w 42"/>
                <a:gd name="T21" fmla="*/ 17 h 25"/>
                <a:gd name="T22" fmla="*/ 42 w 42"/>
                <a:gd name="T23" fmla="*/ 8 h 25"/>
                <a:gd name="T24" fmla="*/ 34 w 42"/>
                <a:gd name="T25" fmla="*/ 8 h 25"/>
                <a:gd name="T26" fmla="*/ 34 w 42"/>
                <a:gd name="T27" fmla="*/ 0 h 25"/>
                <a:gd name="T28" fmla="*/ 25 w 42"/>
                <a:gd name="T29" fmla="*/ 0 h 25"/>
                <a:gd name="T30" fmla="*/ 17 w 42"/>
                <a:gd name="T31" fmla="*/ 0 h 25"/>
                <a:gd name="T32" fmla="*/ 17 w 42"/>
                <a:gd name="T33" fmla="*/ 0 h 25"/>
                <a:gd name="T34" fmla="*/ 8 w 42"/>
                <a:gd name="T35" fmla="*/ 8 h 25"/>
                <a:gd name="T36" fmla="*/ 0 w 42"/>
                <a:gd name="T37" fmla="*/ 8 h 25"/>
                <a:gd name="T38" fmla="*/ 0 w 42"/>
                <a:gd name="T39" fmla="*/ 8 h 25"/>
                <a:gd name="T40" fmla="*/ 8 w 42"/>
                <a:gd name="T41" fmla="*/ 1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5"/>
                <a:gd name="T65" fmla="*/ 42 w 42"/>
                <a:gd name="T66" fmla="*/ 25 h 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5">
                  <a:moveTo>
                    <a:pt x="8" y="17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34" y="25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7" name="Freeform 325"/>
            <p:cNvSpPr>
              <a:spLocks/>
            </p:cNvSpPr>
            <p:nvPr/>
          </p:nvSpPr>
          <p:spPr bwMode="auto">
            <a:xfrm>
              <a:off x="1050" y="2185"/>
              <a:ext cx="17" cy="43"/>
            </a:xfrm>
            <a:custGeom>
              <a:avLst/>
              <a:gdLst>
                <a:gd name="T0" fmla="*/ 17 w 17"/>
                <a:gd name="T1" fmla="*/ 34 h 43"/>
                <a:gd name="T2" fmla="*/ 17 w 17"/>
                <a:gd name="T3" fmla="*/ 34 h 43"/>
                <a:gd name="T4" fmla="*/ 17 w 17"/>
                <a:gd name="T5" fmla="*/ 26 h 43"/>
                <a:gd name="T6" fmla="*/ 17 w 17"/>
                <a:gd name="T7" fmla="*/ 17 h 43"/>
                <a:gd name="T8" fmla="*/ 17 w 17"/>
                <a:gd name="T9" fmla="*/ 17 h 43"/>
                <a:gd name="T10" fmla="*/ 17 w 17"/>
                <a:gd name="T11" fmla="*/ 9 h 43"/>
                <a:gd name="T12" fmla="*/ 9 w 17"/>
                <a:gd name="T13" fmla="*/ 0 h 43"/>
                <a:gd name="T14" fmla="*/ 9 w 17"/>
                <a:gd name="T15" fmla="*/ 9 h 43"/>
                <a:gd name="T16" fmla="*/ 0 w 17"/>
                <a:gd name="T17" fmla="*/ 17 h 43"/>
                <a:gd name="T18" fmla="*/ 9 w 17"/>
                <a:gd name="T19" fmla="*/ 34 h 43"/>
                <a:gd name="T20" fmla="*/ 9 w 17"/>
                <a:gd name="T21" fmla="*/ 43 h 43"/>
                <a:gd name="T22" fmla="*/ 9 w 17"/>
                <a:gd name="T23" fmla="*/ 43 h 43"/>
                <a:gd name="T24" fmla="*/ 17 w 17"/>
                <a:gd name="T25" fmla="*/ 3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3"/>
                <a:gd name="T41" fmla="*/ 17 w 17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3">
                  <a:moveTo>
                    <a:pt x="17" y="34"/>
                  </a:moveTo>
                  <a:lnTo>
                    <a:pt x="17" y="34"/>
                  </a:lnTo>
                  <a:lnTo>
                    <a:pt x="17" y="26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9" y="0"/>
                  </a:lnTo>
                  <a:lnTo>
                    <a:pt x="9" y="9"/>
                  </a:lnTo>
                  <a:lnTo>
                    <a:pt x="0" y="17"/>
                  </a:lnTo>
                  <a:lnTo>
                    <a:pt x="9" y="34"/>
                  </a:lnTo>
                  <a:lnTo>
                    <a:pt x="9" y="4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8" name="Freeform 326"/>
            <p:cNvSpPr>
              <a:spLocks/>
            </p:cNvSpPr>
            <p:nvPr/>
          </p:nvSpPr>
          <p:spPr bwMode="auto">
            <a:xfrm>
              <a:off x="1059" y="2219"/>
              <a:ext cx="42" cy="26"/>
            </a:xfrm>
            <a:custGeom>
              <a:avLst/>
              <a:gdLst>
                <a:gd name="T0" fmla="*/ 34 w 42"/>
                <a:gd name="T1" fmla="*/ 9 h 26"/>
                <a:gd name="T2" fmla="*/ 34 w 42"/>
                <a:gd name="T3" fmla="*/ 9 h 26"/>
                <a:gd name="T4" fmla="*/ 34 w 42"/>
                <a:gd name="T5" fmla="*/ 9 h 26"/>
                <a:gd name="T6" fmla="*/ 34 w 42"/>
                <a:gd name="T7" fmla="*/ 9 h 26"/>
                <a:gd name="T8" fmla="*/ 25 w 42"/>
                <a:gd name="T9" fmla="*/ 9 h 26"/>
                <a:gd name="T10" fmla="*/ 25 w 42"/>
                <a:gd name="T11" fmla="*/ 9 h 26"/>
                <a:gd name="T12" fmla="*/ 25 w 42"/>
                <a:gd name="T13" fmla="*/ 9 h 26"/>
                <a:gd name="T14" fmla="*/ 17 w 42"/>
                <a:gd name="T15" fmla="*/ 9 h 26"/>
                <a:gd name="T16" fmla="*/ 17 w 42"/>
                <a:gd name="T17" fmla="*/ 0 h 26"/>
                <a:gd name="T18" fmla="*/ 8 w 42"/>
                <a:gd name="T19" fmla="*/ 0 h 26"/>
                <a:gd name="T20" fmla="*/ 0 w 42"/>
                <a:gd name="T21" fmla="*/ 9 h 26"/>
                <a:gd name="T22" fmla="*/ 8 w 42"/>
                <a:gd name="T23" fmla="*/ 17 h 26"/>
                <a:gd name="T24" fmla="*/ 8 w 42"/>
                <a:gd name="T25" fmla="*/ 17 h 26"/>
                <a:gd name="T26" fmla="*/ 17 w 42"/>
                <a:gd name="T27" fmla="*/ 17 h 26"/>
                <a:gd name="T28" fmla="*/ 25 w 42"/>
                <a:gd name="T29" fmla="*/ 26 h 26"/>
                <a:gd name="T30" fmla="*/ 25 w 42"/>
                <a:gd name="T31" fmla="*/ 26 h 26"/>
                <a:gd name="T32" fmla="*/ 34 w 42"/>
                <a:gd name="T33" fmla="*/ 26 h 26"/>
                <a:gd name="T34" fmla="*/ 42 w 42"/>
                <a:gd name="T35" fmla="*/ 17 h 26"/>
                <a:gd name="T36" fmla="*/ 42 w 42"/>
                <a:gd name="T37" fmla="*/ 17 h 26"/>
                <a:gd name="T38" fmla="*/ 42 w 42"/>
                <a:gd name="T39" fmla="*/ 17 h 26"/>
                <a:gd name="T40" fmla="*/ 34 w 42"/>
                <a:gd name="T41" fmla="*/ 9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6"/>
                <a:gd name="T65" fmla="*/ 42 w 4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6">
                  <a:moveTo>
                    <a:pt x="34" y="9"/>
                  </a:moveTo>
                  <a:lnTo>
                    <a:pt x="34" y="9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25" y="26"/>
                  </a:lnTo>
                  <a:lnTo>
                    <a:pt x="34" y="26"/>
                  </a:lnTo>
                  <a:lnTo>
                    <a:pt x="42" y="17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49" name="Freeform 327"/>
            <p:cNvSpPr>
              <a:spLocks/>
            </p:cNvSpPr>
            <p:nvPr/>
          </p:nvSpPr>
          <p:spPr bwMode="auto">
            <a:xfrm>
              <a:off x="1152" y="2135"/>
              <a:ext cx="42" cy="50"/>
            </a:xfrm>
            <a:custGeom>
              <a:avLst/>
              <a:gdLst>
                <a:gd name="T0" fmla="*/ 42 w 42"/>
                <a:gd name="T1" fmla="*/ 42 h 50"/>
                <a:gd name="T2" fmla="*/ 42 w 42"/>
                <a:gd name="T3" fmla="*/ 42 h 50"/>
                <a:gd name="T4" fmla="*/ 42 w 42"/>
                <a:gd name="T5" fmla="*/ 33 h 50"/>
                <a:gd name="T6" fmla="*/ 42 w 42"/>
                <a:gd name="T7" fmla="*/ 17 h 50"/>
                <a:gd name="T8" fmla="*/ 42 w 42"/>
                <a:gd name="T9" fmla="*/ 8 h 50"/>
                <a:gd name="T10" fmla="*/ 34 w 42"/>
                <a:gd name="T11" fmla="*/ 8 h 50"/>
                <a:gd name="T12" fmla="*/ 34 w 42"/>
                <a:gd name="T13" fmla="*/ 8 h 50"/>
                <a:gd name="T14" fmla="*/ 25 w 42"/>
                <a:gd name="T15" fmla="*/ 0 h 50"/>
                <a:gd name="T16" fmla="*/ 25 w 42"/>
                <a:gd name="T17" fmla="*/ 0 h 50"/>
                <a:gd name="T18" fmla="*/ 17 w 42"/>
                <a:gd name="T19" fmla="*/ 0 h 50"/>
                <a:gd name="T20" fmla="*/ 17 w 42"/>
                <a:gd name="T21" fmla="*/ 0 h 50"/>
                <a:gd name="T22" fmla="*/ 8 w 42"/>
                <a:gd name="T23" fmla="*/ 0 h 50"/>
                <a:gd name="T24" fmla="*/ 8 w 42"/>
                <a:gd name="T25" fmla="*/ 8 h 50"/>
                <a:gd name="T26" fmla="*/ 0 w 42"/>
                <a:gd name="T27" fmla="*/ 8 h 50"/>
                <a:gd name="T28" fmla="*/ 0 w 42"/>
                <a:gd name="T29" fmla="*/ 17 h 50"/>
                <a:gd name="T30" fmla="*/ 0 w 42"/>
                <a:gd name="T31" fmla="*/ 33 h 50"/>
                <a:gd name="T32" fmla="*/ 8 w 42"/>
                <a:gd name="T33" fmla="*/ 42 h 50"/>
                <a:gd name="T34" fmla="*/ 8 w 42"/>
                <a:gd name="T35" fmla="*/ 42 h 50"/>
                <a:gd name="T36" fmla="*/ 17 w 42"/>
                <a:gd name="T37" fmla="*/ 42 h 50"/>
                <a:gd name="T38" fmla="*/ 17 w 42"/>
                <a:gd name="T39" fmla="*/ 50 h 50"/>
                <a:gd name="T40" fmla="*/ 25 w 42"/>
                <a:gd name="T41" fmla="*/ 50 h 50"/>
                <a:gd name="T42" fmla="*/ 25 w 42"/>
                <a:gd name="T43" fmla="*/ 50 h 50"/>
                <a:gd name="T44" fmla="*/ 34 w 42"/>
                <a:gd name="T45" fmla="*/ 50 h 50"/>
                <a:gd name="T46" fmla="*/ 34 w 42"/>
                <a:gd name="T47" fmla="*/ 50 h 50"/>
                <a:gd name="T48" fmla="*/ 42 w 42"/>
                <a:gd name="T49" fmla="*/ 42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50"/>
                <a:gd name="T77" fmla="*/ 42 w 42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50">
                  <a:moveTo>
                    <a:pt x="42" y="42"/>
                  </a:moveTo>
                  <a:lnTo>
                    <a:pt x="42" y="42"/>
                  </a:lnTo>
                  <a:lnTo>
                    <a:pt x="42" y="33"/>
                  </a:lnTo>
                  <a:lnTo>
                    <a:pt x="42" y="17"/>
                  </a:lnTo>
                  <a:lnTo>
                    <a:pt x="42" y="8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7" y="42"/>
                  </a:lnTo>
                  <a:lnTo>
                    <a:pt x="17" y="50"/>
                  </a:lnTo>
                  <a:lnTo>
                    <a:pt x="25" y="50"/>
                  </a:lnTo>
                  <a:lnTo>
                    <a:pt x="34" y="50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0" name="Freeform 328"/>
            <p:cNvSpPr>
              <a:spLocks/>
            </p:cNvSpPr>
            <p:nvPr/>
          </p:nvSpPr>
          <p:spPr bwMode="auto">
            <a:xfrm>
              <a:off x="1186" y="2143"/>
              <a:ext cx="17" cy="42"/>
            </a:xfrm>
            <a:custGeom>
              <a:avLst/>
              <a:gdLst>
                <a:gd name="T0" fmla="*/ 0 w 17"/>
                <a:gd name="T1" fmla="*/ 9 h 42"/>
                <a:gd name="T2" fmla="*/ 0 w 17"/>
                <a:gd name="T3" fmla="*/ 9 h 42"/>
                <a:gd name="T4" fmla="*/ 0 w 17"/>
                <a:gd name="T5" fmla="*/ 17 h 42"/>
                <a:gd name="T6" fmla="*/ 8 w 17"/>
                <a:gd name="T7" fmla="*/ 25 h 42"/>
                <a:gd name="T8" fmla="*/ 0 w 17"/>
                <a:gd name="T9" fmla="*/ 25 h 42"/>
                <a:gd name="T10" fmla="*/ 0 w 17"/>
                <a:gd name="T11" fmla="*/ 34 h 42"/>
                <a:gd name="T12" fmla="*/ 8 w 17"/>
                <a:gd name="T13" fmla="*/ 42 h 42"/>
                <a:gd name="T14" fmla="*/ 17 w 17"/>
                <a:gd name="T15" fmla="*/ 34 h 42"/>
                <a:gd name="T16" fmla="*/ 17 w 17"/>
                <a:gd name="T17" fmla="*/ 25 h 42"/>
                <a:gd name="T18" fmla="*/ 17 w 17"/>
                <a:gd name="T19" fmla="*/ 9 h 42"/>
                <a:gd name="T20" fmla="*/ 8 w 17"/>
                <a:gd name="T21" fmla="*/ 0 h 42"/>
                <a:gd name="T22" fmla="*/ 8 w 17"/>
                <a:gd name="T23" fmla="*/ 0 h 42"/>
                <a:gd name="T24" fmla="*/ 0 w 17"/>
                <a:gd name="T25" fmla="*/ 9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2"/>
                <a:gd name="T41" fmla="*/ 17 w 17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2">
                  <a:moveTo>
                    <a:pt x="0" y="9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7" y="34"/>
                  </a:lnTo>
                  <a:lnTo>
                    <a:pt x="17" y="25"/>
                  </a:lnTo>
                  <a:lnTo>
                    <a:pt x="17" y="9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1" name="Freeform 329"/>
            <p:cNvSpPr>
              <a:spLocks/>
            </p:cNvSpPr>
            <p:nvPr/>
          </p:nvSpPr>
          <p:spPr bwMode="auto">
            <a:xfrm>
              <a:off x="1152" y="2126"/>
              <a:ext cx="42" cy="26"/>
            </a:xfrm>
            <a:custGeom>
              <a:avLst/>
              <a:gdLst>
                <a:gd name="T0" fmla="*/ 8 w 42"/>
                <a:gd name="T1" fmla="*/ 17 h 26"/>
                <a:gd name="T2" fmla="*/ 8 w 42"/>
                <a:gd name="T3" fmla="*/ 17 h 26"/>
                <a:gd name="T4" fmla="*/ 8 w 42"/>
                <a:gd name="T5" fmla="*/ 17 h 26"/>
                <a:gd name="T6" fmla="*/ 17 w 42"/>
                <a:gd name="T7" fmla="*/ 17 h 26"/>
                <a:gd name="T8" fmla="*/ 17 w 42"/>
                <a:gd name="T9" fmla="*/ 17 h 26"/>
                <a:gd name="T10" fmla="*/ 25 w 42"/>
                <a:gd name="T11" fmla="*/ 17 h 26"/>
                <a:gd name="T12" fmla="*/ 25 w 42"/>
                <a:gd name="T13" fmla="*/ 17 h 26"/>
                <a:gd name="T14" fmla="*/ 25 w 42"/>
                <a:gd name="T15" fmla="*/ 17 h 26"/>
                <a:gd name="T16" fmla="*/ 34 w 42"/>
                <a:gd name="T17" fmla="*/ 17 h 26"/>
                <a:gd name="T18" fmla="*/ 34 w 42"/>
                <a:gd name="T19" fmla="*/ 26 h 26"/>
                <a:gd name="T20" fmla="*/ 42 w 42"/>
                <a:gd name="T21" fmla="*/ 17 h 26"/>
                <a:gd name="T22" fmla="*/ 42 w 42"/>
                <a:gd name="T23" fmla="*/ 9 h 26"/>
                <a:gd name="T24" fmla="*/ 34 w 42"/>
                <a:gd name="T25" fmla="*/ 9 h 26"/>
                <a:gd name="T26" fmla="*/ 34 w 42"/>
                <a:gd name="T27" fmla="*/ 0 h 26"/>
                <a:gd name="T28" fmla="*/ 25 w 42"/>
                <a:gd name="T29" fmla="*/ 0 h 26"/>
                <a:gd name="T30" fmla="*/ 17 w 42"/>
                <a:gd name="T31" fmla="*/ 0 h 26"/>
                <a:gd name="T32" fmla="*/ 8 w 42"/>
                <a:gd name="T33" fmla="*/ 0 h 26"/>
                <a:gd name="T34" fmla="*/ 8 w 42"/>
                <a:gd name="T35" fmla="*/ 9 h 26"/>
                <a:gd name="T36" fmla="*/ 0 w 42"/>
                <a:gd name="T37" fmla="*/ 9 h 26"/>
                <a:gd name="T38" fmla="*/ 0 w 42"/>
                <a:gd name="T39" fmla="*/ 9 h 26"/>
                <a:gd name="T40" fmla="*/ 8 w 42"/>
                <a:gd name="T41" fmla="*/ 1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6"/>
                <a:gd name="T65" fmla="*/ 42 w 4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6">
                  <a:moveTo>
                    <a:pt x="8" y="17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42" y="17"/>
                  </a:lnTo>
                  <a:lnTo>
                    <a:pt x="42" y="9"/>
                  </a:lnTo>
                  <a:lnTo>
                    <a:pt x="34" y="9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2" name="Freeform 330"/>
            <p:cNvSpPr>
              <a:spLocks/>
            </p:cNvSpPr>
            <p:nvPr/>
          </p:nvSpPr>
          <p:spPr bwMode="auto">
            <a:xfrm>
              <a:off x="1144" y="2135"/>
              <a:ext cx="16" cy="42"/>
            </a:xfrm>
            <a:custGeom>
              <a:avLst/>
              <a:gdLst>
                <a:gd name="T0" fmla="*/ 16 w 16"/>
                <a:gd name="T1" fmla="*/ 33 h 42"/>
                <a:gd name="T2" fmla="*/ 16 w 16"/>
                <a:gd name="T3" fmla="*/ 33 h 42"/>
                <a:gd name="T4" fmla="*/ 16 w 16"/>
                <a:gd name="T5" fmla="*/ 25 h 42"/>
                <a:gd name="T6" fmla="*/ 16 w 16"/>
                <a:gd name="T7" fmla="*/ 17 h 42"/>
                <a:gd name="T8" fmla="*/ 16 w 16"/>
                <a:gd name="T9" fmla="*/ 17 h 42"/>
                <a:gd name="T10" fmla="*/ 16 w 16"/>
                <a:gd name="T11" fmla="*/ 8 h 42"/>
                <a:gd name="T12" fmla="*/ 8 w 16"/>
                <a:gd name="T13" fmla="*/ 0 h 42"/>
                <a:gd name="T14" fmla="*/ 0 w 16"/>
                <a:gd name="T15" fmla="*/ 8 h 42"/>
                <a:gd name="T16" fmla="*/ 0 w 16"/>
                <a:gd name="T17" fmla="*/ 17 h 42"/>
                <a:gd name="T18" fmla="*/ 0 w 16"/>
                <a:gd name="T19" fmla="*/ 33 h 42"/>
                <a:gd name="T20" fmla="*/ 8 w 16"/>
                <a:gd name="T21" fmla="*/ 42 h 42"/>
                <a:gd name="T22" fmla="*/ 8 w 16"/>
                <a:gd name="T23" fmla="*/ 42 h 42"/>
                <a:gd name="T24" fmla="*/ 16 w 16"/>
                <a:gd name="T25" fmla="*/ 33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42"/>
                <a:gd name="T41" fmla="*/ 16 w 16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42">
                  <a:moveTo>
                    <a:pt x="16" y="33"/>
                  </a:moveTo>
                  <a:lnTo>
                    <a:pt x="16" y="33"/>
                  </a:lnTo>
                  <a:lnTo>
                    <a:pt x="16" y="25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3" name="Freeform 331"/>
            <p:cNvSpPr>
              <a:spLocks/>
            </p:cNvSpPr>
            <p:nvPr/>
          </p:nvSpPr>
          <p:spPr bwMode="auto">
            <a:xfrm>
              <a:off x="1152" y="2168"/>
              <a:ext cx="42" cy="26"/>
            </a:xfrm>
            <a:custGeom>
              <a:avLst/>
              <a:gdLst>
                <a:gd name="T0" fmla="*/ 34 w 42"/>
                <a:gd name="T1" fmla="*/ 9 h 26"/>
                <a:gd name="T2" fmla="*/ 34 w 42"/>
                <a:gd name="T3" fmla="*/ 9 h 26"/>
                <a:gd name="T4" fmla="*/ 34 w 42"/>
                <a:gd name="T5" fmla="*/ 9 h 26"/>
                <a:gd name="T6" fmla="*/ 34 w 42"/>
                <a:gd name="T7" fmla="*/ 9 h 26"/>
                <a:gd name="T8" fmla="*/ 25 w 42"/>
                <a:gd name="T9" fmla="*/ 9 h 26"/>
                <a:gd name="T10" fmla="*/ 25 w 42"/>
                <a:gd name="T11" fmla="*/ 9 h 26"/>
                <a:gd name="T12" fmla="*/ 17 w 42"/>
                <a:gd name="T13" fmla="*/ 9 h 26"/>
                <a:gd name="T14" fmla="*/ 17 w 42"/>
                <a:gd name="T15" fmla="*/ 9 h 26"/>
                <a:gd name="T16" fmla="*/ 17 w 42"/>
                <a:gd name="T17" fmla="*/ 0 h 26"/>
                <a:gd name="T18" fmla="*/ 8 w 42"/>
                <a:gd name="T19" fmla="*/ 0 h 26"/>
                <a:gd name="T20" fmla="*/ 0 w 42"/>
                <a:gd name="T21" fmla="*/ 9 h 26"/>
                <a:gd name="T22" fmla="*/ 8 w 42"/>
                <a:gd name="T23" fmla="*/ 17 h 26"/>
                <a:gd name="T24" fmla="*/ 8 w 42"/>
                <a:gd name="T25" fmla="*/ 17 h 26"/>
                <a:gd name="T26" fmla="*/ 17 w 42"/>
                <a:gd name="T27" fmla="*/ 17 h 26"/>
                <a:gd name="T28" fmla="*/ 25 w 42"/>
                <a:gd name="T29" fmla="*/ 26 h 26"/>
                <a:gd name="T30" fmla="*/ 25 w 42"/>
                <a:gd name="T31" fmla="*/ 26 h 26"/>
                <a:gd name="T32" fmla="*/ 34 w 42"/>
                <a:gd name="T33" fmla="*/ 26 h 26"/>
                <a:gd name="T34" fmla="*/ 34 w 42"/>
                <a:gd name="T35" fmla="*/ 17 h 26"/>
                <a:gd name="T36" fmla="*/ 42 w 42"/>
                <a:gd name="T37" fmla="*/ 17 h 26"/>
                <a:gd name="T38" fmla="*/ 42 w 42"/>
                <a:gd name="T39" fmla="*/ 17 h 26"/>
                <a:gd name="T40" fmla="*/ 34 w 42"/>
                <a:gd name="T41" fmla="*/ 9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26"/>
                <a:gd name="T65" fmla="*/ 42 w 4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26">
                  <a:moveTo>
                    <a:pt x="34" y="9"/>
                  </a:moveTo>
                  <a:lnTo>
                    <a:pt x="34" y="9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7" y="17"/>
                  </a:lnTo>
                  <a:lnTo>
                    <a:pt x="25" y="26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42" y="17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4" name="Freeform 332"/>
            <p:cNvSpPr>
              <a:spLocks/>
            </p:cNvSpPr>
            <p:nvPr/>
          </p:nvSpPr>
          <p:spPr bwMode="auto">
            <a:xfrm>
              <a:off x="1152" y="2084"/>
              <a:ext cx="229" cy="254"/>
            </a:xfrm>
            <a:custGeom>
              <a:avLst/>
              <a:gdLst>
                <a:gd name="T0" fmla="*/ 0 w 229"/>
                <a:gd name="T1" fmla="*/ 195 h 254"/>
                <a:gd name="T2" fmla="*/ 0 w 229"/>
                <a:gd name="T3" fmla="*/ 169 h 254"/>
                <a:gd name="T4" fmla="*/ 8 w 229"/>
                <a:gd name="T5" fmla="*/ 135 h 254"/>
                <a:gd name="T6" fmla="*/ 17 w 229"/>
                <a:gd name="T7" fmla="*/ 110 h 254"/>
                <a:gd name="T8" fmla="*/ 34 w 229"/>
                <a:gd name="T9" fmla="*/ 76 h 254"/>
                <a:gd name="T10" fmla="*/ 51 w 229"/>
                <a:gd name="T11" fmla="*/ 59 h 254"/>
                <a:gd name="T12" fmla="*/ 76 w 229"/>
                <a:gd name="T13" fmla="*/ 34 h 254"/>
                <a:gd name="T14" fmla="*/ 102 w 229"/>
                <a:gd name="T15" fmla="*/ 17 h 254"/>
                <a:gd name="T16" fmla="*/ 136 w 229"/>
                <a:gd name="T17" fmla="*/ 8 h 254"/>
                <a:gd name="T18" fmla="*/ 152 w 229"/>
                <a:gd name="T19" fmla="*/ 0 h 254"/>
                <a:gd name="T20" fmla="*/ 161 w 229"/>
                <a:gd name="T21" fmla="*/ 0 h 254"/>
                <a:gd name="T22" fmla="*/ 178 w 229"/>
                <a:gd name="T23" fmla="*/ 0 h 254"/>
                <a:gd name="T24" fmla="*/ 195 w 229"/>
                <a:gd name="T25" fmla="*/ 8 h 254"/>
                <a:gd name="T26" fmla="*/ 203 w 229"/>
                <a:gd name="T27" fmla="*/ 8 h 254"/>
                <a:gd name="T28" fmla="*/ 212 w 229"/>
                <a:gd name="T29" fmla="*/ 17 h 254"/>
                <a:gd name="T30" fmla="*/ 220 w 229"/>
                <a:gd name="T31" fmla="*/ 34 h 254"/>
                <a:gd name="T32" fmla="*/ 229 w 229"/>
                <a:gd name="T33" fmla="*/ 42 h 254"/>
                <a:gd name="T34" fmla="*/ 229 w 229"/>
                <a:gd name="T35" fmla="*/ 59 h 254"/>
                <a:gd name="T36" fmla="*/ 229 w 229"/>
                <a:gd name="T37" fmla="*/ 76 h 254"/>
                <a:gd name="T38" fmla="*/ 229 w 229"/>
                <a:gd name="T39" fmla="*/ 93 h 254"/>
                <a:gd name="T40" fmla="*/ 229 w 229"/>
                <a:gd name="T41" fmla="*/ 118 h 254"/>
                <a:gd name="T42" fmla="*/ 220 w 229"/>
                <a:gd name="T43" fmla="*/ 135 h 254"/>
                <a:gd name="T44" fmla="*/ 212 w 229"/>
                <a:gd name="T45" fmla="*/ 161 h 254"/>
                <a:gd name="T46" fmla="*/ 195 w 229"/>
                <a:gd name="T47" fmla="*/ 178 h 254"/>
                <a:gd name="T48" fmla="*/ 186 w 229"/>
                <a:gd name="T49" fmla="*/ 195 h 254"/>
                <a:gd name="T50" fmla="*/ 169 w 229"/>
                <a:gd name="T51" fmla="*/ 212 h 254"/>
                <a:gd name="T52" fmla="*/ 152 w 229"/>
                <a:gd name="T53" fmla="*/ 220 h 254"/>
                <a:gd name="T54" fmla="*/ 136 w 229"/>
                <a:gd name="T55" fmla="*/ 237 h 254"/>
                <a:gd name="T56" fmla="*/ 119 w 229"/>
                <a:gd name="T57" fmla="*/ 237 h 254"/>
                <a:gd name="T58" fmla="*/ 102 w 229"/>
                <a:gd name="T59" fmla="*/ 245 h 254"/>
                <a:gd name="T60" fmla="*/ 76 w 229"/>
                <a:gd name="T61" fmla="*/ 245 h 254"/>
                <a:gd name="T62" fmla="*/ 59 w 229"/>
                <a:gd name="T63" fmla="*/ 254 h 254"/>
                <a:gd name="T64" fmla="*/ 42 w 229"/>
                <a:gd name="T65" fmla="*/ 245 h 254"/>
                <a:gd name="T66" fmla="*/ 0 w 229"/>
                <a:gd name="T67" fmla="*/ 195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9"/>
                <a:gd name="T103" fmla="*/ 0 h 254"/>
                <a:gd name="T104" fmla="*/ 229 w 229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9" h="254">
                  <a:moveTo>
                    <a:pt x="0" y="195"/>
                  </a:moveTo>
                  <a:lnTo>
                    <a:pt x="0" y="169"/>
                  </a:lnTo>
                  <a:lnTo>
                    <a:pt x="8" y="135"/>
                  </a:lnTo>
                  <a:lnTo>
                    <a:pt x="17" y="110"/>
                  </a:lnTo>
                  <a:lnTo>
                    <a:pt x="34" y="76"/>
                  </a:lnTo>
                  <a:lnTo>
                    <a:pt x="51" y="59"/>
                  </a:lnTo>
                  <a:lnTo>
                    <a:pt x="76" y="34"/>
                  </a:lnTo>
                  <a:lnTo>
                    <a:pt x="102" y="17"/>
                  </a:lnTo>
                  <a:lnTo>
                    <a:pt x="136" y="8"/>
                  </a:lnTo>
                  <a:lnTo>
                    <a:pt x="152" y="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5" y="8"/>
                  </a:lnTo>
                  <a:lnTo>
                    <a:pt x="203" y="8"/>
                  </a:lnTo>
                  <a:lnTo>
                    <a:pt x="212" y="17"/>
                  </a:lnTo>
                  <a:lnTo>
                    <a:pt x="220" y="34"/>
                  </a:lnTo>
                  <a:lnTo>
                    <a:pt x="229" y="42"/>
                  </a:lnTo>
                  <a:lnTo>
                    <a:pt x="229" y="59"/>
                  </a:lnTo>
                  <a:lnTo>
                    <a:pt x="229" y="76"/>
                  </a:lnTo>
                  <a:lnTo>
                    <a:pt x="229" y="93"/>
                  </a:lnTo>
                  <a:lnTo>
                    <a:pt x="229" y="118"/>
                  </a:lnTo>
                  <a:lnTo>
                    <a:pt x="220" y="135"/>
                  </a:lnTo>
                  <a:lnTo>
                    <a:pt x="212" y="161"/>
                  </a:lnTo>
                  <a:lnTo>
                    <a:pt x="195" y="178"/>
                  </a:lnTo>
                  <a:lnTo>
                    <a:pt x="186" y="195"/>
                  </a:lnTo>
                  <a:lnTo>
                    <a:pt x="169" y="212"/>
                  </a:lnTo>
                  <a:lnTo>
                    <a:pt x="152" y="220"/>
                  </a:lnTo>
                  <a:lnTo>
                    <a:pt x="136" y="237"/>
                  </a:lnTo>
                  <a:lnTo>
                    <a:pt x="119" y="237"/>
                  </a:lnTo>
                  <a:lnTo>
                    <a:pt x="102" y="245"/>
                  </a:lnTo>
                  <a:lnTo>
                    <a:pt x="76" y="245"/>
                  </a:lnTo>
                  <a:lnTo>
                    <a:pt x="59" y="254"/>
                  </a:lnTo>
                  <a:lnTo>
                    <a:pt x="42" y="24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5" name="Freeform 333"/>
            <p:cNvSpPr>
              <a:spLocks/>
            </p:cNvSpPr>
            <p:nvPr/>
          </p:nvSpPr>
          <p:spPr bwMode="auto">
            <a:xfrm>
              <a:off x="1144" y="2084"/>
              <a:ext cx="144" cy="195"/>
            </a:xfrm>
            <a:custGeom>
              <a:avLst/>
              <a:gdLst>
                <a:gd name="T0" fmla="*/ 135 w 144"/>
                <a:gd name="T1" fmla="*/ 0 h 195"/>
                <a:gd name="T2" fmla="*/ 135 w 144"/>
                <a:gd name="T3" fmla="*/ 0 h 195"/>
                <a:gd name="T4" fmla="*/ 110 w 144"/>
                <a:gd name="T5" fmla="*/ 17 h 195"/>
                <a:gd name="T6" fmla="*/ 84 w 144"/>
                <a:gd name="T7" fmla="*/ 34 h 195"/>
                <a:gd name="T8" fmla="*/ 59 w 144"/>
                <a:gd name="T9" fmla="*/ 51 h 195"/>
                <a:gd name="T10" fmla="*/ 33 w 144"/>
                <a:gd name="T11" fmla="*/ 76 h 195"/>
                <a:gd name="T12" fmla="*/ 16 w 144"/>
                <a:gd name="T13" fmla="*/ 101 h 195"/>
                <a:gd name="T14" fmla="*/ 8 w 144"/>
                <a:gd name="T15" fmla="*/ 135 h 195"/>
                <a:gd name="T16" fmla="*/ 0 w 144"/>
                <a:gd name="T17" fmla="*/ 169 h 195"/>
                <a:gd name="T18" fmla="*/ 0 w 144"/>
                <a:gd name="T19" fmla="*/ 195 h 195"/>
                <a:gd name="T20" fmla="*/ 16 w 144"/>
                <a:gd name="T21" fmla="*/ 195 h 195"/>
                <a:gd name="T22" fmla="*/ 16 w 144"/>
                <a:gd name="T23" fmla="*/ 169 h 195"/>
                <a:gd name="T24" fmla="*/ 16 w 144"/>
                <a:gd name="T25" fmla="*/ 135 h 195"/>
                <a:gd name="T26" fmla="*/ 33 w 144"/>
                <a:gd name="T27" fmla="*/ 110 h 195"/>
                <a:gd name="T28" fmla="*/ 42 w 144"/>
                <a:gd name="T29" fmla="*/ 84 h 195"/>
                <a:gd name="T30" fmla="*/ 67 w 144"/>
                <a:gd name="T31" fmla="*/ 59 h 195"/>
                <a:gd name="T32" fmla="*/ 93 w 144"/>
                <a:gd name="T33" fmla="*/ 42 h 195"/>
                <a:gd name="T34" fmla="*/ 118 w 144"/>
                <a:gd name="T35" fmla="*/ 25 h 195"/>
                <a:gd name="T36" fmla="*/ 144 w 144"/>
                <a:gd name="T37" fmla="*/ 17 h 195"/>
                <a:gd name="T38" fmla="*/ 144 w 144"/>
                <a:gd name="T39" fmla="*/ 17 h 195"/>
                <a:gd name="T40" fmla="*/ 135 w 144"/>
                <a:gd name="T41" fmla="*/ 0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95"/>
                <a:gd name="T65" fmla="*/ 144 w 144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95">
                  <a:moveTo>
                    <a:pt x="135" y="0"/>
                  </a:moveTo>
                  <a:lnTo>
                    <a:pt x="135" y="0"/>
                  </a:lnTo>
                  <a:lnTo>
                    <a:pt x="110" y="17"/>
                  </a:lnTo>
                  <a:lnTo>
                    <a:pt x="84" y="34"/>
                  </a:lnTo>
                  <a:lnTo>
                    <a:pt x="59" y="51"/>
                  </a:lnTo>
                  <a:lnTo>
                    <a:pt x="33" y="76"/>
                  </a:lnTo>
                  <a:lnTo>
                    <a:pt x="16" y="101"/>
                  </a:lnTo>
                  <a:lnTo>
                    <a:pt x="8" y="135"/>
                  </a:lnTo>
                  <a:lnTo>
                    <a:pt x="0" y="169"/>
                  </a:lnTo>
                  <a:lnTo>
                    <a:pt x="0" y="195"/>
                  </a:lnTo>
                  <a:lnTo>
                    <a:pt x="16" y="195"/>
                  </a:lnTo>
                  <a:lnTo>
                    <a:pt x="16" y="169"/>
                  </a:lnTo>
                  <a:lnTo>
                    <a:pt x="16" y="135"/>
                  </a:lnTo>
                  <a:lnTo>
                    <a:pt x="33" y="110"/>
                  </a:lnTo>
                  <a:lnTo>
                    <a:pt x="42" y="84"/>
                  </a:lnTo>
                  <a:lnTo>
                    <a:pt x="67" y="59"/>
                  </a:lnTo>
                  <a:lnTo>
                    <a:pt x="93" y="42"/>
                  </a:lnTo>
                  <a:lnTo>
                    <a:pt x="118" y="25"/>
                  </a:lnTo>
                  <a:lnTo>
                    <a:pt x="144" y="1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6" name="Freeform 334"/>
            <p:cNvSpPr>
              <a:spLocks/>
            </p:cNvSpPr>
            <p:nvPr/>
          </p:nvSpPr>
          <p:spPr bwMode="auto">
            <a:xfrm>
              <a:off x="1279" y="2075"/>
              <a:ext cx="102" cy="51"/>
            </a:xfrm>
            <a:custGeom>
              <a:avLst/>
              <a:gdLst>
                <a:gd name="T0" fmla="*/ 102 w 102"/>
                <a:gd name="T1" fmla="*/ 51 h 51"/>
                <a:gd name="T2" fmla="*/ 102 w 102"/>
                <a:gd name="T3" fmla="*/ 51 h 51"/>
                <a:gd name="T4" fmla="*/ 93 w 102"/>
                <a:gd name="T5" fmla="*/ 34 h 51"/>
                <a:gd name="T6" fmla="*/ 93 w 102"/>
                <a:gd name="T7" fmla="*/ 26 h 51"/>
                <a:gd name="T8" fmla="*/ 76 w 102"/>
                <a:gd name="T9" fmla="*/ 17 h 51"/>
                <a:gd name="T10" fmla="*/ 68 w 102"/>
                <a:gd name="T11" fmla="*/ 9 h 51"/>
                <a:gd name="T12" fmla="*/ 51 w 102"/>
                <a:gd name="T13" fmla="*/ 9 h 51"/>
                <a:gd name="T14" fmla="*/ 34 w 102"/>
                <a:gd name="T15" fmla="*/ 0 h 51"/>
                <a:gd name="T16" fmla="*/ 25 w 102"/>
                <a:gd name="T17" fmla="*/ 9 h 51"/>
                <a:gd name="T18" fmla="*/ 0 w 102"/>
                <a:gd name="T19" fmla="*/ 9 h 51"/>
                <a:gd name="T20" fmla="*/ 9 w 102"/>
                <a:gd name="T21" fmla="*/ 26 h 51"/>
                <a:gd name="T22" fmla="*/ 25 w 102"/>
                <a:gd name="T23" fmla="*/ 17 h 51"/>
                <a:gd name="T24" fmla="*/ 34 w 102"/>
                <a:gd name="T25" fmla="*/ 17 h 51"/>
                <a:gd name="T26" fmla="*/ 51 w 102"/>
                <a:gd name="T27" fmla="*/ 17 h 51"/>
                <a:gd name="T28" fmla="*/ 59 w 102"/>
                <a:gd name="T29" fmla="*/ 17 h 51"/>
                <a:gd name="T30" fmla="*/ 76 w 102"/>
                <a:gd name="T31" fmla="*/ 26 h 51"/>
                <a:gd name="T32" fmla="*/ 76 w 102"/>
                <a:gd name="T33" fmla="*/ 34 h 51"/>
                <a:gd name="T34" fmla="*/ 85 w 102"/>
                <a:gd name="T35" fmla="*/ 43 h 51"/>
                <a:gd name="T36" fmla="*/ 93 w 102"/>
                <a:gd name="T37" fmla="*/ 51 h 51"/>
                <a:gd name="T38" fmla="*/ 93 w 102"/>
                <a:gd name="T39" fmla="*/ 51 h 51"/>
                <a:gd name="T40" fmla="*/ 102 w 102"/>
                <a:gd name="T41" fmla="*/ 51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51"/>
                <a:gd name="T65" fmla="*/ 102 w 102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51">
                  <a:moveTo>
                    <a:pt x="102" y="51"/>
                  </a:moveTo>
                  <a:lnTo>
                    <a:pt x="102" y="51"/>
                  </a:lnTo>
                  <a:lnTo>
                    <a:pt x="93" y="34"/>
                  </a:lnTo>
                  <a:lnTo>
                    <a:pt x="93" y="26"/>
                  </a:lnTo>
                  <a:lnTo>
                    <a:pt x="76" y="17"/>
                  </a:lnTo>
                  <a:lnTo>
                    <a:pt x="68" y="9"/>
                  </a:lnTo>
                  <a:lnTo>
                    <a:pt x="51" y="9"/>
                  </a:lnTo>
                  <a:lnTo>
                    <a:pt x="34" y="0"/>
                  </a:lnTo>
                  <a:lnTo>
                    <a:pt x="25" y="9"/>
                  </a:lnTo>
                  <a:lnTo>
                    <a:pt x="0" y="9"/>
                  </a:lnTo>
                  <a:lnTo>
                    <a:pt x="9" y="26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51" y="17"/>
                  </a:lnTo>
                  <a:lnTo>
                    <a:pt x="59" y="17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85" y="43"/>
                  </a:lnTo>
                  <a:lnTo>
                    <a:pt x="93" y="51"/>
                  </a:lnTo>
                  <a:lnTo>
                    <a:pt x="10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7" name="Freeform 335"/>
            <p:cNvSpPr>
              <a:spLocks/>
            </p:cNvSpPr>
            <p:nvPr/>
          </p:nvSpPr>
          <p:spPr bwMode="auto">
            <a:xfrm>
              <a:off x="1330" y="2126"/>
              <a:ext cx="59" cy="161"/>
            </a:xfrm>
            <a:custGeom>
              <a:avLst/>
              <a:gdLst>
                <a:gd name="T0" fmla="*/ 8 w 59"/>
                <a:gd name="T1" fmla="*/ 161 h 161"/>
                <a:gd name="T2" fmla="*/ 8 w 59"/>
                <a:gd name="T3" fmla="*/ 161 h 161"/>
                <a:gd name="T4" fmla="*/ 25 w 59"/>
                <a:gd name="T5" fmla="*/ 136 h 161"/>
                <a:gd name="T6" fmla="*/ 34 w 59"/>
                <a:gd name="T7" fmla="*/ 119 h 161"/>
                <a:gd name="T8" fmla="*/ 51 w 59"/>
                <a:gd name="T9" fmla="*/ 93 h 161"/>
                <a:gd name="T10" fmla="*/ 59 w 59"/>
                <a:gd name="T11" fmla="*/ 76 h 161"/>
                <a:gd name="T12" fmla="*/ 59 w 59"/>
                <a:gd name="T13" fmla="*/ 51 h 161"/>
                <a:gd name="T14" fmla="*/ 59 w 59"/>
                <a:gd name="T15" fmla="*/ 34 h 161"/>
                <a:gd name="T16" fmla="*/ 59 w 59"/>
                <a:gd name="T17" fmla="*/ 17 h 161"/>
                <a:gd name="T18" fmla="*/ 51 w 59"/>
                <a:gd name="T19" fmla="*/ 0 h 161"/>
                <a:gd name="T20" fmla="*/ 42 w 59"/>
                <a:gd name="T21" fmla="*/ 0 h 161"/>
                <a:gd name="T22" fmla="*/ 42 w 59"/>
                <a:gd name="T23" fmla="*/ 17 h 161"/>
                <a:gd name="T24" fmla="*/ 42 w 59"/>
                <a:gd name="T25" fmla="*/ 34 h 161"/>
                <a:gd name="T26" fmla="*/ 42 w 59"/>
                <a:gd name="T27" fmla="*/ 51 h 161"/>
                <a:gd name="T28" fmla="*/ 42 w 59"/>
                <a:gd name="T29" fmla="*/ 76 h 161"/>
                <a:gd name="T30" fmla="*/ 34 w 59"/>
                <a:gd name="T31" fmla="*/ 93 h 161"/>
                <a:gd name="T32" fmla="*/ 25 w 59"/>
                <a:gd name="T33" fmla="*/ 110 h 161"/>
                <a:gd name="T34" fmla="*/ 17 w 59"/>
                <a:gd name="T35" fmla="*/ 136 h 161"/>
                <a:gd name="T36" fmla="*/ 0 w 59"/>
                <a:gd name="T37" fmla="*/ 153 h 161"/>
                <a:gd name="T38" fmla="*/ 0 w 59"/>
                <a:gd name="T39" fmla="*/ 153 h 161"/>
                <a:gd name="T40" fmla="*/ 8 w 59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"/>
                <a:gd name="T64" fmla="*/ 0 h 161"/>
                <a:gd name="T65" fmla="*/ 59 w 59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" h="161">
                  <a:moveTo>
                    <a:pt x="8" y="161"/>
                  </a:moveTo>
                  <a:lnTo>
                    <a:pt x="8" y="161"/>
                  </a:lnTo>
                  <a:lnTo>
                    <a:pt x="25" y="136"/>
                  </a:lnTo>
                  <a:lnTo>
                    <a:pt x="34" y="119"/>
                  </a:lnTo>
                  <a:lnTo>
                    <a:pt x="51" y="93"/>
                  </a:lnTo>
                  <a:lnTo>
                    <a:pt x="59" y="76"/>
                  </a:lnTo>
                  <a:lnTo>
                    <a:pt x="59" y="51"/>
                  </a:lnTo>
                  <a:lnTo>
                    <a:pt x="59" y="34"/>
                  </a:lnTo>
                  <a:lnTo>
                    <a:pt x="59" y="17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42" y="17"/>
                  </a:lnTo>
                  <a:lnTo>
                    <a:pt x="42" y="34"/>
                  </a:lnTo>
                  <a:lnTo>
                    <a:pt x="42" y="51"/>
                  </a:lnTo>
                  <a:lnTo>
                    <a:pt x="42" y="76"/>
                  </a:lnTo>
                  <a:lnTo>
                    <a:pt x="34" y="93"/>
                  </a:lnTo>
                  <a:lnTo>
                    <a:pt x="25" y="110"/>
                  </a:lnTo>
                  <a:lnTo>
                    <a:pt x="17" y="136"/>
                  </a:lnTo>
                  <a:lnTo>
                    <a:pt x="0" y="153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8" name="Freeform 336"/>
            <p:cNvSpPr>
              <a:spLocks/>
            </p:cNvSpPr>
            <p:nvPr/>
          </p:nvSpPr>
          <p:spPr bwMode="auto">
            <a:xfrm>
              <a:off x="1194" y="2279"/>
              <a:ext cx="144" cy="59"/>
            </a:xfrm>
            <a:custGeom>
              <a:avLst/>
              <a:gdLst>
                <a:gd name="T0" fmla="*/ 0 w 144"/>
                <a:gd name="T1" fmla="*/ 59 h 59"/>
                <a:gd name="T2" fmla="*/ 17 w 144"/>
                <a:gd name="T3" fmla="*/ 59 h 59"/>
                <a:gd name="T4" fmla="*/ 34 w 144"/>
                <a:gd name="T5" fmla="*/ 59 h 59"/>
                <a:gd name="T6" fmla="*/ 60 w 144"/>
                <a:gd name="T7" fmla="*/ 59 h 59"/>
                <a:gd name="T8" fmla="*/ 77 w 144"/>
                <a:gd name="T9" fmla="*/ 50 h 59"/>
                <a:gd name="T10" fmla="*/ 94 w 144"/>
                <a:gd name="T11" fmla="*/ 42 h 59"/>
                <a:gd name="T12" fmla="*/ 110 w 144"/>
                <a:gd name="T13" fmla="*/ 33 h 59"/>
                <a:gd name="T14" fmla="*/ 127 w 144"/>
                <a:gd name="T15" fmla="*/ 25 h 59"/>
                <a:gd name="T16" fmla="*/ 144 w 144"/>
                <a:gd name="T17" fmla="*/ 8 h 59"/>
                <a:gd name="T18" fmla="*/ 136 w 144"/>
                <a:gd name="T19" fmla="*/ 0 h 59"/>
                <a:gd name="T20" fmla="*/ 119 w 144"/>
                <a:gd name="T21" fmla="*/ 8 h 59"/>
                <a:gd name="T22" fmla="*/ 110 w 144"/>
                <a:gd name="T23" fmla="*/ 25 h 59"/>
                <a:gd name="T24" fmla="*/ 94 w 144"/>
                <a:gd name="T25" fmla="*/ 33 h 59"/>
                <a:gd name="T26" fmla="*/ 77 w 144"/>
                <a:gd name="T27" fmla="*/ 42 h 59"/>
                <a:gd name="T28" fmla="*/ 60 w 144"/>
                <a:gd name="T29" fmla="*/ 42 h 59"/>
                <a:gd name="T30" fmla="*/ 34 w 144"/>
                <a:gd name="T31" fmla="*/ 50 h 59"/>
                <a:gd name="T32" fmla="*/ 17 w 144"/>
                <a:gd name="T33" fmla="*/ 50 h 59"/>
                <a:gd name="T34" fmla="*/ 0 w 144"/>
                <a:gd name="T35" fmla="*/ 50 h 59"/>
                <a:gd name="T36" fmla="*/ 0 w 144"/>
                <a:gd name="T37" fmla="*/ 59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59"/>
                <a:gd name="T59" fmla="*/ 144 w 144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59">
                  <a:moveTo>
                    <a:pt x="0" y="59"/>
                  </a:moveTo>
                  <a:lnTo>
                    <a:pt x="17" y="59"/>
                  </a:lnTo>
                  <a:lnTo>
                    <a:pt x="34" y="59"/>
                  </a:lnTo>
                  <a:lnTo>
                    <a:pt x="60" y="59"/>
                  </a:lnTo>
                  <a:lnTo>
                    <a:pt x="77" y="50"/>
                  </a:lnTo>
                  <a:lnTo>
                    <a:pt x="94" y="42"/>
                  </a:lnTo>
                  <a:lnTo>
                    <a:pt x="110" y="33"/>
                  </a:lnTo>
                  <a:lnTo>
                    <a:pt x="127" y="25"/>
                  </a:lnTo>
                  <a:lnTo>
                    <a:pt x="144" y="8"/>
                  </a:lnTo>
                  <a:lnTo>
                    <a:pt x="136" y="0"/>
                  </a:lnTo>
                  <a:lnTo>
                    <a:pt x="119" y="8"/>
                  </a:lnTo>
                  <a:lnTo>
                    <a:pt x="110" y="25"/>
                  </a:lnTo>
                  <a:lnTo>
                    <a:pt x="94" y="33"/>
                  </a:lnTo>
                  <a:lnTo>
                    <a:pt x="77" y="42"/>
                  </a:lnTo>
                  <a:lnTo>
                    <a:pt x="60" y="42"/>
                  </a:lnTo>
                  <a:lnTo>
                    <a:pt x="34" y="50"/>
                  </a:lnTo>
                  <a:lnTo>
                    <a:pt x="17" y="50"/>
                  </a:lnTo>
                  <a:lnTo>
                    <a:pt x="0" y="5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59" name="Freeform 337"/>
            <p:cNvSpPr>
              <a:spLocks/>
            </p:cNvSpPr>
            <p:nvPr/>
          </p:nvSpPr>
          <p:spPr bwMode="auto">
            <a:xfrm>
              <a:off x="1101" y="2499"/>
              <a:ext cx="153" cy="68"/>
            </a:xfrm>
            <a:custGeom>
              <a:avLst/>
              <a:gdLst>
                <a:gd name="T0" fmla="*/ 0 w 153"/>
                <a:gd name="T1" fmla="*/ 17 h 68"/>
                <a:gd name="T2" fmla="*/ 0 w 153"/>
                <a:gd name="T3" fmla="*/ 8 h 68"/>
                <a:gd name="T4" fmla="*/ 9 w 153"/>
                <a:gd name="T5" fmla="*/ 8 h 68"/>
                <a:gd name="T6" fmla="*/ 34 w 153"/>
                <a:gd name="T7" fmla="*/ 0 h 68"/>
                <a:gd name="T8" fmla="*/ 51 w 153"/>
                <a:gd name="T9" fmla="*/ 0 h 68"/>
                <a:gd name="T10" fmla="*/ 76 w 153"/>
                <a:gd name="T11" fmla="*/ 0 h 68"/>
                <a:gd name="T12" fmla="*/ 102 w 153"/>
                <a:gd name="T13" fmla="*/ 8 h 68"/>
                <a:gd name="T14" fmla="*/ 127 w 153"/>
                <a:gd name="T15" fmla="*/ 25 h 68"/>
                <a:gd name="T16" fmla="*/ 153 w 153"/>
                <a:gd name="T17" fmla="*/ 51 h 68"/>
                <a:gd name="T18" fmla="*/ 153 w 153"/>
                <a:gd name="T19" fmla="*/ 51 h 68"/>
                <a:gd name="T20" fmla="*/ 153 w 153"/>
                <a:gd name="T21" fmla="*/ 51 h 68"/>
                <a:gd name="T22" fmla="*/ 144 w 153"/>
                <a:gd name="T23" fmla="*/ 59 h 68"/>
                <a:gd name="T24" fmla="*/ 136 w 153"/>
                <a:gd name="T25" fmla="*/ 59 h 68"/>
                <a:gd name="T26" fmla="*/ 119 w 153"/>
                <a:gd name="T27" fmla="*/ 59 h 68"/>
                <a:gd name="T28" fmla="*/ 102 w 153"/>
                <a:gd name="T29" fmla="*/ 68 h 68"/>
                <a:gd name="T30" fmla="*/ 85 w 153"/>
                <a:gd name="T31" fmla="*/ 59 h 68"/>
                <a:gd name="T32" fmla="*/ 59 w 153"/>
                <a:gd name="T33" fmla="*/ 59 h 68"/>
                <a:gd name="T34" fmla="*/ 43 w 153"/>
                <a:gd name="T35" fmla="*/ 51 h 68"/>
                <a:gd name="T36" fmla="*/ 26 w 153"/>
                <a:gd name="T37" fmla="*/ 42 h 68"/>
                <a:gd name="T38" fmla="*/ 17 w 153"/>
                <a:gd name="T39" fmla="*/ 34 h 68"/>
                <a:gd name="T40" fmla="*/ 9 w 153"/>
                <a:gd name="T41" fmla="*/ 25 h 68"/>
                <a:gd name="T42" fmla="*/ 0 w 153"/>
                <a:gd name="T43" fmla="*/ 25 h 68"/>
                <a:gd name="T44" fmla="*/ 0 w 153"/>
                <a:gd name="T45" fmla="*/ 17 h 68"/>
                <a:gd name="T46" fmla="*/ 0 w 153"/>
                <a:gd name="T47" fmla="*/ 17 h 68"/>
                <a:gd name="T48" fmla="*/ 0 w 153"/>
                <a:gd name="T49" fmla="*/ 17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68"/>
                <a:gd name="T77" fmla="*/ 153 w 15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68">
                  <a:moveTo>
                    <a:pt x="0" y="17"/>
                  </a:moveTo>
                  <a:lnTo>
                    <a:pt x="0" y="8"/>
                  </a:lnTo>
                  <a:lnTo>
                    <a:pt x="9" y="8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76" y="0"/>
                  </a:lnTo>
                  <a:lnTo>
                    <a:pt x="102" y="8"/>
                  </a:lnTo>
                  <a:lnTo>
                    <a:pt x="127" y="25"/>
                  </a:lnTo>
                  <a:lnTo>
                    <a:pt x="153" y="51"/>
                  </a:lnTo>
                  <a:lnTo>
                    <a:pt x="144" y="59"/>
                  </a:lnTo>
                  <a:lnTo>
                    <a:pt x="136" y="59"/>
                  </a:lnTo>
                  <a:lnTo>
                    <a:pt x="119" y="59"/>
                  </a:lnTo>
                  <a:lnTo>
                    <a:pt x="102" y="68"/>
                  </a:lnTo>
                  <a:lnTo>
                    <a:pt x="85" y="59"/>
                  </a:lnTo>
                  <a:lnTo>
                    <a:pt x="59" y="59"/>
                  </a:lnTo>
                  <a:lnTo>
                    <a:pt x="43" y="51"/>
                  </a:lnTo>
                  <a:lnTo>
                    <a:pt x="26" y="42"/>
                  </a:lnTo>
                  <a:lnTo>
                    <a:pt x="17" y="34"/>
                  </a:lnTo>
                  <a:lnTo>
                    <a:pt x="9" y="25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0" name="Freeform 338"/>
            <p:cNvSpPr>
              <a:spLocks/>
            </p:cNvSpPr>
            <p:nvPr/>
          </p:nvSpPr>
          <p:spPr bwMode="auto">
            <a:xfrm>
              <a:off x="1093" y="2490"/>
              <a:ext cx="169" cy="60"/>
            </a:xfrm>
            <a:custGeom>
              <a:avLst/>
              <a:gdLst>
                <a:gd name="T0" fmla="*/ 169 w 169"/>
                <a:gd name="T1" fmla="*/ 60 h 60"/>
                <a:gd name="T2" fmla="*/ 169 w 169"/>
                <a:gd name="T3" fmla="*/ 51 h 60"/>
                <a:gd name="T4" fmla="*/ 144 w 169"/>
                <a:gd name="T5" fmla="*/ 26 h 60"/>
                <a:gd name="T6" fmla="*/ 110 w 169"/>
                <a:gd name="T7" fmla="*/ 9 h 60"/>
                <a:gd name="T8" fmla="*/ 84 w 169"/>
                <a:gd name="T9" fmla="*/ 0 h 60"/>
                <a:gd name="T10" fmla="*/ 59 w 169"/>
                <a:gd name="T11" fmla="*/ 0 h 60"/>
                <a:gd name="T12" fmla="*/ 34 w 169"/>
                <a:gd name="T13" fmla="*/ 9 h 60"/>
                <a:gd name="T14" fmla="*/ 17 w 169"/>
                <a:gd name="T15" fmla="*/ 9 h 60"/>
                <a:gd name="T16" fmla="*/ 8 w 169"/>
                <a:gd name="T17" fmla="*/ 17 h 60"/>
                <a:gd name="T18" fmla="*/ 0 w 169"/>
                <a:gd name="T19" fmla="*/ 17 h 60"/>
                <a:gd name="T20" fmla="*/ 8 w 169"/>
                <a:gd name="T21" fmla="*/ 26 h 60"/>
                <a:gd name="T22" fmla="*/ 8 w 169"/>
                <a:gd name="T23" fmla="*/ 26 h 60"/>
                <a:gd name="T24" fmla="*/ 25 w 169"/>
                <a:gd name="T25" fmla="*/ 26 h 60"/>
                <a:gd name="T26" fmla="*/ 42 w 169"/>
                <a:gd name="T27" fmla="*/ 17 h 60"/>
                <a:gd name="T28" fmla="*/ 59 w 169"/>
                <a:gd name="T29" fmla="*/ 17 h 60"/>
                <a:gd name="T30" fmla="*/ 84 w 169"/>
                <a:gd name="T31" fmla="*/ 17 h 60"/>
                <a:gd name="T32" fmla="*/ 110 w 169"/>
                <a:gd name="T33" fmla="*/ 26 h 60"/>
                <a:gd name="T34" fmla="*/ 135 w 169"/>
                <a:gd name="T35" fmla="*/ 34 h 60"/>
                <a:gd name="T36" fmla="*/ 161 w 169"/>
                <a:gd name="T37" fmla="*/ 60 h 60"/>
                <a:gd name="T38" fmla="*/ 161 w 169"/>
                <a:gd name="T39" fmla="*/ 51 h 60"/>
                <a:gd name="T40" fmla="*/ 169 w 169"/>
                <a:gd name="T41" fmla="*/ 6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9"/>
                <a:gd name="T64" fmla="*/ 0 h 60"/>
                <a:gd name="T65" fmla="*/ 169 w 169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9" h="60">
                  <a:moveTo>
                    <a:pt x="169" y="60"/>
                  </a:moveTo>
                  <a:lnTo>
                    <a:pt x="169" y="51"/>
                  </a:lnTo>
                  <a:lnTo>
                    <a:pt x="144" y="26"/>
                  </a:lnTo>
                  <a:lnTo>
                    <a:pt x="110" y="9"/>
                  </a:lnTo>
                  <a:lnTo>
                    <a:pt x="84" y="0"/>
                  </a:lnTo>
                  <a:lnTo>
                    <a:pt x="59" y="0"/>
                  </a:lnTo>
                  <a:lnTo>
                    <a:pt x="34" y="9"/>
                  </a:lnTo>
                  <a:lnTo>
                    <a:pt x="17" y="9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8" y="26"/>
                  </a:lnTo>
                  <a:lnTo>
                    <a:pt x="25" y="26"/>
                  </a:lnTo>
                  <a:lnTo>
                    <a:pt x="42" y="17"/>
                  </a:lnTo>
                  <a:lnTo>
                    <a:pt x="59" y="17"/>
                  </a:lnTo>
                  <a:lnTo>
                    <a:pt x="84" y="17"/>
                  </a:lnTo>
                  <a:lnTo>
                    <a:pt x="110" y="26"/>
                  </a:lnTo>
                  <a:lnTo>
                    <a:pt x="135" y="34"/>
                  </a:lnTo>
                  <a:lnTo>
                    <a:pt x="161" y="60"/>
                  </a:lnTo>
                  <a:lnTo>
                    <a:pt x="161" y="51"/>
                  </a:lnTo>
                  <a:lnTo>
                    <a:pt x="16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1" name="Freeform 339"/>
            <p:cNvSpPr>
              <a:spLocks/>
            </p:cNvSpPr>
            <p:nvPr/>
          </p:nvSpPr>
          <p:spPr bwMode="auto">
            <a:xfrm>
              <a:off x="1160" y="2541"/>
              <a:ext cx="102" cy="26"/>
            </a:xfrm>
            <a:custGeom>
              <a:avLst/>
              <a:gdLst>
                <a:gd name="T0" fmla="*/ 0 w 102"/>
                <a:gd name="T1" fmla="*/ 17 h 26"/>
                <a:gd name="T2" fmla="*/ 0 w 102"/>
                <a:gd name="T3" fmla="*/ 17 h 26"/>
                <a:gd name="T4" fmla="*/ 26 w 102"/>
                <a:gd name="T5" fmla="*/ 26 h 26"/>
                <a:gd name="T6" fmla="*/ 43 w 102"/>
                <a:gd name="T7" fmla="*/ 26 h 26"/>
                <a:gd name="T8" fmla="*/ 60 w 102"/>
                <a:gd name="T9" fmla="*/ 26 h 26"/>
                <a:gd name="T10" fmla="*/ 77 w 102"/>
                <a:gd name="T11" fmla="*/ 26 h 26"/>
                <a:gd name="T12" fmla="*/ 85 w 102"/>
                <a:gd name="T13" fmla="*/ 17 h 26"/>
                <a:gd name="T14" fmla="*/ 94 w 102"/>
                <a:gd name="T15" fmla="*/ 17 h 26"/>
                <a:gd name="T16" fmla="*/ 102 w 102"/>
                <a:gd name="T17" fmla="*/ 9 h 26"/>
                <a:gd name="T18" fmla="*/ 102 w 102"/>
                <a:gd name="T19" fmla="*/ 9 h 26"/>
                <a:gd name="T20" fmla="*/ 94 w 102"/>
                <a:gd name="T21" fmla="*/ 0 h 26"/>
                <a:gd name="T22" fmla="*/ 94 w 102"/>
                <a:gd name="T23" fmla="*/ 0 h 26"/>
                <a:gd name="T24" fmla="*/ 85 w 102"/>
                <a:gd name="T25" fmla="*/ 9 h 26"/>
                <a:gd name="T26" fmla="*/ 77 w 102"/>
                <a:gd name="T27" fmla="*/ 9 h 26"/>
                <a:gd name="T28" fmla="*/ 68 w 102"/>
                <a:gd name="T29" fmla="*/ 9 h 26"/>
                <a:gd name="T30" fmla="*/ 60 w 102"/>
                <a:gd name="T31" fmla="*/ 17 h 26"/>
                <a:gd name="T32" fmla="*/ 43 w 102"/>
                <a:gd name="T33" fmla="*/ 17 h 26"/>
                <a:gd name="T34" fmla="*/ 26 w 102"/>
                <a:gd name="T35" fmla="*/ 17 h 26"/>
                <a:gd name="T36" fmla="*/ 9 w 102"/>
                <a:gd name="T37" fmla="*/ 9 h 26"/>
                <a:gd name="T38" fmla="*/ 9 w 102"/>
                <a:gd name="T39" fmla="*/ 9 h 26"/>
                <a:gd name="T40" fmla="*/ 0 w 102"/>
                <a:gd name="T41" fmla="*/ 17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26"/>
                <a:gd name="T65" fmla="*/ 102 w 10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26">
                  <a:moveTo>
                    <a:pt x="0" y="17"/>
                  </a:moveTo>
                  <a:lnTo>
                    <a:pt x="0" y="17"/>
                  </a:lnTo>
                  <a:lnTo>
                    <a:pt x="26" y="26"/>
                  </a:lnTo>
                  <a:lnTo>
                    <a:pt x="43" y="26"/>
                  </a:lnTo>
                  <a:lnTo>
                    <a:pt x="60" y="26"/>
                  </a:lnTo>
                  <a:lnTo>
                    <a:pt x="77" y="26"/>
                  </a:lnTo>
                  <a:lnTo>
                    <a:pt x="85" y="17"/>
                  </a:lnTo>
                  <a:lnTo>
                    <a:pt x="94" y="17"/>
                  </a:lnTo>
                  <a:lnTo>
                    <a:pt x="102" y="9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77" y="9"/>
                  </a:lnTo>
                  <a:lnTo>
                    <a:pt x="68" y="9"/>
                  </a:lnTo>
                  <a:lnTo>
                    <a:pt x="60" y="17"/>
                  </a:lnTo>
                  <a:lnTo>
                    <a:pt x="43" y="17"/>
                  </a:lnTo>
                  <a:lnTo>
                    <a:pt x="26" y="17"/>
                  </a:lnTo>
                  <a:lnTo>
                    <a:pt x="9" y="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2" name="Freeform 340"/>
            <p:cNvSpPr>
              <a:spLocks/>
            </p:cNvSpPr>
            <p:nvPr/>
          </p:nvSpPr>
          <p:spPr bwMode="auto">
            <a:xfrm>
              <a:off x="1093" y="2507"/>
              <a:ext cx="76" cy="51"/>
            </a:xfrm>
            <a:custGeom>
              <a:avLst/>
              <a:gdLst>
                <a:gd name="T0" fmla="*/ 0 w 76"/>
                <a:gd name="T1" fmla="*/ 0 h 51"/>
                <a:gd name="T2" fmla="*/ 0 w 76"/>
                <a:gd name="T3" fmla="*/ 9 h 51"/>
                <a:gd name="T4" fmla="*/ 0 w 76"/>
                <a:gd name="T5" fmla="*/ 9 h 51"/>
                <a:gd name="T6" fmla="*/ 0 w 76"/>
                <a:gd name="T7" fmla="*/ 17 h 51"/>
                <a:gd name="T8" fmla="*/ 8 w 76"/>
                <a:gd name="T9" fmla="*/ 17 h 51"/>
                <a:gd name="T10" fmla="*/ 17 w 76"/>
                <a:gd name="T11" fmla="*/ 26 h 51"/>
                <a:gd name="T12" fmla="*/ 25 w 76"/>
                <a:gd name="T13" fmla="*/ 34 h 51"/>
                <a:gd name="T14" fmla="*/ 34 w 76"/>
                <a:gd name="T15" fmla="*/ 43 h 51"/>
                <a:gd name="T16" fmla="*/ 51 w 76"/>
                <a:gd name="T17" fmla="*/ 43 h 51"/>
                <a:gd name="T18" fmla="*/ 67 w 76"/>
                <a:gd name="T19" fmla="*/ 51 h 51"/>
                <a:gd name="T20" fmla="*/ 76 w 76"/>
                <a:gd name="T21" fmla="*/ 43 h 51"/>
                <a:gd name="T22" fmla="*/ 51 w 76"/>
                <a:gd name="T23" fmla="*/ 34 h 51"/>
                <a:gd name="T24" fmla="*/ 42 w 76"/>
                <a:gd name="T25" fmla="*/ 26 h 51"/>
                <a:gd name="T26" fmla="*/ 25 w 76"/>
                <a:gd name="T27" fmla="*/ 17 h 51"/>
                <a:gd name="T28" fmla="*/ 17 w 76"/>
                <a:gd name="T29" fmla="*/ 17 h 51"/>
                <a:gd name="T30" fmla="*/ 17 w 76"/>
                <a:gd name="T31" fmla="*/ 9 h 51"/>
                <a:gd name="T32" fmla="*/ 17 w 76"/>
                <a:gd name="T33" fmla="*/ 9 h 51"/>
                <a:gd name="T34" fmla="*/ 8 w 76"/>
                <a:gd name="T35" fmla="*/ 0 h 51"/>
                <a:gd name="T36" fmla="*/ 8 w 76"/>
                <a:gd name="T37" fmla="*/ 0 h 51"/>
                <a:gd name="T38" fmla="*/ 8 w 76"/>
                <a:gd name="T39" fmla="*/ 9 h 51"/>
                <a:gd name="T40" fmla="*/ 0 w 76"/>
                <a:gd name="T41" fmla="*/ 0 h 51"/>
                <a:gd name="T42" fmla="*/ 0 w 76"/>
                <a:gd name="T43" fmla="*/ 0 h 51"/>
                <a:gd name="T44" fmla="*/ 0 w 76"/>
                <a:gd name="T45" fmla="*/ 9 h 51"/>
                <a:gd name="T46" fmla="*/ 0 w 76"/>
                <a:gd name="T47" fmla="*/ 0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51"/>
                <a:gd name="T74" fmla="*/ 76 w 76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51">
                  <a:moveTo>
                    <a:pt x="0" y="0"/>
                  </a:moveTo>
                  <a:lnTo>
                    <a:pt x="0" y="9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7" y="26"/>
                  </a:lnTo>
                  <a:lnTo>
                    <a:pt x="25" y="34"/>
                  </a:lnTo>
                  <a:lnTo>
                    <a:pt x="34" y="43"/>
                  </a:lnTo>
                  <a:lnTo>
                    <a:pt x="51" y="43"/>
                  </a:lnTo>
                  <a:lnTo>
                    <a:pt x="67" y="51"/>
                  </a:lnTo>
                  <a:lnTo>
                    <a:pt x="76" y="43"/>
                  </a:lnTo>
                  <a:lnTo>
                    <a:pt x="51" y="34"/>
                  </a:lnTo>
                  <a:lnTo>
                    <a:pt x="42" y="26"/>
                  </a:lnTo>
                  <a:lnTo>
                    <a:pt x="25" y="17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3" name="Freeform 341"/>
            <p:cNvSpPr>
              <a:spLocks/>
            </p:cNvSpPr>
            <p:nvPr/>
          </p:nvSpPr>
          <p:spPr bwMode="auto">
            <a:xfrm>
              <a:off x="551" y="2262"/>
              <a:ext cx="1025" cy="643"/>
            </a:xfrm>
            <a:custGeom>
              <a:avLst/>
              <a:gdLst>
                <a:gd name="T0" fmla="*/ 237 w 1025"/>
                <a:gd name="T1" fmla="*/ 254 h 643"/>
                <a:gd name="T2" fmla="*/ 288 w 1025"/>
                <a:gd name="T3" fmla="*/ 313 h 643"/>
                <a:gd name="T4" fmla="*/ 355 w 1025"/>
                <a:gd name="T5" fmla="*/ 355 h 643"/>
                <a:gd name="T6" fmla="*/ 423 w 1025"/>
                <a:gd name="T7" fmla="*/ 364 h 643"/>
                <a:gd name="T8" fmla="*/ 491 w 1025"/>
                <a:gd name="T9" fmla="*/ 347 h 643"/>
                <a:gd name="T10" fmla="*/ 542 w 1025"/>
                <a:gd name="T11" fmla="*/ 338 h 643"/>
                <a:gd name="T12" fmla="*/ 601 w 1025"/>
                <a:gd name="T13" fmla="*/ 330 h 643"/>
                <a:gd name="T14" fmla="*/ 660 w 1025"/>
                <a:gd name="T15" fmla="*/ 330 h 643"/>
                <a:gd name="T16" fmla="*/ 737 w 1025"/>
                <a:gd name="T17" fmla="*/ 296 h 643"/>
                <a:gd name="T18" fmla="*/ 770 w 1025"/>
                <a:gd name="T19" fmla="*/ 186 h 643"/>
                <a:gd name="T20" fmla="*/ 847 w 1025"/>
                <a:gd name="T21" fmla="*/ 110 h 643"/>
                <a:gd name="T22" fmla="*/ 881 w 1025"/>
                <a:gd name="T23" fmla="*/ 25 h 643"/>
                <a:gd name="T24" fmla="*/ 897 w 1025"/>
                <a:gd name="T25" fmla="*/ 17 h 643"/>
                <a:gd name="T26" fmla="*/ 940 w 1025"/>
                <a:gd name="T27" fmla="*/ 34 h 643"/>
                <a:gd name="T28" fmla="*/ 982 w 1025"/>
                <a:gd name="T29" fmla="*/ 50 h 643"/>
                <a:gd name="T30" fmla="*/ 1016 w 1025"/>
                <a:gd name="T31" fmla="*/ 76 h 643"/>
                <a:gd name="T32" fmla="*/ 982 w 1025"/>
                <a:gd name="T33" fmla="*/ 84 h 643"/>
                <a:gd name="T34" fmla="*/ 923 w 1025"/>
                <a:gd name="T35" fmla="*/ 110 h 643"/>
                <a:gd name="T36" fmla="*/ 931 w 1025"/>
                <a:gd name="T37" fmla="*/ 203 h 643"/>
                <a:gd name="T38" fmla="*/ 999 w 1025"/>
                <a:gd name="T39" fmla="*/ 262 h 643"/>
                <a:gd name="T40" fmla="*/ 948 w 1025"/>
                <a:gd name="T41" fmla="*/ 279 h 643"/>
                <a:gd name="T42" fmla="*/ 914 w 1025"/>
                <a:gd name="T43" fmla="*/ 322 h 643"/>
                <a:gd name="T44" fmla="*/ 940 w 1025"/>
                <a:gd name="T45" fmla="*/ 389 h 643"/>
                <a:gd name="T46" fmla="*/ 974 w 1025"/>
                <a:gd name="T47" fmla="*/ 449 h 643"/>
                <a:gd name="T48" fmla="*/ 957 w 1025"/>
                <a:gd name="T49" fmla="*/ 466 h 643"/>
                <a:gd name="T50" fmla="*/ 914 w 1025"/>
                <a:gd name="T51" fmla="*/ 457 h 643"/>
                <a:gd name="T52" fmla="*/ 872 w 1025"/>
                <a:gd name="T53" fmla="*/ 440 h 643"/>
                <a:gd name="T54" fmla="*/ 838 w 1025"/>
                <a:gd name="T55" fmla="*/ 423 h 643"/>
                <a:gd name="T56" fmla="*/ 821 w 1025"/>
                <a:gd name="T57" fmla="*/ 491 h 643"/>
                <a:gd name="T58" fmla="*/ 796 w 1025"/>
                <a:gd name="T59" fmla="*/ 593 h 643"/>
                <a:gd name="T60" fmla="*/ 762 w 1025"/>
                <a:gd name="T61" fmla="*/ 593 h 643"/>
                <a:gd name="T62" fmla="*/ 720 w 1025"/>
                <a:gd name="T63" fmla="*/ 559 h 643"/>
                <a:gd name="T64" fmla="*/ 677 w 1025"/>
                <a:gd name="T65" fmla="*/ 533 h 643"/>
                <a:gd name="T66" fmla="*/ 635 w 1025"/>
                <a:gd name="T67" fmla="*/ 516 h 643"/>
                <a:gd name="T68" fmla="*/ 601 w 1025"/>
                <a:gd name="T69" fmla="*/ 584 h 643"/>
                <a:gd name="T70" fmla="*/ 559 w 1025"/>
                <a:gd name="T71" fmla="*/ 567 h 643"/>
                <a:gd name="T72" fmla="*/ 499 w 1025"/>
                <a:gd name="T73" fmla="*/ 508 h 643"/>
                <a:gd name="T74" fmla="*/ 465 w 1025"/>
                <a:gd name="T75" fmla="*/ 550 h 643"/>
                <a:gd name="T76" fmla="*/ 415 w 1025"/>
                <a:gd name="T77" fmla="*/ 626 h 643"/>
                <a:gd name="T78" fmla="*/ 381 w 1025"/>
                <a:gd name="T79" fmla="*/ 567 h 643"/>
                <a:gd name="T80" fmla="*/ 355 w 1025"/>
                <a:gd name="T81" fmla="*/ 474 h 643"/>
                <a:gd name="T82" fmla="*/ 313 w 1025"/>
                <a:gd name="T83" fmla="*/ 491 h 643"/>
                <a:gd name="T84" fmla="*/ 296 w 1025"/>
                <a:gd name="T85" fmla="*/ 559 h 643"/>
                <a:gd name="T86" fmla="*/ 228 w 1025"/>
                <a:gd name="T87" fmla="*/ 508 h 643"/>
                <a:gd name="T88" fmla="*/ 186 w 1025"/>
                <a:gd name="T89" fmla="*/ 389 h 643"/>
                <a:gd name="T90" fmla="*/ 152 w 1025"/>
                <a:gd name="T91" fmla="*/ 389 h 643"/>
                <a:gd name="T92" fmla="*/ 118 w 1025"/>
                <a:gd name="T93" fmla="*/ 432 h 643"/>
                <a:gd name="T94" fmla="*/ 118 w 1025"/>
                <a:gd name="T95" fmla="*/ 381 h 643"/>
                <a:gd name="T96" fmla="*/ 110 w 1025"/>
                <a:gd name="T97" fmla="*/ 296 h 643"/>
                <a:gd name="T98" fmla="*/ 67 w 1025"/>
                <a:gd name="T99" fmla="*/ 262 h 643"/>
                <a:gd name="T100" fmla="*/ 17 w 1025"/>
                <a:gd name="T101" fmla="*/ 271 h 643"/>
                <a:gd name="T102" fmla="*/ 42 w 1025"/>
                <a:gd name="T103" fmla="*/ 228 h 643"/>
                <a:gd name="T104" fmla="*/ 59 w 1025"/>
                <a:gd name="T105" fmla="*/ 14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5"/>
                <a:gd name="T160" fmla="*/ 0 h 643"/>
                <a:gd name="T161" fmla="*/ 1025 w 1025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5" h="643">
                  <a:moveTo>
                    <a:pt x="203" y="203"/>
                  </a:moveTo>
                  <a:lnTo>
                    <a:pt x="220" y="220"/>
                  </a:lnTo>
                  <a:lnTo>
                    <a:pt x="228" y="237"/>
                  </a:lnTo>
                  <a:lnTo>
                    <a:pt x="237" y="254"/>
                  </a:lnTo>
                  <a:lnTo>
                    <a:pt x="254" y="262"/>
                  </a:lnTo>
                  <a:lnTo>
                    <a:pt x="262" y="279"/>
                  </a:lnTo>
                  <a:lnTo>
                    <a:pt x="279" y="296"/>
                  </a:lnTo>
                  <a:lnTo>
                    <a:pt x="288" y="313"/>
                  </a:lnTo>
                  <a:lnTo>
                    <a:pt x="305" y="322"/>
                  </a:lnTo>
                  <a:lnTo>
                    <a:pt x="321" y="330"/>
                  </a:lnTo>
                  <a:lnTo>
                    <a:pt x="338" y="347"/>
                  </a:lnTo>
                  <a:lnTo>
                    <a:pt x="355" y="355"/>
                  </a:lnTo>
                  <a:lnTo>
                    <a:pt x="372" y="355"/>
                  </a:lnTo>
                  <a:lnTo>
                    <a:pt x="389" y="364"/>
                  </a:lnTo>
                  <a:lnTo>
                    <a:pt x="406" y="364"/>
                  </a:lnTo>
                  <a:lnTo>
                    <a:pt x="423" y="364"/>
                  </a:lnTo>
                  <a:lnTo>
                    <a:pt x="449" y="364"/>
                  </a:lnTo>
                  <a:lnTo>
                    <a:pt x="457" y="355"/>
                  </a:lnTo>
                  <a:lnTo>
                    <a:pt x="474" y="355"/>
                  </a:lnTo>
                  <a:lnTo>
                    <a:pt x="491" y="347"/>
                  </a:lnTo>
                  <a:lnTo>
                    <a:pt x="499" y="347"/>
                  </a:lnTo>
                  <a:lnTo>
                    <a:pt x="516" y="338"/>
                  </a:lnTo>
                  <a:lnTo>
                    <a:pt x="533" y="338"/>
                  </a:lnTo>
                  <a:lnTo>
                    <a:pt x="542" y="338"/>
                  </a:lnTo>
                  <a:lnTo>
                    <a:pt x="559" y="338"/>
                  </a:lnTo>
                  <a:lnTo>
                    <a:pt x="576" y="330"/>
                  </a:lnTo>
                  <a:lnTo>
                    <a:pt x="584" y="330"/>
                  </a:lnTo>
                  <a:lnTo>
                    <a:pt x="601" y="330"/>
                  </a:lnTo>
                  <a:lnTo>
                    <a:pt x="618" y="330"/>
                  </a:lnTo>
                  <a:lnTo>
                    <a:pt x="626" y="330"/>
                  </a:lnTo>
                  <a:lnTo>
                    <a:pt x="643" y="330"/>
                  </a:lnTo>
                  <a:lnTo>
                    <a:pt x="660" y="330"/>
                  </a:lnTo>
                  <a:lnTo>
                    <a:pt x="669" y="330"/>
                  </a:lnTo>
                  <a:lnTo>
                    <a:pt x="703" y="322"/>
                  </a:lnTo>
                  <a:lnTo>
                    <a:pt x="720" y="313"/>
                  </a:lnTo>
                  <a:lnTo>
                    <a:pt x="737" y="296"/>
                  </a:lnTo>
                  <a:lnTo>
                    <a:pt x="745" y="271"/>
                  </a:lnTo>
                  <a:lnTo>
                    <a:pt x="753" y="237"/>
                  </a:lnTo>
                  <a:lnTo>
                    <a:pt x="762" y="211"/>
                  </a:lnTo>
                  <a:lnTo>
                    <a:pt x="770" y="186"/>
                  </a:lnTo>
                  <a:lnTo>
                    <a:pt x="787" y="169"/>
                  </a:lnTo>
                  <a:lnTo>
                    <a:pt x="804" y="152"/>
                  </a:lnTo>
                  <a:lnTo>
                    <a:pt x="830" y="135"/>
                  </a:lnTo>
                  <a:lnTo>
                    <a:pt x="847" y="110"/>
                  </a:lnTo>
                  <a:lnTo>
                    <a:pt x="864" y="93"/>
                  </a:lnTo>
                  <a:lnTo>
                    <a:pt x="872" y="67"/>
                  </a:lnTo>
                  <a:lnTo>
                    <a:pt x="881" y="50"/>
                  </a:lnTo>
                  <a:lnTo>
                    <a:pt x="881" y="25"/>
                  </a:lnTo>
                  <a:lnTo>
                    <a:pt x="864" y="0"/>
                  </a:lnTo>
                  <a:lnTo>
                    <a:pt x="872" y="8"/>
                  </a:lnTo>
                  <a:lnTo>
                    <a:pt x="889" y="8"/>
                  </a:lnTo>
                  <a:lnTo>
                    <a:pt x="897" y="17"/>
                  </a:lnTo>
                  <a:lnTo>
                    <a:pt x="906" y="17"/>
                  </a:lnTo>
                  <a:lnTo>
                    <a:pt x="914" y="25"/>
                  </a:lnTo>
                  <a:lnTo>
                    <a:pt x="931" y="25"/>
                  </a:lnTo>
                  <a:lnTo>
                    <a:pt x="940" y="34"/>
                  </a:lnTo>
                  <a:lnTo>
                    <a:pt x="948" y="34"/>
                  </a:lnTo>
                  <a:lnTo>
                    <a:pt x="957" y="42"/>
                  </a:lnTo>
                  <a:lnTo>
                    <a:pt x="974" y="42"/>
                  </a:lnTo>
                  <a:lnTo>
                    <a:pt x="982" y="50"/>
                  </a:lnTo>
                  <a:lnTo>
                    <a:pt x="991" y="50"/>
                  </a:lnTo>
                  <a:lnTo>
                    <a:pt x="999" y="59"/>
                  </a:lnTo>
                  <a:lnTo>
                    <a:pt x="1008" y="67"/>
                  </a:lnTo>
                  <a:lnTo>
                    <a:pt x="1016" y="76"/>
                  </a:lnTo>
                  <a:lnTo>
                    <a:pt x="1025" y="84"/>
                  </a:lnTo>
                  <a:lnTo>
                    <a:pt x="1008" y="84"/>
                  </a:lnTo>
                  <a:lnTo>
                    <a:pt x="991" y="84"/>
                  </a:lnTo>
                  <a:lnTo>
                    <a:pt x="982" y="84"/>
                  </a:lnTo>
                  <a:lnTo>
                    <a:pt x="965" y="84"/>
                  </a:lnTo>
                  <a:lnTo>
                    <a:pt x="948" y="93"/>
                  </a:lnTo>
                  <a:lnTo>
                    <a:pt x="940" y="101"/>
                  </a:lnTo>
                  <a:lnTo>
                    <a:pt x="923" y="110"/>
                  </a:lnTo>
                  <a:lnTo>
                    <a:pt x="906" y="118"/>
                  </a:lnTo>
                  <a:lnTo>
                    <a:pt x="914" y="152"/>
                  </a:lnTo>
                  <a:lnTo>
                    <a:pt x="923" y="178"/>
                  </a:lnTo>
                  <a:lnTo>
                    <a:pt x="931" y="203"/>
                  </a:lnTo>
                  <a:lnTo>
                    <a:pt x="948" y="220"/>
                  </a:lnTo>
                  <a:lnTo>
                    <a:pt x="965" y="237"/>
                  </a:lnTo>
                  <a:lnTo>
                    <a:pt x="982" y="254"/>
                  </a:lnTo>
                  <a:lnTo>
                    <a:pt x="999" y="262"/>
                  </a:lnTo>
                  <a:lnTo>
                    <a:pt x="1016" y="271"/>
                  </a:lnTo>
                  <a:lnTo>
                    <a:pt x="991" y="271"/>
                  </a:lnTo>
                  <a:lnTo>
                    <a:pt x="965" y="279"/>
                  </a:lnTo>
                  <a:lnTo>
                    <a:pt x="948" y="279"/>
                  </a:lnTo>
                  <a:lnTo>
                    <a:pt x="931" y="288"/>
                  </a:lnTo>
                  <a:lnTo>
                    <a:pt x="923" y="305"/>
                  </a:lnTo>
                  <a:lnTo>
                    <a:pt x="914" y="313"/>
                  </a:lnTo>
                  <a:lnTo>
                    <a:pt x="914" y="322"/>
                  </a:lnTo>
                  <a:lnTo>
                    <a:pt x="914" y="338"/>
                  </a:lnTo>
                  <a:lnTo>
                    <a:pt x="923" y="355"/>
                  </a:lnTo>
                  <a:lnTo>
                    <a:pt x="931" y="372"/>
                  </a:lnTo>
                  <a:lnTo>
                    <a:pt x="940" y="389"/>
                  </a:lnTo>
                  <a:lnTo>
                    <a:pt x="948" y="406"/>
                  </a:lnTo>
                  <a:lnTo>
                    <a:pt x="957" y="423"/>
                  </a:lnTo>
                  <a:lnTo>
                    <a:pt x="965" y="440"/>
                  </a:lnTo>
                  <a:lnTo>
                    <a:pt x="974" y="449"/>
                  </a:lnTo>
                  <a:lnTo>
                    <a:pt x="991" y="466"/>
                  </a:lnTo>
                  <a:lnTo>
                    <a:pt x="974" y="466"/>
                  </a:lnTo>
                  <a:lnTo>
                    <a:pt x="965" y="466"/>
                  </a:lnTo>
                  <a:lnTo>
                    <a:pt x="957" y="466"/>
                  </a:lnTo>
                  <a:lnTo>
                    <a:pt x="940" y="466"/>
                  </a:lnTo>
                  <a:lnTo>
                    <a:pt x="931" y="457"/>
                  </a:lnTo>
                  <a:lnTo>
                    <a:pt x="923" y="457"/>
                  </a:lnTo>
                  <a:lnTo>
                    <a:pt x="914" y="457"/>
                  </a:lnTo>
                  <a:lnTo>
                    <a:pt x="906" y="449"/>
                  </a:lnTo>
                  <a:lnTo>
                    <a:pt x="889" y="449"/>
                  </a:lnTo>
                  <a:lnTo>
                    <a:pt x="881" y="449"/>
                  </a:lnTo>
                  <a:lnTo>
                    <a:pt x="872" y="440"/>
                  </a:lnTo>
                  <a:lnTo>
                    <a:pt x="864" y="440"/>
                  </a:lnTo>
                  <a:lnTo>
                    <a:pt x="855" y="432"/>
                  </a:lnTo>
                  <a:lnTo>
                    <a:pt x="847" y="423"/>
                  </a:lnTo>
                  <a:lnTo>
                    <a:pt x="838" y="423"/>
                  </a:lnTo>
                  <a:lnTo>
                    <a:pt x="821" y="415"/>
                  </a:lnTo>
                  <a:lnTo>
                    <a:pt x="830" y="440"/>
                  </a:lnTo>
                  <a:lnTo>
                    <a:pt x="821" y="466"/>
                  </a:lnTo>
                  <a:lnTo>
                    <a:pt x="821" y="491"/>
                  </a:lnTo>
                  <a:lnTo>
                    <a:pt x="813" y="516"/>
                  </a:lnTo>
                  <a:lnTo>
                    <a:pt x="804" y="542"/>
                  </a:lnTo>
                  <a:lnTo>
                    <a:pt x="796" y="567"/>
                  </a:lnTo>
                  <a:lnTo>
                    <a:pt x="796" y="593"/>
                  </a:lnTo>
                  <a:lnTo>
                    <a:pt x="796" y="618"/>
                  </a:lnTo>
                  <a:lnTo>
                    <a:pt x="787" y="610"/>
                  </a:lnTo>
                  <a:lnTo>
                    <a:pt x="770" y="601"/>
                  </a:lnTo>
                  <a:lnTo>
                    <a:pt x="762" y="593"/>
                  </a:lnTo>
                  <a:lnTo>
                    <a:pt x="753" y="584"/>
                  </a:lnTo>
                  <a:lnTo>
                    <a:pt x="737" y="576"/>
                  </a:lnTo>
                  <a:lnTo>
                    <a:pt x="728" y="567"/>
                  </a:lnTo>
                  <a:lnTo>
                    <a:pt x="720" y="559"/>
                  </a:lnTo>
                  <a:lnTo>
                    <a:pt x="711" y="550"/>
                  </a:lnTo>
                  <a:lnTo>
                    <a:pt x="694" y="542"/>
                  </a:lnTo>
                  <a:lnTo>
                    <a:pt x="686" y="533"/>
                  </a:lnTo>
                  <a:lnTo>
                    <a:pt x="677" y="533"/>
                  </a:lnTo>
                  <a:lnTo>
                    <a:pt x="660" y="525"/>
                  </a:lnTo>
                  <a:lnTo>
                    <a:pt x="652" y="516"/>
                  </a:lnTo>
                  <a:lnTo>
                    <a:pt x="643" y="516"/>
                  </a:lnTo>
                  <a:lnTo>
                    <a:pt x="635" y="516"/>
                  </a:lnTo>
                  <a:lnTo>
                    <a:pt x="618" y="508"/>
                  </a:lnTo>
                  <a:lnTo>
                    <a:pt x="609" y="516"/>
                  </a:lnTo>
                  <a:lnTo>
                    <a:pt x="601" y="550"/>
                  </a:lnTo>
                  <a:lnTo>
                    <a:pt x="601" y="584"/>
                  </a:lnTo>
                  <a:lnTo>
                    <a:pt x="601" y="618"/>
                  </a:lnTo>
                  <a:lnTo>
                    <a:pt x="584" y="601"/>
                  </a:lnTo>
                  <a:lnTo>
                    <a:pt x="576" y="584"/>
                  </a:lnTo>
                  <a:lnTo>
                    <a:pt x="559" y="567"/>
                  </a:lnTo>
                  <a:lnTo>
                    <a:pt x="542" y="559"/>
                  </a:lnTo>
                  <a:lnTo>
                    <a:pt x="525" y="542"/>
                  </a:lnTo>
                  <a:lnTo>
                    <a:pt x="508" y="525"/>
                  </a:lnTo>
                  <a:lnTo>
                    <a:pt x="499" y="508"/>
                  </a:lnTo>
                  <a:lnTo>
                    <a:pt x="491" y="491"/>
                  </a:lnTo>
                  <a:lnTo>
                    <a:pt x="482" y="508"/>
                  </a:lnTo>
                  <a:lnTo>
                    <a:pt x="474" y="525"/>
                  </a:lnTo>
                  <a:lnTo>
                    <a:pt x="465" y="550"/>
                  </a:lnTo>
                  <a:lnTo>
                    <a:pt x="457" y="567"/>
                  </a:lnTo>
                  <a:lnTo>
                    <a:pt x="440" y="593"/>
                  </a:lnTo>
                  <a:lnTo>
                    <a:pt x="432" y="610"/>
                  </a:lnTo>
                  <a:lnTo>
                    <a:pt x="415" y="626"/>
                  </a:lnTo>
                  <a:lnTo>
                    <a:pt x="398" y="643"/>
                  </a:lnTo>
                  <a:lnTo>
                    <a:pt x="389" y="618"/>
                  </a:lnTo>
                  <a:lnTo>
                    <a:pt x="389" y="593"/>
                  </a:lnTo>
                  <a:lnTo>
                    <a:pt x="381" y="567"/>
                  </a:lnTo>
                  <a:lnTo>
                    <a:pt x="372" y="542"/>
                  </a:lnTo>
                  <a:lnTo>
                    <a:pt x="364" y="516"/>
                  </a:lnTo>
                  <a:lnTo>
                    <a:pt x="355" y="491"/>
                  </a:lnTo>
                  <a:lnTo>
                    <a:pt x="355" y="474"/>
                  </a:lnTo>
                  <a:lnTo>
                    <a:pt x="347" y="449"/>
                  </a:lnTo>
                  <a:lnTo>
                    <a:pt x="330" y="457"/>
                  </a:lnTo>
                  <a:lnTo>
                    <a:pt x="321" y="474"/>
                  </a:lnTo>
                  <a:lnTo>
                    <a:pt x="313" y="491"/>
                  </a:lnTo>
                  <a:lnTo>
                    <a:pt x="305" y="508"/>
                  </a:lnTo>
                  <a:lnTo>
                    <a:pt x="305" y="525"/>
                  </a:lnTo>
                  <a:lnTo>
                    <a:pt x="296" y="542"/>
                  </a:lnTo>
                  <a:lnTo>
                    <a:pt x="296" y="559"/>
                  </a:lnTo>
                  <a:lnTo>
                    <a:pt x="288" y="576"/>
                  </a:lnTo>
                  <a:lnTo>
                    <a:pt x="262" y="559"/>
                  </a:lnTo>
                  <a:lnTo>
                    <a:pt x="245" y="533"/>
                  </a:lnTo>
                  <a:lnTo>
                    <a:pt x="228" y="508"/>
                  </a:lnTo>
                  <a:lnTo>
                    <a:pt x="211" y="474"/>
                  </a:lnTo>
                  <a:lnTo>
                    <a:pt x="203" y="449"/>
                  </a:lnTo>
                  <a:lnTo>
                    <a:pt x="194" y="415"/>
                  </a:lnTo>
                  <a:lnTo>
                    <a:pt x="186" y="389"/>
                  </a:lnTo>
                  <a:lnTo>
                    <a:pt x="177" y="355"/>
                  </a:lnTo>
                  <a:lnTo>
                    <a:pt x="169" y="364"/>
                  </a:lnTo>
                  <a:lnTo>
                    <a:pt x="161" y="381"/>
                  </a:lnTo>
                  <a:lnTo>
                    <a:pt x="152" y="389"/>
                  </a:lnTo>
                  <a:lnTo>
                    <a:pt x="144" y="398"/>
                  </a:lnTo>
                  <a:lnTo>
                    <a:pt x="135" y="406"/>
                  </a:lnTo>
                  <a:lnTo>
                    <a:pt x="127" y="423"/>
                  </a:lnTo>
                  <a:lnTo>
                    <a:pt x="118" y="432"/>
                  </a:lnTo>
                  <a:lnTo>
                    <a:pt x="110" y="449"/>
                  </a:lnTo>
                  <a:lnTo>
                    <a:pt x="110" y="423"/>
                  </a:lnTo>
                  <a:lnTo>
                    <a:pt x="118" y="406"/>
                  </a:lnTo>
                  <a:lnTo>
                    <a:pt x="118" y="381"/>
                  </a:lnTo>
                  <a:lnTo>
                    <a:pt x="118" y="355"/>
                  </a:lnTo>
                  <a:lnTo>
                    <a:pt x="118" y="338"/>
                  </a:lnTo>
                  <a:lnTo>
                    <a:pt x="118" y="313"/>
                  </a:lnTo>
                  <a:lnTo>
                    <a:pt x="110" y="296"/>
                  </a:lnTo>
                  <a:lnTo>
                    <a:pt x="101" y="279"/>
                  </a:lnTo>
                  <a:lnTo>
                    <a:pt x="93" y="271"/>
                  </a:lnTo>
                  <a:lnTo>
                    <a:pt x="76" y="262"/>
                  </a:lnTo>
                  <a:lnTo>
                    <a:pt x="67" y="262"/>
                  </a:lnTo>
                  <a:lnTo>
                    <a:pt x="59" y="262"/>
                  </a:lnTo>
                  <a:lnTo>
                    <a:pt x="42" y="271"/>
                  </a:lnTo>
                  <a:lnTo>
                    <a:pt x="25" y="271"/>
                  </a:lnTo>
                  <a:lnTo>
                    <a:pt x="17" y="271"/>
                  </a:lnTo>
                  <a:lnTo>
                    <a:pt x="0" y="271"/>
                  </a:lnTo>
                  <a:lnTo>
                    <a:pt x="17" y="262"/>
                  </a:lnTo>
                  <a:lnTo>
                    <a:pt x="33" y="245"/>
                  </a:lnTo>
                  <a:lnTo>
                    <a:pt x="42" y="228"/>
                  </a:lnTo>
                  <a:lnTo>
                    <a:pt x="42" y="203"/>
                  </a:lnTo>
                  <a:lnTo>
                    <a:pt x="50" y="186"/>
                  </a:lnTo>
                  <a:lnTo>
                    <a:pt x="50" y="161"/>
                  </a:lnTo>
                  <a:lnTo>
                    <a:pt x="59" y="144"/>
                  </a:lnTo>
                  <a:lnTo>
                    <a:pt x="59" y="118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4" name="Freeform 342"/>
            <p:cNvSpPr>
              <a:spLocks/>
            </p:cNvSpPr>
            <p:nvPr/>
          </p:nvSpPr>
          <p:spPr bwMode="auto">
            <a:xfrm>
              <a:off x="754" y="2465"/>
              <a:ext cx="246" cy="169"/>
            </a:xfrm>
            <a:custGeom>
              <a:avLst/>
              <a:gdLst>
                <a:gd name="T0" fmla="*/ 246 w 246"/>
                <a:gd name="T1" fmla="*/ 152 h 169"/>
                <a:gd name="T2" fmla="*/ 246 w 246"/>
                <a:gd name="T3" fmla="*/ 152 h 169"/>
                <a:gd name="T4" fmla="*/ 220 w 246"/>
                <a:gd name="T5" fmla="*/ 152 h 169"/>
                <a:gd name="T6" fmla="*/ 203 w 246"/>
                <a:gd name="T7" fmla="*/ 152 h 169"/>
                <a:gd name="T8" fmla="*/ 186 w 246"/>
                <a:gd name="T9" fmla="*/ 152 h 169"/>
                <a:gd name="T10" fmla="*/ 169 w 246"/>
                <a:gd name="T11" fmla="*/ 152 h 169"/>
                <a:gd name="T12" fmla="*/ 152 w 246"/>
                <a:gd name="T13" fmla="*/ 144 h 169"/>
                <a:gd name="T14" fmla="*/ 135 w 246"/>
                <a:gd name="T15" fmla="*/ 135 h 169"/>
                <a:gd name="T16" fmla="*/ 118 w 246"/>
                <a:gd name="T17" fmla="*/ 127 h 169"/>
                <a:gd name="T18" fmla="*/ 110 w 246"/>
                <a:gd name="T19" fmla="*/ 110 h 169"/>
                <a:gd name="T20" fmla="*/ 93 w 246"/>
                <a:gd name="T21" fmla="*/ 102 h 169"/>
                <a:gd name="T22" fmla="*/ 76 w 246"/>
                <a:gd name="T23" fmla="*/ 85 h 169"/>
                <a:gd name="T24" fmla="*/ 68 w 246"/>
                <a:gd name="T25" fmla="*/ 76 h 169"/>
                <a:gd name="T26" fmla="*/ 51 w 246"/>
                <a:gd name="T27" fmla="*/ 59 h 169"/>
                <a:gd name="T28" fmla="*/ 42 w 246"/>
                <a:gd name="T29" fmla="*/ 42 h 169"/>
                <a:gd name="T30" fmla="*/ 25 w 246"/>
                <a:gd name="T31" fmla="*/ 25 h 169"/>
                <a:gd name="T32" fmla="*/ 17 w 246"/>
                <a:gd name="T33" fmla="*/ 8 h 169"/>
                <a:gd name="T34" fmla="*/ 8 w 246"/>
                <a:gd name="T35" fmla="*/ 0 h 169"/>
                <a:gd name="T36" fmla="*/ 0 w 246"/>
                <a:gd name="T37" fmla="*/ 0 h 169"/>
                <a:gd name="T38" fmla="*/ 8 w 246"/>
                <a:gd name="T39" fmla="*/ 17 h 169"/>
                <a:gd name="T40" fmla="*/ 17 w 246"/>
                <a:gd name="T41" fmla="*/ 34 h 169"/>
                <a:gd name="T42" fmla="*/ 34 w 246"/>
                <a:gd name="T43" fmla="*/ 51 h 169"/>
                <a:gd name="T44" fmla="*/ 42 w 246"/>
                <a:gd name="T45" fmla="*/ 68 h 169"/>
                <a:gd name="T46" fmla="*/ 59 w 246"/>
                <a:gd name="T47" fmla="*/ 85 h 169"/>
                <a:gd name="T48" fmla="*/ 68 w 246"/>
                <a:gd name="T49" fmla="*/ 93 h 169"/>
                <a:gd name="T50" fmla="*/ 85 w 246"/>
                <a:gd name="T51" fmla="*/ 110 h 169"/>
                <a:gd name="T52" fmla="*/ 102 w 246"/>
                <a:gd name="T53" fmla="*/ 127 h 169"/>
                <a:gd name="T54" fmla="*/ 118 w 246"/>
                <a:gd name="T55" fmla="*/ 135 h 169"/>
                <a:gd name="T56" fmla="*/ 127 w 246"/>
                <a:gd name="T57" fmla="*/ 144 h 169"/>
                <a:gd name="T58" fmla="*/ 152 w 246"/>
                <a:gd name="T59" fmla="*/ 152 h 169"/>
                <a:gd name="T60" fmla="*/ 169 w 246"/>
                <a:gd name="T61" fmla="*/ 161 h 169"/>
                <a:gd name="T62" fmla="*/ 186 w 246"/>
                <a:gd name="T63" fmla="*/ 161 h 169"/>
                <a:gd name="T64" fmla="*/ 203 w 246"/>
                <a:gd name="T65" fmla="*/ 169 h 169"/>
                <a:gd name="T66" fmla="*/ 220 w 246"/>
                <a:gd name="T67" fmla="*/ 169 h 169"/>
                <a:gd name="T68" fmla="*/ 246 w 246"/>
                <a:gd name="T69" fmla="*/ 161 h 169"/>
                <a:gd name="T70" fmla="*/ 246 w 246"/>
                <a:gd name="T71" fmla="*/ 161 h 169"/>
                <a:gd name="T72" fmla="*/ 246 w 246"/>
                <a:gd name="T73" fmla="*/ 152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169"/>
                <a:gd name="T113" fmla="*/ 246 w 246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169">
                  <a:moveTo>
                    <a:pt x="246" y="152"/>
                  </a:moveTo>
                  <a:lnTo>
                    <a:pt x="246" y="152"/>
                  </a:lnTo>
                  <a:lnTo>
                    <a:pt x="220" y="152"/>
                  </a:lnTo>
                  <a:lnTo>
                    <a:pt x="203" y="152"/>
                  </a:lnTo>
                  <a:lnTo>
                    <a:pt x="186" y="152"/>
                  </a:lnTo>
                  <a:lnTo>
                    <a:pt x="169" y="152"/>
                  </a:lnTo>
                  <a:lnTo>
                    <a:pt x="152" y="144"/>
                  </a:lnTo>
                  <a:lnTo>
                    <a:pt x="135" y="135"/>
                  </a:lnTo>
                  <a:lnTo>
                    <a:pt x="118" y="127"/>
                  </a:lnTo>
                  <a:lnTo>
                    <a:pt x="110" y="110"/>
                  </a:lnTo>
                  <a:lnTo>
                    <a:pt x="93" y="102"/>
                  </a:lnTo>
                  <a:lnTo>
                    <a:pt x="76" y="85"/>
                  </a:lnTo>
                  <a:lnTo>
                    <a:pt x="68" y="76"/>
                  </a:lnTo>
                  <a:lnTo>
                    <a:pt x="51" y="59"/>
                  </a:lnTo>
                  <a:lnTo>
                    <a:pt x="42" y="42"/>
                  </a:lnTo>
                  <a:lnTo>
                    <a:pt x="25" y="25"/>
                  </a:lnTo>
                  <a:lnTo>
                    <a:pt x="17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17" y="34"/>
                  </a:lnTo>
                  <a:lnTo>
                    <a:pt x="34" y="51"/>
                  </a:lnTo>
                  <a:lnTo>
                    <a:pt x="42" y="68"/>
                  </a:lnTo>
                  <a:lnTo>
                    <a:pt x="59" y="85"/>
                  </a:lnTo>
                  <a:lnTo>
                    <a:pt x="68" y="93"/>
                  </a:lnTo>
                  <a:lnTo>
                    <a:pt x="85" y="110"/>
                  </a:lnTo>
                  <a:lnTo>
                    <a:pt x="102" y="127"/>
                  </a:lnTo>
                  <a:lnTo>
                    <a:pt x="118" y="135"/>
                  </a:lnTo>
                  <a:lnTo>
                    <a:pt x="127" y="144"/>
                  </a:lnTo>
                  <a:lnTo>
                    <a:pt x="152" y="152"/>
                  </a:lnTo>
                  <a:lnTo>
                    <a:pt x="169" y="161"/>
                  </a:lnTo>
                  <a:lnTo>
                    <a:pt x="186" y="161"/>
                  </a:lnTo>
                  <a:lnTo>
                    <a:pt x="203" y="169"/>
                  </a:lnTo>
                  <a:lnTo>
                    <a:pt x="220" y="169"/>
                  </a:lnTo>
                  <a:lnTo>
                    <a:pt x="246" y="161"/>
                  </a:lnTo>
                  <a:lnTo>
                    <a:pt x="246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5" name="Freeform 343"/>
            <p:cNvSpPr>
              <a:spLocks/>
            </p:cNvSpPr>
            <p:nvPr/>
          </p:nvSpPr>
          <p:spPr bwMode="auto">
            <a:xfrm>
              <a:off x="1000" y="2584"/>
              <a:ext cx="220" cy="42"/>
            </a:xfrm>
            <a:custGeom>
              <a:avLst/>
              <a:gdLst>
                <a:gd name="T0" fmla="*/ 220 w 220"/>
                <a:gd name="T1" fmla="*/ 0 h 42"/>
                <a:gd name="T2" fmla="*/ 220 w 220"/>
                <a:gd name="T3" fmla="*/ 0 h 42"/>
                <a:gd name="T4" fmla="*/ 211 w 220"/>
                <a:gd name="T5" fmla="*/ 0 h 42"/>
                <a:gd name="T6" fmla="*/ 194 w 220"/>
                <a:gd name="T7" fmla="*/ 0 h 42"/>
                <a:gd name="T8" fmla="*/ 177 w 220"/>
                <a:gd name="T9" fmla="*/ 0 h 42"/>
                <a:gd name="T10" fmla="*/ 169 w 220"/>
                <a:gd name="T11" fmla="*/ 0 h 42"/>
                <a:gd name="T12" fmla="*/ 152 w 220"/>
                <a:gd name="T13" fmla="*/ 0 h 42"/>
                <a:gd name="T14" fmla="*/ 135 w 220"/>
                <a:gd name="T15" fmla="*/ 0 h 42"/>
                <a:gd name="T16" fmla="*/ 127 w 220"/>
                <a:gd name="T17" fmla="*/ 8 h 42"/>
                <a:gd name="T18" fmla="*/ 110 w 220"/>
                <a:gd name="T19" fmla="*/ 8 h 42"/>
                <a:gd name="T20" fmla="*/ 93 w 220"/>
                <a:gd name="T21" fmla="*/ 8 h 42"/>
                <a:gd name="T22" fmla="*/ 84 w 220"/>
                <a:gd name="T23" fmla="*/ 8 h 42"/>
                <a:gd name="T24" fmla="*/ 67 w 220"/>
                <a:gd name="T25" fmla="*/ 16 h 42"/>
                <a:gd name="T26" fmla="*/ 50 w 220"/>
                <a:gd name="T27" fmla="*/ 16 h 42"/>
                <a:gd name="T28" fmla="*/ 42 w 220"/>
                <a:gd name="T29" fmla="*/ 25 h 42"/>
                <a:gd name="T30" fmla="*/ 25 w 220"/>
                <a:gd name="T31" fmla="*/ 25 h 42"/>
                <a:gd name="T32" fmla="*/ 8 w 220"/>
                <a:gd name="T33" fmla="*/ 25 h 42"/>
                <a:gd name="T34" fmla="*/ 0 w 220"/>
                <a:gd name="T35" fmla="*/ 33 h 42"/>
                <a:gd name="T36" fmla="*/ 0 w 220"/>
                <a:gd name="T37" fmla="*/ 42 h 42"/>
                <a:gd name="T38" fmla="*/ 16 w 220"/>
                <a:gd name="T39" fmla="*/ 42 h 42"/>
                <a:gd name="T40" fmla="*/ 25 w 220"/>
                <a:gd name="T41" fmla="*/ 33 h 42"/>
                <a:gd name="T42" fmla="*/ 42 w 220"/>
                <a:gd name="T43" fmla="*/ 33 h 42"/>
                <a:gd name="T44" fmla="*/ 59 w 220"/>
                <a:gd name="T45" fmla="*/ 33 h 42"/>
                <a:gd name="T46" fmla="*/ 67 w 220"/>
                <a:gd name="T47" fmla="*/ 25 h 42"/>
                <a:gd name="T48" fmla="*/ 84 w 220"/>
                <a:gd name="T49" fmla="*/ 25 h 42"/>
                <a:gd name="T50" fmla="*/ 93 w 220"/>
                <a:gd name="T51" fmla="*/ 25 h 42"/>
                <a:gd name="T52" fmla="*/ 110 w 220"/>
                <a:gd name="T53" fmla="*/ 16 h 42"/>
                <a:gd name="T54" fmla="*/ 127 w 220"/>
                <a:gd name="T55" fmla="*/ 16 h 42"/>
                <a:gd name="T56" fmla="*/ 135 w 220"/>
                <a:gd name="T57" fmla="*/ 16 h 42"/>
                <a:gd name="T58" fmla="*/ 152 w 220"/>
                <a:gd name="T59" fmla="*/ 16 h 42"/>
                <a:gd name="T60" fmla="*/ 169 w 220"/>
                <a:gd name="T61" fmla="*/ 16 h 42"/>
                <a:gd name="T62" fmla="*/ 177 w 220"/>
                <a:gd name="T63" fmla="*/ 16 h 42"/>
                <a:gd name="T64" fmla="*/ 194 w 220"/>
                <a:gd name="T65" fmla="*/ 16 h 42"/>
                <a:gd name="T66" fmla="*/ 211 w 220"/>
                <a:gd name="T67" fmla="*/ 16 h 42"/>
                <a:gd name="T68" fmla="*/ 220 w 220"/>
                <a:gd name="T69" fmla="*/ 16 h 42"/>
                <a:gd name="T70" fmla="*/ 220 w 220"/>
                <a:gd name="T71" fmla="*/ 16 h 42"/>
                <a:gd name="T72" fmla="*/ 220 w 220"/>
                <a:gd name="T73" fmla="*/ 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0"/>
                <a:gd name="T112" fmla="*/ 0 h 42"/>
                <a:gd name="T113" fmla="*/ 220 w 220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0" h="42">
                  <a:moveTo>
                    <a:pt x="220" y="0"/>
                  </a:moveTo>
                  <a:lnTo>
                    <a:pt x="220" y="0"/>
                  </a:lnTo>
                  <a:lnTo>
                    <a:pt x="211" y="0"/>
                  </a:lnTo>
                  <a:lnTo>
                    <a:pt x="194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52" y="0"/>
                  </a:lnTo>
                  <a:lnTo>
                    <a:pt x="135" y="0"/>
                  </a:lnTo>
                  <a:lnTo>
                    <a:pt x="127" y="8"/>
                  </a:lnTo>
                  <a:lnTo>
                    <a:pt x="110" y="8"/>
                  </a:lnTo>
                  <a:lnTo>
                    <a:pt x="93" y="8"/>
                  </a:lnTo>
                  <a:lnTo>
                    <a:pt x="84" y="8"/>
                  </a:lnTo>
                  <a:lnTo>
                    <a:pt x="67" y="16"/>
                  </a:lnTo>
                  <a:lnTo>
                    <a:pt x="50" y="16"/>
                  </a:lnTo>
                  <a:lnTo>
                    <a:pt x="42" y="25"/>
                  </a:lnTo>
                  <a:lnTo>
                    <a:pt x="25" y="25"/>
                  </a:lnTo>
                  <a:lnTo>
                    <a:pt x="8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25" y="33"/>
                  </a:lnTo>
                  <a:lnTo>
                    <a:pt x="42" y="33"/>
                  </a:lnTo>
                  <a:lnTo>
                    <a:pt x="59" y="33"/>
                  </a:lnTo>
                  <a:lnTo>
                    <a:pt x="67" y="25"/>
                  </a:lnTo>
                  <a:lnTo>
                    <a:pt x="84" y="25"/>
                  </a:lnTo>
                  <a:lnTo>
                    <a:pt x="93" y="25"/>
                  </a:lnTo>
                  <a:lnTo>
                    <a:pt x="110" y="16"/>
                  </a:lnTo>
                  <a:lnTo>
                    <a:pt x="127" y="16"/>
                  </a:lnTo>
                  <a:lnTo>
                    <a:pt x="135" y="16"/>
                  </a:lnTo>
                  <a:lnTo>
                    <a:pt x="152" y="16"/>
                  </a:lnTo>
                  <a:lnTo>
                    <a:pt x="169" y="16"/>
                  </a:lnTo>
                  <a:lnTo>
                    <a:pt x="177" y="16"/>
                  </a:lnTo>
                  <a:lnTo>
                    <a:pt x="194" y="16"/>
                  </a:lnTo>
                  <a:lnTo>
                    <a:pt x="211" y="16"/>
                  </a:lnTo>
                  <a:lnTo>
                    <a:pt x="220" y="16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6" name="Freeform 344"/>
            <p:cNvSpPr>
              <a:spLocks/>
            </p:cNvSpPr>
            <p:nvPr/>
          </p:nvSpPr>
          <p:spPr bwMode="auto">
            <a:xfrm>
              <a:off x="1220" y="2423"/>
              <a:ext cx="127" cy="177"/>
            </a:xfrm>
            <a:custGeom>
              <a:avLst/>
              <a:gdLst>
                <a:gd name="T0" fmla="*/ 118 w 127"/>
                <a:gd name="T1" fmla="*/ 0 h 177"/>
                <a:gd name="T2" fmla="*/ 118 w 127"/>
                <a:gd name="T3" fmla="*/ 0 h 177"/>
                <a:gd name="T4" fmla="*/ 93 w 127"/>
                <a:gd name="T5" fmla="*/ 25 h 177"/>
                <a:gd name="T6" fmla="*/ 84 w 127"/>
                <a:gd name="T7" fmla="*/ 50 h 177"/>
                <a:gd name="T8" fmla="*/ 76 w 127"/>
                <a:gd name="T9" fmla="*/ 76 h 177"/>
                <a:gd name="T10" fmla="*/ 68 w 127"/>
                <a:gd name="T11" fmla="*/ 101 h 177"/>
                <a:gd name="T12" fmla="*/ 59 w 127"/>
                <a:gd name="T13" fmla="*/ 127 h 177"/>
                <a:gd name="T14" fmla="*/ 51 w 127"/>
                <a:gd name="T15" fmla="*/ 152 h 177"/>
                <a:gd name="T16" fmla="*/ 34 w 127"/>
                <a:gd name="T17" fmla="*/ 161 h 177"/>
                <a:gd name="T18" fmla="*/ 0 w 127"/>
                <a:gd name="T19" fmla="*/ 161 h 177"/>
                <a:gd name="T20" fmla="*/ 0 w 127"/>
                <a:gd name="T21" fmla="*/ 177 h 177"/>
                <a:gd name="T22" fmla="*/ 34 w 127"/>
                <a:gd name="T23" fmla="*/ 169 h 177"/>
                <a:gd name="T24" fmla="*/ 59 w 127"/>
                <a:gd name="T25" fmla="*/ 152 h 177"/>
                <a:gd name="T26" fmla="*/ 68 w 127"/>
                <a:gd name="T27" fmla="*/ 135 h 177"/>
                <a:gd name="T28" fmla="*/ 84 w 127"/>
                <a:gd name="T29" fmla="*/ 110 h 177"/>
                <a:gd name="T30" fmla="*/ 93 w 127"/>
                <a:gd name="T31" fmla="*/ 76 h 177"/>
                <a:gd name="T32" fmla="*/ 93 w 127"/>
                <a:gd name="T33" fmla="*/ 50 h 177"/>
                <a:gd name="T34" fmla="*/ 110 w 127"/>
                <a:gd name="T35" fmla="*/ 25 h 177"/>
                <a:gd name="T36" fmla="*/ 127 w 127"/>
                <a:gd name="T37" fmla="*/ 8 h 177"/>
                <a:gd name="T38" fmla="*/ 127 w 127"/>
                <a:gd name="T39" fmla="*/ 8 h 177"/>
                <a:gd name="T40" fmla="*/ 118 w 12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77"/>
                <a:gd name="T65" fmla="*/ 127 w 12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77">
                  <a:moveTo>
                    <a:pt x="118" y="0"/>
                  </a:moveTo>
                  <a:lnTo>
                    <a:pt x="118" y="0"/>
                  </a:lnTo>
                  <a:lnTo>
                    <a:pt x="93" y="25"/>
                  </a:lnTo>
                  <a:lnTo>
                    <a:pt x="84" y="50"/>
                  </a:lnTo>
                  <a:lnTo>
                    <a:pt x="76" y="76"/>
                  </a:lnTo>
                  <a:lnTo>
                    <a:pt x="68" y="101"/>
                  </a:lnTo>
                  <a:lnTo>
                    <a:pt x="59" y="127"/>
                  </a:lnTo>
                  <a:lnTo>
                    <a:pt x="51" y="152"/>
                  </a:lnTo>
                  <a:lnTo>
                    <a:pt x="34" y="161"/>
                  </a:lnTo>
                  <a:lnTo>
                    <a:pt x="0" y="161"/>
                  </a:lnTo>
                  <a:lnTo>
                    <a:pt x="0" y="177"/>
                  </a:lnTo>
                  <a:lnTo>
                    <a:pt x="34" y="169"/>
                  </a:lnTo>
                  <a:lnTo>
                    <a:pt x="59" y="152"/>
                  </a:lnTo>
                  <a:lnTo>
                    <a:pt x="68" y="135"/>
                  </a:lnTo>
                  <a:lnTo>
                    <a:pt x="84" y="110"/>
                  </a:lnTo>
                  <a:lnTo>
                    <a:pt x="93" y="76"/>
                  </a:lnTo>
                  <a:lnTo>
                    <a:pt x="93" y="50"/>
                  </a:lnTo>
                  <a:lnTo>
                    <a:pt x="110" y="25"/>
                  </a:lnTo>
                  <a:lnTo>
                    <a:pt x="127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7" name="Freeform 345"/>
            <p:cNvSpPr>
              <a:spLocks/>
            </p:cNvSpPr>
            <p:nvPr/>
          </p:nvSpPr>
          <p:spPr bwMode="auto">
            <a:xfrm>
              <a:off x="1338" y="2245"/>
              <a:ext cx="102" cy="186"/>
            </a:xfrm>
            <a:custGeom>
              <a:avLst/>
              <a:gdLst>
                <a:gd name="T0" fmla="*/ 77 w 102"/>
                <a:gd name="T1" fmla="*/ 8 h 186"/>
                <a:gd name="T2" fmla="*/ 77 w 102"/>
                <a:gd name="T3" fmla="*/ 25 h 186"/>
                <a:gd name="T4" fmla="*/ 85 w 102"/>
                <a:gd name="T5" fmla="*/ 42 h 186"/>
                <a:gd name="T6" fmla="*/ 85 w 102"/>
                <a:gd name="T7" fmla="*/ 67 h 186"/>
                <a:gd name="T8" fmla="*/ 85 w 102"/>
                <a:gd name="T9" fmla="*/ 84 h 186"/>
                <a:gd name="T10" fmla="*/ 68 w 102"/>
                <a:gd name="T11" fmla="*/ 110 h 186"/>
                <a:gd name="T12" fmla="*/ 51 w 102"/>
                <a:gd name="T13" fmla="*/ 127 h 186"/>
                <a:gd name="T14" fmla="*/ 34 w 102"/>
                <a:gd name="T15" fmla="*/ 144 h 186"/>
                <a:gd name="T16" fmla="*/ 17 w 102"/>
                <a:gd name="T17" fmla="*/ 161 h 186"/>
                <a:gd name="T18" fmla="*/ 0 w 102"/>
                <a:gd name="T19" fmla="*/ 178 h 186"/>
                <a:gd name="T20" fmla="*/ 9 w 102"/>
                <a:gd name="T21" fmla="*/ 186 h 186"/>
                <a:gd name="T22" fmla="*/ 26 w 102"/>
                <a:gd name="T23" fmla="*/ 169 h 186"/>
                <a:gd name="T24" fmla="*/ 43 w 102"/>
                <a:gd name="T25" fmla="*/ 152 h 186"/>
                <a:gd name="T26" fmla="*/ 68 w 102"/>
                <a:gd name="T27" fmla="*/ 135 h 186"/>
                <a:gd name="T28" fmla="*/ 77 w 102"/>
                <a:gd name="T29" fmla="*/ 110 h 186"/>
                <a:gd name="T30" fmla="*/ 94 w 102"/>
                <a:gd name="T31" fmla="*/ 93 h 186"/>
                <a:gd name="T32" fmla="*/ 102 w 102"/>
                <a:gd name="T33" fmla="*/ 67 h 186"/>
                <a:gd name="T34" fmla="*/ 94 w 102"/>
                <a:gd name="T35" fmla="*/ 42 h 186"/>
                <a:gd name="T36" fmla="*/ 85 w 102"/>
                <a:gd name="T37" fmla="*/ 17 h 186"/>
                <a:gd name="T38" fmla="*/ 77 w 102"/>
                <a:gd name="T39" fmla="*/ 25 h 186"/>
                <a:gd name="T40" fmla="*/ 77 w 102"/>
                <a:gd name="T41" fmla="*/ 8 h 186"/>
                <a:gd name="T42" fmla="*/ 60 w 102"/>
                <a:gd name="T43" fmla="*/ 0 h 186"/>
                <a:gd name="T44" fmla="*/ 77 w 102"/>
                <a:gd name="T45" fmla="*/ 25 h 186"/>
                <a:gd name="T46" fmla="*/ 77 w 102"/>
                <a:gd name="T47" fmla="*/ 8 h 1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2"/>
                <a:gd name="T73" fmla="*/ 0 h 186"/>
                <a:gd name="T74" fmla="*/ 102 w 102"/>
                <a:gd name="T75" fmla="*/ 186 h 1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2" h="186">
                  <a:moveTo>
                    <a:pt x="77" y="8"/>
                  </a:moveTo>
                  <a:lnTo>
                    <a:pt x="77" y="25"/>
                  </a:lnTo>
                  <a:lnTo>
                    <a:pt x="85" y="42"/>
                  </a:lnTo>
                  <a:lnTo>
                    <a:pt x="85" y="67"/>
                  </a:lnTo>
                  <a:lnTo>
                    <a:pt x="85" y="84"/>
                  </a:lnTo>
                  <a:lnTo>
                    <a:pt x="68" y="110"/>
                  </a:lnTo>
                  <a:lnTo>
                    <a:pt x="51" y="127"/>
                  </a:lnTo>
                  <a:lnTo>
                    <a:pt x="34" y="144"/>
                  </a:lnTo>
                  <a:lnTo>
                    <a:pt x="17" y="161"/>
                  </a:lnTo>
                  <a:lnTo>
                    <a:pt x="0" y="178"/>
                  </a:lnTo>
                  <a:lnTo>
                    <a:pt x="9" y="186"/>
                  </a:lnTo>
                  <a:lnTo>
                    <a:pt x="26" y="169"/>
                  </a:lnTo>
                  <a:lnTo>
                    <a:pt x="43" y="152"/>
                  </a:lnTo>
                  <a:lnTo>
                    <a:pt x="68" y="135"/>
                  </a:lnTo>
                  <a:lnTo>
                    <a:pt x="77" y="110"/>
                  </a:lnTo>
                  <a:lnTo>
                    <a:pt x="94" y="93"/>
                  </a:lnTo>
                  <a:lnTo>
                    <a:pt x="102" y="67"/>
                  </a:lnTo>
                  <a:lnTo>
                    <a:pt x="94" y="42"/>
                  </a:lnTo>
                  <a:lnTo>
                    <a:pt x="85" y="17"/>
                  </a:lnTo>
                  <a:lnTo>
                    <a:pt x="77" y="25"/>
                  </a:lnTo>
                  <a:lnTo>
                    <a:pt x="77" y="8"/>
                  </a:lnTo>
                  <a:lnTo>
                    <a:pt x="60" y="0"/>
                  </a:lnTo>
                  <a:lnTo>
                    <a:pt x="77" y="25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8" name="Freeform 346"/>
            <p:cNvSpPr>
              <a:spLocks/>
            </p:cNvSpPr>
            <p:nvPr/>
          </p:nvSpPr>
          <p:spPr bwMode="auto">
            <a:xfrm>
              <a:off x="1415" y="2253"/>
              <a:ext cx="186" cy="102"/>
            </a:xfrm>
            <a:custGeom>
              <a:avLst/>
              <a:gdLst>
                <a:gd name="T0" fmla="*/ 161 w 186"/>
                <a:gd name="T1" fmla="*/ 93 h 102"/>
                <a:gd name="T2" fmla="*/ 169 w 186"/>
                <a:gd name="T3" fmla="*/ 85 h 102"/>
                <a:gd name="T4" fmla="*/ 161 w 186"/>
                <a:gd name="T5" fmla="*/ 76 h 102"/>
                <a:gd name="T6" fmla="*/ 152 w 186"/>
                <a:gd name="T7" fmla="*/ 68 h 102"/>
                <a:gd name="T8" fmla="*/ 144 w 186"/>
                <a:gd name="T9" fmla="*/ 68 h 102"/>
                <a:gd name="T10" fmla="*/ 127 w 186"/>
                <a:gd name="T11" fmla="*/ 59 h 102"/>
                <a:gd name="T12" fmla="*/ 118 w 186"/>
                <a:gd name="T13" fmla="*/ 51 h 102"/>
                <a:gd name="T14" fmla="*/ 110 w 186"/>
                <a:gd name="T15" fmla="*/ 43 h 102"/>
                <a:gd name="T16" fmla="*/ 101 w 186"/>
                <a:gd name="T17" fmla="*/ 43 h 102"/>
                <a:gd name="T18" fmla="*/ 84 w 186"/>
                <a:gd name="T19" fmla="*/ 34 h 102"/>
                <a:gd name="T20" fmla="*/ 76 w 186"/>
                <a:gd name="T21" fmla="*/ 34 h 102"/>
                <a:gd name="T22" fmla="*/ 67 w 186"/>
                <a:gd name="T23" fmla="*/ 26 h 102"/>
                <a:gd name="T24" fmla="*/ 59 w 186"/>
                <a:gd name="T25" fmla="*/ 26 h 102"/>
                <a:gd name="T26" fmla="*/ 42 w 186"/>
                <a:gd name="T27" fmla="*/ 17 h 102"/>
                <a:gd name="T28" fmla="*/ 33 w 186"/>
                <a:gd name="T29" fmla="*/ 17 h 102"/>
                <a:gd name="T30" fmla="*/ 25 w 186"/>
                <a:gd name="T31" fmla="*/ 9 h 102"/>
                <a:gd name="T32" fmla="*/ 17 w 186"/>
                <a:gd name="T33" fmla="*/ 9 h 102"/>
                <a:gd name="T34" fmla="*/ 0 w 186"/>
                <a:gd name="T35" fmla="*/ 0 h 102"/>
                <a:gd name="T36" fmla="*/ 0 w 186"/>
                <a:gd name="T37" fmla="*/ 17 h 102"/>
                <a:gd name="T38" fmla="*/ 8 w 186"/>
                <a:gd name="T39" fmla="*/ 17 h 102"/>
                <a:gd name="T40" fmla="*/ 17 w 186"/>
                <a:gd name="T41" fmla="*/ 26 h 102"/>
                <a:gd name="T42" fmla="*/ 33 w 186"/>
                <a:gd name="T43" fmla="*/ 26 h 102"/>
                <a:gd name="T44" fmla="*/ 42 w 186"/>
                <a:gd name="T45" fmla="*/ 34 h 102"/>
                <a:gd name="T46" fmla="*/ 50 w 186"/>
                <a:gd name="T47" fmla="*/ 34 h 102"/>
                <a:gd name="T48" fmla="*/ 59 w 186"/>
                <a:gd name="T49" fmla="*/ 43 h 102"/>
                <a:gd name="T50" fmla="*/ 76 w 186"/>
                <a:gd name="T51" fmla="*/ 43 h 102"/>
                <a:gd name="T52" fmla="*/ 84 w 186"/>
                <a:gd name="T53" fmla="*/ 51 h 102"/>
                <a:gd name="T54" fmla="*/ 93 w 186"/>
                <a:gd name="T55" fmla="*/ 51 h 102"/>
                <a:gd name="T56" fmla="*/ 101 w 186"/>
                <a:gd name="T57" fmla="*/ 59 h 102"/>
                <a:gd name="T58" fmla="*/ 110 w 186"/>
                <a:gd name="T59" fmla="*/ 68 h 102"/>
                <a:gd name="T60" fmla="*/ 127 w 186"/>
                <a:gd name="T61" fmla="*/ 68 h 102"/>
                <a:gd name="T62" fmla="*/ 135 w 186"/>
                <a:gd name="T63" fmla="*/ 76 h 102"/>
                <a:gd name="T64" fmla="*/ 144 w 186"/>
                <a:gd name="T65" fmla="*/ 85 h 102"/>
                <a:gd name="T66" fmla="*/ 152 w 186"/>
                <a:gd name="T67" fmla="*/ 85 h 102"/>
                <a:gd name="T68" fmla="*/ 161 w 186"/>
                <a:gd name="T69" fmla="*/ 93 h 102"/>
                <a:gd name="T70" fmla="*/ 161 w 186"/>
                <a:gd name="T71" fmla="*/ 85 h 102"/>
                <a:gd name="T72" fmla="*/ 161 w 186"/>
                <a:gd name="T73" fmla="*/ 93 h 102"/>
                <a:gd name="T74" fmla="*/ 186 w 186"/>
                <a:gd name="T75" fmla="*/ 102 h 102"/>
                <a:gd name="T76" fmla="*/ 169 w 186"/>
                <a:gd name="T77" fmla="*/ 85 h 102"/>
                <a:gd name="T78" fmla="*/ 161 w 186"/>
                <a:gd name="T79" fmla="*/ 93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6"/>
                <a:gd name="T121" fmla="*/ 0 h 102"/>
                <a:gd name="T122" fmla="*/ 186 w 186"/>
                <a:gd name="T123" fmla="*/ 102 h 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6" h="102">
                  <a:moveTo>
                    <a:pt x="161" y="93"/>
                  </a:moveTo>
                  <a:lnTo>
                    <a:pt x="169" y="85"/>
                  </a:lnTo>
                  <a:lnTo>
                    <a:pt x="161" y="76"/>
                  </a:lnTo>
                  <a:lnTo>
                    <a:pt x="152" y="68"/>
                  </a:lnTo>
                  <a:lnTo>
                    <a:pt x="144" y="68"/>
                  </a:lnTo>
                  <a:lnTo>
                    <a:pt x="127" y="59"/>
                  </a:lnTo>
                  <a:lnTo>
                    <a:pt x="118" y="51"/>
                  </a:lnTo>
                  <a:lnTo>
                    <a:pt x="110" y="43"/>
                  </a:lnTo>
                  <a:lnTo>
                    <a:pt x="101" y="43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67" y="26"/>
                  </a:lnTo>
                  <a:lnTo>
                    <a:pt x="59" y="26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5" y="9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17" y="26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34"/>
                  </a:lnTo>
                  <a:lnTo>
                    <a:pt x="59" y="43"/>
                  </a:lnTo>
                  <a:lnTo>
                    <a:pt x="76" y="43"/>
                  </a:lnTo>
                  <a:lnTo>
                    <a:pt x="84" y="51"/>
                  </a:lnTo>
                  <a:lnTo>
                    <a:pt x="93" y="51"/>
                  </a:lnTo>
                  <a:lnTo>
                    <a:pt x="101" y="59"/>
                  </a:lnTo>
                  <a:lnTo>
                    <a:pt x="110" y="68"/>
                  </a:lnTo>
                  <a:lnTo>
                    <a:pt x="127" y="68"/>
                  </a:lnTo>
                  <a:lnTo>
                    <a:pt x="135" y="76"/>
                  </a:lnTo>
                  <a:lnTo>
                    <a:pt x="144" y="85"/>
                  </a:lnTo>
                  <a:lnTo>
                    <a:pt x="152" y="85"/>
                  </a:lnTo>
                  <a:lnTo>
                    <a:pt x="161" y="93"/>
                  </a:lnTo>
                  <a:lnTo>
                    <a:pt x="161" y="85"/>
                  </a:lnTo>
                  <a:lnTo>
                    <a:pt x="161" y="93"/>
                  </a:lnTo>
                  <a:lnTo>
                    <a:pt x="186" y="102"/>
                  </a:lnTo>
                  <a:lnTo>
                    <a:pt x="169" y="85"/>
                  </a:lnTo>
                  <a:lnTo>
                    <a:pt x="16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69" name="Freeform 347"/>
            <p:cNvSpPr>
              <a:spLocks/>
            </p:cNvSpPr>
            <p:nvPr/>
          </p:nvSpPr>
          <p:spPr bwMode="auto">
            <a:xfrm>
              <a:off x="1448" y="2338"/>
              <a:ext cx="128" cy="51"/>
            </a:xfrm>
            <a:custGeom>
              <a:avLst/>
              <a:gdLst>
                <a:gd name="T0" fmla="*/ 17 w 128"/>
                <a:gd name="T1" fmla="*/ 42 h 51"/>
                <a:gd name="T2" fmla="*/ 17 w 128"/>
                <a:gd name="T3" fmla="*/ 51 h 51"/>
                <a:gd name="T4" fmla="*/ 26 w 128"/>
                <a:gd name="T5" fmla="*/ 42 h 51"/>
                <a:gd name="T6" fmla="*/ 43 w 128"/>
                <a:gd name="T7" fmla="*/ 34 h 51"/>
                <a:gd name="T8" fmla="*/ 60 w 128"/>
                <a:gd name="T9" fmla="*/ 25 h 51"/>
                <a:gd name="T10" fmla="*/ 68 w 128"/>
                <a:gd name="T11" fmla="*/ 17 h 51"/>
                <a:gd name="T12" fmla="*/ 85 w 128"/>
                <a:gd name="T13" fmla="*/ 8 h 51"/>
                <a:gd name="T14" fmla="*/ 94 w 128"/>
                <a:gd name="T15" fmla="*/ 8 h 51"/>
                <a:gd name="T16" fmla="*/ 111 w 128"/>
                <a:gd name="T17" fmla="*/ 8 h 51"/>
                <a:gd name="T18" fmla="*/ 128 w 128"/>
                <a:gd name="T19" fmla="*/ 8 h 51"/>
                <a:gd name="T20" fmla="*/ 128 w 128"/>
                <a:gd name="T21" fmla="*/ 0 h 51"/>
                <a:gd name="T22" fmla="*/ 111 w 128"/>
                <a:gd name="T23" fmla="*/ 0 h 51"/>
                <a:gd name="T24" fmla="*/ 94 w 128"/>
                <a:gd name="T25" fmla="*/ 0 h 51"/>
                <a:gd name="T26" fmla="*/ 85 w 128"/>
                <a:gd name="T27" fmla="*/ 0 h 51"/>
                <a:gd name="T28" fmla="*/ 68 w 128"/>
                <a:gd name="T29" fmla="*/ 8 h 51"/>
                <a:gd name="T30" fmla="*/ 51 w 128"/>
                <a:gd name="T31" fmla="*/ 8 h 51"/>
                <a:gd name="T32" fmla="*/ 34 w 128"/>
                <a:gd name="T33" fmla="*/ 17 h 51"/>
                <a:gd name="T34" fmla="*/ 17 w 128"/>
                <a:gd name="T35" fmla="*/ 25 h 51"/>
                <a:gd name="T36" fmla="*/ 9 w 128"/>
                <a:gd name="T37" fmla="*/ 42 h 51"/>
                <a:gd name="T38" fmla="*/ 0 w 128"/>
                <a:gd name="T39" fmla="*/ 51 h 51"/>
                <a:gd name="T40" fmla="*/ 9 w 128"/>
                <a:gd name="T41" fmla="*/ 42 h 51"/>
                <a:gd name="T42" fmla="*/ 0 w 128"/>
                <a:gd name="T43" fmla="*/ 42 h 51"/>
                <a:gd name="T44" fmla="*/ 0 w 128"/>
                <a:gd name="T45" fmla="*/ 51 h 51"/>
                <a:gd name="T46" fmla="*/ 17 w 128"/>
                <a:gd name="T47" fmla="*/ 42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8"/>
                <a:gd name="T73" fmla="*/ 0 h 51"/>
                <a:gd name="T74" fmla="*/ 128 w 128"/>
                <a:gd name="T75" fmla="*/ 51 h 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8" h="51">
                  <a:moveTo>
                    <a:pt x="17" y="42"/>
                  </a:moveTo>
                  <a:lnTo>
                    <a:pt x="17" y="51"/>
                  </a:lnTo>
                  <a:lnTo>
                    <a:pt x="26" y="42"/>
                  </a:lnTo>
                  <a:lnTo>
                    <a:pt x="43" y="34"/>
                  </a:lnTo>
                  <a:lnTo>
                    <a:pt x="60" y="25"/>
                  </a:lnTo>
                  <a:lnTo>
                    <a:pt x="68" y="17"/>
                  </a:lnTo>
                  <a:lnTo>
                    <a:pt x="85" y="8"/>
                  </a:lnTo>
                  <a:lnTo>
                    <a:pt x="94" y="8"/>
                  </a:lnTo>
                  <a:lnTo>
                    <a:pt x="111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11" y="0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68" y="8"/>
                  </a:lnTo>
                  <a:lnTo>
                    <a:pt x="51" y="8"/>
                  </a:lnTo>
                  <a:lnTo>
                    <a:pt x="34" y="17"/>
                  </a:lnTo>
                  <a:lnTo>
                    <a:pt x="17" y="25"/>
                  </a:lnTo>
                  <a:lnTo>
                    <a:pt x="9" y="42"/>
                  </a:lnTo>
                  <a:lnTo>
                    <a:pt x="0" y="51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0" name="Freeform 348"/>
            <p:cNvSpPr>
              <a:spLocks/>
            </p:cNvSpPr>
            <p:nvPr/>
          </p:nvSpPr>
          <p:spPr bwMode="auto">
            <a:xfrm>
              <a:off x="1448" y="2380"/>
              <a:ext cx="144" cy="161"/>
            </a:xfrm>
            <a:custGeom>
              <a:avLst/>
              <a:gdLst>
                <a:gd name="T0" fmla="*/ 119 w 144"/>
                <a:gd name="T1" fmla="*/ 161 h 161"/>
                <a:gd name="T2" fmla="*/ 128 w 144"/>
                <a:gd name="T3" fmla="*/ 153 h 161"/>
                <a:gd name="T4" fmla="*/ 102 w 144"/>
                <a:gd name="T5" fmla="*/ 136 h 161"/>
                <a:gd name="T6" fmla="*/ 85 w 144"/>
                <a:gd name="T7" fmla="*/ 127 h 161"/>
                <a:gd name="T8" fmla="*/ 68 w 144"/>
                <a:gd name="T9" fmla="*/ 110 h 161"/>
                <a:gd name="T10" fmla="*/ 51 w 144"/>
                <a:gd name="T11" fmla="*/ 102 h 161"/>
                <a:gd name="T12" fmla="*/ 43 w 144"/>
                <a:gd name="T13" fmla="*/ 76 h 161"/>
                <a:gd name="T14" fmla="*/ 34 w 144"/>
                <a:gd name="T15" fmla="*/ 60 h 161"/>
                <a:gd name="T16" fmla="*/ 26 w 144"/>
                <a:gd name="T17" fmla="*/ 34 h 161"/>
                <a:gd name="T18" fmla="*/ 17 w 144"/>
                <a:gd name="T19" fmla="*/ 0 h 161"/>
                <a:gd name="T20" fmla="*/ 0 w 144"/>
                <a:gd name="T21" fmla="*/ 9 h 161"/>
                <a:gd name="T22" fmla="*/ 9 w 144"/>
                <a:gd name="T23" fmla="*/ 34 h 161"/>
                <a:gd name="T24" fmla="*/ 17 w 144"/>
                <a:gd name="T25" fmla="*/ 68 h 161"/>
                <a:gd name="T26" fmla="*/ 34 w 144"/>
                <a:gd name="T27" fmla="*/ 85 h 161"/>
                <a:gd name="T28" fmla="*/ 43 w 144"/>
                <a:gd name="T29" fmla="*/ 110 h 161"/>
                <a:gd name="T30" fmla="*/ 60 w 144"/>
                <a:gd name="T31" fmla="*/ 119 h 161"/>
                <a:gd name="T32" fmla="*/ 77 w 144"/>
                <a:gd name="T33" fmla="*/ 136 h 161"/>
                <a:gd name="T34" fmla="*/ 94 w 144"/>
                <a:gd name="T35" fmla="*/ 153 h 161"/>
                <a:gd name="T36" fmla="*/ 119 w 144"/>
                <a:gd name="T37" fmla="*/ 161 h 161"/>
                <a:gd name="T38" fmla="*/ 119 w 144"/>
                <a:gd name="T39" fmla="*/ 153 h 161"/>
                <a:gd name="T40" fmla="*/ 119 w 144"/>
                <a:gd name="T41" fmla="*/ 161 h 161"/>
                <a:gd name="T42" fmla="*/ 144 w 144"/>
                <a:gd name="T43" fmla="*/ 161 h 161"/>
                <a:gd name="T44" fmla="*/ 128 w 144"/>
                <a:gd name="T45" fmla="*/ 153 h 161"/>
                <a:gd name="T46" fmla="*/ 119 w 144"/>
                <a:gd name="T47" fmla="*/ 161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"/>
                <a:gd name="T73" fmla="*/ 0 h 161"/>
                <a:gd name="T74" fmla="*/ 144 w 144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" h="161">
                  <a:moveTo>
                    <a:pt x="119" y="161"/>
                  </a:moveTo>
                  <a:lnTo>
                    <a:pt x="128" y="153"/>
                  </a:lnTo>
                  <a:lnTo>
                    <a:pt x="102" y="136"/>
                  </a:lnTo>
                  <a:lnTo>
                    <a:pt x="85" y="127"/>
                  </a:lnTo>
                  <a:lnTo>
                    <a:pt x="68" y="110"/>
                  </a:lnTo>
                  <a:lnTo>
                    <a:pt x="51" y="102"/>
                  </a:lnTo>
                  <a:lnTo>
                    <a:pt x="43" y="76"/>
                  </a:lnTo>
                  <a:lnTo>
                    <a:pt x="34" y="60"/>
                  </a:lnTo>
                  <a:lnTo>
                    <a:pt x="26" y="34"/>
                  </a:lnTo>
                  <a:lnTo>
                    <a:pt x="17" y="0"/>
                  </a:lnTo>
                  <a:lnTo>
                    <a:pt x="0" y="9"/>
                  </a:lnTo>
                  <a:lnTo>
                    <a:pt x="9" y="34"/>
                  </a:lnTo>
                  <a:lnTo>
                    <a:pt x="17" y="68"/>
                  </a:lnTo>
                  <a:lnTo>
                    <a:pt x="34" y="85"/>
                  </a:lnTo>
                  <a:lnTo>
                    <a:pt x="43" y="110"/>
                  </a:lnTo>
                  <a:lnTo>
                    <a:pt x="60" y="119"/>
                  </a:lnTo>
                  <a:lnTo>
                    <a:pt x="77" y="136"/>
                  </a:lnTo>
                  <a:lnTo>
                    <a:pt x="94" y="153"/>
                  </a:lnTo>
                  <a:lnTo>
                    <a:pt x="119" y="161"/>
                  </a:lnTo>
                  <a:lnTo>
                    <a:pt x="119" y="153"/>
                  </a:lnTo>
                  <a:lnTo>
                    <a:pt x="119" y="161"/>
                  </a:lnTo>
                  <a:lnTo>
                    <a:pt x="144" y="161"/>
                  </a:lnTo>
                  <a:lnTo>
                    <a:pt x="128" y="153"/>
                  </a:lnTo>
                  <a:lnTo>
                    <a:pt x="119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1" name="Freeform 349"/>
            <p:cNvSpPr>
              <a:spLocks/>
            </p:cNvSpPr>
            <p:nvPr/>
          </p:nvSpPr>
          <p:spPr bwMode="auto">
            <a:xfrm>
              <a:off x="1457" y="2533"/>
              <a:ext cx="110" cy="203"/>
            </a:xfrm>
            <a:custGeom>
              <a:avLst/>
              <a:gdLst>
                <a:gd name="T0" fmla="*/ 85 w 110"/>
                <a:gd name="T1" fmla="*/ 203 h 203"/>
                <a:gd name="T2" fmla="*/ 85 w 110"/>
                <a:gd name="T3" fmla="*/ 195 h 203"/>
                <a:gd name="T4" fmla="*/ 76 w 110"/>
                <a:gd name="T5" fmla="*/ 178 h 203"/>
                <a:gd name="T6" fmla="*/ 68 w 110"/>
                <a:gd name="T7" fmla="*/ 161 h 203"/>
                <a:gd name="T8" fmla="*/ 59 w 110"/>
                <a:gd name="T9" fmla="*/ 144 h 203"/>
                <a:gd name="T10" fmla="*/ 42 w 110"/>
                <a:gd name="T11" fmla="*/ 127 h 203"/>
                <a:gd name="T12" fmla="*/ 34 w 110"/>
                <a:gd name="T13" fmla="*/ 110 h 203"/>
                <a:gd name="T14" fmla="*/ 25 w 110"/>
                <a:gd name="T15" fmla="*/ 101 h 203"/>
                <a:gd name="T16" fmla="*/ 25 w 110"/>
                <a:gd name="T17" fmla="*/ 84 h 203"/>
                <a:gd name="T18" fmla="*/ 17 w 110"/>
                <a:gd name="T19" fmla="*/ 67 h 203"/>
                <a:gd name="T20" fmla="*/ 17 w 110"/>
                <a:gd name="T21" fmla="*/ 51 h 203"/>
                <a:gd name="T22" fmla="*/ 17 w 110"/>
                <a:gd name="T23" fmla="*/ 42 h 203"/>
                <a:gd name="T24" fmla="*/ 17 w 110"/>
                <a:gd name="T25" fmla="*/ 34 h 203"/>
                <a:gd name="T26" fmla="*/ 25 w 110"/>
                <a:gd name="T27" fmla="*/ 25 h 203"/>
                <a:gd name="T28" fmla="*/ 42 w 110"/>
                <a:gd name="T29" fmla="*/ 17 h 203"/>
                <a:gd name="T30" fmla="*/ 59 w 110"/>
                <a:gd name="T31" fmla="*/ 17 h 203"/>
                <a:gd name="T32" fmla="*/ 85 w 110"/>
                <a:gd name="T33" fmla="*/ 8 h 203"/>
                <a:gd name="T34" fmla="*/ 110 w 110"/>
                <a:gd name="T35" fmla="*/ 8 h 203"/>
                <a:gd name="T36" fmla="*/ 110 w 110"/>
                <a:gd name="T37" fmla="*/ 0 h 203"/>
                <a:gd name="T38" fmla="*/ 85 w 110"/>
                <a:gd name="T39" fmla="*/ 0 h 203"/>
                <a:gd name="T40" fmla="*/ 59 w 110"/>
                <a:gd name="T41" fmla="*/ 0 h 203"/>
                <a:gd name="T42" fmla="*/ 34 w 110"/>
                <a:gd name="T43" fmla="*/ 8 h 203"/>
                <a:gd name="T44" fmla="*/ 17 w 110"/>
                <a:gd name="T45" fmla="*/ 17 h 203"/>
                <a:gd name="T46" fmla="*/ 8 w 110"/>
                <a:gd name="T47" fmla="*/ 25 h 203"/>
                <a:gd name="T48" fmla="*/ 8 w 110"/>
                <a:gd name="T49" fmla="*/ 42 h 203"/>
                <a:gd name="T50" fmla="*/ 0 w 110"/>
                <a:gd name="T51" fmla="*/ 51 h 203"/>
                <a:gd name="T52" fmla="*/ 8 w 110"/>
                <a:gd name="T53" fmla="*/ 67 h 203"/>
                <a:gd name="T54" fmla="*/ 8 w 110"/>
                <a:gd name="T55" fmla="*/ 84 h 203"/>
                <a:gd name="T56" fmla="*/ 17 w 110"/>
                <a:gd name="T57" fmla="*/ 101 h 203"/>
                <a:gd name="T58" fmla="*/ 25 w 110"/>
                <a:gd name="T59" fmla="*/ 118 h 203"/>
                <a:gd name="T60" fmla="*/ 34 w 110"/>
                <a:gd name="T61" fmla="*/ 135 h 203"/>
                <a:gd name="T62" fmla="*/ 42 w 110"/>
                <a:gd name="T63" fmla="*/ 152 h 203"/>
                <a:gd name="T64" fmla="*/ 59 w 110"/>
                <a:gd name="T65" fmla="*/ 169 h 203"/>
                <a:gd name="T66" fmla="*/ 68 w 110"/>
                <a:gd name="T67" fmla="*/ 186 h 203"/>
                <a:gd name="T68" fmla="*/ 76 w 110"/>
                <a:gd name="T69" fmla="*/ 195 h 203"/>
                <a:gd name="T70" fmla="*/ 85 w 110"/>
                <a:gd name="T71" fmla="*/ 186 h 203"/>
                <a:gd name="T72" fmla="*/ 85 w 110"/>
                <a:gd name="T73" fmla="*/ 203 h 203"/>
                <a:gd name="T74" fmla="*/ 93 w 110"/>
                <a:gd name="T75" fmla="*/ 203 h 203"/>
                <a:gd name="T76" fmla="*/ 85 w 110"/>
                <a:gd name="T77" fmla="*/ 195 h 203"/>
                <a:gd name="T78" fmla="*/ 85 w 110"/>
                <a:gd name="T79" fmla="*/ 203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"/>
                <a:gd name="T121" fmla="*/ 0 h 203"/>
                <a:gd name="T122" fmla="*/ 110 w 110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" h="203">
                  <a:moveTo>
                    <a:pt x="85" y="203"/>
                  </a:moveTo>
                  <a:lnTo>
                    <a:pt x="85" y="195"/>
                  </a:lnTo>
                  <a:lnTo>
                    <a:pt x="76" y="178"/>
                  </a:lnTo>
                  <a:lnTo>
                    <a:pt x="68" y="161"/>
                  </a:lnTo>
                  <a:lnTo>
                    <a:pt x="59" y="144"/>
                  </a:lnTo>
                  <a:lnTo>
                    <a:pt x="42" y="127"/>
                  </a:lnTo>
                  <a:lnTo>
                    <a:pt x="34" y="110"/>
                  </a:lnTo>
                  <a:lnTo>
                    <a:pt x="25" y="101"/>
                  </a:lnTo>
                  <a:lnTo>
                    <a:pt x="25" y="84"/>
                  </a:lnTo>
                  <a:lnTo>
                    <a:pt x="17" y="67"/>
                  </a:lnTo>
                  <a:lnTo>
                    <a:pt x="17" y="51"/>
                  </a:lnTo>
                  <a:lnTo>
                    <a:pt x="17" y="42"/>
                  </a:lnTo>
                  <a:lnTo>
                    <a:pt x="17" y="34"/>
                  </a:lnTo>
                  <a:lnTo>
                    <a:pt x="25" y="25"/>
                  </a:lnTo>
                  <a:lnTo>
                    <a:pt x="42" y="17"/>
                  </a:lnTo>
                  <a:lnTo>
                    <a:pt x="59" y="17"/>
                  </a:lnTo>
                  <a:lnTo>
                    <a:pt x="85" y="8"/>
                  </a:lnTo>
                  <a:lnTo>
                    <a:pt x="110" y="8"/>
                  </a:lnTo>
                  <a:lnTo>
                    <a:pt x="110" y="0"/>
                  </a:lnTo>
                  <a:lnTo>
                    <a:pt x="85" y="0"/>
                  </a:lnTo>
                  <a:lnTo>
                    <a:pt x="59" y="0"/>
                  </a:lnTo>
                  <a:lnTo>
                    <a:pt x="34" y="8"/>
                  </a:lnTo>
                  <a:lnTo>
                    <a:pt x="17" y="17"/>
                  </a:lnTo>
                  <a:lnTo>
                    <a:pt x="8" y="25"/>
                  </a:lnTo>
                  <a:lnTo>
                    <a:pt x="8" y="42"/>
                  </a:lnTo>
                  <a:lnTo>
                    <a:pt x="0" y="51"/>
                  </a:lnTo>
                  <a:lnTo>
                    <a:pt x="8" y="67"/>
                  </a:lnTo>
                  <a:lnTo>
                    <a:pt x="8" y="84"/>
                  </a:lnTo>
                  <a:lnTo>
                    <a:pt x="17" y="101"/>
                  </a:lnTo>
                  <a:lnTo>
                    <a:pt x="25" y="118"/>
                  </a:lnTo>
                  <a:lnTo>
                    <a:pt x="34" y="135"/>
                  </a:lnTo>
                  <a:lnTo>
                    <a:pt x="42" y="152"/>
                  </a:lnTo>
                  <a:lnTo>
                    <a:pt x="59" y="169"/>
                  </a:lnTo>
                  <a:lnTo>
                    <a:pt x="68" y="186"/>
                  </a:lnTo>
                  <a:lnTo>
                    <a:pt x="76" y="195"/>
                  </a:lnTo>
                  <a:lnTo>
                    <a:pt x="85" y="186"/>
                  </a:lnTo>
                  <a:lnTo>
                    <a:pt x="85" y="203"/>
                  </a:lnTo>
                  <a:lnTo>
                    <a:pt x="93" y="203"/>
                  </a:lnTo>
                  <a:lnTo>
                    <a:pt x="85" y="195"/>
                  </a:lnTo>
                  <a:lnTo>
                    <a:pt x="85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2" name="Freeform 350"/>
            <p:cNvSpPr>
              <a:spLocks/>
            </p:cNvSpPr>
            <p:nvPr/>
          </p:nvSpPr>
          <p:spPr bwMode="auto">
            <a:xfrm>
              <a:off x="1364" y="2668"/>
              <a:ext cx="178" cy="68"/>
            </a:xfrm>
            <a:custGeom>
              <a:avLst/>
              <a:gdLst>
                <a:gd name="T0" fmla="*/ 17 w 178"/>
                <a:gd name="T1" fmla="*/ 9 h 68"/>
                <a:gd name="T2" fmla="*/ 8 w 178"/>
                <a:gd name="T3" fmla="*/ 17 h 68"/>
                <a:gd name="T4" fmla="*/ 17 w 178"/>
                <a:gd name="T5" fmla="*/ 17 h 68"/>
                <a:gd name="T6" fmla="*/ 25 w 178"/>
                <a:gd name="T7" fmla="*/ 26 h 68"/>
                <a:gd name="T8" fmla="*/ 34 w 178"/>
                <a:gd name="T9" fmla="*/ 34 h 68"/>
                <a:gd name="T10" fmla="*/ 51 w 178"/>
                <a:gd name="T11" fmla="*/ 34 h 68"/>
                <a:gd name="T12" fmla="*/ 59 w 178"/>
                <a:gd name="T13" fmla="*/ 43 h 68"/>
                <a:gd name="T14" fmla="*/ 68 w 178"/>
                <a:gd name="T15" fmla="*/ 43 h 68"/>
                <a:gd name="T16" fmla="*/ 76 w 178"/>
                <a:gd name="T17" fmla="*/ 51 h 68"/>
                <a:gd name="T18" fmla="*/ 84 w 178"/>
                <a:gd name="T19" fmla="*/ 51 h 68"/>
                <a:gd name="T20" fmla="*/ 101 w 178"/>
                <a:gd name="T21" fmla="*/ 60 h 68"/>
                <a:gd name="T22" fmla="*/ 110 w 178"/>
                <a:gd name="T23" fmla="*/ 60 h 68"/>
                <a:gd name="T24" fmla="*/ 118 w 178"/>
                <a:gd name="T25" fmla="*/ 60 h 68"/>
                <a:gd name="T26" fmla="*/ 127 w 178"/>
                <a:gd name="T27" fmla="*/ 60 h 68"/>
                <a:gd name="T28" fmla="*/ 144 w 178"/>
                <a:gd name="T29" fmla="*/ 68 h 68"/>
                <a:gd name="T30" fmla="*/ 152 w 178"/>
                <a:gd name="T31" fmla="*/ 68 h 68"/>
                <a:gd name="T32" fmla="*/ 161 w 178"/>
                <a:gd name="T33" fmla="*/ 68 h 68"/>
                <a:gd name="T34" fmla="*/ 178 w 178"/>
                <a:gd name="T35" fmla="*/ 68 h 68"/>
                <a:gd name="T36" fmla="*/ 178 w 178"/>
                <a:gd name="T37" fmla="*/ 51 h 68"/>
                <a:gd name="T38" fmla="*/ 161 w 178"/>
                <a:gd name="T39" fmla="*/ 51 h 68"/>
                <a:gd name="T40" fmla="*/ 152 w 178"/>
                <a:gd name="T41" fmla="*/ 51 h 68"/>
                <a:gd name="T42" fmla="*/ 144 w 178"/>
                <a:gd name="T43" fmla="*/ 51 h 68"/>
                <a:gd name="T44" fmla="*/ 135 w 178"/>
                <a:gd name="T45" fmla="*/ 51 h 68"/>
                <a:gd name="T46" fmla="*/ 118 w 178"/>
                <a:gd name="T47" fmla="*/ 51 h 68"/>
                <a:gd name="T48" fmla="*/ 110 w 178"/>
                <a:gd name="T49" fmla="*/ 43 h 68"/>
                <a:gd name="T50" fmla="*/ 101 w 178"/>
                <a:gd name="T51" fmla="*/ 43 h 68"/>
                <a:gd name="T52" fmla="*/ 93 w 178"/>
                <a:gd name="T53" fmla="*/ 43 h 68"/>
                <a:gd name="T54" fmla="*/ 84 w 178"/>
                <a:gd name="T55" fmla="*/ 34 h 68"/>
                <a:gd name="T56" fmla="*/ 76 w 178"/>
                <a:gd name="T57" fmla="*/ 34 h 68"/>
                <a:gd name="T58" fmla="*/ 59 w 178"/>
                <a:gd name="T59" fmla="*/ 26 h 68"/>
                <a:gd name="T60" fmla="*/ 51 w 178"/>
                <a:gd name="T61" fmla="*/ 26 h 68"/>
                <a:gd name="T62" fmla="*/ 42 w 178"/>
                <a:gd name="T63" fmla="*/ 17 h 68"/>
                <a:gd name="T64" fmla="*/ 34 w 178"/>
                <a:gd name="T65" fmla="*/ 17 h 68"/>
                <a:gd name="T66" fmla="*/ 25 w 178"/>
                <a:gd name="T67" fmla="*/ 9 h 68"/>
                <a:gd name="T68" fmla="*/ 17 w 178"/>
                <a:gd name="T69" fmla="*/ 0 h 68"/>
                <a:gd name="T70" fmla="*/ 8 w 178"/>
                <a:gd name="T71" fmla="*/ 9 h 68"/>
                <a:gd name="T72" fmla="*/ 17 w 178"/>
                <a:gd name="T73" fmla="*/ 0 h 68"/>
                <a:gd name="T74" fmla="*/ 0 w 178"/>
                <a:gd name="T75" fmla="*/ 0 h 68"/>
                <a:gd name="T76" fmla="*/ 8 w 178"/>
                <a:gd name="T77" fmla="*/ 9 h 68"/>
                <a:gd name="T78" fmla="*/ 17 w 178"/>
                <a:gd name="T79" fmla="*/ 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8"/>
                <a:gd name="T121" fmla="*/ 0 h 68"/>
                <a:gd name="T122" fmla="*/ 178 w 178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8" h="68">
                  <a:moveTo>
                    <a:pt x="17" y="9"/>
                  </a:moveTo>
                  <a:lnTo>
                    <a:pt x="8" y="17"/>
                  </a:lnTo>
                  <a:lnTo>
                    <a:pt x="17" y="17"/>
                  </a:lnTo>
                  <a:lnTo>
                    <a:pt x="25" y="26"/>
                  </a:lnTo>
                  <a:lnTo>
                    <a:pt x="34" y="34"/>
                  </a:lnTo>
                  <a:lnTo>
                    <a:pt x="51" y="3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6" y="51"/>
                  </a:lnTo>
                  <a:lnTo>
                    <a:pt x="84" y="51"/>
                  </a:lnTo>
                  <a:lnTo>
                    <a:pt x="101" y="60"/>
                  </a:lnTo>
                  <a:lnTo>
                    <a:pt x="110" y="60"/>
                  </a:lnTo>
                  <a:lnTo>
                    <a:pt x="118" y="60"/>
                  </a:lnTo>
                  <a:lnTo>
                    <a:pt x="127" y="60"/>
                  </a:lnTo>
                  <a:lnTo>
                    <a:pt x="144" y="68"/>
                  </a:lnTo>
                  <a:lnTo>
                    <a:pt x="152" y="68"/>
                  </a:lnTo>
                  <a:lnTo>
                    <a:pt x="161" y="68"/>
                  </a:lnTo>
                  <a:lnTo>
                    <a:pt x="178" y="68"/>
                  </a:lnTo>
                  <a:lnTo>
                    <a:pt x="178" y="51"/>
                  </a:lnTo>
                  <a:lnTo>
                    <a:pt x="161" y="51"/>
                  </a:lnTo>
                  <a:lnTo>
                    <a:pt x="152" y="51"/>
                  </a:lnTo>
                  <a:lnTo>
                    <a:pt x="144" y="51"/>
                  </a:lnTo>
                  <a:lnTo>
                    <a:pt x="135" y="51"/>
                  </a:lnTo>
                  <a:lnTo>
                    <a:pt x="118" y="51"/>
                  </a:lnTo>
                  <a:lnTo>
                    <a:pt x="110" y="43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84" y="34"/>
                  </a:lnTo>
                  <a:lnTo>
                    <a:pt x="76" y="34"/>
                  </a:lnTo>
                  <a:lnTo>
                    <a:pt x="59" y="26"/>
                  </a:lnTo>
                  <a:lnTo>
                    <a:pt x="51" y="26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5" y="9"/>
                  </a:lnTo>
                  <a:lnTo>
                    <a:pt x="17" y="0"/>
                  </a:lnTo>
                  <a:lnTo>
                    <a:pt x="8" y="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3" name="Freeform 351"/>
            <p:cNvSpPr>
              <a:spLocks/>
            </p:cNvSpPr>
            <p:nvPr/>
          </p:nvSpPr>
          <p:spPr bwMode="auto">
            <a:xfrm>
              <a:off x="1338" y="2677"/>
              <a:ext cx="51" cy="220"/>
            </a:xfrm>
            <a:custGeom>
              <a:avLst/>
              <a:gdLst>
                <a:gd name="T0" fmla="*/ 0 w 51"/>
                <a:gd name="T1" fmla="*/ 211 h 220"/>
                <a:gd name="T2" fmla="*/ 17 w 51"/>
                <a:gd name="T3" fmla="*/ 203 h 220"/>
                <a:gd name="T4" fmla="*/ 17 w 51"/>
                <a:gd name="T5" fmla="*/ 178 h 220"/>
                <a:gd name="T6" fmla="*/ 17 w 51"/>
                <a:gd name="T7" fmla="*/ 152 h 220"/>
                <a:gd name="T8" fmla="*/ 26 w 51"/>
                <a:gd name="T9" fmla="*/ 127 h 220"/>
                <a:gd name="T10" fmla="*/ 34 w 51"/>
                <a:gd name="T11" fmla="*/ 101 h 220"/>
                <a:gd name="T12" fmla="*/ 34 w 51"/>
                <a:gd name="T13" fmla="*/ 76 h 220"/>
                <a:gd name="T14" fmla="*/ 43 w 51"/>
                <a:gd name="T15" fmla="*/ 51 h 220"/>
                <a:gd name="T16" fmla="*/ 51 w 51"/>
                <a:gd name="T17" fmla="*/ 25 h 220"/>
                <a:gd name="T18" fmla="*/ 43 w 51"/>
                <a:gd name="T19" fmla="*/ 0 h 220"/>
                <a:gd name="T20" fmla="*/ 34 w 51"/>
                <a:gd name="T21" fmla="*/ 0 h 220"/>
                <a:gd name="T22" fmla="*/ 34 w 51"/>
                <a:gd name="T23" fmla="*/ 25 h 220"/>
                <a:gd name="T24" fmla="*/ 34 w 51"/>
                <a:gd name="T25" fmla="*/ 51 h 220"/>
                <a:gd name="T26" fmla="*/ 26 w 51"/>
                <a:gd name="T27" fmla="*/ 76 h 220"/>
                <a:gd name="T28" fmla="*/ 17 w 51"/>
                <a:gd name="T29" fmla="*/ 101 h 220"/>
                <a:gd name="T30" fmla="*/ 9 w 51"/>
                <a:gd name="T31" fmla="*/ 127 h 220"/>
                <a:gd name="T32" fmla="*/ 9 w 51"/>
                <a:gd name="T33" fmla="*/ 152 h 220"/>
                <a:gd name="T34" fmla="*/ 0 w 51"/>
                <a:gd name="T35" fmla="*/ 178 h 220"/>
                <a:gd name="T36" fmla="*/ 0 w 51"/>
                <a:gd name="T37" fmla="*/ 203 h 220"/>
                <a:gd name="T38" fmla="*/ 9 w 51"/>
                <a:gd name="T39" fmla="*/ 203 h 220"/>
                <a:gd name="T40" fmla="*/ 0 w 51"/>
                <a:gd name="T41" fmla="*/ 211 h 220"/>
                <a:gd name="T42" fmla="*/ 17 w 51"/>
                <a:gd name="T43" fmla="*/ 220 h 220"/>
                <a:gd name="T44" fmla="*/ 17 w 51"/>
                <a:gd name="T45" fmla="*/ 203 h 220"/>
                <a:gd name="T46" fmla="*/ 0 w 51"/>
                <a:gd name="T47" fmla="*/ 211 h 2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220"/>
                <a:gd name="T74" fmla="*/ 51 w 51"/>
                <a:gd name="T75" fmla="*/ 220 h 2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220">
                  <a:moveTo>
                    <a:pt x="0" y="211"/>
                  </a:moveTo>
                  <a:lnTo>
                    <a:pt x="17" y="203"/>
                  </a:lnTo>
                  <a:lnTo>
                    <a:pt x="17" y="178"/>
                  </a:lnTo>
                  <a:lnTo>
                    <a:pt x="17" y="152"/>
                  </a:lnTo>
                  <a:lnTo>
                    <a:pt x="26" y="127"/>
                  </a:lnTo>
                  <a:lnTo>
                    <a:pt x="34" y="101"/>
                  </a:lnTo>
                  <a:lnTo>
                    <a:pt x="34" y="76"/>
                  </a:lnTo>
                  <a:lnTo>
                    <a:pt x="43" y="51"/>
                  </a:lnTo>
                  <a:lnTo>
                    <a:pt x="51" y="25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34" y="25"/>
                  </a:lnTo>
                  <a:lnTo>
                    <a:pt x="34" y="51"/>
                  </a:lnTo>
                  <a:lnTo>
                    <a:pt x="26" y="76"/>
                  </a:lnTo>
                  <a:lnTo>
                    <a:pt x="17" y="101"/>
                  </a:lnTo>
                  <a:lnTo>
                    <a:pt x="9" y="127"/>
                  </a:lnTo>
                  <a:lnTo>
                    <a:pt x="9" y="152"/>
                  </a:lnTo>
                  <a:lnTo>
                    <a:pt x="0" y="178"/>
                  </a:lnTo>
                  <a:lnTo>
                    <a:pt x="0" y="203"/>
                  </a:lnTo>
                  <a:lnTo>
                    <a:pt x="9" y="203"/>
                  </a:lnTo>
                  <a:lnTo>
                    <a:pt x="0" y="211"/>
                  </a:lnTo>
                  <a:lnTo>
                    <a:pt x="17" y="220"/>
                  </a:lnTo>
                  <a:lnTo>
                    <a:pt x="17" y="20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4" name="Freeform 352"/>
            <p:cNvSpPr>
              <a:spLocks/>
            </p:cNvSpPr>
            <p:nvPr/>
          </p:nvSpPr>
          <p:spPr bwMode="auto">
            <a:xfrm>
              <a:off x="1169" y="2770"/>
              <a:ext cx="178" cy="118"/>
            </a:xfrm>
            <a:custGeom>
              <a:avLst/>
              <a:gdLst>
                <a:gd name="T0" fmla="*/ 0 w 178"/>
                <a:gd name="T1" fmla="*/ 8 h 118"/>
                <a:gd name="T2" fmla="*/ 0 w 178"/>
                <a:gd name="T3" fmla="*/ 8 h 118"/>
                <a:gd name="T4" fmla="*/ 8 w 178"/>
                <a:gd name="T5" fmla="*/ 8 h 118"/>
                <a:gd name="T6" fmla="*/ 25 w 178"/>
                <a:gd name="T7" fmla="*/ 17 h 118"/>
                <a:gd name="T8" fmla="*/ 34 w 178"/>
                <a:gd name="T9" fmla="*/ 17 h 118"/>
                <a:gd name="T10" fmla="*/ 42 w 178"/>
                <a:gd name="T11" fmla="*/ 25 h 118"/>
                <a:gd name="T12" fmla="*/ 51 w 178"/>
                <a:gd name="T13" fmla="*/ 25 h 118"/>
                <a:gd name="T14" fmla="*/ 68 w 178"/>
                <a:gd name="T15" fmla="*/ 34 h 118"/>
                <a:gd name="T16" fmla="*/ 76 w 178"/>
                <a:gd name="T17" fmla="*/ 42 h 118"/>
                <a:gd name="T18" fmla="*/ 85 w 178"/>
                <a:gd name="T19" fmla="*/ 51 h 118"/>
                <a:gd name="T20" fmla="*/ 93 w 178"/>
                <a:gd name="T21" fmla="*/ 59 h 118"/>
                <a:gd name="T22" fmla="*/ 110 w 178"/>
                <a:gd name="T23" fmla="*/ 68 h 118"/>
                <a:gd name="T24" fmla="*/ 119 w 178"/>
                <a:gd name="T25" fmla="*/ 76 h 118"/>
                <a:gd name="T26" fmla="*/ 127 w 178"/>
                <a:gd name="T27" fmla="*/ 85 h 118"/>
                <a:gd name="T28" fmla="*/ 144 w 178"/>
                <a:gd name="T29" fmla="*/ 93 h 118"/>
                <a:gd name="T30" fmla="*/ 152 w 178"/>
                <a:gd name="T31" fmla="*/ 102 h 118"/>
                <a:gd name="T32" fmla="*/ 161 w 178"/>
                <a:gd name="T33" fmla="*/ 110 h 118"/>
                <a:gd name="T34" fmla="*/ 169 w 178"/>
                <a:gd name="T35" fmla="*/ 118 h 118"/>
                <a:gd name="T36" fmla="*/ 178 w 178"/>
                <a:gd name="T37" fmla="*/ 110 h 118"/>
                <a:gd name="T38" fmla="*/ 169 w 178"/>
                <a:gd name="T39" fmla="*/ 102 h 118"/>
                <a:gd name="T40" fmla="*/ 161 w 178"/>
                <a:gd name="T41" fmla="*/ 85 h 118"/>
                <a:gd name="T42" fmla="*/ 152 w 178"/>
                <a:gd name="T43" fmla="*/ 76 h 118"/>
                <a:gd name="T44" fmla="*/ 135 w 178"/>
                <a:gd name="T45" fmla="*/ 68 h 118"/>
                <a:gd name="T46" fmla="*/ 127 w 178"/>
                <a:gd name="T47" fmla="*/ 59 h 118"/>
                <a:gd name="T48" fmla="*/ 119 w 178"/>
                <a:gd name="T49" fmla="*/ 51 h 118"/>
                <a:gd name="T50" fmla="*/ 102 w 178"/>
                <a:gd name="T51" fmla="*/ 42 h 118"/>
                <a:gd name="T52" fmla="*/ 93 w 178"/>
                <a:gd name="T53" fmla="*/ 34 h 118"/>
                <a:gd name="T54" fmla="*/ 85 w 178"/>
                <a:gd name="T55" fmla="*/ 34 h 118"/>
                <a:gd name="T56" fmla="*/ 68 w 178"/>
                <a:gd name="T57" fmla="*/ 25 h 118"/>
                <a:gd name="T58" fmla="*/ 59 w 178"/>
                <a:gd name="T59" fmla="*/ 17 h 118"/>
                <a:gd name="T60" fmla="*/ 51 w 178"/>
                <a:gd name="T61" fmla="*/ 8 h 118"/>
                <a:gd name="T62" fmla="*/ 34 w 178"/>
                <a:gd name="T63" fmla="*/ 8 h 118"/>
                <a:gd name="T64" fmla="*/ 25 w 178"/>
                <a:gd name="T65" fmla="*/ 0 h 118"/>
                <a:gd name="T66" fmla="*/ 17 w 178"/>
                <a:gd name="T67" fmla="*/ 0 h 118"/>
                <a:gd name="T68" fmla="*/ 0 w 178"/>
                <a:gd name="T69" fmla="*/ 0 h 118"/>
                <a:gd name="T70" fmla="*/ 0 w 178"/>
                <a:gd name="T71" fmla="*/ 0 h 118"/>
                <a:gd name="T72" fmla="*/ 0 w 178"/>
                <a:gd name="T73" fmla="*/ 8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118"/>
                <a:gd name="T113" fmla="*/ 178 w 178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118">
                  <a:moveTo>
                    <a:pt x="0" y="8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25" y="17"/>
                  </a:lnTo>
                  <a:lnTo>
                    <a:pt x="34" y="17"/>
                  </a:lnTo>
                  <a:lnTo>
                    <a:pt x="42" y="25"/>
                  </a:lnTo>
                  <a:lnTo>
                    <a:pt x="51" y="25"/>
                  </a:lnTo>
                  <a:lnTo>
                    <a:pt x="68" y="34"/>
                  </a:lnTo>
                  <a:lnTo>
                    <a:pt x="76" y="42"/>
                  </a:lnTo>
                  <a:lnTo>
                    <a:pt x="85" y="51"/>
                  </a:lnTo>
                  <a:lnTo>
                    <a:pt x="93" y="59"/>
                  </a:lnTo>
                  <a:lnTo>
                    <a:pt x="110" y="68"/>
                  </a:lnTo>
                  <a:lnTo>
                    <a:pt x="119" y="76"/>
                  </a:lnTo>
                  <a:lnTo>
                    <a:pt x="127" y="85"/>
                  </a:lnTo>
                  <a:lnTo>
                    <a:pt x="144" y="93"/>
                  </a:lnTo>
                  <a:lnTo>
                    <a:pt x="152" y="102"/>
                  </a:lnTo>
                  <a:lnTo>
                    <a:pt x="161" y="110"/>
                  </a:lnTo>
                  <a:lnTo>
                    <a:pt x="169" y="118"/>
                  </a:lnTo>
                  <a:lnTo>
                    <a:pt x="178" y="110"/>
                  </a:lnTo>
                  <a:lnTo>
                    <a:pt x="169" y="102"/>
                  </a:lnTo>
                  <a:lnTo>
                    <a:pt x="161" y="85"/>
                  </a:lnTo>
                  <a:lnTo>
                    <a:pt x="152" y="76"/>
                  </a:lnTo>
                  <a:lnTo>
                    <a:pt x="135" y="68"/>
                  </a:lnTo>
                  <a:lnTo>
                    <a:pt x="127" y="59"/>
                  </a:lnTo>
                  <a:lnTo>
                    <a:pt x="119" y="51"/>
                  </a:lnTo>
                  <a:lnTo>
                    <a:pt x="102" y="42"/>
                  </a:lnTo>
                  <a:lnTo>
                    <a:pt x="93" y="34"/>
                  </a:lnTo>
                  <a:lnTo>
                    <a:pt x="85" y="34"/>
                  </a:lnTo>
                  <a:lnTo>
                    <a:pt x="68" y="25"/>
                  </a:lnTo>
                  <a:lnTo>
                    <a:pt x="59" y="17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5" name="Freeform 353"/>
            <p:cNvSpPr>
              <a:spLocks/>
            </p:cNvSpPr>
            <p:nvPr/>
          </p:nvSpPr>
          <p:spPr bwMode="auto">
            <a:xfrm>
              <a:off x="1144" y="2770"/>
              <a:ext cx="25" cy="127"/>
            </a:xfrm>
            <a:custGeom>
              <a:avLst/>
              <a:gdLst>
                <a:gd name="T0" fmla="*/ 0 w 25"/>
                <a:gd name="T1" fmla="*/ 118 h 127"/>
                <a:gd name="T2" fmla="*/ 16 w 25"/>
                <a:gd name="T3" fmla="*/ 110 h 127"/>
                <a:gd name="T4" fmla="*/ 16 w 25"/>
                <a:gd name="T5" fmla="*/ 76 h 127"/>
                <a:gd name="T6" fmla="*/ 16 w 25"/>
                <a:gd name="T7" fmla="*/ 42 h 127"/>
                <a:gd name="T8" fmla="*/ 16 w 25"/>
                <a:gd name="T9" fmla="*/ 17 h 127"/>
                <a:gd name="T10" fmla="*/ 25 w 25"/>
                <a:gd name="T11" fmla="*/ 8 h 127"/>
                <a:gd name="T12" fmla="*/ 25 w 25"/>
                <a:gd name="T13" fmla="*/ 0 h 127"/>
                <a:gd name="T14" fmla="*/ 8 w 25"/>
                <a:gd name="T15" fmla="*/ 8 h 127"/>
                <a:gd name="T16" fmla="*/ 0 w 25"/>
                <a:gd name="T17" fmla="*/ 42 h 127"/>
                <a:gd name="T18" fmla="*/ 0 w 25"/>
                <a:gd name="T19" fmla="*/ 76 h 127"/>
                <a:gd name="T20" fmla="*/ 0 w 25"/>
                <a:gd name="T21" fmla="*/ 110 h 127"/>
                <a:gd name="T22" fmla="*/ 16 w 25"/>
                <a:gd name="T23" fmla="*/ 110 h 127"/>
                <a:gd name="T24" fmla="*/ 0 w 25"/>
                <a:gd name="T25" fmla="*/ 118 h 127"/>
                <a:gd name="T26" fmla="*/ 16 w 25"/>
                <a:gd name="T27" fmla="*/ 127 h 127"/>
                <a:gd name="T28" fmla="*/ 16 w 25"/>
                <a:gd name="T29" fmla="*/ 110 h 127"/>
                <a:gd name="T30" fmla="*/ 0 w 25"/>
                <a:gd name="T31" fmla="*/ 118 h 1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127"/>
                <a:gd name="T50" fmla="*/ 25 w 25"/>
                <a:gd name="T51" fmla="*/ 127 h 1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127">
                  <a:moveTo>
                    <a:pt x="0" y="118"/>
                  </a:moveTo>
                  <a:lnTo>
                    <a:pt x="16" y="110"/>
                  </a:lnTo>
                  <a:lnTo>
                    <a:pt x="16" y="76"/>
                  </a:lnTo>
                  <a:lnTo>
                    <a:pt x="16" y="42"/>
                  </a:lnTo>
                  <a:lnTo>
                    <a:pt x="16" y="17"/>
                  </a:lnTo>
                  <a:lnTo>
                    <a:pt x="25" y="8"/>
                  </a:lnTo>
                  <a:lnTo>
                    <a:pt x="25" y="0"/>
                  </a:lnTo>
                  <a:lnTo>
                    <a:pt x="8" y="8"/>
                  </a:lnTo>
                  <a:lnTo>
                    <a:pt x="0" y="42"/>
                  </a:lnTo>
                  <a:lnTo>
                    <a:pt x="0" y="76"/>
                  </a:lnTo>
                  <a:lnTo>
                    <a:pt x="0" y="110"/>
                  </a:lnTo>
                  <a:lnTo>
                    <a:pt x="16" y="110"/>
                  </a:lnTo>
                  <a:lnTo>
                    <a:pt x="0" y="118"/>
                  </a:lnTo>
                  <a:lnTo>
                    <a:pt x="16" y="127"/>
                  </a:lnTo>
                  <a:lnTo>
                    <a:pt x="16" y="11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6" name="Freeform 354"/>
            <p:cNvSpPr>
              <a:spLocks/>
            </p:cNvSpPr>
            <p:nvPr/>
          </p:nvSpPr>
          <p:spPr bwMode="auto">
            <a:xfrm>
              <a:off x="1033" y="2736"/>
              <a:ext cx="127" cy="152"/>
            </a:xfrm>
            <a:custGeom>
              <a:avLst/>
              <a:gdLst>
                <a:gd name="T0" fmla="*/ 17 w 127"/>
                <a:gd name="T1" fmla="*/ 17 h 152"/>
                <a:gd name="T2" fmla="*/ 0 w 127"/>
                <a:gd name="T3" fmla="*/ 17 h 152"/>
                <a:gd name="T4" fmla="*/ 9 w 127"/>
                <a:gd name="T5" fmla="*/ 34 h 152"/>
                <a:gd name="T6" fmla="*/ 26 w 127"/>
                <a:gd name="T7" fmla="*/ 51 h 152"/>
                <a:gd name="T8" fmla="*/ 43 w 127"/>
                <a:gd name="T9" fmla="*/ 68 h 152"/>
                <a:gd name="T10" fmla="*/ 51 w 127"/>
                <a:gd name="T11" fmla="*/ 85 h 152"/>
                <a:gd name="T12" fmla="*/ 68 w 127"/>
                <a:gd name="T13" fmla="*/ 102 h 152"/>
                <a:gd name="T14" fmla="*/ 85 w 127"/>
                <a:gd name="T15" fmla="*/ 119 h 152"/>
                <a:gd name="T16" fmla="*/ 102 w 127"/>
                <a:gd name="T17" fmla="*/ 136 h 152"/>
                <a:gd name="T18" fmla="*/ 111 w 127"/>
                <a:gd name="T19" fmla="*/ 152 h 152"/>
                <a:gd name="T20" fmla="*/ 127 w 127"/>
                <a:gd name="T21" fmla="*/ 144 h 152"/>
                <a:gd name="T22" fmla="*/ 111 w 127"/>
                <a:gd name="T23" fmla="*/ 127 h 152"/>
                <a:gd name="T24" fmla="*/ 94 w 127"/>
                <a:gd name="T25" fmla="*/ 110 h 152"/>
                <a:gd name="T26" fmla="*/ 77 w 127"/>
                <a:gd name="T27" fmla="*/ 93 h 152"/>
                <a:gd name="T28" fmla="*/ 60 w 127"/>
                <a:gd name="T29" fmla="*/ 76 h 152"/>
                <a:gd name="T30" fmla="*/ 51 w 127"/>
                <a:gd name="T31" fmla="*/ 59 h 152"/>
                <a:gd name="T32" fmla="*/ 34 w 127"/>
                <a:gd name="T33" fmla="*/ 42 h 152"/>
                <a:gd name="T34" fmla="*/ 26 w 127"/>
                <a:gd name="T35" fmla="*/ 25 h 152"/>
                <a:gd name="T36" fmla="*/ 17 w 127"/>
                <a:gd name="T37" fmla="*/ 8 h 152"/>
                <a:gd name="T38" fmla="*/ 0 w 127"/>
                <a:gd name="T39" fmla="*/ 8 h 152"/>
                <a:gd name="T40" fmla="*/ 17 w 127"/>
                <a:gd name="T41" fmla="*/ 8 h 152"/>
                <a:gd name="T42" fmla="*/ 9 w 127"/>
                <a:gd name="T43" fmla="*/ 0 h 152"/>
                <a:gd name="T44" fmla="*/ 0 w 127"/>
                <a:gd name="T45" fmla="*/ 8 h 152"/>
                <a:gd name="T46" fmla="*/ 17 w 127"/>
                <a:gd name="T47" fmla="*/ 1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7"/>
                <a:gd name="T73" fmla="*/ 0 h 152"/>
                <a:gd name="T74" fmla="*/ 127 w 127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7" h="152">
                  <a:moveTo>
                    <a:pt x="17" y="17"/>
                  </a:moveTo>
                  <a:lnTo>
                    <a:pt x="0" y="17"/>
                  </a:lnTo>
                  <a:lnTo>
                    <a:pt x="9" y="34"/>
                  </a:lnTo>
                  <a:lnTo>
                    <a:pt x="26" y="51"/>
                  </a:lnTo>
                  <a:lnTo>
                    <a:pt x="43" y="68"/>
                  </a:lnTo>
                  <a:lnTo>
                    <a:pt x="51" y="85"/>
                  </a:lnTo>
                  <a:lnTo>
                    <a:pt x="68" y="102"/>
                  </a:lnTo>
                  <a:lnTo>
                    <a:pt x="85" y="119"/>
                  </a:lnTo>
                  <a:lnTo>
                    <a:pt x="102" y="136"/>
                  </a:lnTo>
                  <a:lnTo>
                    <a:pt x="111" y="152"/>
                  </a:lnTo>
                  <a:lnTo>
                    <a:pt x="127" y="144"/>
                  </a:lnTo>
                  <a:lnTo>
                    <a:pt x="111" y="127"/>
                  </a:lnTo>
                  <a:lnTo>
                    <a:pt x="94" y="110"/>
                  </a:lnTo>
                  <a:lnTo>
                    <a:pt x="77" y="93"/>
                  </a:lnTo>
                  <a:lnTo>
                    <a:pt x="60" y="76"/>
                  </a:lnTo>
                  <a:lnTo>
                    <a:pt x="51" y="59"/>
                  </a:lnTo>
                  <a:lnTo>
                    <a:pt x="34" y="42"/>
                  </a:lnTo>
                  <a:lnTo>
                    <a:pt x="26" y="25"/>
                  </a:lnTo>
                  <a:lnTo>
                    <a:pt x="17" y="8"/>
                  </a:lnTo>
                  <a:lnTo>
                    <a:pt x="0" y="8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8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7" name="Freeform 355"/>
            <p:cNvSpPr>
              <a:spLocks/>
            </p:cNvSpPr>
            <p:nvPr/>
          </p:nvSpPr>
          <p:spPr bwMode="auto">
            <a:xfrm>
              <a:off x="940" y="2744"/>
              <a:ext cx="110" cy="170"/>
            </a:xfrm>
            <a:custGeom>
              <a:avLst/>
              <a:gdLst>
                <a:gd name="T0" fmla="*/ 0 w 110"/>
                <a:gd name="T1" fmla="*/ 161 h 170"/>
                <a:gd name="T2" fmla="*/ 17 w 110"/>
                <a:gd name="T3" fmla="*/ 161 h 170"/>
                <a:gd name="T4" fmla="*/ 34 w 110"/>
                <a:gd name="T5" fmla="*/ 144 h 170"/>
                <a:gd name="T6" fmla="*/ 43 w 110"/>
                <a:gd name="T7" fmla="*/ 128 h 170"/>
                <a:gd name="T8" fmla="*/ 60 w 110"/>
                <a:gd name="T9" fmla="*/ 111 h 170"/>
                <a:gd name="T10" fmla="*/ 68 w 110"/>
                <a:gd name="T11" fmla="*/ 94 h 170"/>
                <a:gd name="T12" fmla="*/ 76 w 110"/>
                <a:gd name="T13" fmla="*/ 68 h 170"/>
                <a:gd name="T14" fmla="*/ 85 w 110"/>
                <a:gd name="T15" fmla="*/ 51 h 170"/>
                <a:gd name="T16" fmla="*/ 93 w 110"/>
                <a:gd name="T17" fmla="*/ 26 h 170"/>
                <a:gd name="T18" fmla="*/ 110 w 110"/>
                <a:gd name="T19" fmla="*/ 9 h 170"/>
                <a:gd name="T20" fmla="*/ 93 w 110"/>
                <a:gd name="T21" fmla="*/ 0 h 170"/>
                <a:gd name="T22" fmla="*/ 85 w 110"/>
                <a:gd name="T23" fmla="*/ 26 h 170"/>
                <a:gd name="T24" fmla="*/ 76 w 110"/>
                <a:gd name="T25" fmla="*/ 43 h 170"/>
                <a:gd name="T26" fmla="*/ 68 w 110"/>
                <a:gd name="T27" fmla="*/ 68 h 170"/>
                <a:gd name="T28" fmla="*/ 60 w 110"/>
                <a:gd name="T29" fmla="*/ 85 h 170"/>
                <a:gd name="T30" fmla="*/ 51 w 110"/>
                <a:gd name="T31" fmla="*/ 102 h 170"/>
                <a:gd name="T32" fmla="*/ 34 w 110"/>
                <a:gd name="T33" fmla="*/ 119 h 170"/>
                <a:gd name="T34" fmla="*/ 26 w 110"/>
                <a:gd name="T35" fmla="*/ 136 h 170"/>
                <a:gd name="T36" fmla="*/ 9 w 110"/>
                <a:gd name="T37" fmla="*/ 153 h 170"/>
                <a:gd name="T38" fmla="*/ 17 w 110"/>
                <a:gd name="T39" fmla="*/ 153 h 170"/>
                <a:gd name="T40" fmla="*/ 0 w 110"/>
                <a:gd name="T41" fmla="*/ 161 h 170"/>
                <a:gd name="T42" fmla="*/ 9 w 110"/>
                <a:gd name="T43" fmla="*/ 170 h 170"/>
                <a:gd name="T44" fmla="*/ 17 w 110"/>
                <a:gd name="T45" fmla="*/ 161 h 170"/>
                <a:gd name="T46" fmla="*/ 0 w 110"/>
                <a:gd name="T47" fmla="*/ 161 h 1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0"/>
                <a:gd name="T73" fmla="*/ 0 h 170"/>
                <a:gd name="T74" fmla="*/ 110 w 110"/>
                <a:gd name="T75" fmla="*/ 170 h 1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0" h="170">
                  <a:moveTo>
                    <a:pt x="0" y="161"/>
                  </a:moveTo>
                  <a:lnTo>
                    <a:pt x="17" y="161"/>
                  </a:lnTo>
                  <a:lnTo>
                    <a:pt x="34" y="144"/>
                  </a:lnTo>
                  <a:lnTo>
                    <a:pt x="43" y="128"/>
                  </a:lnTo>
                  <a:lnTo>
                    <a:pt x="60" y="111"/>
                  </a:lnTo>
                  <a:lnTo>
                    <a:pt x="68" y="94"/>
                  </a:lnTo>
                  <a:lnTo>
                    <a:pt x="76" y="68"/>
                  </a:lnTo>
                  <a:lnTo>
                    <a:pt x="85" y="51"/>
                  </a:lnTo>
                  <a:lnTo>
                    <a:pt x="93" y="26"/>
                  </a:lnTo>
                  <a:lnTo>
                    <a:pt x="110" y="9"/>
                  </a:lnTo>
                  <a:lnTo>
                    <a:pt x="93" y="0"/>
                  </a:lnTo>
                  <a:lnTo>
                    <a:pt x="85" y="26"/>
                  </a:lnTo>
                  <a:lnTo>
                    <a:pt x="76" y="43"/>
                  </a:lnTo>
                  <a:lnTo>
                    <a:pt x="68" y="68"/>
                  </a:lnTo>
                  <a:lnTo>
                    <a:pt x="60" y="85"/>
                  </a:lnTo>
                  <a:lnTo>
                    <a:pt x="51" y="102"/>
                  </a:lnTo>
                  <a:lnTo>
                    <a:pt x="34" y="119"/>
                  </a:lnTo>
                  <a:lnTo>
                    <a:pt x="26" y="136"/>
                  </a:lnTo>
                  <a:lnTo>
                    <a:pt x="9" y="153"/>
                  </a:lnTo>
                  <a:lnTo>
                    <a:pt x="17" y="153"/>
                  </a:lnTo>
                  <a:lnTo>
                    <a:pt x="0" y="161"/>
                  </a:lnTo>
                  <a:lnTo>
                    <a:pt x="9" y="170"/>
                  </a:lnTo>
                  <a:lnTo>
                    <a:pt x="17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8" name="Freeform 356"/>
            <p:cNvSpPr>
              <a:spLocks/>
            </p:cNvSpPr>
            <p:nvPr/>
          </p:nvSpPr>
          <p:spPr bwMode="auto">
            <a:xfrm>
              <a:off x="889" y="2694"/>
              <a:ext cx="68" cy="211"/>
            </a:xfrm>
            <a:custGeom>
              <a:avLst/>
              <a:gdLst>
                <a:gd name="T0" fmla="*/ 17 w 68"/>
                <a:gd name="T1" fmla="*/ 17 h 211"/>
                <a:gd name="T2" fmla="*/ 0 w 68"/>
                <a:gd name="T3" fmla="*/ 17 h 211"/>
                <a:gd name="T4" fmla="*/ 9 w 68"/>
                <a:gd name="T5" fmla="*/ 42 h 211"/>
                <a:gd name="T6" fmla="*/ 17 w 68"/>
                <a:gd name="T7" fmla="*/ 67 h 211"/>
                <a:gd name="T8" fmla="*/ 17 w 68"/>
                <a:gd name="T9" fmla="*/ 84 h 211"/>
                <a:gd name="T10" fmla="*/ 26 w 68"/>
                <a:gd name="T11" fmla="*/ 110 h 211"/>
                <a:gd name="T12" fmla="*/ 34 w 68"/>
                <a:gd name="T13" fmla="*/ 135 h 211"/>
                <a:gd name="T14" fmla="*/ 43 w 68"/>
                <a:gd name="T15" fmla="*/ 161 h 211"/>
                <a:gd name="T16" fmla="*/ 51 w 68"/>
                <a:gd name="T17" fmla="*/ 186 h 211"/>
                <a:gd name="T18" fmla="*/ 51 w 68"/>
                <a:gd name="T19" fmla="*/ 211 h 211"/>
                <a:gd name="T20" fmla="*/ 68 w 68"/>
                <a:gd name="T21" fmla="*/ 203 h 211"/>
                <a:gd name="T22" fmla="*/ 60 w 68"/>
                <a:gd name="T23" fmla="*/ 186 h 211"/>
                <a:gd name="T24" fmla="*/ 51 w 68"/>
                <a:gd name="T25" fmla="*/ 161 h 211"/>
                <a:gd name="T26" fmla="*/ 43 w 68"/>
                <a:gd name="T27" fmla="*/ 135 h 211"/>
                <a:gd name="T28" fmla="*/ 43 w 68"/>
                <a:gd name="T29" fmla="*/ 110 h 211"/>
                <a:gd name="T30" fmla="*/ 34 w 68"/>
                <a:gd name="T31" fmla="*/ 84 h 211"/>
                <a:gd name="T32" fmla="*/ 26 w 68"/>
                <a:gd name="T33" fmla="*/ 59 h 211"/>
                <a:gd name="T34" fmla="*/ 17 w 68"/>
                <a:gd name="T35" fmla="*/ 34 h 211"/>
                <a:gd name="T36" fmla="*/ 17 w 68"/>
                <a:gd name="T37" fmla="*/ 17 h 211"/>
                <a:gd name="T38" fmla="*/ 9 w 68"/>
                <a:gd name="T39" fmla="*/ 8 h 211"/>
                <a:gd name="T40" fmla="*/ 17 w 68"/>
                <a:gd name="T41" fmla="*/ 17 h 211"/>
                <a:gd name="T42" fmla="*/ 17 w 68"/>
                <a:gd name="T43" fmla="*/ 0 h 211"/>
                <a:gd name="T44" fmla="*/ 9 w 68"/>
                <a:gd name="T45" fmla="*/ 8 h 211"/>
                <a:gd name="T46" fmla="*/ 17 w 68"/>
                <a:gd name="T47" fmla="*/ 17 h 2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"/>
                <a:gd name="T73" fmla="*/ 0 h 211"/>
                <a:gd name="T74" fmla="*/ 68 w 68"/>
                <a:gd name="T75" fmla="*/ 211 h 2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" h="211">
                  <a:moveTo>
                    <a:pt x="17" y="17"/>
                  </a:moveTo>
                  <a:lnTo>
                    <a:pt x="0" y="17"/>
                  </a:lnTo>
                  <a:lnTo>
                    <a:pt x="9" y="42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26" y="110"/>
                  </a:lnTo>
                  <a:lnTo>
                    <a:pt x="34" y="135"/>
                  </a:lnTo>
                  <a:lnTo>
                    <a:pt x="43" y="161"/>
                  </a:lnTo>
                  <a:lnTo>
                    <a:pt x="51" y="186"/>
                  </a:lnTo>
                  <a:lnTo>
                    <a:pt x="51" y="211"/>
                  </a:lnTo>
                  <a:lnTo>
                    <a:pt x="68" y="203"/>
                  </a:lnTo>
                  <a:lnTo>
                    <a:pt x="60" y="186"/>
                  </a:lnTo>
                  <a:lnTo>
                    <a:pt x="51" y="161"/>
                  </a:lnTo>
                  <a:lnTo>
                    <a:pt x="43" y="135"/>
                  </a:lnTo>
                  <a:lnTo>
                    <a:pt x="43" y="110"/>
                  </a:lnTo>
                  <a:lnTo>
                    <a:pt x="34" y="84"/>
                  </a:lnTo>
                  <a:lnTo>
                    <a:pt x="26" y="59"/>
                  </a:lnTo>
                  <a:lnTo>
                    <a:pt x="17" y="34"/>
                  </a:lnTo>
                  <a:lnTo>
                    <a:pt x="17" y="17"/>
                  </a:lnTo>
                  <a:lnTo>
                    <a:pt x="9" y="8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9" y="8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79" name="Freeform 357"/>
            <p:cNvSpPr>
              <a:spLocks/>
            </p:cNvSpPr>
            <p:nvPr/>
          </p:nvSpPr>
          <p:spPr bwMode="auto">
            <a:xfrm>
              <a:off x="830" y="2702"/>
              <a:ext cx="76" cy="153"/>
            </a:xfrm>
            <a:custGeom>
              <a:avLst/>
              <a:gdLst>
                <a:gd name="T0" fmla="*/ 0 w 76"/>
                <a:gd name="T1" fmla="*/ 144 h 153"/>
                <a:gd name="T2" fmla="*/ 17 w 76"/>
                <a:gd name="T3" fmla="*/ 144 h 153"/>
                <a:gd name="T4" fmla="*/ 17 w 76"/>
                <a:gd name="T5" fmla="*/ 127 h 153"/>
                <a:gd name="T6" fmla="*/ 26 w 76"/>
                <a:gd name="T7" fmla="*/ 102 h 153"/>
                <a:gd name="T8" fmla="*/ 26 w 76"/>
                <a:gd name="T9" fmla="*/ 85 h 153"/>
                <a:gd name="T10" fmla="*/ 34 w 76"/>
                <a:gd name="T11" fmla="*/ 68 h 153"/>
                <a:gd name="T12" fmla="*/ 42 w 76"/>
                <a:gd name="T13" fmla="*/ 51 h 153"/>
                <a:gd name="T14" fmla="*/ 51 w 76"/>
                <a:gd name="T15" fmla="*/ 42 h 153"/>
                <a:gd name="T16" fmla="*/ 59 w 76"/>
                <a:gd name="T17" fmla="*/ 26 h 153"/>
                <a:gd name="T18" fmla="*/ 76 w 76"/>
                <a:gd name="T19" fmla="*/ 9 h 153"/>
                <a:gd name="T20" fmla="*/ 68 w 76"/>
                <a:gd name="T21" fmla="*/ 0 h 153"/>
                <a:gd name="T22" fmla="*/ 51 w 76"/>
                <a:gd name="T23" fmla="*/ 17 h 153"/>
                <a:gd name="T24" fmla="*/ 42 w 76"/>
                <a:gd name="T25" fmla="*/ 34 h 153"/>
                <a:gd name="T26" fmla="*/ 34 w 76"/>
                <a:gd name="T27" fmla="*/ 51 h 153"/>
                <a:gd name="T28" fmla="*/ 26 w 76"/>
                <a:gd name="T29" fmla="*/ 68 h 153"/>
                <a:gd name="T30" fmla="*/ 17 w 76"/>
                <a:gd name="T31" fmla="*/ 85 h 153"/>
                <a:gd name="T32" fmla="*/ 9 w 76"/>
                <a:gd name="T33" fmla="*/ 102 h 153"/>
                <a:gd name="T34" fmla="*/ 9 w 76"/>
                <a:gd name="T35" fmla="*/ 119 h 153"/>
                <a:gd name="T36" fmla="*/ 0 w 76"/>
                <a:gd name="T37" fmla="*/ 136 h 153"/>
                <a:gd name="T38" fmla="*/ 9 w 76"/>
                <a:gd name="T39" fmla="*/ 136 h 153"/>
                <a:gd name="T40" fmla="*/ 0 w 76"/>
                <a:gd name="T41" fmla="*/ 144 h 153"/>
                <a:gd name="T42" fmla="*/ 9 w 76"/>
                <a:gd name="T43" fmla="*/ 153 h 153"/>
                <a:gd name="T44" fmla="*/ 17 w 76"/>
                <a:gd name="T45" fmla="*/ 144 h 153"/>
                <a:gd name="T46" fmla="*/ 0 w 76"/>
                <a:gd name="T47" fmla="*/ 144 h 1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153"/>
                <a:gd name="T74" fmla="*/ 76 w 76"/>
                <a:gd name="T75" fmla="*/ 153 h 1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153">
                  <a:moveTo>
                    <a:pt x="0" y="144"/>
                  </a:moveTo>
                  <a:lnTo>
                    <a:pt x="17" y="144"/>
                  </a:lnTo>
                  <a:lnTo>
                    <a:pt x="17" y="127"/>
                  </a:lnTo>
                  <a:lnTo>
                    <a:pt x="26" y="102"/>
                  </a:lnTo>
                  <a:lnTo>
                    <a:pt x="26" y="85"/>
                  </a:lnTo>
                  <a:lnTo>
                    <a:pt x="34" y="68"/>
                  </a:lnTo>
                  <a:lnTo>
                    <a:pt x="42" y="51"/>
                  </a:lnTo>
                  <a:lnTo>
                    <a:pt x="51" y="42"/>
                  </a:lnTo>
                  <a:lnTo>
                    <a:pt x="59" y="26"/>
                  </a:lnTo>
                  <a:lnTo>
                    <a:pt x="76" y="9"/>
                  </a:lnTo>
                  <a:lnTo>
                    <a:pt x="68" y="0"/>
                  </a:lnTo>
                  <a:lnTo>
                    <a:pt x="51" y="17"/>
                  </a:lnTo>
                  <a:lnTo>
                    <a:pt x="42" y="34"/>
                  </a:lnTo>
                  <a:lnTo>
                    <a:pt x="34" y="51"/>
                  </a:lnTo>
                  <a:lnTo>
                    <a:pt x="26" y="68"/>
                  </a:lnTo>
                  <a:lnTo>
                    <a:pt x="17" y="85"/>
                  </a:lnTo>
                  <a:lnTo>
                    <a:pt x="9" y="102"/>
                  </a:lnTo>
                  <a:lnTo>
                    <a:pt x="9" y="119"/>
                  </a:lnTo>
                  <a:lnTo>
                    <a:pt x="0" y="136"/>
                  </a:lnTo>
                  <a:lnTo>
                    <a:pt x="9" y="136"/>
                  </a:lnTo>
                  <a:lnTo>
                    <a:pt x="0" y="144"/>
                  </a:lnTo>
                  <a:lnTo>
                    <a:pt x="9" y="153"/>
                  </a:lnTo>
                  <a:lnTo>
                    <a:pt x="17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0" name="Freeform 358"/>
            <p:cNvSpPr>
              <a:spLocks/>
            </p:cNvSpPr>
            <p:nvPr/>
          </p:nvSpPr>
          <p:spPr bwMode="auto">
            <a:xfrm>
              <a:off x="720" y="2600"/>
              <a:ext cx="119" cy="246"/>
            </a:xfrm>
            <a:custGeom>
              <a:avLst/>
              <a:gdLst>
                <a:gd name="T0" fmla="*/ 8 w 119"/>
                <a:gd name="T1" fmla="*/ 17 h 246"/>
                <a:gd name="T2" fmla="*/ 0 w 119"/>
                <a:gd name="T3" fmla="*/ 17 h 246"/>
                <a:gd name="T4" fmla="*/ 8 w 119"/>
                <a:gd name="T5" fmla="*/ 51 h 246"/>
                <a:gd name="T6" fmla="*/ 17 w 119"/>
                <a:gd name="T7" fmla="*/ 77 h 246"/>
                <a:gd name="T8" fmla="*/ 25 w 119"/>
                <a:gd name="T9" fmla="*/ 111 h 246"/>
                <a:gd name="T10" fmla="*/ 42 w 119"/>
                <a:gd name="T11" fmla="*/ 136 h 246"/>
                <a:gd name="T12" fmla="*/ 51 w 119"/>
                <a:gd name="T13" fmla="*/ 170 h 246"/>
                <a:gd name="T14" fmla="*/ 68 w 119"/>
                <a:gd name="T15" fmla="*/ 195 h 246"/>
                <a:gd name="T16" fmla="*/ 85 w 119"/>
                <a:gd name="T17" fmla="*/ 221 h 246"/>
                <a:gd name="T18" fmla="*/ 110 w 119"/>
                <a:gd name="T19" fmla="*/ 246 h 246"/>
                <a:gd name="T20" fmla="*/ 119 w 119"/>
                <a:gd name="T21" fmla="*/ 238 h 246"/>
                <a:gd name="T22" fmla="*/ 102 w 119"/>
                <a:gd name="T23" fmla="*/ 212 h 246"/>
                <a:gd name="T24" fmla="*/ 76 w 119"/>
                <a:gd name="T25" fmla="*/ 187 h 246"/>
                <a:gd name="T26" fmla="*/ 68 w 119"/>
                <a:gd name="T27" fmla="*/ 161 h 246"/>
                <a:gd name="T28" fmla="*/ 51 w 119"/>
                <a:gd name="T29" fmla="*/ 136 h 246"/>
                <a:gd name="T30" fmla="*/ 42 w 119"/>
                <a:gd name="T31" fmla="*/ 102 h 246"/>
                <a:gd name="T32" fmla="*/ 34 w 119"/>
                <a:gd name="T33" fmla="*/ 77 h 246"/>
                <a:gd name="T34" fmla="*/ 17 w 119"/>
                <a:gd name="T35" fmla="*/ 43 h 246"/>
                <a:gd name="T36" fmla="*/ 8 w 119"/>
                <a:gd name="T37" fmla="*/ 17 h 246"/>
                <a:gd name="T38" fmla="*/ 0 w 119"/>
                <a:gd name="T39" fmla="*/ 17 h 246"/>
                <a:gd name="T40" fmla="*/ 8 w 119"/>
                <a:gd name="T41" fmla="*/ 17 h 246"/>
                <a:gd name="T42" fmla="*/ 8 w 119"/>
                <a:gd name="T43" fmla="*/ 0 h 246"/>
                <a:gd name="T44" fmla="*/ 0 w 119"/>
                <a:gd name="T45" fmla="*/ 17 h 246"/>
                <a:gd name="T46" fmla="*/ 8 w 119"/>
                <a:gd name="T47" fmla="*/ 17 h 2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9"/>
                <a:gd name="T73" fmla="*/ 0 h 246"/>
                <a:gd name="T74" fmla="*/ 119 w 119"/>
                <a:gd name="T75" fmla="*/ 246 h 2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9" h="246">
                  <a:moveTo>
                    <a:pt x="8" y="17"/>
                  </a:moveTo>
                  <a:lnTo>
                    <a:pt x="0" y="17"/>
                  </a:lnTo>
                  <a:lnTo>
                    <a:pt x="8" y="51"/>
                  </a:lnTo>
                  <a:lnTo>
                    <a:pt x="17" y="77"/>
                  </a:lnTo>
                  <a:lnTo>
                    <a:pt x="25" y="111"/>
                  </a:lnTo>
                  <a:lnTo>
                    <a:pt x="42" y="136"/>
                  </a:lnTo>
                  <a:lnTo>
                    <a:pt x="51" y="170"/>
                  </a:lnTo>
                  <a:lnTo>
                    <a:pt x="68" y="195"/>
                  </a:lnTo>
                  <a:lnTo>
                    <a:pt x="85" y="221"/>
                  </a:lnTo>
                  <a:lnTo>
                    <a:pt x="110" y="246"/>
                  </a:lnTo>
                  <a:lnTo>
                    <a:pt x="119" y="238"/>
                  </a:lnTo>
                  <a:lnTo>
                    <a:pt x="102" y="212"/>
                  </a:lnTo>
                  <a:lnTo>
                    <a:pt x="76" y="187"/>
                  </a:lnTo>
                  <a:lnTo>
                    <a:pt x="68" y="161"/>
                  </a:lnTo>
                  <a:lnTo>
                    <a:pt x="51" y="136"/>
                  </a:lnTo>
                  <a:lnTo>
                    <a:pt x="42" y="102"/>
                  </a:lnTo>
                  <a:lnTo>
                    <a:pt x="34" y="77"/>
                  </a:lnTo>
                  <a:lnTo>
                    <a:pt x="17" y="43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8" y="17"/>
                  </a:lnTo>
                  <a:lnTo>
                    <a:pt x="8" y="0"/>
                  </a:lnTo>
                  <a:lnTo>
                    <a:pt x="0" y="17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1" name="Freeform 359"/>
            <p:cNvSpPr>
              <a:spLocks/>
            </p:cNvSpPr>
            <p:nvPr/>
          </p:nvSpPr>
          <p:spPr bwMode="auto">
            <a:xfrm>
              <a:off x="661" y="2617"/>
              <a:ext cx="67" cy="94"/>
            </a:xfrm>
            <a:custGeom>
              <a:avLst/>
              <a:gdLst>
                <a:gd name="T0" fmla="*/ 0 w 67"/>
                <a:gd name="T1" fmla="*/ 94 h 94"/>
                <a:gd name="T2" fmla="*/ 8 w 67"/>
                <a:gd name="T3" fmla="*/ 94 h 94"/>
                <a:gd name="T4" fmla="*/ 17 w 67"/>
                <a:gd name="T5" fmla="*/ 77 h 94"/>
                <a:gd name="T6" fmla="*/ 17 w 67"/>
                <a:gd name="T7" fmla="*/ 68 h 94"/>
                <a:gd name="T8" fmla="*/ 25 w 67"/>
                <a:gd name="T9" fmla="*/ 60 h 94"/>
                <a:gd name="T10" fmla="*/ 34 w 67"/>
                <a:gd name="T11" fmla="*/ 43 h 94"/>
                <a:gd name="T12" fmla="*/ 42 w 67"/>
                <a:gd name="T13" fmla="*/ 34 h 94"/>
                <a:gd name="T14" fmla="*/ 51 w 67"/>
                <a:gd name="T15" fmla="*/ 26 h 94"/>
                <a:gd name="T16" fmla="*/ 59 w 67"/>
                <a:gd name="T17" fmla="*/ 17 h 94"/>
                <a:gd name="T18" fmla="*/ 67 w 67"/>
                <a:gd name="T19" fmla="*/ 0 h 94"/>
                <a:gd name="T20" fmla="*/ 59 w 67"/>
                <a:gd name="T21" fmla="*/ 0 h 94"/>
                <a:gd name="T22" fmla="*/ 51 w 67"/>
                <a:gd name="T23" fmla="*/ 9 h 94"/>
                <a:gd name="T24" fmla="*/ 42 w 67"/>
                <a:gd name="T25" fmla="*/ 17 h 94"/>
                <a:gd name="T26" fmla="*/ 34 w 67"/>
                <a:gd name="T27" fmla="*/ 26 h 94"/>
                <a:gd name="T28" fmla="*/ 25 w 67"/>
                <a:gd name="T29" fmla="*/ 34 h 94"/>
                <a:gd name="T30" fmla="*/ 17 w 67"/>
                <a:gd name="T31" fmla="*/ 51 h 94"/>
                <a:gd name="T32" fmla="*/ 8 w 67"/>
                <a:gd name="T33" fmla="*/ 60 h 94"/>
                <a:gd name="T34" fmla="*/ 0 w 67"/>
                <a:gd name="T35" fmla="*/ 77 h 94"/>
                <a:gd name="T36" fmla="*/ 0 w 67"/>
                <a:gd name="T37" fmla="*/ 94 h 94"/>
                <a:gd name="T38" fmla="*/ 8 w 67"/>
                <a:gd name="T39" fmla="*/ 94 h 94"/>
                <a:gd name="T40" fmla="*/ 0 w 67"/>
                <a:gd name="T41" fmla="*/ 94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94"/>
                <a:gd name="T65" fmla="*/ 67 w 67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94">
                  <a:moveTo>
                    <a:pt x="0" y="94"/>
                  </a:moveTo>
                  <a:lnTo>
                    <a:pt x="8" y="94"/>
                  </a:lnTo>
                  <a:lnTo>
                    <a:pt x="17" y="77"/>
                  </a:lnTo>
                  <a:lnTo>
                    <a:pt x="17" y="68"/>
                  </a:lnTo>
                  <a:lnTo>
                    <a:pt x="25" y="60"/>
                  </a:lnTo>
                  <a:lnTo>
                    <a:pt x="34" y="43"/>
                  </a:lnTo>
                  <a:lnTo>
                    <a:pt x="42" y="34"/>
                  </a:lnTo>
                  <a:lnTo>
                    <a:pt x="51" y="26"/>
                  </a:lnTo>
                  <a:lnTo>
                    <a:pt x="59" y="17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1" y="9"/>
                  </a:lnTo>
                  <a:lnTo>
                    <a:pt x="42" y="17"/>
                  </a:lnTo>
                  <a:lnTo>
                    <a:pt x="34" y="26"/>
                  </a:lnTo>
                  <a:lnTo>
                    <a:pt x="25" y="34"/>
                  </a:lnTo>
                  <a:lnTo>
                    <a:pt x="17" y="51"/>
                  </a:lnTo>
                  <a:lnTo>
                    <a:pt x="8" y="60"/>
                  </a:lnTo>
                  <a:lnTo>
                    <a:pt x="0" y="77"/>
                  </a:lnTo>
                  <a:lnTo>
                    <a:pt x="0" y="94"/>
                  </a:lnTo>
                  <a:lnTo>
                    <a:pt x="8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2" name="Freeform 360"/>
            <p:cNvSpPr>
              <a:spLocks/>
            </p:cNvSpPr>
            <p:nvPr/>
          </p:nvSpPr>
          <p:spPr bwMode="auto">
            <a:xfrm>
              <a:off x="644" y="2533"/>
              <a:ext cx="34" cy="178"/>
            </a:xfrm>
            <a:custGeom>
              <a:avLst/>
              <a:gdLst>
                <a:gd name="T0" fmla="*/ 0 w 34"/>
                <a:gd name="T1" fmla="*/ 8 h 178"/>
                <a:gd name="T2" fmla="*/ 0 w 34"/>
                <a:gd name="T3" fmla="*/ 8 h 178"/>
                <a:gd name="T4" fmla="*/ 8 w 34"/>
                <a:gd name="T5" fmla="*/ 25 h 178"/>
                <a:gd name="T6" fmla="*/ 17 w 34"/>
                <a:gd name="T7" fmla="*/ 42 h 178"/>
                <a:gd name="T8" fmla="*/ 17 w 34"/>
                <a:gd name="T9" fmla="*/ 67 h 178"/>
                <a:gd name="T10" fmla="*/ 17 w 34"/>
                <a:gd name="T11" fmla="*/ 84 h 178"/>
                <a:gd name="T12" fmla="*/ 17 w 34"/>
                <a:gd name="T13" fmla="*/ 110 h 178"/>
                <a:gd name="T14" fmla="*/ 17 w 34"/>
                <a:gd name="T15" fmla="*/ 135 h 178"/>
                <a:gd name="T16" fmla="*/ 17 w 34"/>
                <a:gd name="T17" fmla="*/ 152 h 178"/>
                <a:gd name="T18" fmla="*/ 17 w 34"/>
                <a:gd name="T19" fmla="*/ 178 h 178"/>
                <a:gd name="T20" fmla="*/ 25 w 34"/>
                <a:gd name="T21" fmla="*/ 178 h 178"/>
                <a:gd name="T22" fmla="*/ 25 w 34"/>
                <a:gd name="T23" fmla="*/ 152 h 178"/>
                <a:gd name="T24" fmla="*/ 25 w 34"/>
                <a:gd name="T25" fmla="*/ 135 h 178"/>
                <a:gd name="T26" fmla="*/ 25 w 34"/>
                <a:gd name="T27" fmla="*/ 110 h 178"/>
                <a:gd name="T28" fmla="*/ 34 w 34"/>
                <a:gd name="T29" fmla="*/ 84 h 178"/>
                <a:gd name="T30" fmla="*/ 34 w 34"/>
                <a:gd name="T31" fmla="*/ 67 h 178"/>
                <a:gd name="T32" fmla="*/ 25 w 34"/>
                <a:gd name="T33" fmla="*/ 42 h 178"/>
                <a:gd name="T34" fmla="*/ 25 w 34"/>
                <a:gd name="T35" fmla="*/ 25 h 178"/>
                <a:gd name="T36" fmla="*/ 8 w 34"/>
                <a:gd name="T37" fmla="*/ 0 h 178"/>
                <a:gd name="T38" fmla="*/ 8 w 34"/>
                <a:gd name="T39" fmla="*/ 0 h 178"/>
                <a:gd name="T40" fmla="*/ 0 w 34"/>
                <a:gd name="T41" fmla="*/ 8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78"/>
                <a:gd name="T65" fmla="*/ 34 w 34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78">
                  <a:moveTo>
                    <a:pt x="0" y="8"/>
                  </a:moveTo>
                  <a:lnTo>
                    <a:pt x="0" y="8"/>
                  </a:lnTo>
                  <a:lnTo>
                    <a:pt x="8" y="25"/>
                  </a:lnTo>
                  <a:lnTo>
                    <a:pt x="17" y="42"/>
                  </a:lnTo>
                  <a:lnTo>
                    <a:pt x="17" y="67"/>
                  </a:lnTo>
                  <a:lnTo>
                    <a:pt x="17" y="84"/>
                  </a:lnTo>
                  <a:lnTo>
                    <a:pt x="17" y="110"/>
                  </a:lnTo>
                  <a:lnTo>
                    <a:pt x="17" y="135"/>
                  </a:lnTo>
                  <a:lnTo>
                    <a:pt x="17" y="152"/>
                  </a:lnTo>
                  <a:lnTo>
                    <a:pt x="17" y="178"/>
                  </a:lnTo>
                  <a:lnTo>
                    <a:pt x="25" y="178"/>
                  </a:lnTo>
                  <a:lnTo>
                    <a:pt x="25" y="152"/>
                  </a:lnTo>
                  <a:lnTo>
                    <a:pt x="25" y="135"/>
                  </a:lnTo>
                  <a:lnTo>
                    <a:pt x="25" y="110"/>
                  </a:lnTo>
                  <a:lnTo>
                    <a:pt x="34" y="84"/>
                  </a:lnTo>
                  <a:lnTo>
                    <a:pt x="34" y="67"/>
                  </a:lnTo>
                  <a:lnTo>
                    <a:pt x="25" y="42"/>
                  </a:lnTo>
                  <a:lnTo>
                    <a:pt x="25" y="25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3" name="Freeform 361"/>
            <p:cNvSpPr>
              <a:spLocks/>
            </p:cNvSpPr>
            <p:nvPr/>
          </p:nvSpPr>
          <p:spPr bwMode="auto">
            <a:xfrm>
              <a:off x="534" y="2516"/>
              <a:ext cx="118" cy="25"/>
            </a:xfrm>
            <a:custGeom>
              <a:avLst/>
              <a:gdLst>
                <a:gd name="T0" fmla="*/ 17 w 118"/>
                <a:gd name="T1" fmla="*/ 17 h 25"/>
                <a:gd name="T2" fmla="*/ 17 w 118"/>
                <a:gd name="T3" fmla="*/ 25 h 25"/>
                <a:gd name="T4" fmla="*/ 34 w 118"/>
                <a:gd name="T5" fmla="*/ 25 h 25"/>
                <a:gd name="T6" fmla="*/ 50 w 118"/>
                <a:gd name="T7" fmla="*/ 25 h 25"/>
                <a:gd name="T8" fmla="*/ 59 w 118"/>
                <a:gd name="T9" fmla="*/ 17 h 25"/>
                <a:gd name="T10" fmla="*/ 76 w 118"/>
                <a:gd name="T11" fmla="*/ 17 h 25"/>
                <a:gd name="T12" fmla="*/ 84 w 118"/>
                <a:gd name="T13" fmla="*/ 17 h 25"/>
                <a:gd name="T14" fmla="*/ 93 w 118"/>
                <a:gd name="T15" fmla="*/ 17 h 25"/>
                <a:gd name="T16" fmla="*/ 101 w 118"/>
                <a:gd name="T17" fmla="*/ 17 h 25"/>
                <a:gd name="T18" fmla="*/ 110 w 118"/>
                <a:gd name="T19" fmla="*/ 25 h 25"/>
                <a:gd name="T20" fmla="*/ 118 w 118"/>
                <a:gd name="T21" fmla="*/ 17 h 25"/>
                <a:gd name="T22" fmla="*/ 110 w 118"/>
                <a:gd name="T23" fmla="*/ 8 h 25"/>
                <a:gd name="T24" fmla="*/ 101 w 118"/>
                <a:gd name="T25" fmla="*/ 0 h 25"/>
                <a:gd name="T26" fmla="*/ 84 w 118"/>
                <a:gd name="T27" fmla="*/ 0 h 25"/>
                <a:gd name="T28" fmla="*/ 67 w 118"/>
                <a:gd name="T29" fmla="*/ 8 h 25"/>
                <a:gd name="T30" fmla="*/ 59 w 118"/>
                <a:gd name="T31" fmla="*/ 8 h 25"/>
                <a:gd name="T32" fmla="*/ 42 w 118"/>
                <a:gd name="T33" fmla="*/ 8 h 25"/>
                <a:gd name="T34" fmla="*/ 34 w 118"/>
                <a:gd name="T35" fmla="*/ 17 h 25"/>
                <a:gd name="T36" fmla="*/ 17 w 118"/>
                <a:gd name="T37" fmla="*/ 17 h 25"/>
                <a:gd name="T38" fmla="*/ 25 w 118"/>
                <a:gd name="T39" fmla="*/ 25 h 25"/>
                <a:gd name="T40" fmla="*/ 17 w 118"/>
                <a:gd name="T41" fmla="*/ 17 h 25"/>
                <a:gd name="T42" fmla="*/ 0 w 118"/>
                <a:gd name="T43" fmla="*/ 25 h 25"/>
                <a:gd name="T44" fmla="*/ 17 w 118"/>
                <a:gd name="T45" fmla="*/ 25 h 25"/>
                <a:gd name="T46" fmla="*/ 17 w 118"/>
                <a:gd name="T47" fmla="*/ 17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8"/>
                <a:gd name="T73" fmla="*/ 0 h 25"/>
                <a:gd name="T74" fmla="*/ 118 w 118"/>
                <a:gd name="T75" fmla="*/ 25 h 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8" h="25">
                  <a:moveTo>
                    <a:pt x="17" y="17"/>
                  </a:moveTo>
                  <a:lnTo>
                    <a:pt x="17" y="25"/>
                  </a:lnTo>
                  <a:lnTo>
                    <a:pt x="34" y="25"/>
                  </a:lnTo>
                  <a:lnTo>
                    <a:pt x="50" y="25"/>
                  </a:lnTo>
                  <a:lnTo>
                    <a:pt x="59" y="17"/>
                  </a:lnTo>
                  <a:lnTo>
                    <a:pt x="76" y="17"/>
                  </a:lnTo>
                  <a:lnTo>
                    <a:pt x="84" y="17"/>
                  </a:lnTo>
                  <a:lnTo>
                    <a:pt x="93" y="17"/>
                  </a:lnTo>
                  <a:lnTo>
                    <a:pt x="101" y="17"/>
                  </a:lnTo>
                  <a:lnTo>
                    <a:pt x="110" y="25"/>
                  </a:lnTo>
                  <a:lnTo>
                    <a:pt x="118" y="17"/>
                  </a:lnTo>
                  <a:lnTo>
                    <a:pt x="110" y="8"/>
                  </a:lnTo>
                  <a:lnTo>
                    <a:pt x="101" y="0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8"/>
                  </a:lnTo>
                  <a:lnTo>
                    <a:pt x="42" y="8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0" y="25"/>
                  </a:lnTo>
                  <a:lnTo>
                    <a:pt x="17" y="25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4" name="Freeform 362"/>
            <p:cNvSpPr>
              <a:spLocks/>
            </p:cNvSpPr>
            <p:nvPr/>
          </p:nvSpPr>
          <p:spPr bwMode="auto">
            <a:xfrm>
              <a:off x="551" y="2372"/>
              <a:ext cx="67" cy="169"/>
            </a:xfrm>
            <a:custGeom>
              <a:avLst/>
              <a:gdLst>
                <a:gd name="T0" fmla="*/ 67 w 67"/>
                <a:gd name="T1" fmla="*/ 8 h 169"/>
                <a:gd name="T2" fmla="*/ 59 w 67"/>
                <a:gd name="T3" fmla="*/ 8 h 169"/>
                <a:gd name="T4" fmla="*/ 50 w 67"/>
                <a:gd name="T5" fmla="*/ 25 h 169"/>
                <a:gd name="T6" fmla="*/ 42 w 67"/>
                <a:gd name="T7" fmla="*/ 51 h 169"/>
                <a:gd name="T8" fmla="*/ 42 w 67"/>
                <a:gd name="T9" fmla="*/ 68 h 169"/>
                <a:gd name="T10" fmla="*/ 42 w 67"/>
                <a:gd name="T11" fmla="*/ 93 h 169"/>
                <a:gd name="T12" fmla="*/ 33 w 67"/>
                <a:gd name="T13" fmla="*/ 110 h 169"/>
                <a:gd name="T14" fmla="*/ 25 w 67"/>
                <a:gd name="T15" fmla="*/ 127 h 169"/>
                <a:gd name="T16" fmla="*/ 17 w 67"/>
                <a:gd name="T17" fmla="*/ 144 h 169"/>
                <a:gd name="T18" fmla="*/ 0 w 67"/>
                <a:gd name="T19" fmla="*/ 161 h 169"/>
                <a:gd name="T20" fmla="*/ 8 w 67"/>
                <a:gd name="T21" fmla="*/ 169 h 169"/>
                <a:gd name="T22" fmla="*/ 25 w 67"/>
                <a:gd name="T23" fmla="*/ 152 h 169"/>
                <a:gd name="T24" fmla="*/ 33 w 67"/>
                <a:gd name="T25" fmla="*/ 135 h 169"/>
                <a:gd name="T26" fmla="*/ 42 w 67"/>
                <a:gd name="T27" fmla="*/ 118 h 169"/>
                <a:gd name="T28" fmla="*/ 50 w 67"/>
                <a:gd name="T29" fmla="*/ 93 h 169"/>
                <a:gd name="T30" fmla="*/ 59 w 67"/>
                <a:gd name="T31" fmla="*/ 76 h 169"/>
                <a:gd name="T32" fmla="*/ 59 w 67"/>
                <a:gd name="T33" fmla="*/ 51 h 169"/>
                <a:gd name="T34" fmla="*/ 59 w 67"/>
                <a:gd name="T35" fmla="*/ 34 h 169"/>
                <a:gd name="T36" fmla="*/ 67 w 67"/>
                <a:gd name="T37" fmla="*/ 17 h 169"/>
                <a:gd name="T38" fmla="*/ 59 w 67"/>
                <a:gd name="T39" fmla="*/ 17 h 169"/>
                <a:gd name="T40" fmla="*/ 67 w 67"/>
                <a:gd name="T41" fmla="*/ 8 h 169"/>
                <a:gd name="T42" fmla="*/ 59 w 67"/>
                <a:gd name="T43" fmla="*/ 0 h 169"/>
                <a:gd name="T44" fmla="*/ 59 w 67"/>
                <a:gd name="T45" fmla="*/ 8 h 169"/>
                <a:gd name="T46" fmla="*/ 67 w 67"/>
                <a:gd name="T47" fmla="*/ 8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169"/>
                <a:gd name="T74" fmla="*/ 67 w 67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169">
                  <a:moveTo>
                    <a:pt x="67" y="8"/>
                  </a:moveTo>
                  <a:lnTo>
                    <a:pt x="59" y="8"/>
                  </a:lnTo>
                  <a:lnTo>
                    <a:pt x="50" y="25"/>
                  </a:lnTo>
                  <a:lnTo>
                    <a:pt x="42" y="51"/>
                  </a:lnTo>
                  <a:lnTo>
                    <a:pt x="42" y="68"/>
                  </a:lnTo>
                  <a:lnTo>
                    <a:pt x="42" y="93"/>
                  </a:lnTo>
                  <a:lnTo>
                    <a:pt x="33" y="110"/>
                  </a:lnTo>
                  <a:lnTo>
                    <a:pt x="25" y="127"/>
                  </a:lnTo>
                  <a:lnTo>
                    <a:pt x="17" y="144"/>
                  </a:lnTo>
                  <a:lnTo>
                    <a:pt x="0" y="161"/>
                  </a:lnTo>
                  <a:lnTo>
                    <a:pt x="8" y="169"/>
                  </a:lnTo>
                  <a:lnTo>
                    <a:pt x="25" y="152"/>
                  </a:lnTo>
                  <a:lnTo>
                    <a:pt x="33" y="135"/>
                  </a:lnTo>
                  <a:lnTo>
                    <a:pt x="42" y="118"/>
                  </a:lnTo>
                  <a:lnTo>
                    <a:pt x="50" y="93"/>
                  </a:lnTo>
                  <a:lnTo>
                    <a:pt x="59" y="76"/>
                  </a:lnTo>
                  <a:lnTo>
                    <a:pt x="59" y="51"/>
                  </a:lnTo>
                  <a:lnTo>
                    <a:pt x="59" y="34"/>
                  </a:lnTo>
                  <a:lnTo>
                    <a:pt x="67" y="17"/>
                  </a:lnTo>
                  <a:lnTo>
                    <a:pt x="59" y="17"/>
                  </a:lnTo>
                  <a:lnTo>
                    <a:pt x="67" y="8"/>
                  </a:lnTo>
                  <a:lnTo>
                    <a:pt x="59" y="0"/>
                  </a:lnTo>
                  <a:lnTo>
                    <a:pt x="59" y="8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5" name="Freeform 363"/>
            <p:cNvSpPr>
              <a:spLocks/>
            </p:cNvSpPr>
            <p:nvPr/>
          </p:nvSpPr>
          <p:spPr bwMode="auto">
            <a:xfrm>
              <a:off x="610" y="2380"/>
              <a:ext cx="152" cy="93"/>
            </a:xfrm>
            <a:custGeom>
              <a:avLst/>
              <a:gdLst>
                <a:gd name="T0" fmla="*/ 152 w 152"/>
                <a:gd name="T1" fmla="*/ 85 h 93"/>
                <a:gd name="T2" fmla="*/ 152 w 152"/>
                <a:gd name="T3" fmla="*/ 76 h 93"/>
                <a:gd name="T4" fmla="*/ 8 w 152"/>
                <a:gd name="T5" fmla="*/ 0 h 93"/>
                <a:gd name="T6" fmla="*/ 0 w 152"/>
                <a:gd name="T7" fmla="*/ 9 h 93"/>
                <a:gd name="T8" fmla="*/ 144 w 152"/>
                <a:gd name="T9" fmla="*/ 93 h 93"/>
                <a:gd name="T10" fmla="*/ 144 w 152"/>
                <a:gd name="T11" fmla="*/ 85 h 93"/>
                <a:gd name="T12" fmla="*/ 152 w 152"/>
                <a:gd name="T13" fmla="*/ 85 h 93"/>
                <a:gd name="T14" fmla="*/ 152 w 152"/>
                <a:gd name="T15" fmla="*/ 76 h 93"/>
                <a:gd name="T16" fmla="*/ 152 w 152"/>
                <a:gd name="T17" fmla="*/ 76 h 93"/>
                <a:gd name="T18" fmla="*/ 152 w 152"/>
                <a:gd name="T19" fmla="*/ 85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93"/>
                <a:gd name="T32" fmla="*/ 152 w 152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93">
                  <a:moveTo>
                    <a:pt x="152" y="85"/>
                  </a:moveTo>
                  <a:lnTo>
                    <a:pt x="152" y="76"/>
                  </a:lnTo>
                  <a:lnTo>
                    <a:pt x="8" y="0"/>
                  </a:lnTo>
                  <a:lnTo>
                    <a:pt x="0" y="9"/>
                  </a:lnTo>
                  <a:lnTo>
                    <a:pt x="144" y="93"/>
                  </a:lnTo>
                  <a:lnTo>
                    <a:pt x="144" y="85"/>
                  </a:lnTo>
                  <a:lnTo>
                    <a:pt x="152" y="85"/>
                  </a:lnTo>
                  <a:lnTo>
                    <a:pt x="152" y="76"/>
                  </a:lnTo>
                  <a:lnTo>
                    <a:pt x="15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6" name="Freeform 364"/>
            <p:cNvSpPr>
              <a:spLocks/>
            </p:cNvSpPr>
            <p:nvPr/>
          </p:nvSpPr>
          <p:spPr bwMode="auto">
            <a:xfrm>
              <a:off x="610" y="2262"/>
              <a:ext cx="169" cy="237"/>
            </a:xfrm>
            <a:custGeom>
              <a:avLst/>
              <a:gdLst>
                <a:gd name="T0" fmla="*/ 135 w 169"/>
                <a:gd name="T1" fmla="*/ 17 h 237"/>
                <a:gd name="T2" fmla="*/ 118 w 169"/>
                <a:gd name="T3" fmla="*/ 8 h 237"/>
                <a:gd name="T4" fmla="*/ 102 w 169"/>
                <a:gd name="T5" fmla="*/ 8 h 237"/>
                <a:gd name="T6" fmla="*/ 85 w 169"/>
                <a:gd name="T7" fmla="*/ 0 h 237"/>
                <a:gd name="T8" fmla="*/ 76 w 169"/>
                <a:gd name="T9" fmla="*/ 0 h 237"/>
                <a:gd name="T10" fmla="*/ 59 w 169"/>
                <a:gd name="T11" fmla="*/ 8 h 237"/>
                <a:gd name="T12" fmla="*/ 42 w 169"/>
                <a:gd name="T13" fmla="*/ 17 h 237"/>
                <a:gd name="T14" fmla="*/ 34 w 169"/>
                <a:gd name="T15" fmla="*/ 34 h 237"/>
                <a:gd name="T16" fmla="*/ 17 w 169"/>
                <a:gd name="T17" fmla="*/ 50 h 237"/>
                <a:gd name="T18" fmla="*/ 8 w 169"/>
                <a:gd name="T19" fmla="*/ 67 h 237"/>
                <a:gd name="T20" fmla="*/ 0 w 169"/>
                <a:gd name="T21" fmla="*/ 84 h 237"/>
                <a:gd name="T22" fmla="*/ 0 w 169"/>
                <a:gd name="T23" fmla="*/ 110 h 237"/>
                <a:gd name="T24" fmla="*/ 0 w 169"/>
                <a:gd name="T25" fmla="*/ 127 h 237"/>
                <a:gd name="T26" fmla="*/ 0 w 169"/>
                <a:gd name="T27" fmla="*/ 144 h 237"/>
                <a:gd name="T28" fmla="*/ 8 w 169"/>
                <a:gd name="T29" fmla="*/ 161 h 237"/>
                <a:gd name="T30" fmla="*/ 17 w 169"/>
                <a:gd name="T31" fmla="*/ 178 h 237"/>
                <a:gd name="T32" fmla="*/ 25 w 169"/>
                <a:gd name="T33" fmla="*/ 203 h 237"/>
                <a:gd name="T34" fmla="*/ 42 w 169"/>
                <a:gd name="T35" fmla="*/ 211 h 237"/>
                <a:gd name="T36" fmla="*/ 59 w 169"/>
                <a:gd name="T37" fmla="*/ 220 h 237"/>
                <a:gd name="T38" fmla="*/ 85 w 169"/>
                <a:gd name="T39" fmla="*/ 228 h 237"/>
                <a:gd name="T40" fmla="*/ 110 w 169"/>
                <a:gd name="T41" fmla="*/ 237 h 237"/>
                <a:gd name="T42" fmla="*/ 127 w 169"/>
                <a:gd name="T43" fmla="*/ 228 h 237"/>
                <a:gd name="T44" fmla="*/ 144 w 169"/>
                <a:gd name="T45" fmla="*/ 220 h 237"/>
                <a:gd name="T46" fmla="*/ 161 w 169"/>
                <a:gd name="T47" fmla="*/ 203 h 237"/>
                <a:gd name="T48" fmla="*/ 169 w 169"/>
                <a:gd name="T49" fmla="*/ 169 h 237"/>
                <a:gd name="T50" fmla="*/ 135 w 169"/>
                <a:gd name="T51" fmla="*/ 17 h 2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237"/>
                <a:gd name="T80" fmla="*/ 169 w 169"/>
                <a:gd name="T81" fmla="*/ 237 h 2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237">
                  <a:moveTo>
                    <a:pt x="135" y="17"/>
                  </a:moveTo>
                  <a:lnTo>
                    <a:pt x="118" y="8"/>
                  </a:lnTo>
                  <a:lnTo>
                    <a:pt x="102" y="8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59" y="8"/>
                  </a:lnTo>
                  <a:lnTo>
                    <a:pt x="42" y="17"/>
                  </a:lnTo>
                  <a:lnTo>
                    <a:pt x="34" y="34"/>
                  </a:lnTo>
                  <a:lnTo>
                    <a:pt x="17" y="50"/>
                  </a:lnTo>
                  <a:lnTo>
                    <a:pt x="8" y="67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8" y="161"/>
                  </a:lnTo>
                  <a:lnTo>
                    <a:pt x="17" y="178"/>
                  </a:lnTo>
                  <a:lnTo>
                    <a:pt x="25" y="203"/>
                  </a:lnTo>
                  <a:lnTo>
                    <a:pt x="42" y="211"/>
                  </a:lnTo>
                  <a:lnTo>
                    <a:pt x="59" y="220"/>
                  </a:lnTo>
                  <a:lnTo>
                    <a:pt x="85" y="228"/>
                  </a:lnTo>
                  <a:lnTo>
                    <a:pt x="110" y="237"/>
                  </a:lnTo>
                  <a:lnTo>
                    <a:pt x="127" y="228"/>
                  </a:lnTo>
                  <a:lnTo>
                    <a:pt x="144" y="220"/>
                  </a:lnTo>
                  <a:lnTo>
                    <a:pt x="161" y="203"/>
                  </a:lnTo>
                  <a:lnTo>
                    <a:pt x="169" y="169"/>
                  </a:lnTo>
                  <a:lnTo>
                    <a:pt x="135" y="17"/>
                  </a:lnTo>
                  <a:close/>
                </a:path>
              </a:pathLst>
            </a:custGeom>
            <a:solidFill>
              <a:srgbClr val="FF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7" name="Freeform 365"/>
            <p:cNvSpPr>
              <a:spLocks/>
            </p:cNvSpPr>
            <p:nvPr/>
          </p:nvSpPr>
          <p:spPr bwMode="auto">
            <a:xfrm>
              <a:off x="618" y="2262"/>
              <a:ext cx="136" cy="59"/>
            </a:xfrm>
            <a:custGeom>
              <a:avLst/>
              <a:gdLst>
                <a:gd name="T0" fmla="*/ 17 w 136"/>
                <a:gd name="T1" fmla="*/ 59 h 59"/>
                <a:gd name="T2" fmla="*/ 17 w 136"/>
                <a:gd name="T3" fmla="*/ 59 h 59"/>
                <a:gd name="T4" fmla="*/ 26 w 136"/>
                <a:gd name="T5" fmla="*/ 34 h 59"/>
                <a:gd name="T6" fmla="*/ 43 w 136"/>
                <a:gd name="T7" fmla="*/ 25 h 59"/>
                <a:gd name="T8" fmla="*/ 51 w 136"/>
                <a:gd name="T9" fmla="*/ 17 h 59"/>
                <a:gd name="T10" fmla="*/ 68 w 136"/>
                <a:gd name="T11" fmla="*/ 8 h 59"/>
                <a:gd name="T12" fmla="*/ 77 w 136"/>
                <a:gd name="T13" fmla="*/ 8 h 59"/>
                <a:gd name="T14" fmla="*/ 94 w 136"/>
                <a:gd name="T15" fmla="*/ 8 h 59"/>
                <a:gd name="T16" fmla="*/ 110 w 136"/>
                <a:gd name="T17" fmla="*/ 17 h 59"/>
                <a:gd name="T18" fmla="*/ 127 w 136"/>
                <a:gd name="T19" fmla="*/ 25 h 59"/>
                <a:gd name="T20" fmla="*/ 136 w 136"/>
                <a:gd name="T21" fmla="*/ 8 h 59"/>
                <a:gd name="T22" fmla="*/ 110 w 136"/>
                <a:gd name="T23" fmla="*/ 8 h 59"/>
                <a:gd name="T24" fmla="*/ 94 w 136"/>
                <a:gd name="T25" fmla="*/ 0 h 59"/>
                <a:gd name="T26" fmla="*/ 77 w 136"/>
                <a:gd name="T27" fmla="*/ 0 h 59"/>
                <a:gd name="T28" fmla="*/ 68 w 136"/>
                <a:gd name="T29" fmla="*/ 0 h 59"/>
                <a:gd name="T30" fmla="*/ 51 w 136"/>
                <a:gd name="T31" fmla="*/ 0 h 59"/>
                <a:gd name="T32" fmla="*/ 34 w 136"/>
                <a:gd name="T33" fmla="*/ 8 h 59"/>
                <a:gd name="T34" fmla="*/ 17 w 136"/>
                <a:gd name="T35" fmla="*/ 25 h 59"/>
                <a:gd name="T36" fmla="*/ 0 w 136"/>
                <a:gd name="T37" fmla="*/ 50 h 59"/>
                <a:gd name="T38" fmla="*/ 0 w 136"/>
                <a:gd name="T39" fmla="*/ 50 h 59"/>
                <a:gd name="T40" fmla="*/ 17 w 136"/>
                <a:gd name="T41" fmla="*/ 59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6"/>
                <a:gd name="T64" fmla="*/ 0 h 59"/>
                <a:gd name="T65" fmla="*/ 136 w 136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6" h="59">
                  <a:moveTo>
                    <a:pt x="17" y="59"/>
                  </a:moveTo>
                  <a:lnTo>
                    <a:pt x="17" y="59"/>
                  </a:lnTo>
                  <a:lnTo>
                    <a:pt x="26" y="34"/>
                  </a:lnTo>
                  <a:lnTo>
                    <a:pt x="43" y="25"/>
                  </a:lnTo>
                  <a:lnTo>
                    <a:pt x="51" y="17"/>
                  </a:lnTo>
                  <a:lnTo>
                    <a:pt x="68" y="8"/>
                  </a:lnTo>
                  <a:lnTo>
                    <a:pt x="77" y="8"/>
                  </a:lnTo>
                  <a:lnTo>
                    <a:pt x="94" y="8"/>
                  </a:lnTo>
                  <a:lnTo>
                    <a:pt x="110" y="17"/>
                  </a:lnTo>
                  <a:lnTo>
                    <a:pt x="127" y="25"/>
                  </a:lnTo>
                  <a:lnTo>
                    <a:pt x="136" y="8"/>
                  </a:lnTo>
                  <a:lnTo>
                    <a:pt x="110" y="8"/>
                  </a:lnTo>
                  <a:lnTo>
                    <a:pt x="94" y="0"/>
                  </a:lnTo>
                  <a:lnTo>
                    <a:pt x="77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8"/>
                  </a:lnTo>
                  <a:lnTo>
                    <a:pt x="17" y="25"/>
                  </a:lnTo>
                  <a:lnTo>
                    <a:pt x="0" y="50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8" name="Freeform 366"/>
            <p:cNvSpPr>
              <a:spLocks/>
            </p:cNvSpPr>
            <p:nvPr/>
          </p:nvSpPr>
          <p:spPr bwMode="auto">
            <a:xfrm>
              <a:off x="601" y="2312"/>
              <a:ext cx="43" cy="153"/>
            </a:xfrm>
            <a:custGeom>
              <a:avLst/>
              <a:gdLst>
                <a:gd name="T0" fmla="*/ 43 w 43"/>
                <a:gd name="T1" fmla="*/ 144 h 153"/>
                <a:gd name="T2" fmla="*/ 43 w 43"/>
                <a:gd name="T3" fmla="*/ 144 h 153"/>
                <a:gd name="T4" fmla="*/ 34 w 43"/>
                <a:gd name="T5" fmla="*/ 128 h 153"/>
                <a:gd name="T6" fmla="*/ 26 w 43"/>
                <a:gd name="T7" fmla="*/ 111 h 153"/>
                <a:gd name="T8" fmla="*/ 17 w 43"/>
                <a:gd name="T9" fmla="*/ 94 h 153"/>
                <a:gd name="T10" fmla="*/ 17 w 43"/>
                <a:gd name="T11" fmla="*/ 77 h 153"/>
                <a:gd name="T12" fmla="*/ 17 w 43"/>
                <a:gd name="T13" fmla="*/ 60 h 153"/>
                <a:gd name="T14" fmla="*/ 17 w 43"/>
                <a:gd name="T15" fmla="*/ 34 h 153"/>
                <a:gd name="T16" fmla="*/ 26 w 43"/>
                <a:gd name="T17" fmla="*/ 17 h 153"/>
                <a:gd name="T18" fmla="*/ 34 w 43"/>
                <a:gd name="T19" fmla="*/ 9 h 153"/>
                <a:gd name="T20" fmla="*/ 17 w 43"/>
                <a:gd name="T21" fmla="*/ 0 h 153"/>
                <a:gd name="T22" fmla="*/ 9 w 43"/>
                <a:gd name="T23" fmla="*/ 17 h 153"/>
                <a:gd name="T24" fmla="*/ 9 w 43"/>
                <a:gd name="T25" fmla="*/ 34 h 153"/>
                <a:gd name="T26" fmla="*/ 0 w 43"/>
                <a:gd name="T27" fmla="*/ 60 h 153"/>
                <a:gd name="T28" fmla="*/ 0 w 43"/>
                <a:gd name="T29" fmla="*/ 77 h 153"/>
                <a:gd name="T30" fmla="*/ 9 w 43"/>
                <a:gd name="T31" fmla="*/ 94 h 153"/>
                <a:gd name="T32" fmla="*/ 9 w 43"/>
                <a:gd name="T33" fmla="*/ 111 h 153"/>
                <a:gd name="T34" fmla="*/ 17 w 43"/>
                <a:gd name="T35" fmla="*/ 136 h 153"/>
                <a:gd name="T36" fmla="*/ 34 w 43"/>
                <a:gd name="T37" fmla="*/ 153 h 153"/>
                <a:gd name="T38" fmla="*/ 34 w 43"/>
                <a:gd name="T39" fmla="*/ 153 h 153"/>
                <a:gd name="T40" fmla="*/ 43 w 43"/>
                <a:gd name="T41" fmla="*/ 144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153"/>
                <a:gd name="T65" fmla="*/ 43 w 43"/>
                <a:gd name="T66" fmla="*/ 153 h 1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153">
                  <a:moveTo>
                    <a:pt x="43" y="144"/>
                  </a:moveTo>
                  <a:lnTo>
                    <a:pt x="43" y="144"/>
                  </a:lnTo>
                  <a:lnTo>
                    <a:pt x="34" y="128"/>
                  </a:lnTo>
                  <a:lnTo>
                    <a:pt x="26" y="111"/>
                  </a:lnTo>
                  <a:lnTo>
                    <a:pt x="17" y="94"/>
                  </a:lnTo>
                  <a:lnTo>
                    <a:pt x="17" y="77"/>
                  </a:lnTo>
                  <a:lnTo>
                    <a:pt x="17" y="60"/>
                  </a:lnTo>
                  <a:lnTo>
                    <a:pt x="17" y="34"/>
                  </a:lnTo>
                  <a:lnTo>
                    <a:pt x="26" y="17"/>
                  </a:lnTo>
                  <a:lnTo>
                    <a:pt x="34" y="9"/>
                  </a:lnTo>
                  <a:lnTo>
                    <a:pt x="17" y="0"/>
                  </a:lnTo>
                  <a:lnTo>
                    <a:pt x="9" y="17"/>
                  </a:lnTo>
                  <a:lnTo>
                    <a:pt x="9" y="34"/>
                  </a:lnTo>
                  <a:lnTo>
                    <a:pt x="0" y="60"/>
                  </a:lnTo>
                  <a:lnTo>
                    <a:pt x="0" y="77"/>
                  </a:lnTo>
                  <a:lnTo>
                    <a:pt x="9" y="94"/>
                  </a:lnTo>
                  <a:lnTo>
                    <a:pt x="9" y="111"/>
                  </a:lnTo>
                  <a:lnTo>
                    <a:pt x="17" y="136"/>
                  </a:lnTo>
                  <a:lnTo>
                    <a:pt x="34" y="153"/>
                  </a:lnTo>
                  <a:lnTo>
                    <a:pt x="43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89" name="Freeform 367"/>
            <p:cNvSpPr>
              <a:spLocks/>
            </p:cNvSpPr>
            <p:nvPr/>
          </p:nvSpPr>
          <p:spPr bwMode="auto">
            <a:xfrm>
              <a:off x="635" y="2431"/>
              <a:ext cx="144" cy="68"/>
            </a:xfrm>
            <a:custGeom>
              <a:avLst/>
              <a:gdLst>
                <a:gd name="T0" fmla="*/ 136 w 144"/>
                <a:gd name="T1" fmla="*/ 0 h 68"/>
                <a:gd name="T2" fmla="*/ 127 w 144"/>
                <a:gd name="T3" fmla="*/ 25 h 68"/>
                <a:gd name="T4" fmla="*/ 119 w 144"/>
                <a:gd name="T5" fmla="*/ 42 h 68"/>
                <a:gd name="T6" fmla="*/ 102 w 144"/>
                <a:gd name="T7" fmla="*/ 51 h 68"/>
                <a:gd name="T8" fmla="*/ 85 w 144"/>
                <a:gd name="T9" fmla="*/ 59 h 68"/>
                <a:gd name="T10" fmla="*/ 60 w 144"/>
                <a:gd name="T11" fmla="*/ 59 h 68"/>
                <a:gd name="T12" fmla="*/ 43 w 144"/>
                <a:gd name="T13" fmla="*/ 51 h 68"/>
                <a:gd name="T14" fmla="*/ 26 w 144"/>
                <a:gd name="T15" fmla="*/ 42 h 68"/>
                <a:gd name="T16" fmla="*/ 9 w 144"/>
                <a:gd name="T17" fmla="*/ 25 h 68"/>
                <a:gd name="T18" fmla="*/ 0 w 144"/>
                <a:gd name="T19" fmla="*/ 34 h 68"/>
                <a:gd name="T20" fmla="*/ 17 w 144"/>
                <a:gd name="T21" fmla="*/ 51 h 68"/>
                <a:gd name="T22" fmla="*/ 34 w 144"/>
                <a:gd name="T23" fmla="*/ 59 h 68"/>
                <a:gd name="T24" fmla="*/ 60 w 144"/>
                <a:gd name="T25" fmla="*/ 68 h 68"/>
                <a:gd name="T26" fmla="*/ 85 w 144"/>
                <a:gd name="T27" fmla="*/ 68 h 68"/>
                <a:gd name="T28" fmla="*/ 102 w 144"/>
                <a:gd name="T29" fmla="*/ 68 h 68"/>
                <a:gd name="T30" fmla="*/ 127 w 144"/>
                <a:gd name="T31" fmla="*/ 51 h 68"/>
                <a:gd name="T32" fmla="*/ 144 w 144"/>
                <a:gd name="T33" fmla="*/ 34 h 68"/>
                <a:gd name="T34" fmla="*/ 144 w 144"/>
                <a:gd name="T35" fmla="*/ 0 h 68"/>
                <a:gd name="T36" fmla="*/ 136 w 144"/>
                <a:gd name="T37" fmla="*/ 0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68"/>
                <a:gd name="T59" fmla="*/ 144 w 144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68">
                  <a:moveTo>
                    <a:pt x="136" y="0"/>
                  </a:moveTo>
                  <a:lnTo>
                    <a:pt x="127" y="25"/>
                  </a:lnTo>
                  <a:lnTo>
                    <a:pt x="119" y="42"/>
                  </a:lnTo>
                  <a:lnTo>
                    <a:pt x="102" y="51"/>
                  </a:lnTo>
                  <a:lnTo>
                    <a:pt x="85" y="59"/>
                  </a:lnTo>
                  <a:lnTo>
                    <a:pt x="60" y="59"/>
                  </a:lnTo>
                  <a:lnTo>
                    <a:pt x="43" y="51"/>
                  </a:lnTo>
                  <a:lnTo>
                    <a:pt x="26" y="42"/>
                  </a:lnTo>
                  <a:lnTo>
                    <a:pt x="9" y="25"/>
                  </a:lnTo>
                  <a:lnTo>
                    <a:pt x="0" y="34"/>
                  </a:lnTo>
                  <a:lnTo>
                    <a:pt x="17" y="51"/>
                  </a:lnTo>
                  <a:lnTo>
                    <a:pt x="34" y="59"/>
                  </a:lnTo>
                  <a:lnTo>
                    <a:pt x="60" y="68"/>
                  </a:lnTo>
                  <a:lnTo>
                    <a:pt x="85" y="68"/>
                  </a:lnTo>
                  <a:lnTo>
                    <a:pt x="102" y="68"/>
                  </a:lnTo>
                  <a:lnTo>
                    <a:pt x="127" y="51"/>
                  </a:lnTo>
                  <a:lnTo>
                    <a:pt x="144" y="34"/>
                  </a:lnTo>
                  <a:lnTo>
                    <a:pt x="144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0" name="Freeform 368"/>
            <p:cNvSpPr>
              <a:spLocks/>
            </p:cNvSpPr>
            <p:nvPr/>
          </p:nvSpPr>
          <p:spPr bwMode="auto">
            <a:xfrm>
              <a:off x="102" y="1686"/>
              <a:ext cx="1186" cy="703"/>
            </a:xfrm>
            <a:custGeom>
              <a:avLst/>
              <a:gdLst>
                <a:gd name="T0" fmla="*/ 499 w 1186"/>
                <a:gd name="T1" fmla="*/ 703 h 703"/>
                <a:gd name="T2" fmla="*/ 457 w 1186"/>
                <a:gd name="T3" fmla="*/ 677 h 703"/>
                <a:gd name="T4" fmla="*/ 432 w 1186"/>
                <a:gd name="T5" fmla="*/ 635 h 703"/>
                <a:gd name="T6" fmla="*/ 440 w 1186"/>
                <a:gd name="T7" fmla="*/ 601 h 703"/>
                <a:gd name="T8" fmla="*/ 432 w 1186"/>
                <a:gd name="T9" fmla="*/ 567 h 703"/>
                <a:gd name="T10" fmla="*/ 415 w 1186"/>
                <a:gd name="T11" fmla="*/ 533 h 703"/>
                <a:gd name="T12" fmla="*/ 432 w 1186"/>
                <a:gd name="T13" fmla="*/ 457 h 703"/>
                <a:gd name="T14" fmla="*/ 440 w 1186"/>
                <a:gd name="T15" fmla="*/ 406 h 703"/>
                <a:gd name="T16" fmla="*/ 423 w 1186"/>
                <a:gd name="T17" fmla="*/ 398 h 703"/>
                <a:gd name="T18" fmla="*/ 381 w 1186"/>
                <a:gd name="T19" fmla="*/ 415 h 703"/>
                <a:gd name="T20" fmla="*/ 305 w 1186"/>
                <a:gd name="T21" fmla="*/ 457 h 703"/>
                <a:gd name="T22" fmla="*/ 211 w 1186"/>
                <a:gd name="T23" fmla="*/ 491 h 703"/>
                <a:gd name="T24" fmla="*/ 127 w 1186"/>
                <a:gd name="T25" fmla="*/ 508 h 703"/>
                <a:gd name="T26" fmla="*/ 50 w 1186"/>
                <a:gd name="T27" fmla="*/ 491 h 703"/>
                <a:gd name="T28" fmla="*/ 0 w 1186"/>
                <a:gd name="T29" fmla="*/ 423 h 703"/>
                <a:gd name="T30" fmla="*/ 0 w 1186"/>
                <a:gd name="T31" fmla="*/ 406 h 703"/>
                <a:gd name="T32" fmla="*/ 34 w 1186"/>
                <a:gd name="T33" fmla="*/ 415 h 703"/>
                <a:gd name="T34" fmla="*/ 84 w 1186"/>
                <a:gd name="T35" fmla="*/ 432 h 703"/>
                <a:gd name="T36" fmla="*/ 144 w 1186"/>
                <a:gd name="T37" fmla="*/ 432 h 703"/>
                <a:gd name="T38" fmla="*/ 203 w 1186"/>
                <a:gd name="T39" fmla="*/ 398 h 703"/>
                <a:gd name="T40" fmla="*/ 228 w 1186"/>
                <a:gd name="T41" fmla="*/ 330 h 703"/>
                <a:gd name="T42" fmla="*/ 254 w 1186"/>
                <a:gd name="T43" fmla="*/ 228 h 703"/>
                <a:gd name="T44" fmla="*/ 279 w 1186"/>
                <a:gd name="T45" fmla="*/ 152 h 703"/>
                <a:gd name="T46" fmla="*/ 313 w 1186"/>
                <a:gd name="T47" fmla="*/ 110 h 703"/>
                <a:gd name="T48" fmla="*/ 347 w 1186"/>
                <a:gd name="T49" fmla="*/ 76 h 703"/>
                <a:gd name="T50" fmla="*/ 381 w 1186"/>
                <a:gd name="T51" fmla="*/ 50 h 703"/>
                <a:gd name="T52" fmla="*/ 423 w 1186"/>
                <a:gd name="T53" fmla="*/ 25 h 703"/>
                <a:gd name="T54" fmla="*/ 474 w 1186"/>
                <a:gd name="T55" fmla="*/ 17 h 703"/>
                <a:gd name="T56" fmla="*/ 525 w 1186"/>
                <a:gd name="T57" fmla="*/ 8 h 703"/>
                <a:gd name="T58" fmla="*/ 576 w 1186"/>
                <a:gd name="T59" fmla="*/ 0 h 703"/>
                <a:gd name="T60" fmla="*/ 635 w 1186"/>
                <a:gd name="T61" fmla="*/ 8 h 703"/>
                <a:gd name="T62" fmla="*/ 694 w 1186"/>
                <a:gd name="T63" fmla="*/ 25 h 703"/>
                <a:gd name="T64" fmla="*/ 737 w 1186"/>
                <a:gd name="T65" fmla="*/ 42 h 703"/>
                <a:gd name="T66" fmla="*/ 754 w 1186"/>
                <a:gd name="T67" fmla="*/ 67 h 703"/>
                <a:gd name="T68" fmla="*/ 703 w 1186"/>
                <a:gd name="T69" fmla="*/ 84 h 703"/>
                <a:gd name="T70" fmla="*/ 660 w 1186"/>
                <a:gd name="T71" fmla="*/ 101 h 703"/>
                <a:gd name="T72" fmla="*/ 686 w 1186"/>
                <a:gd name="T73" fmla="*/ 93 h 703"/>
                <a:gd name="T74" fmla="*/ 745 w 1186"/>
                <a:gd name="T75" fmla="*/ 67 h 703"/>
                <a:gd name="T76" fmla="*/ 813 w 1186"/>
                <a:gd name="T77" fmla="*/ 67 h 703"/>
                <a:gd name="T78" fmla="*/ 872 w 1186"/>
                <a:gd name="T79" fmla="*/ 76 h 703"/>
                <a:gd name="T80" fmla="*/ 923 w 1186"/>
                <a:gd name="T81" fmla="*/ 101 h 703"/>
                <a:gd name="T82" fmla="*/ 957 w 1186"/>
                <a:gd name="T83" fmla="*/ 135 h 703"/>
                <a:gd name="T84" fmla="*/ 991 w 1186"/>
                <a:gd name="T85" fmla="*/ 135 h 703"/>
                <a:gd name="T86" fmla="*/ 1025 w 1186"/>
                <a:gd name="T87" fmla="*/ 135 h 703"/>
                <a:gd name="T88" fmla="*/ 1058 w 1186"/>
                <a:gd name="T89" fmla="*/ 144 h 703"/>
                <a:gd name="T90" fmla="*/ 1101 w 1186"/>
                <a:gd name="T91" fmla="*/ 152 h 703"/>
                <a:gd name="T92" fmla="*/ 1126 w 1186"/>
                <a:gd name="T93" fmla="*/ 161 h 703"/>
                <a:gd name="T94" fmla="*/ 1160 w 1186"/>
                <a:gd name="T95" fmla="*/ 178 h 703"/>
                <a:gd name="T96" fmla="*/ 1186 w 1186"/>
                <a:gd name="T97" fmla="*/ 203 h 703"/>
                <a:gd name="T98" fmla="*/ 1177 w 1186"/>
                <a:gd name="T99" fmla="*/ 245 h 703"/>
                <a:gd name="T100" fmla="*/ 1152 w 1186"/>
                <a:gd name="T101" fmla="*/ 271 h 703"/>
                <a:gd name="T102" fmla="*/ 1118 w 1186"/>
                <a:gd name="T103" fmla="*/ 271 h 703"/>
                <a:gd name="T104" fmla="*/ 1084 w 1186"/>
                <a:gd name="T105" fmla="*/ 262 h 703"/>
                <a:gd name="T106" fmla="*/ 1050 w 1186"/>
                <a:gd name="T107" fmla="*/ 245 h 703"/>
                <a:gd name="T108" fmla="*/ 1016 w 1186"/>
                <a:gd name="T109" fmla="*/ 237 h 703"/>
                <a:gd name="T110" fmla="*/ 889 w 1186"/>
                <a:gd name="T111" fmla="*/ 245 h 703"/>
                <a:gd name="T112" fmla="*/ 770 w 1186"/>
                <a:gd name="T113" fmla="*/ 322 h 703"/>
                <a:gd name="T114" fmla="*/ 677 w 1186"/>
                <a:gd name="T115" fmla="*/ 432 h 703"/>
                <a:gd name="T116" fmla="*/ 593 w 1186"/>
                <a:gd name="T117" fmla="*/ 550 h 703"/>
                <a:gd name="T118" fmla="*/ 533 w 1186"/>
                <a:gd name="T119" fmla="*/ 669 h 7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6"/>
                <a:gd name="T181" fmla="*/ 0 h 703"/>
                <a:gd name="T182" fmla="*/ 1186 w 1186"/>
                <a:gd name="T183" fmla="*/ 703 h 7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6" h="703">
                  <a:moveTo>
                    <a:pt x="508" y="694"/>
                  </a:moveTo>
                  <a:lnTo>
                    <a:pt x="508" y="703"/>
                  </a:lnTo>
                  <a:lnTo>
                    <a:pt x="499" y="703"/>
                  </a:lnTo>
                  <a:lnTo>
                    <a:pt x="482" y="694"/>
                  </a:lnTo>
                  <a:lnTo>
                    <a:pt x="474" y="686"/>
                  </a:lnTo>
                  <a:lnTo>
                    <a:pt x="457" y="677"/>
                  </a:lnTo>
                  <a:lnTo>
                    <a:pt x="449" y="669"/>
                  </a:lnTo>
                  <a:lnTo>
                    <a:pt x="440" y="652"/>
                  </a:lnTo>
                  <a:lnTo>
                    <a:pt x="432" y="635"/>
                  </a:lnTo>
                  <a:lnTo>
                    <a:pt x="432" y="626"/>
                  </a:lnTo>
                  <a:lnTo>
                    <a:pt x="432" y="610"/>
                  </a:lnTo>
                  <a:lnTo>
                    <a:pt x="440" y="601"/>
                  </a:lnTo>
                  <a:lnTo>
                    <a:pt x="440" y="584"/>
                  </a:lnTo>
                  <a:lnTo>
                    <a:pt x="440" y="576"/>
                  </a:lnTo>
                  <a:lnTo>
                    <a:pt x="432" y="567"/>
                  </a:lnTo>
                  <a:lnTo>
                    <a:pt x="423" y="559"/>
                  </a:lnTo>
                  <a:lnTo>
                    <a:pt x="423" y="550"/>
                  </a:lnTo>
                  <a:lnTo>
                    <a:pt x="415" y="533"/>
                  </a:lnTo>
                  <a:lnTo>
                    <a:pt x="423" y="516"/>
                  </a:lnTo>
                  <a:lnTo>
                    <a:pt x="423" y="491"/>
                  </a:lnTo>
                  <a:lnTo>
                    <a:pt x="432" y="457"/>
                  </a:lnTo>
                  <a:lnTo>
                    <a:pt x="449" y="432"/>
                  </a:lnTo>
                  <a:lnTo>
                    <a:pt x="449" y="415"/>
                  </a:lnTo>
                  <a:lnTo>
                    <a:pt x="440" y="406"/>
                  </a:lnTo>
                  <a:lnTo>
                    <a:pt x="440" y="398"/>
                  </a:lnTo>
                  <a:lnTo>
                    <a:pt x="432" y="398"/>
                  </a:lnTo>
                  <a:lnTo>
                    <a:pt x="423" y="398"/>
                  </a:lnTo>
                  <a:lnTo>
                    <a:pt x="415" y="406"/>
                  </a:lnTo>
                  <a:lnTo>
                    <a:pt x="406" y="406"/>
                  </a:lnTo>
                  <a:lnTo>
                    <a:pt x="381" y="415"/>
                  </a:lnTo>
                  <a:lnTo>
                    <a:pt x="355" y="423"/>
                  </a:lnTo>
                  <a:lnTo>
                    <a:pt x="330" y="440"/>
                  </a:lnTo>
                  <a:lnTo>
                    <a:pt x="305" y="457"/>
                  </a:lnTo>
                  <a:lnTo>
                    <a:pt x="271" y="466"/>
                  </a:lnTo>
                  <a:lnTo>
                    <a:pt x="245" y="482"/>
                  </a:lnTo>
                  <a:lnTo>
                    <a:pt x="211" y="491"/>
                  </a:lnTo>
                  <a:lnTo>
                    <a:pt x="186" y="499"/>
                  </a:lnTo>
                  <a:lnTo>
                    <a:pt x="152" y="508"/>
                  </a:lnTo>
                  <a:lnTo>
                    <a:pt x="127" y="508"/>
                  </a:lnTo>
                  <a:lnTo>
                    <a:pt x="101" y="508"/>
                  </a:lnTo>
                  <a:lnTo>
                    <a:pt x="76" y="508"/>
                  </a:lnTo>
                  <a:lnTo>
                    <a:pt x="50" y="491"/>
                  </a:lnTo>
                  <a:lnTo>
                    <a:pt x="34" y="474"/>
                  </a:lnTo>
                  <a:lnTo>
                    <a:pt x="17" y="457"/>
                  </a:lnTo>
                  <a:lnTo>
                    <a:pt x="0" y="423"/>
                  </a:lnTo>
                  <a:lnTo>
                    <a:pt x="0" y="415"/>
                  </a:lnTo>
                  <a:lnTo>
                    <a:pt x="0" y="406"/>
                  </a:lnTo>
                  <a:lnTo>
                    <a:pt x="8" y="406"/>
                  </a:lnTo>
                  <a:lnTo>
                    <a:pt x="25" y="406"/>
                  </a:lnTo>
                  <a:lnTo>
                    <a:pt x="34" y="415"/>
                  </a:lnTo>
                  <a:lnTo>
                    <a:pt x="50" y="415"/>
                  </a:lnTo>
                  <a:lnTo>
                    <a:pt x="67" y="423"/>
                  </a:lnTo>
                  <a:lnTo>
                    <a:pt x="84" y="432"/>
                  </a:lnTo>
                  <a:lnTo>
                    <a:pt x="110" y="432"/>
                  </a:lnTo>
                  <a:lnTo>
                    <a:pt x="127" y="432"/>
                  </a:lnTo>
                  <a:lnTo>
                    <a:pt x="144" y="432"/>
                  </a:lnTo>
                  <a:lnTo>
                    <a:pt x="169" y="423"/>
                  </a:lnTo>
                  <a:lnTo>
                    <a:pt x="186" y="415"/>
                  </a:lnTo>
                  <a:lnTo>
                    <a:pt x="203" y="398"/>
                  </a:lnTo>
                  <a:lnTo>
                    <a:pt x="211" y="372"/>
                  </a:lnTo>
                  <a:lnTo>
                    <a:pt x="220" y="355"/>
                  </a:lnTo>
                  <a:lnTo>
                    <a:pt x="228" y="330"/>
                  </a:lnTo>
                  <a:lnTo>
                    <a:pt x="237" y="296"/>
                  </a:lnTo>
                  <a:lnTo>
                    <a:pt x="245" y="262"/>
                  </a:lnTo>
                  <a:lnTo>
                    <a:pt x="254" y="228"/>
                  </a:lnTo>
                  <a:lnTo>
                    <a:pt x="262" y="203"/>
                  </a:lnTo>
                  <a:lnTo>
                    <a:pt x="271" y="169"/>
                  </a:lnTo>
                  <a:lnTo>
                    <a:pt x="279" y="152"/>
                  </a:lnTo>
                  <a:lnTo>
                    <a:pt x="288" y="135"/>
                  </a:lnTo>
                  <a:lnTo>
                    <a:pt x="296" y="118"/>
                  </a:lnTo>
                  <a:lnTo>
                    <a:pt x="313" y="110"/>
                  </a:lnTo>
                  <a:lnTo>
                    <a:pt x="322" y="93"/>
                  </a:lnTo>
                  <a:lnTo>
                    <a:pt x="330" y="84"/>
                  </a:lnTo>
                  <a:lnTo>
                    <a:pt x="347" y="76"/>
                  </a:lnTo>
                  <a:lnTo>
                    <a:pt x="355" y="67"/>
                  </a:lnTo>
                  <a:lnTo>
                    <a:pt x="372" y="59"/>
                  </a:lnTo>
                  <a:lnTo>
                    <a:pt x="381" y="50"/>
                  </a:lnTo>
                  <a:lnTo>
                    <a:pt x="398" y="42"/>
                  </a:lnTo>
                  <a:lnTo>
                    <a:pt x="415" y="34"/>
                  </a:lnTo>
                  <a:lnTo>
                    <a:pt x="423" y="25"/>
                  </a:lnTo>
                  <a:lnTo>
                    <a:pt x="440" y="25"/>
                  </a:lnTo>
                  <a:lnTo>
                    <a:pt x="457" y="17"/>
                  </a:lnTo>
                  <a:lnTo>
                    <a:pt x="474" y="17"/>
                  </a:lnTo>
                  <a:lnTo>
                    <a:pt x="491" y="8"/>
                  </a:lnTo>
                  <a:lnTo>
                    <a:pt x="508" y="8"/>
                  </a:lnTo>
                  <a:lnTo>
                    <a:pt x="525" y="8"/>
                  </a:lnTo>
                  <a:lnTo>
                    <a:pt x="542" y="8"/>
                  </a:lnTo>
                  <a:lnTo>
                    <a:pt x="559" y="0"/>
                  </a:lnTo>
                  <a:lnTo>
                    <a:pt x="576" y="0"/>
                  </a:lnTo>
                  <a:lnTo>
                    <a:pt x="593" y="8"/>
                  </a:lnTo>
                  <a:lnTo>
                    <a:pt x="618" y="8"/>
                  </a:lnTo>
                  <a:lnTo>
                    <a:pt x="635" y="8"/>
                  </a:lnTo>
                  <a:lnTo>
                    <a:pt x="652" y="8"/>
                  </a:lnTo>
                  <a:lnTo>
                    <a:pt x="677" y="17"/>
                  </a:lnTo>
                  <a:lnTo>
                    <a:pt x="694" y="25"/>
                  </a:lnTo>
                  <a:lnTo>
                    <a:pt x="711" y="25"/>
                  </a:lnTo>
                  <a:lnTo>
                    <a:pt x="728" y="34"/>
                  </a:lnTo>
                  <a:lnTo>
                    <a:pt x="737" y="42"/>
                  </a:lnTo>
                  <a:lnTo>
                    <a:pt x="745" y="50"/>
                  </a:lnTo>
                  <a:lnTo>
                    <a:pt x="754" y="67"/>
                  </a:lnTo>
                  <a:lnTo>
                    <a:pt x="745" y="67"/>
                  </a:lnTo>
                  <a:lnTo>
                    <a:pt x="728" y="76"/>
                  </a:lnTo>
                  <a:lnTo>
                    <a:pt x="703" y="84"/>
                  </a:lnTo>
                  <a:lnTo>
                    <a:pt x="686" y="93"/>
                  </a:lnTo>
                  <a:lnTo>
                    <a:pt x="669" y="93"/>
                  </a:lnTo>
                  <a:lnTo>
                    <a:pt x="660" y="101"/>
                  </a:lnTo>
                  <a:lnTo>
                    <a:pt x="652" y="110"/>
                  </a:lnTo>
                  <a:lnTo>
                    <a:pt x="669" y="101"/>
                  </a:lnTo>
                  <a:lnTo>
                    <a:pt x="686" y="93"/>
                  </a:lnTo>
                  <a:lnTo>
                    <a:pt x="711" y="84"/>
                  </a:lnTo>
                  <a:lnTo>
                    <a:pt x="728" y="76"/>
                  </a:lnTo>
                  <a:lnTo>
                    <a:pt x="745" y="67"/>
                  </a:lnTo>
                  <a:lnTo>
                    <a:pt x="770" y="67"/>
                  </a:lnTo>
                  <a:lnTo>
                    <a:pt x="787" y="67"/>
                  </a:lnTo>
                  <a:lnTo>
                    <a:pt x="813" y="67"/>
                  </a:lnTo>
                  <a:lnTo>
                    <a:pt x="830" y="67"/>
                  </a:lnTo>
                  <a:lnTo>
                    <a:pt x="855" y="67"/>
                  </a:lnTo>
                  <a:lnTo>
                    <a:pt x="872" y="76"/>
                  </a:lnTo>
                  <a:lnTo>
                    <a:pt x="889" y="84"/>
                  </a:lnTo>
                  <a:lnTo>
                    <a:pt x="906" y="93"/>
                  </a:lnTo>
                  <a:lnTo>
                    <a:pt x="923" y="101"/>
                  </a:lnTo>
                  <a:lnTo>
                    <a:pt x="931" y="118"/>
                  </a:lnTo>
                  <a:lnTo>
                    <a:pt x="948" y="135"/>
                  </a:lnTo>
                  <a:lnTo>
                    <a:pt x="957" y="135"/>
                  </a:lnTo>
                  <a:lnTo>
                    <a:pt x="965" y="135"/>
                  </a:lnTo>
                  <a:lnTo>
                    <a:pt x="982" y="135"/>
                  </a:lnTo>
                  <a:lnTo>
                    <a:pt x="991" y="135"/>
                  </a:lnTo>
                  <a:lnTo>
                    <a:pt x="1008" y="135"/>
                  </a:lnTo>
                  <a:lnTo>
                    <a:pt x="1016" y="135"/>
                  </a:lnTo>
                  <a:lnTo>
                    <a:pt x="1025" y="135"/>
                  </a:lnTo>
                  <a:lnTo>
                    <a:pt x="1042" y="135"/>
                  </a:lnTo>
                  <a:lnTo>
                    <a:pt x="1050" y="144"/>
                  </a:lnTo>
                  <a:lnTo>
                    <a:pt x="1058" y="144"/>
                  </a:lnTo>
                  <a:lnTo>
                    <a:pt x="1075" y="144"/>
                  </a:lnTo>
                  <a:lnTo>
                    <a:pt x="1084" y="152"/>
                  </a:lnTo>
                  <a:lnTo>
                    <a:pt x="1101" y="152"/>
                  </a:lnTo>
                  <a:lnTo>
                    <a:pt x="1109" y="152"/>
                  </a:lnTo>
                  <a:lnTo>
                    <a:pt x="1118" y="161"/>
                  </a:lnTo>
                  <a:lnTo>
                    <a:pt x="1126" y="161"/>
                  </a:lnTo>
                  <a:lnTo>
                    <a:pt x="1143" y="169"/>
                  </a:lnTo>
                  <a:lnTo>
                    <a:pt x="1152" y="169"/>
                  </a:lnTo>
                  <a:lnTo>
                    <a:pt x="1160" y="178"/>
                  </a:lnTo>
                  <a:lnTo>
                    <a:pt x="1169" y="186"/>
                  </a:lnTo>
                  <a:lnTo>
                    <a:pt x="1177" y="194"/>
                  </a:lnTo>
                  <a:lnTo>
                    <a:pt x="1186" y="203"/>
                  </a:lnTo>
                  <a:lnTo>
                    <a:pt x="1186" y="220"/>
                  </a:lnTo>
                  <a:lnTo>
                    <a:pt x="1177" y="228"/>
                  </a:lnTo>
                  <a:lnTo>
                    <a:pt x="1177" y="245"/>
                  </a:lnTo>
                  <a:lnTo>
                    <a:pt x="1169" y="254"/>
                  </a:lnTo>
                  <a:lnTo>
                    <a:pt x="1160" y="262"/>
                  </a:lnTo>
                  <a:lnTo>
                    <a:pt x="1152" y="271"/>
                  </a:lnTo>
                  <a:lnTo>
                    <a:pt x="1143" y="271"/>
                  </a:lnTo>
                  <a:lnTo>
                    <a:pt x="1126" y="271"/>
                  </a:lnTo>
                  <a:lnTo>
                    <a:pt x="1118" y="271"/>
                  </a:lnTo>
                  <a:lnTo>
                    <a:pt x="1109" y="271"/>
                  </a:lnTo>
                  <a:lnTo>
                    <a:pt x="1092" y="262"/>
                  </a:lnTo>
                  <a:lnTo>
                    <a:pt x="1084" y="262"/>
                  </a:lnTo>
                  <a:lnTo>
                    <a:pt x="1067" y="254"/>
                  </a:lnTo>
                  <a:lnTo>
                    <a:pt x="1058" y="254"/>
                  </a:lnTo>
                  <a:lnTo>
                    <a:pt x="1050" y="245"/>
                  </a:lnTo>
                  <a:lnTo>
                    <a:pt x="1033" y="237"/>
                  </a:lnTo>
                  <a:lnTo>
                    <a:pt x="1025" y="237"/>
                  </a:lnTo>
                  <a:lnTo>
                    <a:pt x="1016" y="237"/>
                  </a:lnTo>
                  <a:lnTo>
                    <a:pt x="974" y="228"/>
                  </a:lnTo>
                  <a:lnTo>
                    <a:pt x="931" y="237"/>
                  </a:lnTo>
                  <a:lnTo>
                    <a:pt x="889" y="245"/>
                  </a:lnTo>
                  <a:lnTo>
                    <a:pt x="847" y="262"/>
                  </a:lnTo>
                  <a:lnTo>
                    <a:pt x="813" y="288"/>
                  </a:lnTo>
                  <a:lnTo>
                    <a:pt x="770" y="322"/>
                  </a:lnTo>
                  <a:lnTo>
                    <a:pt x="737" y="355"/>
                  </a:lnTo>
                  <a:lnTo>
                    <a:pt x="703" y="389"/>
                  </a:lnTo>
                  <a:lnTo>
                    <a:pt x="677" y="432"/>
                  </a:lnTo>
                  <a:lnTo>
                    <a:pt x="643" y="466"/>
                  </a:lnTo>
                  <a:lnTo>
                    <a:pt x="618" y="508"/>
                  </a:lnTo>
                  <a:lnTo>
                    <a:pt x="593" y="550"/>
                  </a:lnTo>
                  <a:lnTo>
                    <a:pt x="567" y="593"/>
                  </a:lnTo>
                  <a:lnTo>
                    <a:pt x="550" y="635"/>
                  </a:lnTo>
                  <a:lnTo>
                    <a:pt x="533" y="669"/>
                  </a:lnTo>
                  <a:lnTo>
                    <a:pt x="508" y="69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1" name="Freeform 369"/>
            <p:cNvSpPr>
              <a:spLocks/>
            </p:cNvSpPr>
            <p:nvPr/>
          </p:nvSpPr>
          <p:spPr bwMode="auto">
            <a:xfrm>
              <a:off x="534" y="2321"/>
              <a:ext cx="84" cy="68"/>
            </a:xfrm>
            <a:custGeom>
              <a:avLst/>
              <a:gdLst>
                <a:gd name="T0" fmla="*/ 0 w 84"/>
                <a:gd name="T1" fmla="*/ 0 h 68"/>
                <a:gd name="T2" fmla="*/ 0 w 84"/>
                <a:gd name="T3" fmla="*/ 0 h 68"/>
                <a:gd name="T4" fmla="*/ 0 w 84"/>
                <a:gd name="T5" fmla="*/ 17 h 68"/>
                <a:gd name="T6" fmla="*/ 8 w 84"/>
                <a:gd name="T7" fmla="*/ 34 h 68"/>
                <a:gd name="T8" fmla="*/ 25 w 84"/>
                <a:gd name="T9" fmla="*/ 51 h 68"/>
                <a:gd name="T10" fmla="*/ 42 w 84"/>
                <a:gd name="T11" fmla="*/ 59 h 68"/>
                <a:gd name="T12" fmla="*/ 50 w 84"/>
                <a:gd name="T13" fmla="*/ 68 h 68"/>
                <a:gd name="T14" fmla="*/ 67 w 84"/>
                <a:gd name="T15" fmla="*/ 68 h 68"/>
                <a:gd name="T16" fmla="*/ 76 w 84"/>
                <a:gd name="T17" fmla="*/ 68 h 68"/>
                <a:gd name="T18" fmla="*/ 84 w 84"/>
                <a:gd name="T19" fmla="*/ 68 h 68"/>
                <a:gd name="T20" fmla="*/ 76 w 84"/>
                <a:gd name="T21" fmla="*/ 59 h 68"/>
                <a:gd name="T22" fmla="*/ 76 w 84"/>
                <a:gd name="T23" fmla="*/ 59 h 68"/>
                <a:gd name="T24" fmla="*/ 67 w 84"/>
                <a:gd name="T25" fmla="*/ 59 h 68"/>
                <a:gd name="T26" fmla="*/ 59 w 84"/>
                <a:gd name="T27" fmla="*/ 51 h 68"/>
                <a:gd name="T28" fmla="*/ 42 w 84"/>
                <a:gd name="T29" fmla="*/ 51 h 68"/>
                <a:gd name="T30" fmla="*/ 34 w 84"/>
                <a:gd name="T31" fmla="*/ 34 h 68"/>
                <a:gd name="T32" fmla="*/ 25 w 84"/>
                <a:gd name="T33" fmla="*/ 25 h 68"/>
                <a:gd name="T34" fmla="*/ 17 w 84"/>
                <a:gd name="T35" fmla="*/ 17 h 68"/>
                <a:gd name="T36" fmla="*/ 8 w 84"/>
                <a:gd name="T37" fmla="*/ 0 h 68"/>
                <a:gd name="T38" fmla="*/ 8 w 84"/>
                <a:gd name="T39" fmla="*/ 0 h 68"/>
                <a:gd name="T40" fmla="*/ 0 w 84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68"/>
                <a:gd name="T65" fmla="*/ 84 w 84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68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" y="34"/>
                  </a:lnTo>
                  <a:lnTo>
                    <a:pt x="25" y="51"/>
                  </a:lnTo>
                  <a:lnTo>
                    <a:pt x="42" y="59"/>
                  </a:lnTo>
                  <a:lnTo>
                    <a:pt x="50" y="68"/>
                  </a:lnTo>
                  <a:lnTo>
                    <a:pt x="67" y="68"/>
                  </a:lnTo>
                  <a:lnTo>
                    <a:pt x="76" y="68"/>
                  </a:lnTo>
                  <a:lnTo>
                    <a:pt x="84" y="68"/>
                  </a:lnTo>
                  <a:lnTo>
                    <a:pt x="76" y="59"/>
                  </a:lnTo>
                  <a:lnTo>
                    <a:pt x="67" y="59"/>
                  </a:lnTo>
                  <a:lnTo>
                    <a:pt x="59" y="51"/>
                  </a:lnTo>
                  <a:lnTo>
                    <a:pt x="42" y="51"/>
                  </a:lnTo>
                  <a:lnTo>
                    <a:pt x="34" y="34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2" name="Freeform 370"/>
            <p:cNvSpPr>
              <a:spLocks/>
            </p:cNvSpPr>
            <p:nvPr/>
          </p:nvSpPr>
          <p:spPr bwMode="auto">
            <a:xfrm>
              <a:off x="534" y="2270"/>
              <a:ext cx="17" cy="51"/>
            </a:xfrm>
            <a:custGeom>
              <a:avLst/>
              <a:gdLst>
                <a:gd name="T0" fmla="*/ 0 w 17"/>
                <a:gd name="T1" fmla="*/ 9 h 51"/>
                <a:gd name="T2" fmla="*/ 0 w 17"/>
                <a:gd name="T3" fmla="*/ 0 h 51"/>
                <a:gd name="T4" fmla="*/ 0 w 17"/>
                <a:gd name="T5" fmla="*/ 17 h 51"/>
                <a:gd name="T6" fmla="*/ 0 w 17"/>
                <a:gd name="T7" fmla="*/ 26 h 51"/>
                <a:gd name="T8" fmla="*/ 0 w 17"/>
                <a:gd name="T9" fmla="*/ 42 h 51"/>
                <a:gd name="T10" fmla="*/ 0 w 17"/>
                <a:gd name="T11" fmla="*/ 51 h 51"/>
                <a:gd name="T12" fmla="*/ 8 w 17"/>
                <a:gd name="T13" fmla="*/ 51 h 51"/>
                <a:gd name="T14" fmla="*/ 8 w 17"/>
                <a:gd name="T15" fmla="*/ 42 h 51"/>
                <a:gd name="T16" fmla="*/ 8 w 17"/>
                <a:gd name="T17" fmla="*/ 26 h 51"/>
                <a:gd name="T18" fmla="*/ 17 w 17"/>
                <a:gd name="T19" fmla="*/ 17 h 51"/>
                <a:gd name="T20" fmla="*/ 17 w 17"/>
                <a:gd name="T21" fmla="*/ 9 h 51"/>
                <a:gd name="T22" fmla="*/ 17 w 17"/>
                <a:gd name="T23" fmla="*/ 0 h 51"/>
                <a:gd name="T24" fmla="*/ 17 w 17"/>
                <a:gd name="T25" fmla="*/ 9 h 51"/>
                <a:gd name="T26" fmla="*/ 17 w 17"/>
                <a:gd name="T27" fmla="*/ 0 h 51"/>
                <a:gd name="T28" fmla="*/ 17 w 17"/>
                <a:gd name="T29" fmla="*/ 0 h 51"/>
                <a:gd name="T30" fmla="*/ 0 w 17"/>
                <a:gd name="T31" fmla="*/ 9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51"/>
                <a:gd name="T50" fmla="*/ 17 w 17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51">
                  <a:moveTo>
                    <a:pt x="0" y="9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42"/>
                  </a:lnTo>
                  <a:lnTo>
                    <a:pt x="8" y="26"/>
                  </a:lnTo>
                  <a:lnTo>
                    <a:pt x="17" y="17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3" name="Freeform 371"/>
            <p:cNvSpPr>
              <a:spLocks/>
            </p:cNvSpPr>
            <p:nvPr/>
          </p:nvSpPr>
          <p:spPr bwMode="auto">
            <a:xfrm>
              <a:off x="517" y="2143"/>
              <a:ext cx="34" cy="136"/>
            </a:xfrm>
            <a:custGeom>
              <a:avLst/>
              <a:gdLst>
                <a:gd name="T0" fmla="*/ 17 w 34"/>
                <a:gd name="T1" fmla="*/ 0 h 136"/>
                <a:gd name="T2" fmla="*/ 17 w 34"/>
                <a:gd name="T3" fmla="*/ 0 h 136"/>
                <a:gd name="T4" fmla="*/ 0 w 34"/>
                <a:gd name="T5" fmla="*/ 34 h 136"/>
                <a:gd name="T6" fmla="*/ 0 w 34"/>
                <a:gd name="T7" fmla="*/ 51 h 136"/>
                <a:gd name="T8" fmla="*/ 0 w 34"/>
                <a:gd name="T9" fmla="*/ 76 h 136"/>
                <a:gd name="T10" fmla="*/ 0 w 34"/>
                <a:gd name="T11" fmla="*/ 93 h 136"/>
                <a:gd name="T12" fmla="*/ 8 w 34"/>
                <a:gd name="T13" fmla="*/ 102 h 136"/>
                <a:gd name="T14" fmla="*/ 8 w 34"/>
                <a:gd name="T15" fmla="*/ 119 h 136"/>
                <a:gd name="T16" fmla="*/ 17 w 34"/>
                <a:gd name="T17" fmla="*/ 127 h 136"/>
                <a:gd name="T18" fmla="*/ 17 w 34"/>
                <a:gd name="T19" fmla="*/ 136 h 136"/>
                <a:gd name="T20" fmla="*/ 34 w 34"/>
                <a:gd name="T21" fmla="*/ 127 h 136"/>
                <a:gd name="T22" fmla="*/ 25 w 34"/>
                <a:gd name="T23" fmla="*/ 119 h 136"/>
                <a:gd name="T24" fmla="*/ 25 w 34"/>
                <a:gd name="T25" fmla="*/ 110 h 136"/>
                <a:gd name="T26" fmla="*/ 17 w 34"/>
                <a:gd name="T27" fmla="*/ 102 h 136"/>
                <a:gd name="T28" fmla="*/ 8 w 34"/>
                <a:gd name="T29" fmla="*/ 85 h 136"/>
                <a:gd name="T30" fmla="*/ 8 w 34"/>
                <a:gd name="T31" fmla="*/ 76 h 136"/>
                <a:gd name="T32" fmla="*/ 8 w 34"/>
                <a:gd name="T33" fmla="*/ 59 h 136"/>
                <a:gd name="T34" fmla="*/ 17 w 34"/>
                <a:gd name="T35" fmla="*/ 34 h 136"/>
                <a:gd name="T36" fmla="*/ 25 w 34"/>
                <a:gd name="T37" fmla="*/ 9 h 136"/>
                <a:gd name="T38" fmla="*/ 25 w 34"/>
                <a:gd name="T39" fmla="*/ 9 h 136"/>
                <a:gd name="T40" fmla="*/ 17 w 34"/>
                <a:gd name="T41" fmla="*/ 0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136"/>
                <a:gd name="T65" fmla="*/ 34 w 34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136">
                  <a:moveTo>
                    <a:pt x="17" y="0"/>
                  </a:moveTo>
                  <a:lnTo>
                    <a:pt x="17" y="0"/>
                  </a:lnTo>
                  <a:lnTo>
                    <a:pt x="0" y="34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0" y="93"/>
                  </a:lnTo>
                  <a:lnTo>
                    <a:pt x="8" y="102"/>
                  </a:lnTo>
                  <a:lnTo>
                    <a:pt x="8" y="119"/>
                  </a:lnTo>
                  <a:lnTo>
                    <a:pt x="17" y="127"/>
                  </a:lnTo>
                  <a:lnTo>
                    <a:pt x="17" y="136"/>
                  </a:lnTo>
                  <a:lnTo>
                    <a:pt x="34" y="127"/>
                  </a:lnTo>
                  <a:lnTo>
                    <a:pt x="25" y="119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8" y="85"/>
                  </a:lnTo>
                  <a:lnTo>
                    <a:pt x="8" y="76"/>
                  </a:lnTo>
                  <a:lnTo>
                    <a:pt x="8" y="59"/>
                  </a:lnTo>
                  <a:lnTo>
                    <a:pt x="17" y="34"/>
                  </a:lnTo>
                  <a:lnTo>
                    <a:pt x="25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4" name="Freeform 372"/>
            <p:cNvSpPr>
              <a:spLocks/>
            </p:cNvSpPr>
            <p:nvPr/>
          </p:nvSpPr>
          <p:spPr bwMode="auto">
            <a:xfrm>
              <a:off x="508" y="2075"/>
              <a:ext cx="51" cy="77"/>
            </a:xfrm>
            <a:custGeom>
              <a:avLst/>
              <a:gdLst>
                <a:gd name="T0" fmla="*/ 9 w 51"/>
                <a:gd name="T1" fmla="*/ 17 h 77"/>
                <a:gd name="T2" fmla="*/ 9 w 51"/>
                <a:gd name="T3" fmla="*/ 17 h 77"/>
                <a:gd name="T4" fmla="*/ 9 w 51"/>
                <a:gd name="T5" fmla="*/ 17 h 77"/>
                <a:gd name="T6" fmla="*/ 17 w 51"/>
                <a:gd name="T7" fmla="*/ 17 h 77"/>
                <a:gd name="T8" fmla="*/ 26 w 51"/>
                <a:gd name="T9" fmla="*/ 17 h 77"/>
                <a:gd name="T10" fmla="*/ 26 w 51"/>
                <a:gd name="T11" fmla="*/ 17 h 77"/>
                <a:gd name="T12" fmla="*/ 34 w 51"/>
                <a:gd name="T13" fmla="*/ 17 h 77"/>
                <a:gd name="T14" fmla="*/ 34 w 51"/>
                <a:gd name="T15" fmla="*/ 26 h 77"/>
                <a:gd name="T16" fmla="*/ 34 w 51"/>
                <a:gd name="T17" fmla="*/ 43 h 77"/>
                <a:gd name="T18" fmla="*/ 26 w 51"/>
                <a:gd name="T19" fmla="*/ 68 h 77"/>
                <a:gd name="T20" fmla="*/ 34 w 51"/>
                <a:gd name="T21" fmla="*/ 77 h 77"/>
                <a:gd name="T22" fmla="*/ 43 w 51"/>
                <a:gd name="T23" fmla="*/ 43 h 77"/>
                <a:gd name="T24" fmla="*/ 51 w 51"/>
                <a:gd name="T25" fmla="*/ 26 h 77"/>
                <a:gd name="T26" fmla="*/ 43 w 51"/>
                <a:gd name="T27" fmla="*/ 17 h 77"/>
                <a:gd name="T28" fmla="*/ 34 w 51"/>
                <a:gd name="T29" fmla="*/ 9 h 77"/>
                <a:gd name="T30" fmla="*/ 26 w 51"/>
                <a:gd name="T31" fmla="*/ 0 h 77"/>
                <a:gd name="T32" fmla="*/ 9 w 51"/>
                <a:gd name="T33" fmla="*/ 9 h 77"/>
                <a:gd name="T34" fmla="*/ 9 w 51"/>
                <a:gd name="T35" fmla="*/ 9 h 77"/>
                <a:gd name="T36" fmla="*/ 0 w 51"/>
                <a:gd name="T37" fmla="*/ 9 h 77"/>
                <a:gd name="T38" fmla="*/ 0 w 51"/>
                <a:gd name="T39" fmla="*/ 9 h 77"/>
                <a:gd name="T40" fmla="*/ 9 w 51"/>
                <a:gd name="T41" fmla="*/ 17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77"/>
                <a:gd name="T65" fmla="*/ 51 w 51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77">
                  <a:moveTo>
                    <a:pt x="9" y="17"/>
                  </a:moveTo>
                  <a:lnTo>
                    <a:pt x="9" y="17"/>
                  </a:lnTo>
                  <a:lnTo>
                    <a:pt x="17" y="17"/>
                  </a:lnTo>
                  <a:lnTo>
                    <a:pt x="26" y="17"/>
                  </a:lnTo>
                  <a:lnTo>
                    <a:pt x="34" y="17"/>
                  </a:lnTo>
                  <a:lnTo>
                    <a:pt x="34" y="26"/>
                  </a:lnTo>
                  <a:lnTo>
                    <a:pt x="34" y="43"/>
                  </a:lnTo>
                  <a:lnTo>
                    <a:pt x="26" y="68"/>
                  </a:lnTo>
                  <a:lnTo>
                    <a:pt x="34" y="77"/>
                  </a:lnTo>
                  <a:lnTo>
                    <a:pt x="43" y="43"/>
                  </a:lnTo>
                  <a:lnTo>
                    <a:pt x="51" y="26"/>
                  </a:lnTo>
                  <a:lnTo>
                    <a:pt x="43" y="17"/>
                  </a:lnTo>
                  <a:lnTo>
                    <a:pt x="34" y="9"/>
                  </a:lnTo>
                  <a:lnTo>
                    <a:pt x="26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5" name="Freeform 373"/>
            <p:cNvSpPr>
              <a:spLocks/>
            </p:cNvSpPr>
            <p:nvPr/>
          </p:nvSpPr>
          <p:spPr bwMode="auto">
            <a:xfrm>
              <a:off x="102" y="2084"/>
              <a:ext cx="415" cy="118"/>
            </a:xfrm>
            <a:custGeom>
              <a:avLst/>
              <a:gdLst>
                <a:gd name="T0" fmla="*/ 0 w 415"/>
                <a:gd name="T1" fmla="*/ 25 h 118"/>
                <a:gd name="T2" fmla="*/ 0 w 415"/>
                <a:gd name="T3" fmla="*/ 25 h 118"/>
                <a:gd name="T4" fmla="*/ 8 w 415"/>
                <a:gd name="T5" fmla="*/ 59 h 118"/>
                <a:gd name="T6" fmla="*/ 34 w 415"/>
                <a:gd name="T7" fmla="*/ 84 h 118"/>
                <a:gd name="T8" fmla="*/ 50 w 415"/>
                <a:gd name="T9" fmla="*/ 101 h 118"/>
                <a:gd name="T10" fmla="*/ 76 w 415"/>
                <a:gd name="T11" fmla="*/ 110 h 118"/>
                <a:gd name="T12" fmla="*/ 101 w 415"/>
                <a:gd name="T13" fmla="*/ 118 h 118"/>
                <a:gd name="T14" fmla="*/ 127 w 415"/>
                <a:gd name="T15" fmla="*/ 118 h 118"/>
                <a:gd name="T16" fmla="*/ 152 w 415"/>
                <a:gd name="T17" fmla="*/ 118 h 118"/>
                <a:gd name="T18" fmla="*/ 186 w 415"/>
                <a:gd name="T19" fmla="*/ 110 h 118"/>
                <a:gd name="T20" fmla="*/ 211 w 415"/>
                <a:gd name="T21" fmla="*/ 101 h 118"/>
                <a:gd name="T22" fmla="*/ 245 w 415"/>
                <a:gd name="T23" fmla="*/ 84 h 118"/>
                <a:gd name="T24" fmla="*/ 271 w 415"/>
                <a:gd name="T25" fmla="*/ 76 h 118"/>
                <a:gd name="T26" fmla="*/ 305 w 415"/>
                <a:gd name="T27" fmla="*/ 59 h 118"/>
                <a:gd name="T28" fmla="*/ 330 w 415"/>
                <a:gd name="T29" fmla="*/ 51 h 118"/>
                <a:gd name="T30" fmla="*/ 364 w 415"/>
                <a:gd name="T31" fmla="*/ 34 h 118"/>
                <a:gd name="T32" fmla="*/ 389 w 415"/>
                <a:gd name="T33" fmla="*/ 25 h 118"/>
                <a:gd name="T34" fmla="*/ 415 w 415"/>
                <a:gd name="T35" fmla="*/ 8 h 118"/>
                <a:gd name="T36" fmla="*/ 406 w 415"/>
                <a:gd name="T37" fmla="*/ 0 h 118"/>
                <a:gd name="T38" fmla="*/ 381 w 415"/>
                <a:gd name="T39" fmla="*/ 8 h 118"/>
                <a:gd name="T40" fmla="*/ 355 w 415"/>
                <a:gd name="T41" fmla="*/ 25 h 118"/>
                <a:gd name="T42" fmla="*/ 330 w 415"/>
                <a:gd name="T43" fmla="*/ 34 h 118"/>
                <a:gd name="T44" fmla="*/ 296 w 415"/>
                <a:gd name="T45" fmla="*/ 51 h 118"/>
                <a:gd name="T46" fmla="*/ 271 w 415"/>
                <a:gd name="T47" fmla="*/ 59 h 118"/>
                <a:gd name="T48" fmla="*/ 237 w 415"/>
                <a:gd name="T49" fmla="*/ 76 h 118"/>
                <a:gd name="T50" fmla="*/ 211 w 415"/>
                <a:gd name="T51" fmla="*/ 84 h 118"/>
                <a:gd name="T52" fmla="*/ 178 w 415"/>
                <a:gd name="T53" fmla="*/ 101 h 118"/>
                <a:gd name="T54" fmla="*/ 152 w 415"/>
                <a:gd name="T55" fmla="*/ 101 h 118"/>
                <a:gd name="T56" fmla="*/ 127 w 415"/>
                <a:gd name="T57" fmla="*/ 110 h 118"/>
                <a:gd name="T58" fmla="*/ 101 w 415"/>
                <a:gd name="T59" fmla="*/ 110 h 118"/>
                <a:gd name="T60" fmla="*/ 76 w 415"/>
                <a:gd name="T61" fmla="*/ 101 h 118"/>
                <a:gd name="T62" fmla="*/ 59 w 415"/>
                <a:gd name="T63" fmla="*/ 93 h 118"/>
                <a:gd name="T64" fmla="*/ 42 w 415"/>
                <a:gd name="T65" fmla="*/ 76 h 118"/>
                <a:gd name="T66" fmla="*/ 25 w 415"/>
                <a:gd name="T67" fmla="*/ 51 h 118"/>
                <a:gd name="T68" fmla="*/ 8 w 415"/>
                <a:gd name="T69" fmla="*/ 25 h 118"/>
                <a:gd name="T70" fmla="*/ 8 w 415"/>
                <a:gd name="T71" fmla="*/ 25 h 118"/>
                <a:gd name="T72" fmla="*/ 0 w 415"/>
                <a:gd name="T73" fmla="*/ 25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5"/>
                <a:gd name="T112" fmla="*/ 0 h 118"/>
                <a:gd name="T113" fmla="*/ 415 w 415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5" h="118">
                  <a:moveTo>
                    <a:pt x="0" y="25"/>
                  </a:moveTo>
                  <a:lnTo>
                    <a:pt x="0" y="25"/>
                  </a:lnTo>
                  <a:lnTo>
                    <a:pt x="8" y="59"/>
                  </a:lnTo>
                  <a:lnTo>
                    <a:pt x="34" y="84"/>
                  </a:lnTo>
                  <a:lnTo>
                    <a:pt x="50" y="101"/>
                  </a:lnTo>
                  <a:lnTo>
                    <a:pt x="76" y="110"/>
                  </a:lnTo>
                  <a:lnTo>
                    <a:pt x="101" y="118"/>
                  </a:lnTo>
                  <a:lnTo>
                    <a:pt x="127" y="118"/>
                  </a:lnTo>
                  <a:lnTo>
                    <a:pt x="152" y="118"/>
                  </a:lnTo>
                  <a:lnTo>
                    <a:pt x="186" y="110"/>
                  </a:lnTo>
                  <a:lnTo>
                    <a:pt x="211" y="101"/>
                  </a:lnTo>
                  <a:lnTo>
                    <a:pt x="245" y="84"/>
                  </a:lnTo>
                  <a:lnTo>
                    <a:pt x="271" y="76"/>
                  </a:lnTo>
                  <a:lnTo>
                    <a:pt x="305" y="59"/>
                  </a:lnTo>
                  <a:lnTo>
                    <a:pt x="330" y="51"/>
                  </a:lnTo>
                  <a:lnTo>
                    <a:pt x="364" y="34"/>
                  </a:lnTo>
                  <a:lnTo>
                    <a:pt x="389" y="25"/>
                  </a:lnTo>
                  <a:lnTo>
                    <a:pt x="415" y="8"/>
                  </a:lnTo>
                  <a:lnTo>
                    <a:pt x="406" y="0"/>
                  </a:lnTo>
                  <a:lnTo>
                    <a:pt x="381" y="8"/>
                  </a:lnTo>
                  <a:lnTo>
                    <a:pt x="355" y="25"/>
                  </a:lnTo>
                  <a:lnTo>
                    <a:pt x="330" y="34"/>
                  </a:lnTo>
                  <a:lnTo>
                    <a:pt x="296" y="51"/>
                  </a:lnTo>
                  <a:lnTo>
                    <a:pt x="271" y="59"/>
                  </a:lnTo>
                  <a:lnTo>
                    <a:pt x="237" y="76"/>
                  </a:lnTo>
                  <a:lnTo>
                    <a:pt x="211" y="84"/>
                  </a:lnTo>
                  <a:lnTo>
                    <a:pt x="178" y="101"/>
                  </a:lnTo>
                  <a:lnTo>
                    <a:pt x="152" y="101"/>
                  </a:lnTo>
                  <a:lnTo>
                    <a:pt x="127" y="110"/>
                  </a:lnTo>
                  <a:lnTo>
                    <a:pt x="101" y="110"/>
                  </a:lnTo>
                  <a:lnTo>
                    <a:pt x="76" y="101"/>
                  </a:lnTo>
                  <a:lnTo>
                    <a:pt x="59" y="93"/>
                  </a:lnTo>
                  <a:lnTo>
                    <a:pt x="42" y="76"/>
                  </a:lnTo>
                  <a:lnTo>
                    <a:pt x="25" y="51"/>
                  </a:lnTo>
                  <a:lnTo>
                    <a:pt x="8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6" name="Freeform 374"/>
            <p:cNvSpPr>
              <a:spLocks/>
            </p:cNvSpPr>
            <p:nvPr/>
          </p:nvSpPr>
          <p:spPr bwMode="auto">
            <a:xfrm>
              <a:off x="93" y="2058"/>
              <a:ext cx="229" cy="68"/>
            </a:xfrm>
            <a:custGeom>
              <a:avLst/>
              <a:gdLst>
                <a:gd name="T0" fmla="*/ 220 w 229"/>
                <a:gd name="T1" fmla="*/ 0 h 68"/>
                <a:gd name="T2" fmla="*/ 220 w 229"/>
                <a:gd name="T3" fmla="*/ 0 h 68"/>
                <a:gd name="T4" fmla="*/ 203 w 229"/>
                <a:gd name="T5" fmla="*/ 26 h 68"/>
                <a:gd name="T6" fmla="*/ 187 w 229"/>
                <a:gd name="T7" fmla="*/ 34 h 68"/>
                <a:gd name="T8" fmla="*/ 170 w 229"/>
                <a:gd name="T9" fmla="*/ 51 h 68"/>
                <a:gd name="T10" fmla="*/ 153 w 229"/>
                <a:gd name="T11" fmla="*/ 51 h 68"/>
                <a:gd name="T12" fmla="*/ 136 w 229"/>
                <a:gd name="T13" fmla="*/ 51 h 68"/>
                <a:gd name="T14" fmla="*/ 119 w 229"/>
                <a:gd name="T15" fmla="*/ 51 h 68"/>
                <a:gd name="T16" fmla="*/ 93 w 229"/>
                <a:gd name="T17" fmla="*/ 51 h 68"/>
                <a:gd name="T18" fmla="*/ 76 w 229"/>
                <a:gd name="T19" fmla="*/ 43 h 68"/>
                <a:gd name="T20" fmla="*/ 59 w 229"/>
                <a:gd name="T21" fmla="*/ 43 h 68"/>
                <a:gd name="T22" fmla="*/ 51 w 229"/>
                <a:gd name="T23" fmla="*/ 34 h 68"/>
                <a:gd name="T24" fmla="*/ 34 w 229"/>
                <a:gd name="T25" fmla="*/ 26 h 68"/>
                <a:gd name="T26" fmla="*/ 26 w 229"/>
                <a:gd name="T27" fmla="*/ 26 h 68"/>
                <a:gd name="T28" fmla="*/ 9 w 229"/>
                <a:gd name="T29" fmla="*/ 26 h 68"/>
                <a:gd name="T30" fmla="*/ 0 w 229"/>
                <a:gd name="T31" fmla="*/ 34 h 68"/>
                <a:gd name="T32" fmla="*/ 0 w 229"/>
                <a:gd name="T33" fmla="*/ 43 h 68"/>
                <a:gd name="T34" fmla="*/ 9 w 229"/>
                <a:gd name="T35" fmla="*/ 51 h 68"/>
                <a:gd name="T36" fmla="*/ 17 w 229"/>
                <a:gd name="T37" fmla="*/ 51 h 68"/>
                <a:gd name="T38" fmla="*/ 17 w 229"/>
                <a:gd name="T39" fmla="*/ 43 h 68"/>
                <a:gd name="T40" fmla="*/ 17 w 229"/>
                <a:gd name="T41" fmla="*/ 34 h 68"/>
                <a:gd name="T42" fmla="*/ 9 w 229"/>
                <a:gd name="T43" fmla="*/ 34 h 68"/>
                <a:gd name="T44" fmla="*/ 17 w 229"/>
                <a:gd name="T45" fmla="*/ 34 h 68"/>
                <a:gd name="T46" fmla="*/ 26 w 229"/>
                <a:gd name="T47" fmla="*/ 43 h 68"/>
                <a:gd name="T48" fmla="*/ 43 w 229"/>
                <a:gd name="T49" fmla="*/ 43 h 68"/>
                <a:gd name="T50" fmla="*/ 59 w 229"/>
                <a:gd name="T51" fmla="*/ 51 h 68"/>
                <a:gd name="T52" fmla="*/ 76 w 229"/>
                <a:gd name="T53" fmla="*/ 60 h 68"/>
                <a:gd name="T54" fmla="*/ 93 w 229"/>
                <a:gd name="T55" fmla="*/ 60 h 68"/>
                <a:gd name="T56" fmla="*/ 119 w 229"/>
                <a:gd name="T57" fmla="*/ 68 h 68"/>
                <a:gd name="T58" fmla="*/ 136 w 229"/>
                <a:gd name="T59" fmla="*/ 68 h 68"/>
                <a:gd name="T60" fmla="*/ 153 w 229"/>
                <a:gd name="T61" fmla="*/ 68 h 68"/>
                <a:gd name="T62" fmla="*/ 178 w 229"/>
                <a:gd name="T63" fmla="*/ 60 h 68"/>
                <a:gd name="T64" fmla="*/ 195 w 229"/>
                <a:gd name="T65" fmla="*/ 51 h 68"/>
                <a:gd name="T66" fmla="*/ 212 w 229"/>
                <a:gd name="T67" fmla="*/ 34 h 68"/>
                <a:gd name="T68" fmla="*/ 229 w 229"/>
                <a:gd name="T69" fmla="*/ 9 h 68"/>
                <a:gd name="T70" fmla="*/ 229 w 229"/>
                <a:gd name="T71" fmla="*/ 9 h 68"/>
                <a:gd name="T72" fmla="*/ 220 w 229"/>
                <a:gd name="T73" fmla="*/ 0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68"/>
                <a:gd name="T113" fmla="*/ 229 w 229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68">
                  <a:moveTo>
                    <a:pt x="220" y="0"/>
                  </a:moveTo>
                  <a:lnTo>
                    <a:pt x="220" y="0"/>
                  </a:lnTo>
                  <a:lnTo>
                    <a:pt x="203" y="26"/>
                  </a:lnTo>
                  <a:lnTo>
                    <a:pt x="187" y="34"/>
                  </a:lnTo>
                  <a:lnTo>
                    <a:pt x="170" y="51"/>
                  </a:lnTo>
                  <a:lnTo>
                    <a:pt x="153" y="51"/>
                  </a:lnTo>
                  <a:lnTo>
                    <a:pt x="136" y="51"/>
                  </a:lnTo>
                  <a:lnTo>
                    <a:pt x="119" y="51"/>
                  </a:lnTo>
                  <a:lnTo>
                    <a:pt x="93" y="51"/>
                  </a:lnTo>
                  <a:lnTo>
                    <a:pt x="76" y="43"/>
                  </a:lnTo>
                  <a:lnTo>
                    <a:pt x="59" y="43"/>
                  </a:lnTo>
                  <a:lnTo>
                    <a:pt x="51" y="34"/>
                  </a:lnTo>
                  <a:lnTo>
                    <a:pt x="34" y="26"/>
                  </a:lnTo>
                  <a:lnTo>
                    <a:pt x="26" y="26"/>
                  </a:lnTo>
                  <a:lnTo>
                    <a:pt x="9" y="26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17" y="43"/>
                  </a:lnTo>
                  <a:lnTo>
                    <a:pt x="17" y="34"/>
                  </a:lnTo>
                  <a:lnTo>
                    <a:pt x="9" y="34"/>
                  </a:lnTo>
                  <a:lnTo>
                    <a:pt x="17" y="34"/>
                  </a:lnTo>
                  <a:lnTo>
                    <a:pt x="26" y="43"/>
                  </a:lnTo>
                  <a:lnTo>
                    <a:pt x="43" y="43"/>
                  </a:lnTo>
                  <a:lnTo>
                    <a:pt x="59" y="51"/>
                  </a:lnTo>
                  <a:lnTo>
                    <a:pt x="76" y="60"/>
                  </a:lnTo>
                  <a:lnTo>
                    <a:pt x="93" y="60"/>
                  </a:lnTo>
                  <a:lnTo>
                    <a:pt x="119" y="68"/>
                  </a:lnTo>
                  <a:lnTo>
                    <a:pt x="136" y="68"/>
                  </a:lnTo>
                  <a:lnTo>
                    <a:pt x="153" y="68"/>
                  </a:lnTo>
                  <a:lnTo>
                    <a:pt x="178" y="60"/>
                  </a:lnTo>
                  <a:lnTo>
                    <a:pt x="195" y="51"/>
                  </a:lnTo>
                  <a:lnTo>
                    <a:pt x="212" y="34"/>
                  </a:lnTo>
                  <a:lnTo>
                    <a:pt x="229" y="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7" name="Freeform 375"/>
            <p:cNvSpPr>
              <a:spLocks/>
            </p:cNvSpPr>
            <p:nvPr/>
          </p:nvSpPr>
          <p:spPr bwMode="auto">
            <a:xfrm>
              <a:off x="313" y="1830"/>
              <a:ext cx="77" cy="237"/>
            </a:xfrm>
            <a:custGeom>
              <a:avLst/>
              <a:gdLst>
                <a:gd name="T0" fmla="*/ 68 w 77"/>
                <a:gd name="T1" fmla="*/ 0 h 237"/>
                <a:gd name="T2" fmla="*/ 68 w 77"/>
                <a:gd name="T3" fmla="*/ 0 h 237"/>
                <a:gd name="T4" fmla="*/ 51 w 77"/>
                <a:gd name="T5" fmla="*/ 25 h 237"/>
                <a:gd name="T6" fmla="*/ 43 w 77"/>
                <a:gd name="T7" fmla="*/ 59 h 237"/>
                <a:gd name="T8" fmla="*/ 34 w 77"/>
                <a:gd name="T9" fmla="*/ 84 h 237"/>
                <a:gd name="T10" fmla="*/ 26 w 77"/>
                <a:gd name="T11" fmla="*/ 118 h 237"/>
                <a:gd name="T12" fmla="*/ 17 w 77"/>
                <a:gd name="T13" fmla="*/ 152 h 237"/>
                <a:gd name="T14" fmla="*/ 17 w 77"/>
                <a:gd name="T15" fmla="*/ 178 h 237"/>
                <a:gd name="T16" fmla="*/ 9 w 77"/>
                <a:gd name="T17" fmla="*/ 203 h 237"/>
                <a:gd name="T18" fmla="*/ 0 w 77"/>
                <a:gd name="T19" fmla="*/ 228 h 237"/>
                <a:gd name="T20" fmla="*/ 9 w 77"/>
                <a:gd name="T21" fmla="*/ 237 h 237"/>
                <a:gd name="T22" fmla="*/ 17 w 77"/>
                <a:gd name="T23" fmla="*/ 211 h 237"/>
                <a:gd name="T24" fmla="*/ 26 w 77"/>
                <a:gd name="T25" fmla="*/ 186 h 237"/>
                <a:gd name="T26" fmla="*/ 34 w 77"/>
                <a:gd name="T27" fmla="*/ 152 h 237"/>
                <a:gd name="T28" fmla="*/ 43 w 77"/>
                <a:gd name="T29" fmla="*/ 118 h 237"/>
                <a:gd name="T30" fmla="*/ 51 w 77"/>
                <a:gd name="T31" fmla="*/ 84 h 237"/>
                <a:gd name="T32" fmla="*/ 60 w 77"/>
                <a:gd name="T33" fmla="*/ 59 h 237"/>
                <a:gd name="T34" fmla="*/ 68 w 77"/>
                <a:gd name="T35" fmla="*/ 34 h 237"/>
                <a:gd name="T36" fmla="*/ 77 w 77"/>
                <a:gd name="T37" fmla="*/ 8 h 237"/>
                <a:gd name="T38" fmla="*/ 77 w 77"/>
                <a:gd name="T39" fmla="*/ 8 h 237"/>
                <a:gd name="T40" fmla="*/ 68 w 77"/>
                <a:gd name="T41" fmla="*/ 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237"/>
                <a:gd name="T65" fmla="*/ 77 w 77"/>
                <a:gd name="T66" fmla="*/ 237 h 2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237">
                  <a:moveTo>
                    <a:pt x="68" y="0"/>
                  </a:moveTo>
                  <a:lnTo>
                    <a:pt x="68" y="0"/>
                  </a:lnTo>
                  <a:lnTo>
                    <a:pt x="51" y="25"/>
                  </a:lnTo>
                  <a:lnTo>
                    <a:pt x="43" y="59"/>
                  </a:lnTo>
                  <a:lnTo>
                    <a:pt x="34" y="84"/>
                  </a:lnTo>
                  <a:lnTo>
                    <a:pt x="26" y="118"/>
                  </a:lnTo>
                  <a:lnTo>
                    <a:pt x="17" y="152"/>
                  </a:lnTo>
                  <a:lnTo>
                    <a:pt x="17" y="178"/>
                  </a:lnTo>
                  <a:lnTo>
                    <a:pt x="9" y="203"/>
                  </a:lnTo>
                  <a:lnTo>
                    <a:pt x="0" y="228"/>
                  </a:lnTo>
                  <a:lnTo>
                    <a:pt x="9" y="237"/>
                  </a:lnTo>
                  <a:lnTo>
                    <a:pt x="17" y="211"/>
                  </a:lnTo>
                  <a:lnTo>
                    <a:pt x="26" y="186"/>
                  </a:lnTo>
                  <a:lnTo>
                    <a:pt x="34" y="152"/>
                  </a:lnTo>
                  <a:lnTo>
                    <a:pt x="43" y="118"/>
                  </a:lnTo>
                  <a:lnTo>
                    <a:pt x="51" y="84"/>
                  </a:lnTo>
                  <a:lnTo>
                    <a:pt x="60" y="59"/>
                  </a:lnTo>
                  <a:lnTo>
                    <a:pt x="68" y="34"/>
                  </a:lnTo>
                  <a:lnTo>
                    <a:pt x="77" y="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8" name="Freeform 376"/>
            <p:cNvSpPr>
              <a:spLocks/>
            </p:cNvSpPr>
            <p:nvPr/>
          </p:nvSpPr>
          <p:spPr bwMode="auto">
            <a:xfrm>
              <a:off x="381" y="1694"/>
              <a:ext cx="212" cy="144"/>
            </a:xfrm>
            <a:custGeom>
              <a:avLst/>
              <a:gdLst>
                <a:gd name="T0" fmla="*/ 212 w 212"/>
                <a:gd name="T1" fmla="*/ 0 h 144"/>
                <a:gd name="T2" fmla="*/ 212 w 212"/>
                <a:gd name="T3" fmla="*/ 0 h 144"/>
                <a:gd name="T4" fmla="*/ 195 w 212"/>
                <a:gd name="T5" fmla="*/ 0 h 144"/>
                <a:gd name="T6" fmla="*/ 178 w 212"/>
                <a:gd name="T7" fmla="*/ 9 h 144"/>
                <a:gd name="T8" fmla="*/ 161 w 212"/>
                <a:gd name="T9" fmla="*/ 9 h 144"/>
                <a:gd name="T10" fmla="*/ 144 w 212"/>
                <a:gd name="T11" fmla="*/ 17 h 144"/>
                <a:gd name="T12" fmla="*/ 127 w 212"/>
                <a:gd name="T13" fmla="*/ 17 h 144"/>
                <a:gd name="T14" fmla="*/ 119 w 212"/>
                <a:gd name="T15" fmla="*/ 26 h 144"/>
                <a:gd name="T16" fmla="*/ 102 w 212"/>
                <a:gd name="T17" fmla="*/ 34 h 144"/>
                <a:gd name="T18" fmla="*/ 85 w 212"/>
                <a:gd name="T19" fmla="*/ 42 h 144"/>
                <a:gd name="T20" fmla="*/ 76 w 212"/>
                <a:gd name="T21" fmla="*/ 51 h 144"/>
                <a:gd name="T22" fmla="*/ 59 w 212"/>
                <a:gd name="T23" fmla="*/ 59 h 144"/>
                <a:gd name="T24" fmla="*/ 51 w 212"/>
                <a:gd name="T25" fmla="*/ 68 h 144"/>
                <a:gd name="T26" fmla="*/ 34 w 212"/>
                <a:gd name="T27" fmla="*/ 85 h 144"/>
                <a:gd name="T28" fmla="*/ 26 w 212"/>
                <a:gd name="T29" fmla="*/ 93 h 144"/>
                <a:gd name="T30" fmla="*/ 17 w 212"/>
                <a:gd name="T31" fmla="*/ 110 h 144"/>
                <a:gd name="T32" fmla="*/ 9 w 212"/>
                <a:gd name="T33" fmla="*/ 119 h 144"/>
                <a:gd name="T34" fmla="*/ 0 w 212"/>
                <a:gd name="T35" fmla="*/ 136 h 144"/>
                <a:gd name="T36" fmla="*/ 9 w 212"/>
                <a:gd name="T37" fmla="*/ 144 h 144"/>
                <a:gd name="T38" fmla="*/ 17 w 212"/>
                <a:gd name="T39" fmla="*/ 127 h 144"/>
                <a:gd name="T40" fmla="*/ 26 w 212"/>
                <a:gd name="T41" fmla="*/ 119 h 144"/>
                <a:gd name="T42" fmla="*/ 34 w 212"/>
                <a:gd name="T43" fmla="*/ 102 h 144"/>
                <a:gd name="T44" fmla="*/ 43 w 212"/>
                <a:gd name="T45" fmla="*/ 93 h 144"/>
                <a:gd name="T46" fmla="*/ 59 w 212"/>
                <a:gd name="T47" fmla="*/ 85 h 144"/>
                <a:gd name="T48" fmla="*/ 68 w 212"/>
                <a:gd name="T49" fmla="*/ 68 h 144"/>
                <a:gd name="T50" fmla="*/ 76 w 212"/>
                <a:gd name="T51" fmla="*/ 59 h 144"/>
                <a:gd name="T52" fmla="*/ 93 w 212"/>
                <a:gd name="T53" fmla="*/ 51 h 144"/>
                <a:gd name="T54" fmla="*/ 102 w 212"/>
                <a:gd name="T55" fmla="*/ 42 h 144"/>
                <a:gd name="T56" fmla="*/ 119 w 212"/>
                <a:gd name="T57" fmla="*/ 42 h 144"/>
                <a:gd name="T58" fmla="*/ 136 w 212"/>
                <a:gd name="T59" fmla="*/ 34 h 144"/>
                <a:gd name="T60" fmla="*/ 153 w 212"/>
                <a:gd name="T61" fmla="*/ 26 h 144"/>
                <a:gd name="T62" fmla="*/ 161 w 212"/>
                <a:gd name="T63" fmla="*/ 26 h 144"/>
                <a:gd name="T64" fmla="*/ 178 w 212"/>
                <a:gd name="T65" fmla="*/ 17 h 144"/>
                <a:gd name="T66" fmla="*/ 195 w 212"/>
                <a:gd name="T67" fmla="*/ 17 h 144"/>
                <a:gd name="T68" fmla="*/ 212 w 212"/>
                <a:gd name="T69" fmla="*/ 9 h 144"/>
                <a:gd name="T70" fmla="*/ 212 w 212"/>
                <a:gd name="T71" fmla="*/ 9 h 144"/>
                <a:gd name="T72" fmla="*/ 212 w 212"/>
                <a:gd name="T73" fmla="*/ 0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2"/>
                <a:gd name="T112" fmla="*/ 0 h 144"/>
                <a:gd name="T113" fmla="*/ 212 w 212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2" h="144">
                  <a:moveTo>
                    <a:pt x="212" y="0"/>
                  </a:move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9"/>
                  </a:lnTo>
                  <a:lnTo>
                    <a:pt x="144" y="17"/>
                  </a:lnTo>
                  <a:lnTo>
                    <a:pt x="127" y="17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5" y="42"/>
                  </a:lnTo>
                  <a:lnTo>
                    <a:pt x="76" y="51"/>
                  </a:lnTo>
                  <a:lnTo>
                    <a:pt x="59" y="59"/>
                  </a:lnTo>
                  <a:lnTo>
                    <a:pt x="51" y="68"/>
                  </a:lnTo>
                  <a:lnTo>
                    <a:pt x="34" y="85"/>
                  </a:lnTo>
                  <a:lnTo>
                    <a:pt x="26" y="93"/>
                  </a:lnTo>
                  <a:lnTo>
                    <a:pt x="17" y="110"/>
                  </a:lnTo>
                  <a:lnTo>
                    <a:pt x="9" y="119"/>
                  </a:lnTo>
                  <a:lnTo>
                    <a:pt x="0" y="136"/>
                  </a:lnTo>
                  <a:lnTo>
                    <a:pt x="9" y="144"/>
                  </a:lnTo>
                  <a:lnTo>
                    <a:pt x="17" y="127"/>
                  </a:lnTo>
                  <a:lnTo>
                    <a:pt x="26" y="119"/>
                  </a:lnTo>
                  <a:lnTo>
                    <a:pt x="34" y="102"/>
                  </a:lnTo>
                  <a:lnTo>
                    <a:pt x="43" y="93"/>
                  </a:lnTo>
                  <a:lnTo>
                    <a:pt x="59" y="85"/>
                  </a:lnTo>
                  <a:lnTo>
                    <a:pt x="68" y="68"/>
                  </a:lnTo>
                  <a:lnTo>
                    <a:pt x="76" y="59"/>
                  </a:lnTo>
                  <a:lnTo>
                    <a:pt x="93" y="51"/>
                  </a:lnTo>
                  <a:lnTo>
                    <a:pt x="102" y="42"/>
                  </a:lnTo>
                  <a:lnTo>
                    <a:pt x="119" y="42"/>
                  </a:lnTo>
                  <a:lnTo>
                    <a:pt x="136" y="34"/>
                  </a:lnTo>
                  <a:lnTo>
                    <a:pt x="153" y="26"/>
                  </a:lnTo>
                  <a:lnTo>
                    <a:pt x="161" y="26"/>
                  </a:lnTo>
                  <a:lnTo>
                    <a:pt x="178" y="17"/>
                  </a:lnTo>
                  <a:lnTo>
                    <a:pt x="195" y="17"/>
                  </a:lnTo>
                  <a:lnTo>
                    <a:pt x="212" y="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99" name="Freeform 377"/>
            <p:cNvSpPr>
              <a:spLocks/>
            </p:cNvSpPr>
            <p:nvPr/>
          </p:nvSpPr>
          <p:spPr bwMode="auto">
            <a:xfrm>
              <a:off x="593" y="1686"/>
              <a:ext cx="271" cy="76"/>
            </a:xfrm>
            <a:custGeom>
              <a:avLst/>
              <a:gdLst>
                <a:gd name="T0" fmla="*/ 271 w 271"/>
                <a:gd name="T1" fmla="*/ 76 h 76"/>
                <a:gd name="T2" fmla="*/ 271 w 271"/>
                <a:gd name="T3" fmla="*/ 59 h 76"/>
                <a:gd name="T4" fmla="*/ 263 w 271"/>
                <a:gd name="T5" fmla="*/ 50 h 76"/>
                <a:gd name="T6" fmla="*/ 254 w 271"/>
                <a:gd name="T7" fmla="*/ 42 h 76"/>
                <a:gd name="T8" fmla="*/ 237 w 271"/>
                <a:gd name="T9" fmla="*/ 25 h 76"/>
                <a:gd name="T10" fmla="*/ 220 w 271"/>
                <a:gd name="T11" fmla="*/ 25 h 76"/>
                <a:gd name="T12" fmla="*/ 203 w 271"/>
                <a:gd name="T13" fmla="*/ 17 h 76"/>
                <a:gd name="T14" fmla="*/ 186 w 271"/>
                <a:gd name="T15" fmla="*/ 8 h 76"/>
                <a:gd name="T16" fmla="*/ 169 w 271"/>
                <a:gd name="T17" fmla="*/ 8 h 76"/>
                <a:gd name="T18" fmla="*/ 144 w 271"/>
                <a:gd name="T19" fmla="*/ 0 h 76"/>
                <a:gd name="T20" fmla="*/ 127 w 271"/>
                <a:gd name="T21" fmla="*/ 0 h 76"/>
                <a:gd name="T22" fmla="*/ 102 w 271"/>
                <a:gd name="T23" fmla="*/ 0 h 76"/>
                <a:gd name="T24" fmla="*/ 85 w 271"/>
                <a:gd name="T25" fmla="*/ 0 h 76"/>
                <a:gd name="T26" fmla="*/ 68 w 271"/>
                <a:gd name="T27" fmla="*/ 0 h 76"/>
                <a:gd name="T28" fmla="*/ 51 w 271"/>
                <a:gd name="T29" fmla="*/ 0 h 76"/>
                <a:gd name="T30" fmla="*/ 34 w 271"/>
                <a:gd name="T31" fmla="*/ 0 h 76"/>
                <a:gd name="T32" fmla="*/ 17 w 271"/>
                <a:gd name="T33" fmla="*/ 0 h 76"/>
                <a:gd name="T34" fmla="*/ 0 w 271"/>
                <a:gd name="T35" fmla="*/ 8 h 76"/>
                <a:gd name="T36" fmla="*/ 0 w 271"/>
                <a:gd name="T37" fmla="*/ 17 h 76"/>
                <a:gd name="T38" fmla="*/ 17 w 271"/>
                <a:gd name="T39" fmla="*/ 17 h 76"/>
                <a:gd name="T40" fmla="*/ 34 w 271"/>
                <a:gd name="T41" fmla="*/ 8 h 76"/>
                <a:gd name="T42" fmla="*/ 51 w 271"/>
                <a:gd name="T43" fmla="*/ 8 h 76"/>
                <a:gd name="T44" fmla="*/ 68 w 271"/>
                <a:gd name="T45" fmla="*/ 8 h 76"/>
                <a:gd name="T46" fmla="*/ 85 w 271"/>
                <a:gd name="T47" fmla="*/ 8 h 76"/>
                <a:gd name="T48" fmla="*/ 102 w 271"/>
                <a:gd name="T49" fmla="*/ 8 h 76"/>
                <a:gd name="T50" fmla="*/ 127 w 271"/>
                <a:gd name="T51" fmla="*/ 8 h 76"/>
                <a:gd name="T52" fmla="*/ 144 w 271"/>
                <a:gd name="T53" fmla="*/ 17 h 76"/>
                <a:gd name="T54" fmla="*/ 161 w 271"/>
                <a:gd name="T55" fmla="*/ 17 h 76"/>
                <a:gd name="T56" fmla="*/ 186 w 271"/>
                <a:gd name="T57" fmla="*/ 25 h 76"/>
                <a:gd name="T58" fmla="*/ 203 w 271"/>
                <a:gd name="T59" fmla="*/ 25 h 76"/>
                <a:gd name="T60" fmla="*/ 212 w 271"/>
                <a:gd name="T61" fmla="*/ 34 h 76"/>
                <a:gd name="T62" fmla="*/ 229 w 271"/>
                <a:gd name="T63" fmla="*/ 42 h 76"/>
                <a:gd name="T64" fmla="*/ 246 w 271"/>
                <a:gd name="T65" fmla="*/ 50 h 76"/>
                <a:gd name="T66" fmla="*/ 254 w 271"/>
                <a:gd name="T67" fmla="*/ 59 h 76"/>
                <a:gd name="T68" fmla="*/ 263 w 271"/>
                <a:gd name="T69" fmla="*/ 67 h 76"/>
                <a:gd name="T70" fmla="*/ 263 w 271"/>
                <a:gd name="T71" fmla="*/ 59 h 76"/>
                <a:gd name="T72" fmla="*/ 271 w 271"/>
                <a:gd name="T73" fmla="*/ 76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1"/>
                <a:gd name="T112" fmla="*/ 0 h 76"/>
                <a:gd name="T113" fmla="*/ 271 w 271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1" h="76">
                  <a:moveTo>
                    <a:pt x="271" y="76"/>
                  </a:moveTo>
                  <a:lnTo>
                    <a:pt x="271" y="59"/>
                  </a:lnTo>
                  <a:lnTo>
                    <a:pt x="263" y="50"/>
                  </a:lnTo>
                  <a:lnTo>
                    <a:pt x="254" y="42"/>
                  </a:lnTo>
                  <a:lnTo>
                    <a:pt x="237" y="25"/>
                  </a:lnTo>
                  <a:lnTo>
                    <a:pt x="220" y="25"/>
                  </a:lnTo>
                  <a:lnTo>
                    <a:pt x="203" y="17"/>
                  </a:lnTo>
                  <a:lnTo>
                    <a:pt x="186" y="8"/>
                  </a:lnTo>
                  <a:lnTo>
                    <a:pt x="169" y="8"/>
                  </a:lnTo>
                  <a:lnTo>
                    <a:pt x="144" y="0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34" y="8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85" y="8"/>
                  </a:lnTo>
                  <a:lnTo>
                    <a:pt x="102" y="8"/>
                  </a:lnTo>
                  <a:lnTo>
                    <a:pt x="127" y="8"/>
                  </a:lnTo>
                  <a:lnTo>
                    <a:pt x="144" y="17"/>
                  </a:lnTo>
                  <a:lnTo>
                    <a:pt x="161" y="17"/>
                  </a:lnTo>
                  <a:lnTo>
                    <a:pt x="186" y="25"/>
                  </a:lnTo>
                  <a:lnTo>
                    <a:pt x="203" y="25"/>
                  </a:lnTo>
                  <a:lnTo>
                    <a:pt x="212" y="34"/>
                  </a:lnTo>
                  <a:lnTo>
                    <a:pt x="229" y="42"/>
                  </a:lnTo>
                  <a:lnTo>
                    <a:pt x="246" y="50"/>
                  </a:lnTo>
                  <a:lnTo>
                    <a:pt x="254" y="59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7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0" name="Freeform 378"/>
            <p:cNvSpPr>
              <a:spLocks/>
            </p:cNvSpPr>
            <p:nvPr/>
          </p:nvSpPr>
          <p:spPr bwMode="auto">
            <a:xfrm>
              <a:off x="745" y="1745"/>
              <a:ext cx="119" cy="68"/>
            </a:xfrm>
            <a:custGeom>
              <a:avLst/>
              <a:gdLst>
                <a:gd name="T0" fmla="*/ 9 w 119"/>
                <a:gd name="T1" fmla="*/ 42 h 68"/>
                <a:gd name="T2" fmla="*/ 17 w 119"/>
                <a:gd name="T3" fmla="*/ 51 h 68"/>
                <a:gd name="T4" fmla="*/ 17 w 119"/>
                <a:gd name="T5" fmla="*/ 51 h 68"/>
                <a:gd name="T6" fmla="*/ 34 w 119"/>
                <a:gd name="T7" fmla="*/ 42 h 68"/>
                <a:gd name="T8" fmla="*/ 43 w 119"/>
                <a:gd name="T9" fmla="*/ 34 h 68"/>
                <a:gd name="T10" fmla="*/ 68 w 119"/>
                <a:gd name="T11" fmla="*/ 25 h 68"/>
                <a:gd name="T12" fmla="*/ 85 w 119"/>
                <a:gd name="T13" fmla="*/ 25 h 68"/>
                <a:gd name="T14" fmla="*/ 102 w 119"/>
                <a:gd name="T15" fmla="*/ 17 h 68"/>
                <a:gd name="T16" fmla="*/ 111 w 119"/>
                <a:gd name="T17" fmla="*/ 17 h 68"/>
                <a:gd name="T18" fmla="*/ 119 w 119"/>
                <a:gd name="T19" fmla="*/ 17 h 68"/>
                <a:gd name="T20" fmla="*/ 111 w 119"/>
                <a:gd name="T21" fmla="*/ 0 h 68"/>
                <a:gd name="T22" fmla="*/ 111 w 119"/>
                <a:gd name="T23" fmla="*/ 0 h 68"/>
                <a:gd name="T24" fmla="*/ 94 w 119"/>
                <a:gd name="T25" fmla="*/ 8 h 68"/>
                <a:gd name="T26" fmla="*/ 77 w 119"/>
                <a:gd name="T27" fmla="*/ 8 h 68"/>
                <a:gd name="T28" fmla="*/ 60 w 119"/>
                <a:gd name="T29" fmla="*/ 17 h 68"/>
                <a:gd name="T30" fmla="*/ 43 w 119"/>
                <a:gd name="T31" fmla="*/ 25 h 68"/>
                <a:gd name="T32" fmla="*/ 26 w 119"/>
                <a:gd name="T33" fmla="*/ 34 h 68"/>
                <a:gd name="T34" fmla="*/ 9 w 119"/>
                <a:gd name="T35" fmla="*/ 42 h 68"/>
                <a:gd name="T36" fmla="*/ 9 w 119"/>
                <a:gd name="T37" fmla="*/ 51 h 68"/>
                <a:gd name="T38" fmla="*/ 17 w 119"/>
                <a:gd name="T39" fmla="*/ 51 h 68"/>
                <a:gd name="T40" fmla="*/ 9 w 119"/>
                <a:gd name="T41" fmla="*/ 51 h 68"/>
                <a:gd name="T42" fmla="*/ 0 w 119"/>
                <a:gd name="T43" fmla="*/ 68 h 68"/>
                <a:gd name="T44" fmla="*/ 17 w 119"/>
                <a:gd name="T45" fmla="*/ 51 h 68"/>
                <a:gd name="T46" fmla="*/ 9 w 119"/>
                <a:gd name="T47" fmla="*/ 42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9"/>
                <a:gd name="T73" fmla="*/ 0 h 68"/>
                <a:gd name="T74" fmla="*/ 119 w 119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9" h="68">
                  <a:moveTo>
                    <a:pt x="9" y="42"/>
                  </a:moveTo>
                  <a:lnTo>
                    <a:pt x="17" y="51"/>
                  </a:lnTo>
                  <a:lnTo>
                    <a:pt x="34" y="42"/>
                  </a:lnTo>
                  <a:lnTo>
                    <a:pt x="43" y="34"/>
                  </a:lnTo>
                  <a:lnTo>
                    <a:pt x="68" y="25"/>
                  </a:lnTo>
                  <a:lnTo>
                    <a:pt x="85" y="25"/>
                  </a:lnTo>
                  <a:lnTo>
                    <a:pt x="102" y="17"/>
                  </a:lnTo>
                  <a:lnTo>
                    <a:pt x="111" y="17"/>
                  </a:lnTo>
                  <a:lnTo>
                    <a:pt x="119" y="17"/>
                  </a:lnTo>
                  <a:lnTo>
                    <a:pt x="111" y="0"/>
                  </a:lnTo>
                  <a:lnTo>
                    <a:pt x="94" y="8"/>
                  </a:lnTo>
                  <a:lnTo>
                    <a:pt x="77" y="8"/>
                  </a:lnTo>
                  <a:lnTo>
                    <a:pt x="60" y="17"/>
                  </a:lnTo>
                  <a:lnTo>
                    <a:pt x="43" y="25"/>
                  </a:lnTo>
                  <a:lnTo>
                    <a:pt x="26" y="34"/>
                  </a:lnTo>
                  <a:lnTo>
                    <a:pt x="9" y="42"/>
                  </a:lnTo>
                  <a:lnTo>
                    <a:pt x="9" y="51"/>
                  </a:lnTo>
                  <a:lnTo>
                    <a:pt x="17" y="51"/>
                  </a:lnTo>
                  <a:lnTo>
                    <a:pt x="9" y="51"/>
                  </a:lnTo>
                  <a:lnTo>
                    <a:pt x="0" y="68"/>
                  </a:lnTo>
                  <a:lnTo>
                    <a:pt x="17" y="51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1" name="Freeform 379"/>
            <p:cNvSpPr>
              <a:spLocks/>
            </p:cNvSpPr>
            <p:nvPr/>
          </p:nvSpPr>
          <p:spPr bwMode="auto">
            <a:xfrm>
              <a:off x="754" y="1745"/>
              <a:ext cx="296" cy="85"/>
            </a:xfrm>
            <a:custGeom>
              <a:avLst/>
              <a:gdLst>
                <a:gd name="T0" fmla="*/ 296 w 296"/>
                <a:gd name="T1" fmla="*/ 76 h 85"/>
                <a:gd name="T2" fmla="*/ 296 w 296"/>
                <a:gd name="T3" fmla="*/ 76 h 85"/>
                <a:gd name="T4" fmla="*/ 288 w 296"/>
                <a:gd name="T5" fmla="*/ 59 h 85"/>
                <a:gd name="T6" fmla="*/ 271 w 296"/>
                <a:gd name="T7" fmla="*/ 42 h 85"/>
                <a:gd name="T8" fmla="*/ 254 w 296"/>
                <a:gd name="T9" fmla="*/ 25 h 85"/>
                <a:gd name="T10" fmla="*/ 237 w 296"/>
                <a:gd name="T11" fmla="*/ 17 h 85"/>
                <a:gd name="T12" fmla="*/ 220 w 296"/>
                <a:gd name="T13" fmla="*/ 8 h 85"/>
                <a:gd name="T14" fmla="*/ 203 w 296"/>
                <a:gd name="T15" fmla="*/ 0 h 85"/>
                <a:gd name="T16" fmla="*/ 178 w 296"/>
                <a:gd name="T17" fmla="*/ 0 h 85"/>
                <a:gd name="T18" fmla="*/ 161 w 296"/>
                <a:gd name="T19" fmla="*/ 0 h 85"/>
                <a:gd name="T20" fmla="*/ 135 w 296"/>
                <a:gd name="T21" fmla="*/ 0 h 85"/>
                <a:gd name="T22" fmla="*/ 118 w 296"/>
                <a:gd name="T23" fmla="*/ 0 h 85"/>
                <a:gd name="T24" fmla="*/ 93 w 296"/>
                <a:gd name="T25" fmla="*/ 8 h 85"/>
                <a:gd name="T26" fmla="*/ 76 w 296"/>
                <a:gd name="T27" fmla="*/ 8 h 85"/>
                <a:gd name="T28" fmla="*/ 51 w 296"/>
                <a:gd name="T29" fmla="*/ 17 h 85"/>
                <a:gd name="T30" fmla="*/ 34 w 296"/>
                <a:gd name="T31" fmla="*/ 25 h 85"/>
                <a:gd name="T32" fmla="*/ 17 w 296"/>
                <a:gd name="T33" fmla="*/ 34 h 85"/>
                <a:gd name="T34" fmla="*/ 0 w 296"/>
                <a:gd name="T35" fmla="*/ 42 h 85"/>
                <a:gd name="T36" fmla="*/ 8 w 296"/>
                <a:gd name="T37" fmla="*/ 51 h 85"/>
                <a:gd name="T38" fmla="*/ 25 w 296"/>
                <a:gd name="T39" fmla="*/ 42 h 85"/>
                <a:gd name="T40" fmla="*/ 42 w 296"/>
                <a:gd name="T41" fmla="*/ 34 h 85"/>
                <a:gd name="T42" fmla="*/ 59 w 296"/>
                <a:gd name="T43" fmla="*/ 25 h 85"/>
                <a:gd name="T44" fmla="*/ 76 w 296"/>
                <a:gd name="T45" fmla="*/ 25 h 85"/>
                <a:gd name="T46" fmla="*/ 102 w 296"/>
                <a:gd name="T47" fmla="*/ 17 h 85"/>
                <a:gd name="T48" fmla="*/ 118 w 296"/>
                <a:gd name="T49" fmla="*/ 17 h 85"/>
                <a:gd name="T50" fmla="*/ 135 w 296"/>
                <a:gd name="T51" fmla="*/ 8 h 85"/>
                <a:gd name="T52" fmla="*/ 161 w 296"/>
                <a:gd name="T53" fmla="*/ 8 h 85"/>
                <a:gd name="T54" fmla="*/ 178 w 296"/>
                <a:gd name="T55" fmla="*/ 17 h 85"/>
                <a:gd name="T56" fmla="*/ 203 w 296"/>
                <a:gd name="T57" fmla="*/ 17 h 85"/>
                <a:gd name="T58" fmla="*/ 220 w 296"/>
                <a:gd name="T59" fmla="*/ 25 h 85"/>
                <a:gd name="T60" fmla="*/ 237 w 296"/>
                <a:gd name="T61" fmla="*/ 25 h 85"/>
                <a:gd name="T62" fmla="*/ 254 w 296"/>
                <a:gd name="T63" fmla="*/ 42 h 85"/>
                <a:gd name="T64" fmla="*/ 262 w 296"/>
                <a:gd name="T65" fmla="*/ 51 h 85"/>
                <a:gd name="T66" fmla="*/ 279 w 296"/>
                <a:gd name="T67" fmla="*/ 68 h 85"/>
                <a:gd name="T68" fmla="*/ 288 w 296"/>
                <a:gd name="T69" fmla="*/ 85 h 85"/>
                <a:gd name="T70" fmla="*/ 296 w 296"/>
                <a:gd name="T71" fmla="*/ 85 h 85"/>
                <a:gd name="T72" fmla="*/ 288 w 296"/>
                <a:gd name="T73" fmla="*/ 85 h 85"/>
                <a:gd name="T74" fmla="*/ 288 w 296"/>
                <a:gd name="T75" fmla="*/ 85 h 85"/>
                <a:gd name="T76" fmla="*/ 296 w 296"/>
                <a:gd name="T77" fmla="*/ 85 h 85"/>
                <a:gd name="T78" fmla="*/ 296 w 296"/>
                <a:gd name="T79" fmla="*/ 76 h 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6"/>
                <a:gd name="T121" fmla="*/ 0 h 85"/>
                <a:gd name="T122" fmla="*/ 296 w 296"/>
                <a:gd name="T123" fmla="*/ 85 h 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6" h="85">
                  <a:moveTo>
                    <a:pt x="296" y="76"/>
                  </a:moveTo>
                  <a:lnTo>
                    <a:pt x="296" y="76"/>
                  </a:lnTo>
                  <a:lnTo>
                    <a:pt x="288" y="59"/>
                  </a:lnTo>
                  <a:lnTo>
                    <a:pt x="271" y="42"/>
                  </a:lnTo>
                  <a:lnTo>
                    <a:pt x="254" y="25"/>
                  </a:lnTo>
                  <a:lnTo>
                    <a:pt x="237" y="17"/>
                  </a:lnTo>
                  <a:lnTo>
                    <a:pt x="220" y="8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35" y="0"/>
                  </a:lnTo>
                  <a:lnTo>
                    <a:pt x="118" y="0"/>
                  </a:lnTo>
                  <a:lnTo>
                    <a:pt x="93" y="8"/>
                  </a:lnTo>
                  <a:lnTo>
                    <a:pt x="76" y="8"/>
                  </a:lnTo>
                  <a:lnTo>
                    <a:pt x="51" y="17"/>
                  </a:lnTo>
                  <a:lnTo>
                    <a:pt x="34" y="25"/>
                  </a:lnTo>
                  <a:lnTo>
                    <a:pt x="17" y="34"/>
                  </a:lnTo>
                  <a:lnTo>
                    <a:pt x="0" y="42"/>
                  </a:lnTo>
                  <a:lnTo>
                    <a:pt x="8" y="51"/>
                  </a:lnTo>
                  <a:lnTo>
                    <a:pt x="25" y="42"/>
                  </a:lnTo>
                  <a:lnTo>
                    <a:pt x="42" y="34"/>
                  </a:lnTo>
                  <a:lnTo>
                    <a:pt x="59" y="25"/>
                  </a:lnTo>
                  <a:lnTo>
                    <a:pt x="76" y="25"/>
                  </a:lnTo>
                  <a:lnTo>
                    <a:pt x="102" y="17"/>
                  </a:lnTo>
                  <a:lnTo>
                    <a:pt x="118" y="17"/>
                  </a:lnTo>
                  <a:lnTo>
                    <a:pt x="135" y="8"/>
                  </a:lnTo>
                  <a:lnTo>
                    <a:pt x="161" y="8"/>
                  </a:lnTo>
                  <a:lnTo>
                    <a:pt x="178" y="17"/>
                  </a:lnTo>
                  <a:lnTo>
                    <a:pt x="203" y="17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51"/>
                  </a:lnTo>
                  <a:lnTo>
                    <a:pt x="279" y="68"/>
                  </a:lnTo>
                  <a:lnTo>
                    <a:pt x="288" y="85"/>
                  </a:lnTo>
                  <a:lnTo>
                    <a:pt x="296" y="85"/>
                  </a:lnTo>
                  <a:lnTo>
                    <a:pt x="288" y="85"/>
                  </a:lnTo>
                  <a:lnTo>
                    <a:pt x="296" y="85"/>
                  </a:lnTo>
                  <a:lnTo>
                    <a:pt x="296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2" name="Freeform 380"/>
            <p:cNvSpPr>
              <a:spLocks/>
            </p:cNvSpPr>
            <p:nvPr/>
          </p:nvSpPr>
          <p:spPr bwMode="auto">
            <a:xfrm>
              <a:off x="1050" y="1813"/>
              <a:ext cx="187" cy="42"/>
            </a:xfrm>
            <a:custGeom>
              <a:avLst/>
              <a:gdLst>
                <a:gd name="T0" fmla="*/ 187 w 187"/>
                <a:gd name="T1" fmla="*/ 34 h 42"/>
                <a:gd name="T2" fmla="*/ 187 w 187"/>
                <a:gd name="T3" fmla="*/ 34 h 42"/>
                <a:gd name="T4" fmla="*/ 170 w 187"/>
                <a:gd name="T5" fmla="*/ 25 h 42"/>
                <a:gd name="T6" fmla="*/ 161 w 187"/>
                <a:gd name="T7" fmla="*/ 25 h 42"/>
                <a:gd name="T8" fmla="*/ 153 w 187"/>
                <a:gd name="T9" fmla="*/ 17 h 42"/>
                <a:gd name="T10" fmla="*/ 136 w 187"/>
                <a:gd name="T11" fmla="*/ 17 h 42"/>
                <a:gd name="T12" fmla="*/ 127 w 187"/>
                <a:gd name="T13" fmla="*/ 17 h 42"/>
                <a:gd name="T14" fmla="*/ 119 w 187"/>
                <a:gd name="T15" fmla="*/ 8 h 42"/>
                <a:gd name="T16" fmla="*/ 102 w 187"/>
                <a:gd name="T17" fmla="*/ 8 h 42"/>
                <a:gd name="T18" fmla="*/ 94 w 187"/>
                <a:gd name="T19" fmla="*/ 8 h 42"/>
                <a:gd name="T20" fmla="*/ 77 w 187"/>
                <a:gd name="T21" fmla="*/ 8 h 42"/>
                <a:gd name="T22" fmla="*/ 68 w 187"/>
                <a:gd name="T23" fmla="*/ 0 h 42"/>
                <a:gd name="T24" fmla="*/ 60 w 187"/>
                <a:gd name="T25" fmla="*/ 0 h 42"/>
                <a:gd name="T26" fmla="*/ 43 w 187"/>
                <a:gd name="T27" fmla="*/ 0 h 42"/>
                <a:gd name="T28" fmla="*/ 34 w 187"/>
                <a:gd name="T29" fmla="*/ 0 h 42"/>
                <a:gd name="T30" fmla="*/ 17 w 187"/>
                <a:gd name="T31" fmla="*/ 0 h 42"/>
                <a:gd name="T32" fmla="*/ 9 w 187"/>
                <a:gd name="T33" fmla="*/ 0 h 42"/>
                <a:gd name="T34" fmla="*/ 0 w 187"/>
                <a:gd name="T35" fmla="*/ 8 h 42"/>
                <a:gd name="T36" fmla="*/ 0 w 187"/>
                <a:gd name="T37" fmla="*/ 17 h 42"/>
                <a:gd name="T38" fmla="*/ 9 w 187"/>
                <a:gd name="T39" fmla="*/ 17 h 42"/>
                <a:gd name="T40" fmla="*/ 17 w 187"/>
                <a:gd name="T41" fmla="*/ 17 h 42"/>
                <a:gd name="T42" fmla="*/ 34 w 187"/>
                <a:gd name="T43" fmla="*/ 17 h 42"/>
                <a:gd name="T44" fmla="*/ 43 w 187"/>
                <a:gd name="T45" fmla="*/ 17 h 42"/>
                <a:gd name="T46" fmla="*/ 60 w 187"/>
                <a:gd name="T47" fmla="*/ 17 h 42"/>
                <a:gd name="T48" fmla="*/ 68 w 187"/>
                <a:gd name="T49" fmla="*/ 17 h 42"/>
                <a:gd name="T50" fmla="*/ 77 w 187"/>
                <a:gd name="T51" fmla="*/ 17 h 42"/>
                <a:gd name="T52" fmla="*/ 94 w 187"/>
                <a:gd name="T53" fmla="*/ 17 h 42"/>
                <a:gd name="T54" fmla="*/ 102 w 187"/>
                <a:gd name="T55" fmla="*/ 17 h 42"/>
                <a:gd name="T56" fmla="*/ 110 w 187"/>
                <a:gd name="T57" fmla="*/ 25 h 42"/>
                <a:gd name="T58" fmla="*/ 127 w 187"/>
                <a:gd name="T59" fmla="*/ 25 h 42"/>
                <a:gd name="T60" fmla="*/ 136 w 187"/>
                <a:gd name="T61" fmla="*/ 25 h 42"/>
                <a:gd name="T62" fmla="*/ 144 w 187"/>
                <a:gd name="T63" fmla="*/ 34 h 42"/>
                <a:gd name="T64" fmla="*/ 161 w 187"/>
                <a:gd name="T65" fmla="*/ 34 h 42"/>
                <a:gd name="T66" fmla="*/ 170 w 187"/>
                <a:gd name="T67" fmla="*/ 42 h 42"/>
                <a:gd name="T68" fmla="*/ 178 w 187"/>
                <a:gd name="T69" fmla="*/ 42 h 42"/>
                <a:gd name="T70" fmla="*/ 178 w 187"/>
                <a:gd name="T71" fmla="*/ 42 h 42"/>
                <a:gd name="T72" fmla="*/ 187 w 187"/>
                <a:gd name="T73" fmla="*/ 34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7"/>
                <a:gd name="T112" fmla="*/ 0 h 42"/>
                <a:gd name="T113" fmla="*/ 187 w 187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7" h="42">
                  <a:moveTo>
                    <a:pt x="187" y="34"/>
                  </a:moveTo>
                  <a:lnTo>
                    <a:pt x="187" y="34"/>
                  </a:lnTo>
                  <a:lnTo>
                    <a:pt x="170" y="25"/>
                  </a:lnTo>
                  <a:lnTo>
                    <a:pt x="161" y="25"/>
                  </a:lnTo>
                  <a:lnTo>
                    <a:pt x="153" y="17"/>
                  </a:lnTo>
                  <a:lnTo>
                    <a:pt x="136" y="17"/>
                  </a:lnTo>
                  <a:lnTo>
                    <a:pt x="127" y="17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94" y="8"/>
                  </a:lnTo>
                  <a:lnTo>
                    <a:pt x="77" y="8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34" y="17"/>
                  </a:lnTo>
                  <a:lnTo>
                    <a:pt x="43" y="17"/>
                  </a:lnTo>
                  <a:lnTo>
                    <a:pt x="60" y="17"/>
                  </a:lnTo>
                  <a:lnTo>
                    <a:pt x="68" y="17"/>
                  </a:lnTo>
                  <a:lnTo>
                    <a:pt x="77" y="17"/>
                  </a:lnTo>
                  <a:lnTo>
                    <a:pt x="94" y="17"/>
                  </a:lnTo>
                  <a:lnTo>
                    <a:pt x="102" y="17"/>
                  </a:lnTo>
                  <a:lnTo>
                    <a:pt x="110" y="25"/>
                  </a:lnTo>
                  <a:lnTo>
                    <a:pt x="127" y="25"/>
                  </a:lnTo>
                  <a:lnTo>
                    <a:pt x="136" y="25"/>
                  </a:lnTo>
                  <a:lnTo>
                    <a:pt x="144" y="34"/>
                  </a:lnTo>
                  <a:lnTo>
                    <a:pt x="161" y="34"/>
                  </a:lnTo>
                  <a:lnTo>
                    <a:pt x="170" y="42"/>
                  </a:lnTo>
                  <a:lnTo>
                    <a:pt x="178" y="42"/>
                  </a:lnTo>
                  <a:lnTo>
                    <a:pt x="18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3" name="Freeform 381"/>
            <p:cNvSpPr>
              <a:spLocks/>
            </p:cNvSpPr>
            <p:nvPr/>
          </p:nvSpPr>
          <p:spPr bwMode="auto">
            <a:xfrm>
              <a:off x="1228" y="1847"/>
              <a:ext cx="68" cy="67"/>
            </a:xfrm>
            <a:custGeom>
              <a:avLst/>
              <a:gdLst>
                <a:gd name="T0" fmla="*/ 60 w 68"/>
                <a:gd name="T1" fmla="*/ 67 h 67"/>
                <a:gd name="T2" fmla="*/ 60 w 68"/>
                <a:gd name="T3" fmla="*/ 67 h 67"/>
                <a:gd name="T4" fmla="*/ 68 w 68"/>
                <a:gd name="T5" fmla="*/ 59 h 67"/>
                <a:gd name="T6" fmla="*/ 60 w 68"/>
                <a:gd name="T7" fmla="*/ 42 h 67"/>
                <a:gd name="T8" fmla="*/ 60 w 68"/>
                <a:gd name="T9" fmla="*/ 33 h 67"/>
                <a:gd name="T10" fmla="*/ 51 w 68"/>
                <a:gd name="T11" fmla="*/ 17 h 67"/>
                <a:gd name="T12" fmla="*/ 34 w 68"/>
                <a:gd name="T13" fmla="*/ 17 h 67"/>
                <a:gd name="T14" fmla="*/ 26 w 68"/>
                <a:gd name="T15" fmla="*/ 8 h 67"/>
                <a:gd name="T16" fmla="*/ 17 w 68"/>
                <a:gd name="T17" fmla="*/ 0 h 67"/>
                <a:gd name="T18" fmla="*/ 9 w 68"/>
                <a:gd name="T19" fmla="*/ 0 h 67"/>
                <a:gd name="T20" fmla="*/ 0 w 68"/>
                <a:gd name="T21" fmla="*/ 8 h 67"/>
                <a:gd name="T22" fmla="*/ 9 w 68"/>
                <a:gd name="T23" fmla="*/ 17 h 67"/>
                <a:gd name="T24" fmla="*/ 17 w 68"/>
                <a:gd name="T25" fmla="*/ 17 h 67"/>
                <a:gd name="T26" fmla="*/ 34 w 68"/>
                <a:gd name="T27" fmla="*/ 25 h 67"/>
                <a:gd name="T28" fmla="*/ 43 w 68"/>
                <a:gd name="T29" fmla="*/ 25 h 67"/>
                <a:gd name="T30" fmla="*/ 43 w 68"/>
                <a:gd name="T31" fmla="*/ 33 h 67"/>
                <a:gd name="T32" fmla="*/ 51 w 68"/>
                <a:gd name="T33" fmla="*/ 42 h 67"/>
                <a:gd name="T34" fmla="*/ 51 w 68"/>
                <a:gd name="T35" fmla="*/ 59 h 67"/>
                <a:gd name="T36" fmla="*/ 51 w 68"/>
                <a:gd name="T37" fmla="*/ 67 h 67"/>
                <a:gd name="T38" fmla="*/ 51 w 68"/>
                <a:gd name="T39" fmla="*/ 67 h 67"/>
                <a:gd name="T40" fmla="*/ 60 w 68"/>
                <a:gd name="T41" fmla="*/ 67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67"/>
                <a:gd name="T65" fmla="*/ 68 w 68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67">
                  <a:moveTo>
                    <a:pt x="60" y="67"/>
                  </a:moveTo>
                  <a:lnTo>
                    <a:pt x="60" y="67"/>
                  </a:lnTo>
                  <a:lnTo>
                    <a:pt x="68" y="59"/>
                  </a:lnTo>
                  <a:lnTo>
                    <a:pt x="60" y="42"/>
                  </a:lnTo>
                  <a:lnTo>
                    <a:pt x="60" y="33"/>
                  </a:lnTo>
                  <a:lnTo>
                    <a:pt x="51" y="17"/>
                  </a:lnTo>
                  <a:lnTo>
                    <a:pt x="34" y="17"/>
                  </a:lnTo>
                  <a:lnTo>
                    <a:pt x="26" y="8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34" y="25"/>
                  </a:lnTo>
                  <a:lnTo>
                    <a:pt x="43" y="25"/>
                  </a:lnTo>
                  <a:lnTo>
                    <a:pt x="43" y="33"/>
                  </a:lnTo>
                  <a:lnTo>
                    <a:pt x="51" y="42"/>
                  </a:lnTo>
                  <a:lnTo>
                    <a:pt x="51" y="59"/>
                  </a:lnTo>
                  <a:lnTo>
                    <a:pt x="51" y="67"/>
                  </a:lnTo>
                  <a:lnTo>
                    <a:pt x="6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4" name="Freeform 382"/>
            <p:cNvSpPr>
              <a:spLocks/>
            </p:cNvSpPr>
            <p:nvPr/>
          </p:nvSpPr>
          <p:spPr bwMode="auto">
            <a:xfrm>
              <a:off x="1118" y="1914"/>
              <a:ext cx="170" cy="51"/>
            </a:xfrm>
            <a:custGeom>
              <a:avLst/>
              <a:gdLst>
                <a:gd name="T0" fmla="*/ 0 w 170"/>
                <a:gd name="T1" fmla="*/ 9 h 51"/>
                <a:gd name="T2" fmla="*/ 0 w 170"/>
                <a:gd name="T3" fmla="*/ 9 h 51"/>
                <a:gd name="T4" fmla="*/ 9 w 170"/>
                <a:gd name="T5" fmla="*/ 17 h 51"/>
                <a:gd name="T6" fmla="*/ 17 w 170"/>
                <a:gd name="T7" fmla="*/ 17 h 51"/>
                <a:gd name="T8" fmla="*/ 26 w 170"/>
                <a:gd name="T9" fmla="*/ 26 h 51"/>
                <a:gd name="T10" fmla="*/ 42 w 170"/>
                <a:gd name="T11" fmla="*/ 26 h 51"/>
                <a:gd name="T12" fmla="*/ 51 w 170"/>
                <a:gd name="T13" fmla="*/ 34 h 51"/>
                <a:gd name="T14" fmla="*/ 68 w 170"/>
                <a:gd name="T15" fmla="*/ 43 h 51"/>
                <a:gd name="T16" fmla="*/ 76 w 170"/>
                <a:gd name="T17" fmla="*/ 43 h 51"/>
                <a:gd name="T18" fmla="*/ 93 w 170"/>
                <a:gd name="T19" fmla="*/ 43 h 51"/>
                <a:gd name="T20" fmla="*/ 102 w 170"/>
                <a:gd name="T21" fmla="*/ 51 h 51"/>
                <a:gd name="T22" fmla="*/ 110 w 170"/>
                <a:gd name="T23" fmla="*/ 51 h 51"/>
                <a:gd name="T24" fmla="*/ 127 w 170"/>
                <a:gd name="T25" fmla="*/ 51 h 51"/>
                <a:gd name="T26" fmla="*/ 136 w 170"/>
                <a:gd name="T27" fmla="*/ 43 h 51"/>
                <a:gd name="T28" fmla="*/ 144 w 170"/>
                <a:gd name="T29" fmla="*/ 43 h 51"/>
                <a:gd name="T30" fmla="*/ 153 w 170"/>
                <a:gd name="T31" fmla="*/ 34 h 51"/>
                <a:gd name="T32" fmla="*/ 161 w 170"/>
                <a:gd name="T33" fmla="*/ 17 h 51"/>
                <a:gd name="T34" fmla="*/ 170 w 170"/>
                <a:gd name="T35" fmla="*/ 0 h 51"/>
                <a:gd name="T36" fmla="*/ 161 w 170"/>
                <a:gd name="T37" fmla="*/ 0 h 51"/>
                <a:gd name="T38" fmla="*/ 153 w 170"/>
                <a:gd name="T39" fmla="*/ 9 h 51"/>
                <a:gd name="T40" fmla="*/ 144 w 170"/>
                <a:gd name="T41" fmla="*/ 26 h 51"/>
                <a:gd name="T42" fmla="*/ 136 w 170"/>
                <a:gd name="T43" fmla="*/ 26 h 51"/>
                <a:gd name="T44" fmla="*/ 136 w 170"/>
                <a:gd name="T45" fmla="*/ 34 h 51"/>
                <a:gd name="T46" fmla="*/ 119 w 170"/>
                <a:gd name="T47" fmla="*/ 34 h 51"/>
                <a:gd name="T48" fmla="*/ 110 w 170"/>
                <a:gd name="T49" fmla="*/ 34 h 51"/>
                <a:gd name="T50" fmla="*/ 102 w 170"/>
                <a:gd name="T51" fmla="*/ 34 h 51"/>
                <a:gd name="T52" fmla="*/ 93 w 170"/>
                <a:gd name="T53" fmla="*/ 34 h 51"/>
                <a:gd name="T54" fmla="*/ 85 w 170"/>
                <a:gd name="T55" fmla="*/ 34 h 51"/>
                <a:gd name="T56" fmla="*/ 68 w 170"/>
                <a:gd name="T57" fmla="*/ 26 h 51"/>
                <a:gd name="T58" fmla="*/ 59 w 170"/>
                <a:gd name="T59" fmla="*/ 26 h 51"/>
                <a:gd name="T60" fmla="*/ 42 w 170"/>
                <a:gd name="T61" fmla="*/ 17 h 51"/>
                <a:gd name="T62" fmla="*/ 34 w 170"/>
                <a:gd name="T63" fmla="*/ 9 h 51"/>
                <a:gd name="T64" fmla="*/ 26 w 170"/>
                <a:gd name="T65" fmla="*/ 9 h 51"/>
                <a:gd name="T66" fmla="*/ 9 w 170"/>
                <a:gd name="T67" fmla="*/ 0 h 51"/>
                <a:gd name="T68" fmla="*/ 0 w 170"/>
                <a:gd name="T69" fmla="*/ 0 h 51"/>
                <a:gd name="T70" fmla="*/ 0 w 170"/>
                <a:gd name="T71" fmla="*/ 0 h 51"/>
                <a:gd name="T72" fmla="*/ 0 w 170"/>
                <a:gd name="T73" fmla="*/ 9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0"/>
                <a:gd name="T112" fmla="*/ 0 h 51"/>
                <a:gd name="T113" fmla="*/ 170 w 170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0" h="51">
                  <a:moveTo>
                    <a:pt x="0" y="9"/>
                  </a:moveTo>
                  <a:lnTo>
                    <a:pt x="0" y="9"/>
                  </a:lnTo>
                  <a:lnTo>
                    <a:pt x="9" y="17"/>
                  </a:lnTo>
                  <a:lnTo>
                    <a:pt x="17" y="17"/>
                  </a:lnTo>
                  <a:lnTo>
                    <a:pt x="26" y="26"/>
                  </a:lnTo>
                  <a:lnTo>
                    <a:pt x="42" y="26"/>
                  </a:lnTo>
                  <a:lnTo>
                    <a:pt x="51" y="34"/>
                  </a:lnTo>
                  <a:lnTo>
                    <a:pt x="68" y="43"/>
                  </a:lnTo>
                  <a:lnTo>
                    <a:pt x="76" y="43"/>
                  </a:lnTo>
                  <a:lnTo>
                    <a:pt x="93" y="43"/>
                  </a:lnTo>
                  <a:lnTo>
                    <a:pt x="102" y="51"/>
                  </a:lnTo>
                  <a:lnTo>
                    <a:pt x="110" y="51"/>
                  </a:lnTo>
                  <a:lnTo>
                    <a:pt x="127" y="51"/>
                  </a:lnTo>
                  <a:lnTo>
                    <a:pt x="136" y="43"/>
                  </a:lnTo>
                  <a:lnTo>
                    <a:pt x="144" y="43"/>
                  </a:lnTo>
                  <a:lnTo>
                    <a:pt x="153" y="34"/>
                  </a:lnTo>
                  <a:lnTo>
                    <a:pt x="161" y="17"/>
                  </a:lnTo>
                  <a:lnTo>
                    <a:pt x="170" y="0"/>
                  </a:lnTo>
                  <a:lnTo>
                    <a:pt x="161" y="0"/>
                  </a:lnTo>
                  <a:lnTo>
                    <a:pt x="153" y="9"/>
                  </a:lnTo>
                  <a:lnTo>
                    <a:pt x="14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19" y="34"/>
                  </a:lnTo>
                  <a:lnTo>
                    <a:pt x="110" y="34"/>
                  </a:lnTo>
                  <a:lnTo>
                    <a:pt x="102" y="34"/>
                  </a:lnTo>
                  <a:lnTo>
                    <a:pt x="93" y="34"/>
                  </a:lnTo>
                  <a:lnTo>
                    <a:pt x="85" y="34"/>
                  </a:lnTo>
                  <a:lnTo>
                    <a:pt x="68" y="26"/>
                  </a:lnTo>
                  <a:lnTo>
                    <a:pt x="59" y="26"/>
                  </a:lnTo>
                  <a:lnTo>
                    <a:pt x="42" y="17"/>
                  </a:lnTo>
                  <a:lnTo>
                    <a:pt x="34" y="9"/>
                  </a:lnTo>
                  <a:lnTo>
                    <a:pt x="26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5" name="Freeform 383"/>
            <p:cNvSpPr>
              <a:spLocks/>
            </p:cNvSpPr>
            <p:nvPr/>
          </p:nvSpPr>
          <p:spPr bwMode="auto">
            <a:xfrm>
              <a:off x="610" y="1906"/>
              <a:ext cx="508" cy="483"/>
            </a:xfrm>
            <a:custGeom>
              <a:avLst/>
              <a:gdLst>
                <a:gd name="T0" fmla="*/ 8 w 508"/>
                <a:gd name="T1" fmla="*/ 483 h 483"/>
                <a:gd name="T2" fmla="*/ 8 w 508"/>
                <a:gd name="T3" fmla="*/ 483 h 483"/>
                <a:gd name="T4" fmla="*/ 25 w 508"/>
                <a:gd name="T5" fmla="*/ 449 h 483"/>
                <a:gd name="T6" fmla="*/ 51 w 508"/>
                <a:gd name="T7" fmla="*/ 415 h 483"/>
                <a:gd name="T8" fmla="*/ 68 w 508"/>
                <a:gd name="T9" fmla="*/ 373 h 483"/>
                <a:gd name="T10" fmla="*/ 93 w 508"/>
                <a:gd name="T11" fmla="*/ 339 h 483"/>
                <a:gd name="T12" fmla="*/ 118 w 508"/>
                <a:gd name="T13" fmla="*/ 296 h 483"/>
                <a:gd name="T14" fmla="*/ 144 w 508"/>
                <a:gd name="T15" fmla="*/ 254 h 483"/>
                <a:gd name="T16" fmla="*/ 169 w 508"/>
                <a:gd name="T17" fmla="*/ 212 h 483"/>
                <a:gd name="T18" fmla="*/ 203 w 508"/>
                <a:gd name="T19" fmla="*/ 169 h 483"/>
                <a:gd name="T20" fmla="*/ 237 w 508"/>
                <a:gd name="T21" fmla="*/ 135 h 483"/>
                <a:gd name="T22" fmla="*/ 271 w 508"/>
                <a:gd name="T23" fmla="*/ 102 h 483"/>
                <a:gd name="T24" fmla="*/ 305 w 508"/>
                <a:gd name="T25" fmla="*/ 76 h 483"/>
                <a:gd name="T26" fmla="*/ 347 w 508"/>
                <a:gd name="T27" fmla="*/ 51 h 483"/>
                <a:gd name="T28" fmla="*/ 381 w 508"/>
                <a:gd name="T29" fmla="*/ 34 h 483"/>
                <a:gd name="T30" fmla="*/ 423 w 508"/>
                <a:gd name="T31" fmla="*/ 17 h 483"/>
                <a:gd name="T32" fmla="*/ 466 w 508"/>
                <a:gd name="T33" fmla="*/ 17 h 483"/>
                <a:gd name="T34" fmla="*/ 508 w 508"/>
                <a:gd name="T35" fmla="*/ 17 h 483"/>
                <a:gd name="T36" fmla="*/ 508 w 508"/>
                <a:gd name="T37" fmla="*/ 8 h 483"/>
                <a:gd name="T38" fmla="*/ 466 w 508"/>
                <a:gd name="T39" fmla="*/ 0 h 483"/>
                <a:gd name="T40" fmla="*/ 423 w 508"/>
                <a:gd name="T41" fmla="*/ 8 h 483"/>
                <a:gd name="T42" fmla="*/ 373 w 508"/>
                <a:gd name="T43" fmla="*/ 17 h 483"/>
                <a:gd name="T44" fmla="*/ 339 w 508"/>
                <a:gd name="T45" fmla="*/ 34 h 483"/>
                <a:gd name="T46" fmla="*/ 296 w 508"/>
                <a:gd name="T47" fmla="*/ 59 h 483"/>
                <a:gd name="T48" fmla="*/ 262 w 508"/>
                <a:gd name="T49" fmla="*/ 93 h 483"/>
                <a:gd name="T50" fmla="*/ 229 w 508"/>
                <a:gd name="T51" fmla="*/ 127 h 483"/>
                <a:gd name="T52" fmla="*/ 195 w 508"/>
                <a:gd name="T53" fmla="*/ 161 h 483"/>
                <a:gd name="T54" fmla="*/ 161 w 508"/>
                <a:gd name="T55" fmla="*/ 203 h 483"/>
                <a:gd name="T56" fmla="*/ 135 w 508"/>
                <a:gd name="T57" fmla="*/ 246 h 483"/>
                <a:gd name="T58" fmla="*/ 110 w 508"/>
                <a:gd name="T59" fmla="*/ 288 h 483"/>
                <a:gd name="T60" fmla="*/ 85 w 508"/>
                <a:gd name="T61" fmla="*/ 330 h 483"/>
                <a:gd name="T62" fmla="*/ 59 w 508"/>
                <a:gd name="T63" fmla="*/ 373 h 483"/>
                <a:gd name="T64" fmla="*/ 34 w 508"/>
                <a:gd name="T65" fmla="*/ 406 h 483"/>
                <a:gd name="T66" fmla="*/ 17 w 508"/>
                <a:gd name="T67" fmla="*/ 440 h 483"/>
                <a:gd name="T68" fmla="*/ 0 w 508"/>
                <a:gd name="T69" fmla="*/ 474 h 483"/>
                <a:gd name="T70" fmla="*/ 0 w 508"/>
                <a:gd name="T71" fmla="*/ 474 h 483"/>
                <a:gd name="T72" fmla="*/ 8 w 508"/>
                <a:gd name="T73" fmla="*/ 483 h 4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8"/>
                <a:gd name="T112" fmla="*/ 0 h 483"/>
                <a:gd name="T113" fmla="*/ 508 w 508"/>
                <a:gd name="T114" fmla="*/ 483 h 4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8" h="483">
                  <a:moveTo>
                    <a:pt x="8" y="483"/>
                  </a:moveTo>
                  <a:lnTo>
                    <a:pt x="8" y="483"/>
                  </a:lnTo>
                  <a:lnTo>
                    <a:pt x="25" y="449"/>
                  </a:lnTo>
                  <a:lnTo>
                    <a:pt x="51" y="415"/>
                  </a:lnTo>
                  <a:lnTo>
                    <a:pt x="68" y="373"/>
                  </a:lnTo>
                  <a:lnTo>
                    <a:pt x="93" y="339"/>
                  </a:lnTo>
                  <a:lnTo>
                    <a:pt x="118" y="296"/>
                  </a:lnTo>
                  <a:lnTo>
                    <a:pt x="144" y="254"/>
                  </a:lnTo>
                  <a:lnTo>
                    <a:pt x="169" y="212"/>
                  </a:lnTo>
                  <a:lnTo>
                    <a:pt x="203" y="169"/>
                  </a:lnTo>
                  <a:lnTo>
                    <a:pt x="237" y="135"/>
                  </a:lnTo>
                  <a:lnTo>
                    <a:pt x="271" y="102"/>
                  </a:lnTo>
                  <a:lnTo>
                    <a:pt x="305" y="76"/>
                  </a:lnTo>
                  <a:lnTo>
                    <a:pt x="347" y="51"/>
                  </a:lnTo>
                  <a:lnTo>
                    <a:pt x="381" y="34"/>
                  </a:lnTo>
                  <a:lnTo>
                    <a:pt x="423" y="17"/>
                  </a:lnTo>
                  <a:lnTo>
                    <a:pt x="466" y="17"/>
                  </a:lnTo>
                  <a:lnTo>
                    <a:pt x="508" y="17"/>
                  </a:lnTo>
                  <a:lnTo>
                    <a:pt x="508" y="8"/>
                  </a:lnTo>
                  <a:lnTo>
                    <a:pt x="466" y="0"/>
                  </a:lnTo>
                  <a:lnTo>
                    <a:pt x="423" y="8"/>
                  </a:lnTo>
                  <a:lnTo>
                    <a:pt x="373" y="17"/>
                  </a:lnTo>
                  <a:lnTo>
                    <a:pt x="339" y="34"/>
                  </a:lnTo>
                  <a:lnTo>
                    <a:pt x="296" y="59"/>
                  </a:lnTo>
                  <a:lnTo>
                    <a:pt x="262" y="93"/>
                  </a:lnTo>
                  <a:lnTo>
                    <a:pt x="229" y="127"/>
                  </a:lnTo>
                  <a:lnTo>
                    <a:pt x="195" y="161"/>
                  </a:lnTo>
                  <a:lnTo>
                    <a:pt x="161" y="203"/>
                  </a:lnTo>
                  <a:lnTo>
                    <a:pt x="135" y="246"/>
                  </a:lnTo>
                  <a:lnTo>
                    <a:pt x="110" y="288"/>
                  </a:lnTo>
                  <a:lnTo>
                    <a:pt x="85" y="330"/>
                  </a:lnTo>
                  <a:lnTo>
                    <a:pt x="59" y="373"/>
                  </a:lnTo>
                  <a:lnTo>
                    <a:pt x="34" y="406"/>
                  </a:lnTo>
                  <a:lnTo>
                    <a:pt x="17" y="440"/>
                  </a:lnTo>
                  <a:lnTo>
                    <a:pt x="0" y="474"/>
                  </a:lnTo>
                  <a:lnTo>
                    <a:pt x="8" y="4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6" name="Freeform 384"/>
            <p:cNvSpPr>
              <a:spLocks/>
            </p:cNvSpPr>
            <p:nvPr/>
          </p:nvSpPr>
          <p:spPr bwMode="auto">
            <a:xfrm>
              <a:off x="534" y="2135"/>
              <a:ext cx="127" cy="144"/>
            </a:xfrm>
            <a:custGeom>
              <a:avLst/>
              <a:gdLst>
                <a:gd name="T0" fmla="*/ 118 w 127"/>
                <a:gd name="T1" fmla="*/ 0 h 144"/>
                <a:gd name="T2" fmla="*/ 101 w 127"/>
                <a:gd name="T3" fmla="*/ 17 h 144"/>
                <a:gd name="T4" fmla="*/ 84 w 127"/>
                <a:gd name="T5" fmla="*/ 33 h 144"/>
                <a:gd name="T6" fmla="*/ 67 w 127"/>
                <a:gd name="T7" fmla="*/ 50 h 144"/>
                <a:gd name="T8" fmla="*/ 50 w 127"/>
                <a:gd name="T9" fmla="*/ 59 h 144"/>
                <a:gd name="T10" fmla="*/ 34 w 127"/>
                <a:gd name="T11" fmla="*/ 76 h 144"/>
                <a:gd name="T12" fmla="*/ 25 w 127"/>
                <a:gd name="T13" fmla="*/ 93 h 144"/>
                <a:gd name="T14" fmla="*/ 8 w 127"/>
                <a:gd name="T15" fmla="*/ 118 h 144"/>
                <a:gd name="T16" fmla="*/ 0 w 127"/>
                <a:gd name="T17" fmla="*/ 135 h 144"/>
                <a:gd name="T18" fmla="*/ 17 w 127"/>
                <a:gd name="T19" fmla="*/ 144 h 144"/>
                <a:gd name="T20" fmla="*/ 25 w 127"/>
                <a:gd name="T21" fmla="*/ 118 h 144"/>
                <a:gd name="T22" fmla="*/ 34 w 127"/>
                <a:gd name="T23" fmla="*/ 101 h 144"/>
                <a:gd name="T24" fmla="*/ 42 w 127"/>
                <a:gd name="T25" fmla="*/ 84 h 144"/>
                <a:gd name="T26" fmla="*/ 59 w 127"/>
                <a:gd name="T27" fmla="*/ 67 h 144"/>
                <a:gd name="T28" fmla="*/ 76 w 127"/>
                <a:gd name="T29" fmla="*/ 59 h 144"/>
                <a:gd name="T30" fmla="*/ 93 w 127"/>
                <a:gd name="T31" fmla="*/ 42 h 144"/>
                <a:gd name="T32" fmla="*/ 110 w 127"/>
                <a:gd name="T33" fmla="*/ 25 h 144"/>
                <a:gd name="T34" fmla="*/ 127 w 127"/>
                <a:gd name="T35" fmla="*/ 8 h 144"/>
                <a:gd name="T36" fmla="*/ 118 w 127"/>
                <a:gd name="T37" fmla="*/ 0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44"/>
                <a:gd name="T59" fmla="*/ 127 w 127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44">
                  <a:moveTo>
                    <a:pt x="118" y="0"/>
                  </a:moveTo>
                  <a:lnTo>
                    <a:pt x="101" y="17"/>
                  </a:lnTo>
                  <a:lnTo>
                    <a:pt x="84" y="33"/>
                  </a:lnTo>
                  <a:lnTo>
                    <a:pt x="67" y="50"/>
                  </a:lnTo>
                  <a:lnTo>
                    <a:pt x="50" y="59"/>
                  </a:lnTo>
                  <a:lnTo>
                    <a:pt x="34" y="76"/>
                  </a:lnTo>
                  <a:lnTo>
                    <a:pt x="25" y="93"/>
                  </a:lnTo>
                  <a:lnTo>
                    <a:pt x="8" y="118"/>
                  </a:lnTo>
                  <a:lnTo>
                    <a:pt x="0" y="135"/>
                  </a:lnTo>
                  <a:lnTo>
                    <a:pt x="17" y="144"/>
                  </a:lnTo>
                  <a:lnTo>
                    <a:pt x="25" y="118"/>
                  </a:lnTo>
                  <a:lnTo>
                    <a:pt x="34" y="101"/>
                  </a:lnTo>
                  <a:lnTo>
                    <a:pt x="42" y="84"/>
                  </a:lnTo>
                  <a:lnTo>
                    <a:pt x="59" y="67"/>
                  </a:lnTo>
                  <a:lnTo>
                    <a:pt x="76" y="59"/>
                  </a:lnTo>
                  <a:lnTo>
                    <a:pt x="93" y="42"/>
                  </a:lnTo>
                  <a:lnTo>
                    <a:pt x="110" y="25"/>
                  </a:lnTo>
                  <a:lnTo>
                    <a:pt x="127" y="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7" name="Freeform 385"/>
            <p:cNvSpPr>
              <a:spLocks/>
            </p:cNvSpPr>
            <p:nvPr/>
          </p:nvSpPr>
          <p:spPr bwMode="auto">
            <a:xfrm>
              <a:off x="856" y="1821"/>
              <a:ext cx="194" cy="102"/>
            </a:xfrm>
            <a:custGeom>
              <a:avLst/>
              <a:gdLst>
                <a:gd name="T0" fmla="*/ 8 w 194"/>
                <a:gd name="T1" fmla="*/ 102 h 102"/>
                <a:gd name="T2" fmla="*/ 16 w 194"/>
                <a:gd name="T3" fmla="*/ 93 h 102"/>
                <a:gd name="T4" fmla="*/ 25 w 194"/>
                <a:gd name="T5" fmla="*/ 85 h 102"/>
                <a:gd name="T6" fmla="*/ 33 w 194"/>
                <a:gd name="T7" fmla="*/ 76 h 102"/>
                <a:gd name="T8" fmla="*/ 42 w 194"/>
                <a:gd name="T9" fmla="*/ 68 h 102"/>
                <a:gd name="T10" fmla="*/ 59 w 194"/>
                <a:gd name="T11" fmla="*/ 59 h 102"/>
                <a:gd name="T12" fmla="*/ 67 w 194"/>
                <a:gd name="T13" fmla="*/ 51 h 102"/>
                <a:gd name="T14" fmla="*/ 76 w 194"/>
                <a:gd name="T15" fmla="*/ 43 h 102"/>
                <a:gd name="T16" fmla="*/ 93 w 194"/>
                <a:gd name="T17" fmla="*/ 43 h 102"/>
                <a:gd name="T18" fmla="*/ 101 w 194"/>
                <a:gd name="T19" fmla="*/ 34 h 102"/>
                <a:gd name="T20" fmla="*/ 118 w 194"/>
                <a:gd name="T21" fmla="*/ 26 h 102"/>
                <a:gd name="T22" fmla="*/ 127 w 194"/>
                <a:gd name="T23" fmla="*/ 26 h 102"/>
                <a:gd name="T24" fmla="*/ 144 w 194"/>
                <a:gd name="T25" fmla="*/ 17 h 102"/>
                <a:gd name="T26" fmla="*/ 152 w 194"/>
                <a:gd name="T27" fmla="*/ 17 h 102"/>
                <a:gd name="T28" fmla="*/ 169 w 194"/>
                <a:gd name="T29" fmla="*/ 17 h 102"/>
                <a:gd name="T30" fmla="*/ 177 w 194"/>
                <a:gd name="T31" fmla="*/ 9 h 102"/>
                <a:gd name="T32" fmla="*/ 194 w 194"/>
                <a:gd name="T33" fmla="*/ 9 h 102"/>
                <a:gd name="T34" fmla="*/ 194 w 194"/>
                <a:gd name="T35" fmla="*/ 0 h 102"/>
                <a:gd name="T36" fmla="*/ 177 w 194"/>
                <a:gd name="T37" fmla="*/ 0 h 102"/>
                <a:gd name="T38" fmla="*/ 160 w 194"/>
                <a:gd name="T39" fmla="*/ 0 h 102"/>
                <a:gd name="T40" fmla="*/ 152 w 194"/>
                <a:gd name="T41" fmla="*/ 0 h 102"/>
                <a:gd name="T42" fmla="*/ 135 w 194"/>
                <a:gd name="T43" fmla="*/ 9 h 102"/>
                <a:gd name="T44" fmla="*/ 127 w 194"/>
                <a:gd name="T45" fmla="*/ 9 h 102"/>
                <a:gd name="T46" fmla="*/ 110 w 194"/>
                <a:gd name="T47" fmla="*/ 17 h 102"/>
                <a:gd name="T48" fmla="*/ 101 w 194"/>
                <a:gd name="T49" fmla="*/ 17 h 102"/>
                <a:gd name="T50" fmla="*/ 84 w 194"/>
                <a:gd name="T51" fmla="*/ 26 h 102"/>
                <a:gd name="T52" fmla="*/ 76 w 194"/>
                <a:gd name="T53" fmla="*/ 34 h 102"/>
                <a:gd name="T54" fmla="*/ 59 w 194"/>
                <a:gd name="T55" fmla="*/ 43 h 102"/>
                <a:gd name="T56" fmla="*/ 50 w 194"/>
                <a:gd name="T57" fmla="*/ 43 h 102"/>
                <a:gd name="T58" fmla="*/ 33 w 194"/>
                <a:gd name="T59" fmla="*/ 51 h 102"/>
                <a:gd name="T60" fmla="*/ 25 w 194"/>
                <a:gd name="T61" fmla="*/ 59 h 102"/>
                <a:gd name="T62" fmla="*/ 16 w 194"/>
                <a:gd name="T63" fmla="*/ 68 h 102"/>
                <a:gd name="T64" fmla="*/ 8 w 194"/>
                <a:gd name="T65" fmla="*/ 85 h 102"/>
                <a:gd name="T66" fmla="*/ 0 w 194"/>
                <a:gd name="T67" fmla="*/ 93 h 102"/>
                <a:gd name="T68" fmla="*/ 8 w 194"/>
                <a:gd name="T69" fmla="*/ 102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4"/>
                <a:gd name="T106" fmla="*/ 0 h 102"/>
                <a:gd name="T107" fmla="*/ 194 w 194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4" h="102">
                  <a:moveTo>
                    <a:pt x="8" y="102"/>
                  </a:moveTo>
                  <a:lnTo>
                    <a:pt x="16" y="93"/>
                  </a:lnTo>
                  <a:lnTo>
                    <a:pt x="25" y="85"/>
                  </a:lnTo>
                  <a:lnTo>
                    <a:pt x="33" y="76"/>
                  </a:lnTo>
                  <a:lnTo>
                    <a:pt x="42" y="68"/>
                  </a:lnTo>
                  <a:lnTo>
                    <a:pt x="59" y="59"/>
                  </a:lnTo>
                  <a:lnTo>
                    <a:pt x="67" y="51"/>
                  </a:lnTo>
                  <a:lnTo>
                    <a:pt x="76" y="43"/>
                  </a:lnTo>
                  <a:lnTo>
                    <a:pt x="93" y="43"/>
                  </a:lnTo>
                  <a:lnTo>
                    <a:pt x="101" y="34"/>
                  </a:lnTo>
                  <a:lnTo>
                    <a:pt x="118" y="26"/>
                  </a:lnTo>
                  <a:lnTo>
                    <a:pt x="127" y="26"/>
                  </a:lnTo>
                  <a:lnTo>
                    <a:pt x="144" y="17"/>
                  </a:lnTo>
                  <a:lnTo>
                    <a:pt x="152" y="17"/>
                  </a:lnTo>
                  <a:lnTo>
                    <a:pt x="169" y="17"/>
                  </a:lnTo>
                  <a:lnTo>
                    <a:pt x="177" y="9"/>
                  </a:lnTo>
                  <a:lnTo>
                    <a:pt x="194" y="9"/>
                  </a:lnTo>
                  <a:lnTo>
                    <a:pt x="194" y="0"/>
                  </a:lnTo>
                  <a:lnTo>
                    <a:pt x="177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35" y="9"/>
                  </a:lnTo>
                  <a:lnTo>
                    <a:pt x="127" y="9"/>
                  </a:lnTo>
                  <a:lnTo>
                    <a:pt x="110" y="17"/>
                  </a:lnTo>
                  <a:lnTo>
                    <a:pt x="101" y="17"/>
                  </a:lnTo>
                  <a:lnTo>
                    <a:pt x="84" y="26"/>
                  </a:lnTo>
                  <a:lnTo>
                    <a:pt x="76" y="34"/>
                  </a:lnTo>
                  <a:lnTo>
                    <a:pt x="59" y="43"/>
                  </a:lnTo>
                  <a:lnTo>
                    <a:pt x="50" y="43"/>
                  </a:lnTo>
                  <a:lnTo>
                    <a:pt x="33" y="51"/>
                  </a:lnTo>
                  <a:lnTo>
                    <a:pt x="25" y="59"/>
                  </a:lnTo>
                  <a:lnTo>
                    <a:pt x="16" y="68"/>
                  </a:lnTo>
                  <a:lnTo>
                    <a:pt x="8" y="85"/>
                  </a:lnTo>
                  <a:lnTo>
                    <a:pt x="0" y="93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8" name="Freeform 386"/>
            <p:cNvSpPr>
              <a:spLocks/>
            </p:cNvSpPr>
            <p:nvPr/>
          </p:nvSpPr>
          <p:spPr bwMode="auto">
            <a:xfrm>
              <a:off x="0" y="2016"/>
              <a:ext cx="203" cy="178"/>
            </a:xfrm>
            <a:custGeom>
              <a:avLst/>
              <a:gdLst>
                <a:gd name="T0" fmla="*/ 102 w 203"/>
                <a:gd name="T1" fmla="*/ 178 h 178"/>
                <a:gd name="T2" fmla="*/ 119 w 203"/>
                <a:gd name="T3" fmla="*/ 178 h 178"/>
                <a:gd name="T4" fmla="*/ 144 w 203"/>
                <a:gd name="T5" fmla="*/ 169 h 178"/>
                <a:gd name="T6" fmla="*/ 161 w 203"/>
                <a:gd name="T7" fmla="*/ 161 h 178"/>
                <a:gd name="T8" fmla="*/ 178 w 203"/>
                <a:gd name="T9" fmla="*/ 152 h 178"/>
                <a:gd name="T10" fmla="*/ 186 w 203"/>
                <a:gd name="T11" fmla="*/ 136 h 178"/>
                <a:gd name="T12" fmla="*/ 195 w 203"/>
                <a:gd name="T13" fmla="*/ 127 h 178"/>
                <a:gd name="T14" fmla="*/ 203 w 203"/>
                <a:gd name="T15" fmla="*/ 110 h 178"/>
                <a:gd name="T16" fmla="*/ 203 w 203"/>
                <a:gd name="T17" fmla="*/ 93 h 178"/>
                <a:gd name="T18" fmla="*/ 203 w 203"/>
                <a:gd name="T19" fmla="*/ 68 h 178"/>
                <a:gd name="T20" fmla="*/ 195 w 203"/>
                <a:gd name="T21" fmla="*/ 51 h 178"/>
                <a:gd name="T22" fmla="*/ 186 w 203"/>
                <a:gd name="T23" fmla="*/ 42 h 178"/>
                <a:gd name="T24" fmla="*/ 178 w 203"/>
                <a:gd name="T25" fmla="*/ 25 h 178"/>
                <a:gd name="T26" fmla="*/ 161 w 203"/>
                <a:gd name="T27" fmla="*/ 17 h 178"/>
                <a:gd name="T28" fmla="*/ 144 w 203"/>
                <a:gd name="T29" fmla="*/ 8 h 178"/>
                <a:gd name="T30" fmla="*/ 119 w 203"/>
                <a:gd name="T31" fmla="*/ 0 h 178"/>
                <a:gd name="T32" fmla="*/ 102 w 203"/>
                <a:gd name="T33" fmla="*/ 0 h 178"/>
                <a:gd name="T34" fmla="*/ 85 w 203"/>
                <a:gd name="T35" fmla="*/ 0 h 178"/>
                <a:gd name="T36" fmla="*/ 59 w 203"/>
                <a:gd name="T37" fmla="*/ 8 h 178"/>
                <a:gd name="T38" fmla="*/ 42 w 203"/>
                <a:gd name="T39" fmla="*/ 17 h 178"/>
                <a:gd name="T40" fmla="*/ 25 w 203"/>
                <a:gd name="T41" fmla="*/ 25 h 178"/>
                <a:gd name="T42" fmla="*/ 17 w 203"/>
                <a:gd name="T43" fmla="*/ 42 h 178"/>
                <a:gd name="T44" fmla="*/ 8 w 203"/>
                <a:gd name="T45" fmla="*/ 51 h 178"/>
                <a:gd name="T46" fmla="*/ 0 w 203"/>
                <a:gd name="T47" fmla="*/ 68 h 178"/>
                <a:gd name="T48" fmla="*/ 0 w 203"/>
                <a:gd name="T49" fmla="*/ 93 h 178"/>
                <a:gd name="T50" fmla="*/ 0 w 203"/>
                <a:gd name="T51" fmla="*/ 110 h 178"/>
                <a:gd name="T52" fmla="*/ 8 w 203"/>
                <a:gd name="T53" fmla="*/ 127 h 178"/>
                <a:gd name="T54" fmla="*/ 17 w 203"/>
                <a:gd name="T55" fmla="*/ 136 h 178"/>
                <a:gd name="T56" fmla="*/ 25 w 203"/>
                <a:gd name="T57" fmla="*/ 152 h 178"/>
                <a:gd name="T58" fmla="*/ 42 w 203"/>
                <a:gd name="T59" fmla="*/ 161 h 178"/>
                <a:gd name="T60" fmla="*/ 59 w 203"/>
                <a:gd name="T61" fmla="*/ 169 h 178"/>
                <a:gd name="T62" fmla="*/ 85 w 203"/>
                <a:gd name="T63" fmla="*/ 178 h 178"/>
                <a:gd name="T64" fmla="*/ 102 w 203"/>
                <a:gd name="T65" fmla="*/ 17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78"/>
                <a:gd name="T101" fmla="*/ 203 w 203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78">
                  <a:moveTo>
                    <a:pt x="102" y="178"/>
                  </a:moveTo>
                  <a:lnTo>
                    <a:pt x="119" y="178"/>
                  </a:lnTo>
                  <a:lnTo>
                    <a:pt x="144" y="169"/>
                  </a:lnTo>
                  <a:lnTo>
                    <a:pt x="161" y="161"/>
                  </a:lnTo>
                  <a:lnTo>
                    <a:pt x="178" y="152"/>
                  </a:lnTo>
                  <a:lnTo>
                    <a:pt x="186" y="136"/>
                  </a:lnTo>
                  <a:lnTo>
                    <a:pt x="195" y="127"/>
                  </a:lnTo>
                  <a:lnTo>
                    <a:pt x="203" y="110"/>
                  </a:lnTo>
                  <a:lnTo>
                    <a:pt x="203" y="93"/>
                  </a:lnTo>
                  <a:lnTo>
                    <a:pt x="203" y="68"/>
                  </a:lnTo>
                  <a:lnTo>
                    <a:pt x="195" y="51"/>
                  </a:lnTo>
                  <a:lnTo>
                    <a:pt x="186" y="42"/>
                  </a:lnTo>
                  <a:lnTo>
                    <a:pt x="178" y="25"/>
                  </a:lnTo>
                  <a:lnTo>
                    <a:pt x="161" y="17"/>
                  </a:lnTo>
                  <a:lnTo>
                    <a:pt x="144" y="8"/>
                  </a:lnTo>
                  <a:lnTo>
                    <a:pt x="119" y="0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59" y="8"/>
                  </a:lnTo>
                  <a:lnTo>
                    <a:pt x="42" y="17"/>
                  </a:lnTo>
                  <a:lnTo>
                    <a:pt x="25" y="25"/>
                  </a:lnTo>
                  <a:lnTo>
                    <a:pt x="17" y="42"/>
                  </a:lnTo>
                  <a:lnTo>
                    <a:pt x="8" y="51"/>
                  </a:lnTo>
                  <a:lnTo>
                    <a:pt x="0" y="68"/>
                  </a:lnTo>
                  <a:lnTo>
                    <a:pt x="0" y="93"/>
                  </a:lnTo>
                  <a:lnTo>
                    <a:pt x="0" y="110"/>
                  </a:lnTo>
                  <a:lnTo>
                    <a:pt x="8" y="127"/>
                  </a:lnTo>
                  <a:lnTo>
                    <a:pt x="17" y="136"/>
                  </a:lnTo>
                  <a:lnTo>
                    <a:pt x="25" y="152"/>
                  </a:lnTo>
                  <a:lnTo>
                    <a:pt x="42" y="161"/>
                  </a:lnTo>
                  <a:lnTo>
                    <a:pt x="59" y="169"/>
                  </a:lnTo>
                  <a:lnTo>
                    <a:pt x="85" y="178"/>
                  </a:lnTo>
                  <a:lnTo>
                    <a:pt x="102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09" name="Freeform 387"/>
            <p:cNvSpPr>
              <a:spLocks/>
            </p:cNvSpPr>
            <p:nvPr/>
          </p:nvSpPr>
          <p:spPr bwMode="auto">
            <a:xfrm>
              <a:off x="102" y="2109"/>
              <a:ext cx="110" cy="93"/>
            </a:xfrm>
            <a:custGeom>
              <a:avLst/>
              <a:gdLst>
                <a:gd name="T0" fmla="*/ 93 w 110"/>
                <a:gd name="T1" fmla="*/ 0 h 93"/>
                <a:gd name="T2" fmla="*/ 93 w 110"/>
                <a:gd name="T3" fmla="*/ 0 h 93"/>
                <a:gd name="T4" fmla="*/ 93 w 110"/>
                <a:gd name="T5" fmla="*/ 17 h 93"/>
                <a:gd name="T6" fmla="*/ 84 w 110"/>
                <a:gd name="T7" fmla="*/ 26 h 93"/>
                <a:gd name="T8" fmla="*/ 76 w 110"/>
                <a:gd name="T9" fmla="*/ 43 h 93"/>
                <a:gd name="T10" fmla="*/ 67 w 110"/>
                <a:gd name="T11" fmla="*/ 51 h 93"/>
                <a:gd name="T12" fmla="*/ 50 w 110"/>
                <a:gd name="T13" fmla="*/ 59 h 93"/>
                <a:gd name="T14" fmla="*/ 34 w 110"/>
                <a:gd name="T15" fmla="*/ 68 h 93"/>
                <a:gd name="T16" fmla="*/ 17 w 110"/>
                <a:gd name="T17" fmla="*/ 76 h 93"/>
                <a:gd name="T18" fmla="*/ 0 w 110"/>
                <a:gd name="T19" fmla="*/ 76 h 93"/>
                <a:gd name="T20" fmla="*/ 0 w 110"/>
                <a:gd name="T21" fmla="*/ 93 h 93"/>
                <a:gd name="T22" fmla="*/ 25 w 110"/>
                <a:gd name="T23" fmla="*/ 85 h 93"/>
                <a:gd name="T24" fmla="*/ 42 w 110"/>
                <a:gd name="T25" fmla="*/ 85 h 93"/>
                <a:gd name="T26" fmla="*/ 59 w 110"/>
                <a:gd name="T27" fmla="*/ 76 h 93"/>
                <a:gd name="T28" fmla="*/ 76 w 110"/>
                <a:gd name="T29" fmla="*/ 59 h 93"/>
                <a:gd name="T30" fmla="*/ 93 w 110"/>
                <a:gd name="T31" fmla="*/ 51 h 93"/>
                <a:gd name="T32" fmla="*/ 101 w 110"/>
                <a:gd name="T33" fmla="*/ 34 h 93"/>
                <a:gd name="T34" fmla="*/ 101 w 110"/>
                <a:gd name="T35" fmla="*/ 17 h 93"/>
                <a:gd name="T36" fmla="*/ 110 w 110"/>
                <a:gd name="T37" fmla="*/ 0 h 93"/>
                <a:gd name="T38" fmla="*/ 110 w 110"/>
                <a:gd name="T39" fmla="*/ 0 h 93"/>
                <a:gd name="T40" fmla="*/ 93 w 110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93"/>
                <a:gd name="T65" fmla="*/ 110 w 110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93">
                  <a:moveTo>
                    <a:pt x="93" y="0"/>
                  </a:moveTo>
                  <a:lnTo>
                    <a:pt x="93" y="0"/>
                  </a:lnTo>
                  <a:lnTo>
                    <a:pt x="93" y="17"/>
                  </a:lnTo>
                  <a:lnTo>
                    <a:pt x="84" y="26"/>
                  </a:lnTo>
                  <a:lnTo>
                    <a:pt x="76" y="43"/>
                  </a:lnTo>
                  <a:lnTo>
                    <a:pt x="67" y="51"/>
                  </a:lnTo>
                  <a:lnTo>
                    <a:pt x="50" y="59"/>
                  </a:lnTo>
                  <a:lnTo>
                    <a:pt x="34" y="68"/>
                  </a:lnTo>
                  <a:lnTo>
                    <a:pt x="17" y="76"/>
                  </a:lnTo>
                  <a:lnTo>
                    <a:pt x="0" y="76"/>
                  </a:lnTo>
                  <a:lnTo>
                    <a:pt x="0" y="93"/>
                  </a:lnTo>
                  <a:lnTo>
                    <a:pt x="25" y="85"/>
                  </a:lnTo>
                  <a:lnTo>
                    <a:pt x="42" y="85"/>
                  </a:lnTo>
                  <a:lnTo>
                    <a:pt x="59" y="76"/>
                  </a:lnTo>
                  <a:lnTo>
                    <a:pt x="76" y="59"/>
                  </a:lnTo>
                  <a:lnTo>
                    <a:pt x="93" y="51"/>
                  </a:lnTo>
                  <a:lnTo>
                    <a:pt x="101" y="34"/>
                  </a:lnTo>
                  <a:lnTo>
                    <a:pt x="101" y="17"/>
                  </a:lnTo>
                  <a:lnTo>
                    <a:pt x="11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10" name="Freeform 388"/>
            <p:cNvSpPr>
              <a:spLocks/>
            </p:cNvSpPr>
            <p:nvPr/>
          </p:nvSpPr>
          <p:spPr bwMode="auto">
            <a:xfrm>
              <a:off x="102" y="2008"/>
              <a:ext cx="110" cy="101"/>
            </a:xfrm>
            <a:custGeom>
              <a:avLst/>
              <a:gdLst>
                <a:gd name="T0" fmla="*/ 0 w 110"/>
                <a:gd name="T1" fmla="*/ 16 h 101"/>
                <a:gd name="T2" fmla="*/ 0 w 110"/>
                <a:gd name="T3" fmla="*/ 16 h 101"/>
                <a:gd name="T4" fmla="*/ 17 w 110"/>
                <a:gd name="T5" fmla="*/ 16 h 101"/>
                <a:gd name="T6" fmla="*/ 34 w 110"/>
                <a:gd name="T7" fmla="*/ 25 h 101"/>
                <a:gd name="T8" fmla="*/ 50 w 110"/>
                <a:gd name="T9" fmla="*/ 33 h 101"/>
                <a:gd name="T10" fmla="*/ 67 w 110"/>
                <a:gd name="T11" fmla="*/ 42 h 101"/>
                <a:gd name="T12" fmla="*/ 76 w 110"/>
                <a:gd name="T13" fmla="*/ 50 h 101"/>
                <a:gd name="T14" fmla="*/ 84 w 110"/>
                <a:gd name="T15" fmla="*/ 67 h 101"/>
                <a:gd name="T16" fmla="*/ 93 w 110"/>
                <a:gd name="T17" fmla="*/ 84 h 101"/>
                <a:gd name="T18" fmla="*/ 93 w 110"/>
                <a:gd name="T19" fmla="*/ 101 h 101"/>
                <a:gd name="T20" fmla="*/ 110 w 110"/>
                <a:gd name="T21" fmla="*/ 101 h 101"/>
                <a:gd name="T22" fmla="*/ 101 w 110"/>
                <a:gd name="T23" fmla="*/ 76 h 101"/>
                <a:gd name="T24" fmla="*/ 101 w 110"/>
                <a:gd name="T25" fmla="*/ 59 h 101"/>
                <a:gd name="T26" fmla="*/ 93 w 110"/>
                <a:gd name="T27" fmla="*/ 42 h 101"/>
                <a:gd name="T28" fmla="*/ 76 w 110"/>
                <a:gd name="T29" fmla="*/ 33 h 101"/>
                <a:gd name="T30" fmla="*/ 59 w 110"/>
                <a:gd name="T31" fmla="*/ 16 h 101"/>
                <a:gd name="T32" fmla="*/ 42 w 110"/>
                <a:gd name="T33" fmla="*/ 8 h 101"/>
                <a:gd name="T34" fmla="*/ 25 w 110"/>
                <a:gd name="T35" fmla="*/ 8 h 101"/>
                <a:gd name="T36" fmla="*/ 0 w 110"/>
                <a:gd name="T37" fmla="*/ 0 h 101"/>
                <a:gd name="T38" fmla="*/ 0 w 110"/>
                <a:gd name="T39" fmla="*/ 0 h 101"/>
                <a:gd name="T40" fmla="*/ 0 w 110"/>
                <a:gd name="T41" fmla="*/ 16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01"/>
                <a:gd name="T65" fmla="*/ 110 w 110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01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34" y="25"/>
                  </a:lnTo>
                  <a:lnTo>
                    <a:pt x="50" y="33"/>
                  </a:lnTo>
                  <a:lnTo>
                    <a:pt x="67" y="42"/>
                  </a:lnTo>
                  <a:lnTo>
                    <a:pt x="76" y="50"/>
                  </a:lnTo>
                  <a:lnTo>
                    <a:pt x="84" y="67"/>
                  </a:lnTo>
                  <a:lnTo>
                    <a:pt x="93" y="84"/>
                  </a:lnTo>
                  <a:lnTo>
                    <a:pt x="93" y="101"/>
                  </a:lnTo>
                  <a:lnTo>
                    <a:pt x="110" y="101"/>
                  </a:lnTo>
                  <a:lnTo>
                    <a:pt x="101" y="76"/>
                  </a:lnTo>
                  <a:lnTo>
                    <a:pt x="101" y="59"/>
                  </a:lnTo>
                  <a:lnTo>
                    <a:pt x="93" y="42"/>
                  </a:lnTo>
                  <a:lnTo>
                    <a:pt x="76" y="33"/>
                  </a:lnTo>
                  <a:lnTo>
                    <a:pt x="59" y="16"/>
                  </a:lnTo>
                  <a:lnTo>
                    <a:pt x="42" y="8"/>
                  </a:lnTo>
                  <a:lnTo>
                    <a:pt x="25" y="8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11" name="Freeform 389"/>
            <p:cNvSpPr>
              <a:spLocks/>
            </p:cNvSpPr>
            <p:nvPr/>
          </p:nvSpPr>
          <p:spPr bwMode="auto">
            <a:xfrm>
              <a:off x="-8" y="2008"/>
              <a:ext cx="110" cy="101"/>
            </a:xfrm>
            <a:custGeom>
              <a:avLst/>
              <a:gdLst>
                <a:gd name="T0" fmla="*/ 16 w 110"/>
                <a:gd name="T1" fmla="*/ 101 h 101"/>
                <a:gd name="T2" fmla="*/ 16 w 110"/>
                <a:gd name="T3" fmla="*/ 101 h 101"/>
                <a:gd name="T4" fmla="*/ 16 w 110"/>
                <a:gd name="T5" fmla="*/ 84 h 101"/>
                <a:gd name="T6" fmla="*/ 25 w 110"/>
                <a:gd name="T7" fmla="*/ 67 h 101"/>
                <a:gd name="T8" fmla="*/ 33 w 110"/>
                <a:gd name="T9" fmla="*/ 50 h 101"/>
                <a:gd name="T10" fmla="*/ 42 w 110"/>
                <a:gd name="T11" fmla="*/ 42 h 101"/>
                <a:gd name="T12" fmla="*/ 59 w 110"/>
                <a:gd name="T13" fmla="*/ 33 h 101"/>
                <a:gd name="T14" fmla="*/ 76 w 110"/>
                <a:gd name="T15" fmla="*/ 25 h 101"/>
                <a:gd name="T16" fmla="*/ 93 w 110"/>
                <a:gd name="T17" fmla="*/ 16 h 101"/>
                <a:gd name="T18" fmla="*/ 110 w 110"/>
                <a:gd name="T19" fmla="*/ 16 h 101"/>
                <a:gd name="T20" fmla="*/ 110 w 110"/>
                <a:gd name="T21" fmla="*/ 0 h 101"/>
                <a:gd name="T22" fmla="*/ 84 w 110"/>
                <a:gd name="T23" fmla="*/ 8 h 101"/>
                <a:gd name="T24" fmla="*/ 67 w 110"/>
                <a:gd name="T25" fmla="*/ 8 h 101"/>
                <a:gd name="T26" fmla="*/ 50 w 110"/>
                <a:gd name="T27" fmla="*/ 16 h 101"/>
                <a:gd name="T28" fmla="*/ 33 w 110"/>
                <a:gd name="T29" fmla="*/ 33 h 101"/>
                <a:gd name="T30" fmla="*/ 16 w 110"/>
                <a:gd name="T31" fmla="*/ 42 h 101"/>
                <a:gd name="T32" fmla="*/ 8 w 110"/>
                <a:gd name="T33" fmla="*/ 59 h 101"/>
                <a:gd name="T34" fmla="*/ 8 w 110"/>
                <a:gd name="T35" fmla="*/ 76 h 101"/>
                <a:gd name="T36" fmla="*/ 0 w 110"/>
                <a:gd name="T37" fmla="*/ 101 h 101"/>
                <a:gd name="T38" fmla="*/ 0 w 110"/>
                <a:gd name="T39" fmla="*/ 101 h 101"/>
                <a:gd name="T40" fmla="*/ 16 w 110"/>
                <a:gd name="T41" fmla="*/ 101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01"/>
                <a:gd name="T65" fmla="*/ 110 w 110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01">
                  <a:moveTo>
                    <a:pt x="16" y="101"/>
                  </a:moveTo>
                  <a:lnTo>
                    <a:pt x="16" y="101"/>
                  </a:lnTo>
                  <a:lnTo>
                    <a:pt x="16" y="84"/>
                  </a:lnTo>
                  <a:lnTo>
                    <a:pt x="25" y="67"/>
                  </a:lnTo>
                  <a:lnTo>
                    <a:pt x="33" y="50"/>
                  </a:lnTo>
                  <a:lnTo>
                    <a:pt x="42" y="42"/>
                  </a:lnTo>
                  <a:lnTo>
                    <a:pt x="59" y="33"/>
                  </a:lnTo>
                  <a:lnTo>
                    <a:pt x="76" y="25"/>
                  </a:lnTo>
                  <a:lnTo>
                    <a:pt x="93" y="16"/>
                  </a:lnTo>
                  <a:lnTo>
                    <a:pt x="110" y="16"/>
                  </a:lnTo>
                  <a:lnTo>
                    <a:pt x="110" y="0"/>
                  </a:lnTo>
                  <a:lnTo>
                    <a:pt x="84" y="8"/>
                  </a:lnTo>
                  <a:lnTo>
                    <a:pt x="67" y="8"/>
                  </a:lnTo>
                  <a:lnTo>
                    <a:pt x="50" y="16"/>
                  </a:lnTo>
                  <a:lnTo>
                    <a:pt x="33" y="33"/>
                  </a:lnTo>
                  <a:lnTo>
                    <a:pt x="16" y="42"/>
                  </a:lnTo>
                  <a:lnTo>
                    <a:pt x="8" y="59"/>
                  </a:lnTo>
                  <a:lnTo>
                    <a:pt x="8" y="76"/>
                  </a:lnTo>
                  <a:lnTo>
                    <a:pt x="0" y="101"/>
                  </a:lnTo>
                  <a:lnTo>
                    <a:pt x="16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12" name="Freeform 390"/>
            <p:cNvSpPr>
              <a:spLocks/>
            </p:cNvSpPr>
            <p:nvPr/>
          </p:nvSpPr>
          <p:spPr bwMode="auto">
            <a:xfrm>
              <a:off x="-8" y="2109"/>
              <a:ext cx="110" cy="93"/>
            </a:xfrm>
            <a:custGeom>
              <a:avLst/>
              <a:gdLst>
                <a:gd name="T0" fmla="*/ 110 w 110"/>
                <a:gd name="T1" fmla="*/ 76 h 93"/>
                <a:gd name="T2" fmla="*/ 110 w 110"/>
                <a:gd name="T3" fmla="*/ 76 h 93"/>
                <a:gd name="T4" fmla="*/ 93 w 110"/>
                <a:gd name="T5" fmla="*/ 76 h 93"/>
                <a:gd name="T6" fmla="*/ 76 w 110"/>
                <a:gd name="T7" fmla="*/ 68 h 93"/>
                <a:gd name="T8" fmla="*/ 59 w 110"/>
                <a:gd name="T9" fmla="*/ 59 h 93"/>
                <a:gd name="T10" fmla="*/ 42 w 110"/>
                <a:gd name="T11" fmla="*/ 51 h 93"/>
                <a:gd name="T12" fmla="*/ 33 w 110"/>
                <a:gd name="T13" fmla="*/ 43 h 93"/>
                <a:gd name="T14" fmla="*/ 25 w 110"/>
                <a:gd name="T15" fmla="*/ 26 h 93"/>
                <a:gd name="T16" fmla="*/ 16 w 110"/>
                <a:gd name="T17" fmla="*/ 17 h 93"/>
                <a:gd name="T18" fmla="*/ 16 w 110"/>
                <a:gd name="T19" fmla="*/ 0 h 93"/>
                <a:gd name="T20" fmla="*/ 0 w 110"/>
                <a:gd name="T21" fmla="*/ 0 h 93"/>
                <a:gd name="T22" fmla="*/ 8 w 110"/>
                <a:gd name="T23" fmla="*/ 17 h 93"/>
                <a:gd name="T24" fmla="*/ 8 w 110"/>
                <a:gd name="T25" fmla="*/ 34 h 93"/>
                <a:gd name="T26" fmla="*/ 16 w 110"/>
                <a:gd name="T27" fmla="*/ 51 h 93"/>
                <a:gd name="T28" fmla="*/ 33 w 110"/>
                <a:gd name="T29" fmla="*/ 59 h 93"/>
                <a:gd name="T30" fmla="*/ 50 w 110"/>
                <a:gd name="T31" fmla="*/ 76 h 93"/>
                <a:gd name="T32" fmla="*/ 67 w 110"/>
                <a:gd name="T33" fmla="*/ 85 h 93"/>
                <a:gd name="T34" fmla="*/ 84 w 110"/>
                <a:gd name="T35" fmla="*/ 85 h 93"/>
                <a:gd name="T36" fmla="*/ 110 w 110"/>
                <a:gd name="T37" fmla="*/ 93 h 93"/>
                <a:gd name="T38" fmla="*/ 110 w 110"/>
                <a:gd name="T39" fmla="*/ 93 h 93"/>
                <a:gd name="T40" fmla="*/ 110 w 110"/>
                <a:gd name="T41" fmla="*/ 76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93"/>
                <a:gd name="T65" fmla="*/ 110 w 110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93">
                  <a:moveTo>
                    <a:pt x="110" y="76"/>
                  </a:moveTo>
                  <a:lnTo>
                    <a:pt x="110" y="76"/>
                  </a:lnTo>
                  <a:lnTo>
                    <a:pt x="93" y="76"/>
                  </a:lnTo>
                  <a:lnTo>
                    <a:pt x="76" y="68"/>
                  </a:lnTo>
                  <a:lnTo>
                    <a:pt x="59" y="59"/>
                  </a:lnTo>
                  <a:lnTo>
                    <a:pt x="42" y="51"/>
                  </a:lnTo>
                  <a:lnTo>
                    <a:pt x="33" y="43"/>
                  </a:lnTo>
                  <a:lnTo>
                    <a:pt x="25" y="26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17"/>
                  </a:lnTo>
                  <a:lnTo>
                    <a:pt x="8" y="34"/>
                  </a:lnTo>
                  <a:lnTo>
                    <a:pt x="16" y="51"/>
                  </a:lnTo>
                  <a:lnTo>
                    <a:pt x="33" y="59"/>
                  </a:lnTo>
                  <a:lnTo>
                    <a:pt x="50" y="76"/>
                  </a:lnTo>
                  <a:lnTo>
                    <a:pt x="67" y="85"/>
                  </a:lnTo>
                  <a:lnTo>
                    <a:pt x="84" y="85"/>
                  </a:lnTo>
                  <a:lnTo>
                    <a:pt x="110" y="93"/>
                  </a:lnTo>
                  <a:lnTo>
                    <a:pt x="110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45449" name="AutoShape 393"/>
          <p:cNvSpPr>
            <a:spLocks noChangeArrowheads="1"/>
          </p:cNvSpPr>
          <p:nvPr/>
        </p:nvSpPr>
        <p:spPr bwMode="auto">
          <a:xfrm>
            <a:off x="381000" y="1905000"/>
            <a:ext cx="8382000" cy="4800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5450" name="Rectangle 394"/>
          <p:cNvSpPr>
            <a:spLocks noChangeArrowheads="1"/>
          </p:cNvSpPr>
          <p:nvPr/>
        </p:nvSpPr>
        <p:spPr bwMode="auto">
          <a:xfrm>
            <a:off x="1524000" y="2895600"/>
            <a:ext cx="6781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990000"/>
                </a:solidFill>
              </a:rPr>
              <a:t>* Bước 1: </a:t>
            </a:r>
            <a:r>
              <a:rPr lang="en-US" sz="1600" b="1">
                <a:solidFill>
                  <a:srgbClr val="1A0597"/>
                </a:solidFill>
              </a:rPr>
              <a:t>Phác khung hình chung của mẫu và khung hình riêng của từng vật mẫu.</a:t>
            </a:r>
          </a:p>
          <a:p>
            <a:endParaRPr lang="en-US" sz="1600" b="1">
              <a:solidFill>
                <a:srgbClr val="1A0597"/>
              </a:solidFill>
            </a:endParaRPr>
          </a:p>
          <a:p>
            <a:r>
              <a:rPr lang="en-US" sz="1600" b="1">
                <a:solidFill>
                  <a:srgbClr val="990000"/>
                </a:solidFill>
              </a:rPr>
              <a:t>   * Bước 2: </a:t>
            </a:r>
            <a:r>
              <a:rPr lang="en-US" sz="1600" b="1">
                <a:solidFill>
                  <a:srgbClr val="1A0597"/>
                </a:solidFill>
              </a:rPr>
              <a:t>Tìm tỉ lệ bộ phận của mẫu.</a:t>
            </a:r>
          </a:p>
          <a:p>
            <a:endParaRPr lang="en-US" sz="1600" b="1">
              <a:solidFill>
                <a:srgbClr val="1A0597"/>
              </a:solidFill>
            </a:endParaRPr>
          </a:p>
          <a:p>
            <a:r>
              <a:rPr lang="en-US" sz="1600" b="1">
                <a:solidFill>
                  <a:srgbClr val="990000"/>
                </a:solidFill>
              </a:rPr>
              <a:t>   * Bước 3:</a:t>
            </a:r>
            <a:r>
              <a:rPr lang="en-US" sz="1600"/>
              <a:t>  </a:t>
            </a:r>
            <a:r>
              <a:rPr lang="en-US" sz="1600" b="1">
                <a:solidFill>
                  <a:srgbClr val="1A0597"/>
                </a:solidFill>
              </a:rPr>
              <a:t>vẽ phác nét chính của vật mẫu.</a:t>
            </a:r>
          </a:p>
          <a:p>
            <a:endParaRPr lang="en-US" sz="1600" b="1">
              <a:solidFill>
                <a:srgbClr val="1A0597"/>
              </a:solidFill>
            </a:endParaRPr>
          </a:p>
          <a:p>
            <a:r>
              <a:rPr lang="en-US" sz="1600" b="1">
                <a:solidFill>
                  <a:srgbClr val="990000"/>
                </a:solidFill>
              </a:rPr>
              <a:t>   * Bước 4:</a:t>
            </a:r>
            <a:r>
              <a:rPr lang="en-US" sz="1600" b="1"/>
              <a:t> </a:t>
            </a:r>
            <a:r>
              <a:rPr lang="en-US" sz="1600" b="1">
                <a:solidFill>
                  <a:srgbClr val="1A0597"/>
                </a:solidFill>
              </a:rPr>
              <a:t>Vẽ  nét chi tiết, chỉnh sửa cho giống với  mẫu.</a:t>
            </a:r>
          </a:p>
          <a:p>
            <a:endParaRPr lang="en-US" sz="1600" b="1">
              <a:solidFill>
                <a:srgbClr val="1A0597"/>
              </a:solidFill>
            </a:endParaRPr>
          </a:p>
          <a:p>
            <a:r>
              <a:rPr lang="en-US" sz="1600" b="1">
                <a:solidFill>
                  <a:srgbClr val="990000"/>
                </a:solidFill>
              </a:rPr>
              <a:t>   * Bước 5: </a:t>
            </a:r>
            <a:r>
              <a:rPr lang="en-US" sz="1600" b="1">
                <a:solidFill>
                  <a:srgbClr val="1A0597"/>
                </a:solidFill>
              </a:rPr>
              <a:t>Vẽ đậm nhạt bằng bút chì đen hoặc vẽ màu.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2139E-6 L -0.00834 -0.599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5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4624E-7 L 0.00347 -0.6316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5" grpId="1"/>
      <p:bldP spid="45255" grpId="0"/>
      <p:bldP spid="45255" grpId="1"/>
      <p:bldP spid="45256" grpId="0"/>
      <p:bldP spid="45256" grpId="1"/>
      <p:bldP spid="45258" grpId="0" animBg="1"/>
      <p:bldP spid="45449" grpId="0" animBg="1"/>
      <p:bldP spid="45449" grpId="1" animBg="1"/>
      <p:bldP spid="4545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Chân trang 38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38" name="Nơi giữ chỗ cho Số hiệu Bản chiếu 37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FE37873D-32B5-40D5-9AFC-08B718BE9C0B}" type="slidenum">
              <a:rPr lang="en-US" sz="12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2</a:t>
            </a:fld>
            <a:endParaRPr lang="en-US" sz="12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57200" y="1905000"/>
            <a:ext cx="8382000" cy="2514600"/>
          </a:xfrm>
          <a:prstGeom prst="star32">
            <a:avLst>
              <a:gd name="adj" fmla="val 37500"/>
            </a:avLst>
          </a:prstGeom>
          <a:solidFill>
            <a:srgbClr val="69F3F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00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00FF"/>
                </a:solidFill>
                <a:cs typeface="Arial" charset="0"/>
              </a:rPr>
              <a:t>Kiểm tra </a:t>
            </a: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vi-VN" sz="3600" b="1">
                <a:solidFill>
                  <a:srgbClr val="FF00FF"/>
                </a:solidFill>
                <a:cs typeface="Arial" charset="0"/>
              </a:rPr>
              <a:t>ă</a:t>
            </a:r>
            <a:r>
              <a:rPr lang="en-US" sz="3600" b="1">
                <a:solidFill>
                  <a:srgbClr val="FF00FF"/>
                </a:solidFill>
                <a:cs typeface="Arial" charset="0"/>
              </a:rPr>
              <a:t>i cũ: Kiểm tra </a:t>
            </a:r>
          </a:p>
          <a:p>
            <a:pPr algn="ctr">
              <a:defRPr/>
            </a:pPr>
            <a:r>
              <a:rPr lang="en-US" sz="3600" b="1">
                <a:solidFill>
                  <a:srgbClr val="FF00FF"/>
                </a:solidFill>
                <a:cs typeface="Arial" charset="0"/>
              </a:rPr>
              <a:t>đồ </a:t>
            </a: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d</a:t>
            </a:r>
            <a:r>
              <a:rPr lang="en-US" sz="3600" b="1">
                <a:solidFill>
                  <a:srgbClr val="FF00FF"/>
                </a:solidFill>
                <a:cs typeface="Arial" charset="0"/>
              </a:rPr>
              <a:t>ùng học tập.</a:t>
            </a:r>
            <a:r>
              <a:rPr lang="en-US" sz="3600" b="1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5125" name="Picture 5" descr="Picture6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1600200" y="3962400"/>
            <a:ext cx="609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886200" y="609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Mĩ thuật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1" descr="Nen 3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152400" y="7620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Oval 42"/>
          <p:cNvSpPr>
            <a:spLocks noChangeArrowheads="1"/>
          </p:cNvSpPr>
          <p:nvPr/>
        </p:nvSpPr>
        <p:spPr bwMode="auto">
          <a:xfrm>
            <a:off x="1117600" y="1560513"/>
            <a:ext cx="1446213" cy="1447800"/>
          </a:xfrm>
          <a:prstGeom prst="ellipse">
            <a:avLst/>
          </a:prstGeom>
          <a:solidFill>
            <a:srgbClr val="FFFF00"/>
          </a:solidFill>
          <a:ln w="63500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00CC"/>
                </a:solidFill>
                <a:cs typeface="Arial" charset="0"/>
              </a:rPr>
              <a:t>?</a:t>
            </a:r>
          </a:p>
        </p:txBody>
      </p:sp>
      <p:sp>
        <p:nvSpPr>
          <p:cNvPr id="37970" name="Text Box 82"/>
          <p:cNvSpPr txBox="1">
            <a:spLocks noChangeArrowheads="1"/>
          </p:cNvSpPr>
          <p:nvPr/>
        </p:nvSpPr>
        <p:spPr bwMode="auto">
          <a:xfrm>
            <a:off x="476250" y="4090988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cs typeface="Arial" charset="0"/>
              </a:rPr>
              <a:t>Ô số 1 ( Gồm 5 chữ cái ):</a:t>
            </a:r>
            <a:r>
              <a:rPr lang="en-US" sz="3200" b="1">
                <a:cs typeface="Arial" charset="0"/>
              </a:rPr>
              <a:t>  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Đây là loại</a:t>
            </a:r>
            <a:r>
              <a:rPr lang="en-US" sz="2800" b="1">
                <a:cs typeface="Arial" charset="0"/>
              </a:rPr>
              <a:t> 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đồ vật thường dùng để cắm hoa</a:t>
            </a:r>
            <a:r>
              <a:rPr lang="en-US" sz="28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3200" b="1">
                <a:solidFill>
                  <a:srgbClr val="000066"/>
                </a:solidFill>
                <a:cs typeface="Arial" charset="0"/>
              </a:rPr>
              <a:t> ?</a:t>
            </a:r>
          </a:p>
        </p:txBody>
      </p:sp>
      <p:sp>
        <p:nvSpPr>
          <p:cNvPr id="6149" name="Rectangle 106" descr="Parchment"/>
          <p:cNvSpPr>
            <a:spLocks noChangeArrowheads="1"/>
          </p:cNvSpPr>
          <p:nvPr/>
        </p:nvSpPr>
        <p:spPr bwMode="auto">
          <a:xfrm>
            <a:off x="44338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L</a:t>
            </a:r>
          </a:p>
        </p:txBody>
      </p:sp>
      <p:sp>
        <p:nvSpPr>
          <p:cNvPr id="6150" name="Rectangle 107" descr="Parchment"/>
          <p:cNvSpPr>
            <a:spLocks noChangeArrowheads="1"/>
          </p:cNvSpPr>
          <p:nvPr/>
        </p:nvSpPr>
        <p:spPr bwMode="auto">
          <a:xfrm>
            <a:off x="50815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Ọ</a:t>
            </a:r>
          </a:p>
        </p:txBody>
      </p:sp>
      <p:sp>
        <p:nvSpPr>
          <p:cNvPr id="6151" name="Rectangle 110" descr="Parchment"/>
          <p:cNvSpPr>
            <a:spLocks noChangeArrowheads="1"/>
          </p:cNvSpPr>
          <p:nvPr/>
        </p:nvSpPr>
        <p:spPr bwMode="auto">
          <a:xfrm>
            <a:off x="5789613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H</a:t>
            </a:r>
          </a:p>
        </p:txBody>
      </p:sp>
      <p:sp>
        <p:nvSpPr>
          <p:cNvPr id="6152" name="Rectangle 111" descr="Parchment"/>
          <p:cNvSpPr>
            <a:spLocks noChangeArrowheads="1"/>
          </p:cNvSpPr>
          <p:nvPr/>
        </p:nvSpPr>
        <p:spPr bwMode="auto">
          <a:xfrm>
            <a:off x="64277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O</a:t>
            </a:r>
          </a:p>
        </p:txBody>
      </p:sp>
      <p:sp>
        <p:nvSpPr>
          <p:cNvPr id="6153" name="Rectangle 112" descr="Parchment"/>
          <p:cNvSpPr>
            <a:spLocks noChangeArrowheads="1"/>
          </p:cNvSpPr>
          <p:nvPr/>
        </p:nvSpPr>
        <p:spPr bwMode="auto">
          <a:xfrm>
            <a:off x="7062788" y="14430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cs typeface="Arial" charset="0"/>
              </a:rPr>
              <a:t>A</a:t>
            </a:r>
          </a:p>
        </p:txBody>
      </p:sp>
      <p:sp>
        <p:nvSpPr>
          <p:cNvPr id="38001" name="AutoShape 113"/>
          <p:cNvSpPr>
            <a:spLocks noChangeArrowheads="1"/>
          </p:cNvSpPr>
          <p:nvPr/>
        </p:nvSpPr>
        <p:spPr bwMode="auto">
          <a:xfrm>
            <a:off x="3633788" y="1430338"/>
            <a:ext cx="6858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66"/>
                </a:solidFill>
                <a:cs typeface="Arial" charset="0"/>
              </a:rPr>
              <a:t>1</a:t>
            </a:r>
          </a:p>
        </p:txBody>
      </p:sp>
      <p:sp>
        <p:nvSpPr>
          <p:cNvPr id="6155" name="Rectangle 124" descr="Parchment"/>
          <p:cNvSpPr>
            <a:spLocks noChangeArrowheads="1"/>
          </p:cNvSpPr>
          <p:nvPr/>
        </p:nvSpPr>
        <p:spPr bwMode="auto">
          <a:xfrm>
            <a:off x="44450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Q</a:t>
            </a:r>
          </a:p>
        </p:txBody>
      </p:sp>
      <p:sp>
        <p:nvSpPr>
          <p:cNvPr id="6156" name="Rectangle 125" descr="Parchment"/>
          <p:cNvSpPr>
            <a:spLocks noChangeArrowheads="1"/>
          </p:cNvSpPr>
          <p:nvPr/>
        </p:nvSpPr>
        <p:spPr bwMode="auto">
          <a:xfrm>
            <a:off x="50927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U</a:t>
            </a:r>
          </a:p>
        </p:txBody>
      </p:sp>
      <p:sp>
        <p:nvSpPr>
          <p:cNvPr id="6157" name="Rectangle 126" descr="Parchment"/>
          <p:cNvSpPr>
            <a:spLocks noChangeArrowheads="1"/>
          </p:cNvSpPr>
          <p:nvPr/>
        </p:nvSpPr>
        <p:spPr bwMode="auto">
          <a:xfrm>
            <a:off x="8301038" y="2547938"/>
            <a:ext cx="639762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I</a:t>
            </a:r>
          </a:p>
        </p:txBody>
      </p:sp>
      <p:sp>
        <p:nvSpPr>
          <p:cNvPr id="6158" name="Rectangle 127" descr="Parchment"/>
          <p:cNvSpPr>
            <a:spLocks noChangeArrowheads="1"/>
          </p:cNvSpPr>
          <p:nvPr/>
        </p:nvSpPr>
        <p:spPr bwMode="auto">
          <a:xfrm>
            <a:off x="76708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Ở</a:t>
            </a:r>
          </a:p>
        </p:txBody>
      </p:sp>
      <p:sp>
        <p:nvSpPr>
          <p:cNvPr id="6159" name="Rectangle 128" descr="Parchment"/>
          <p:cNvSpPr>
            <a:spLocks noChangeArrowheads="1"/>
          </p:cNvSpPr>
          <p:nvPr/>
        </p:nvSpPr>
        <p:spPr bwMode="auto">
          <a:xfrm>
            <a:off x="57150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Ả</a:t>
            </a:r>
          </a:p>
        </p:txBody>
      </p:sp>
      <p:sp>
        <p:nvSpPr>
          <p:cNvPr id="6160" name="Rectangle 129" descr="Parchment"/>
          <p:cNvSpPr>
            <a:spLocks noChangeArrowheads="1"/>
          </p:cNvSpPr>
          <p:nvPr/>
        </p:nvSpPr>
        <p:spPr bwMode="auto">
          <a:xfrm>
            <a:off x="64135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B</a:t>
            </a:r>
          </a:p>
        </p:txBody>
      </p:sp>
      <p:sp>
        <p:nvSpPr>
          <p:cNvPr id="6161" name="Rectangle 130" descr="Parchment"/>
          <p:cNvSpPr>
            <a:spLocks noChangeArrowheads="1"/>
          </p:cNvSpPr>
          <p:nvPr/>
        </p:nvSpPr>
        <p:spPr bwMode="auto">
          <a:xfrm>
            <a:off x="7048500" y="2547938"/>
            <a:ext cx="639763" cy="639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3300"/>
                </a:solidFill>
                <a:cs typeface="Arial" charset="0"/>
              </a:rPr>
              <a:t>Ư</a:t>
            </a:r>
          </a:p>
        </p:txBody>
      </p:sp>
      <p:sp>
        <p:nvSpPr>
          <p:cNvPr id="38030" name="AutoShape 142"/>
          <p:cNvSpPr>
            <a:spLocks noChangeArrowheads="1"/>
          </p:cNvSpPr>
          <p:nvPr/>
        </p:nvSpPr>
        <p:spPr bwMode="auto">
          <a:xfrm>
            <a:off x="3657600" y="2514600"/>
            <a:ext cx="685800" cy="685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CCFF"/>
              </a:gs>
              <a:gs pos="100000">
                <a:srgbClr val="FF00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66"/>
                </a:solidFill>
                <a:cs typeface="Arial" charset="0"/>
              </a:rPr>
              <a:t>2</a:t>
            </a:r>
          </a:p>
        </p:txBody>
      </p:sp>
      <p:sp>
        <p:nvSpPr>
          <p:cNvPr id="38040" name="AutoShape 152"/>
          <p:cNvSpPr>
            <a:spLocks noChangeArrowheads="1"/>
          </p:cNvSpPr>
          <p:nvPr/>
        </p:nvSpPr>
        <p:spPr bwMode="auto">
          <a:xfrm>
            <a:off x="44196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1" name="AutoShape 153"/>
          <p:cNvSpPr>
            <a:spLocks noChangeArrowheads="1"/>
          </p:cNvSpPr>
          <p:nvPr/>
        </p:nvSpPr>
        <p:spPr bwMode="auto">
          <a:xfrm>
            <a:off x="50292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2" name="AutoShape 154"/>
          <p:cNvSpPr>
            <a:spLocks noChangeArrowheads="1"/>
          </p:cNvSpPr>
          <p:nvPr/>
        </p:nvSpPr>
        <p:spPr bwMode="auto">
          <a:xfrm>
            <a:off x="57150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3" name="AutoShape 155"/>
          <p:cNvSpPr>
            <a:spLocks noChangeArrowheads="1"/>
          </p:cNvSpPr>
          <p:nvPr/>
        </p:nvSpPr>
        <p:spPr bwMode="auto">
          <a:xfrm>
            <a:off x="64008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44" name="AutoShape 156"/>
          <p:cNvSpPr>
            <a:spLocks noChangeArrowheads="1"/>
          </p:cNvSpPr>
          <p:nvPr/>
        </p:nvSpPr>
        <p:spPr bwMode="auto">
          <a:xfrm>
            <a:off x="7086600" y="14478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54" name="Text Box 166"/>
          <p:cNvSpPr txBox="1">
            <a:spLocks noChangeArrowheads="1"/>
          </p:cNvSpPr>
          <p:nvPr/>
        </p:nvSpPr>
        <p:spPr bwMode="auto">
          <a:xfrm>
            <a:off x="471488" y="5362575"/>
            <a:ext cx="84439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3000" b="1">
                <a:solidFill>
                  <a:srgbClr val="990000"/>
                </a:solidFill>
                <a:cs typeface="Arial" charset="0"/>
              </a:rPr>
              <a:t>Ô số 2 ( Gồm 7 chữ cái ):</a:t>
            </a:r>
            <a:r>
              <a:rPr lang="en-US" sz="3000" b="1">
                <a:cs typeface="Arial" charset="0"/>
              </a:rPr>
              <a:t> </a:t>
            </a:r>
            <a:r>
              <a:rPr lang="en-US" sz="3000" b="1">
                <a:solidFill>
                  <a:srgbClr val="000066"/>
                </a:solidFill>
                <a:cs typeface="Arial" charset="0"/>
              </a:rPr>
              <a:t>Quả gì vỏ dày màu xanh ( hoặc vàng ), khi bóc ra có nhiều múi ?</a:t>
            </a:r>
          </a:p>
        </p:txBody>
      </p:sp>
      <p:sp>
        <p:nvSpPr>
          <p:cNvPr id="38057" name="AutoShape 169"/>
          <p:cNvSpPr>
            <a:spLocks noChangeArrowheads="1"/>
          </p:cNvSpPr>
          <p:nvPr/>
        </p:nvSpPr>
        <p:spPr bwMode="auto">
          <a:xfrm>
            <a:off x="44196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58" name="AutoShape 170"/>
          <p:cNvSpPr>
            <a:spLocks noChangeArrowheads="1"/>
          </p:cNvSpPr>
          <p:nvPr/>
        </p:nvSpPr>
        <p:spPr bwMode="auto">
          <a:xfrm>
            <a:off x="51054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59" name="AutoShape 171"/>
          <p:cNvSpPr>
            <a:spLocks noChangeArrowheads="1"/>
          </p:cNvSpPr>
          <p:nvPr/>
        </p:nvSpPr>
        <p:spPr bwMode="auto">
          <a:xfrm>
            <a:off x="57150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0" name="AutoShape 172"/>
          <p:cNvSpPr>
            <a:spLocks noChangeArrowheads="1"/>
          </p:cNvSpPr>
          <p:nvPr/>
        </p:nvSpPr>
        <p:spPr bwMode="auto">
          <a:xfrm>
            <a:off x="64008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1" name="AutoShape 173"/>
          <p:cNvSpPr>
            <a:spLocks noChangeArrowheads="1"/>
          </p:cNvSpPr>
          <p:nvPr/>
        </p:nvSpPr>
        <p:spPr bwMode="auto">
          <a:xfrm>
            <a:off x="7053263" y="2535238"/>
            <a:ext cx="658812" cy="658812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2" name="AutoShape 174"/>
          <p:cNvSpPr>
            <a:spLocks noChangeArrowheads="1"/>
          </p:cNvSpPr>
          <p:nvPr/>
        </p:nvSpPr>
        <p:spPr bwMode="auto">
          <a:xfrm>
            <a:off x="76962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sp>
        <p:nvSpPr>
          <p:cNvPr id="38063" name="AutoShape 175"/>
          <p:cNvSpPr>
            <a:spLocks noChangeArrowheads="1"/>
          </p:cNvSpPr>
          <p:nvPr/>
        </p:nvSpPr>
        <p:spPr bwMode="auto">
          <a:xfrm>
            <a:off x="8382000" y="2514600"/>
            <a:ext cx="658813" cy="658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cs typeface="Arial" charset="0"/>
            </a:endParaRPr>
          </a:p>
        </p:txBody>
      </p:sp>
      <p:pic>
        <p:nvPicPr>
          <p:cNvPr id="38071" name="Picture 183" descr="Tao dang va trang tri lo hoa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r="14285"/>
          <a:stretch>
            <a:fillRect/>
          </a:stretch>
        </p:blipFill>
        <p:spPr bwMode="auto">
          <a:xfrm>
            <a:off x="560388" y="923925"/>
            <a:ext cx="1573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72" name="Picture 184" descr="Buo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FF4A4"/>
              </a:clrFrom>
              <a:clrTo>
                <a:srgbClr val="EFF4A4">
                  <a:alpha val="0"/>
                </a:srgbClr>
              </a:clrTo>
            </a:clrChange>
          </a:blip>
          <a:srcRect l="36017" t="26711" r="36153" b="26709"/>
          <a:stretch>
            <a:fillRect/>
          </a:stretch>
        </p:blipFill>
        <p:spPr bwMode="auto">
          <a:xfrm>
            <a:off x="1366838" y="2090738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73" name="01- Em Van Nho Truong Xu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3733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77" name="Text Box 189"/>
          <p:cNvSpPr txBox="1">
            <a:spLocks noChangeArrowheads="1"/>
          </p:cNvSpPr>
          <p:nvPr/>
        </p:nvSpPr>
        <p:spPr bwMode="auto">
          <a:xfrm>
            <a:off x="3810000" y="45720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CC0000"/>
                </a:solidFill>
                <a:cs typeface="Arial" charset="0"/>
              </a:rPr>
              <a:t>KHỞI ĐỘNG</a:t>
            </a:r>
          </a:p>
        </p:txBody>
      </p:sp>
      <p:sp>
        <p:nvSpPr>
          <p:cNvPr id="6180" name="Nơi giữ chỗ cho Chân trang 38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2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38" name="Nơi giữ chỗ cho Số hiệu Bản chiếu 37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42AF42E6-CB9B-4501-8C68-5EF550D6B94F}" type="slidenum">
              <a:rPr lang="en-US" sz="12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3</a:t>
            </a:fld>
            <a:endParaRPr lang="en-US" sz="12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29" fill="hold"/>
                                        <p:tgtEl>
                                          <p:spTgt spid="380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0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0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7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54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073"/>
                </p:tgtEl>
              </p:cMediaNode>
            </p:audio>
          </p:childTnLst>
        </p:cTn>
      </p:par>
    </p:tnLst>
    <p:bldLst>
      <p:bldP spid="37970" grpId="0"/>
      <p:bldP spid="38040" grpId="0" animBg="1"/>
      <p:bldP spid="38041" grpId="0" animBg="1"/>
      <p:bldP spid="38042" grpId="0" animBg="1"/>
      <p:bldP spid="38043" grpId="0" animBg="1"/>
      <p:bldP spid="38044" grpId="0" animBg="1"/>
      <p:bldP spid="38054" grpId="0"/>
      <p:bldP spid="38057" grpId="0" animBg="1"/>
      <p:bldP spid="38058" grpId="0" animBg="1"/>
      <p:bldP spid="38059" grpId="0" animBg="1"/>
      <p:bldP spid="38060" grpId="0" animBg="1"/>
      <p:bldP spid="38061" grpId="0" animBg="1"/>
      <p:bldP spid="38062" grpId="0" animBg="1"/>
      <p:bldP spid="38063" grpId="0" animBg="1"/>
      <p:bldP spid="38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ChangeAspect="1" noChangeArrowheads="1"/>
          </p:cNvPicPr>
          <p:nvPr/>
        </p:nvPicPr>
        <p:blipFill>
          <a:blip r:embed="rId2"/>
          <a:srcRect l="40625" t="23958" r="24219" b="22916"/>
          <a:stretch>
            <a:fillRect/>
          </a:stretch>
        </p:blipFill>
        <p:spPr bwMode="auto">
          <a:xfrm>
            <a:off x="3657600" y="22860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/>
          <a:srcRect l="27344" t="23958" r="53906" b="45834"/>
          <a:stretch>
            <a:fillRect/>
          </a:stretch>
        </p:blipFill>
        <p:spPr bwMode="auto">
          <a:xfrm>
            <a:off x="1295400" y="45720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0"/>
          <p:cNvPicPr>
            <a:picLocks noChangeAspect="1" noChangeArrowheads="1"/>
          </p:cNvPicPr>
          <p:nvPr/>
        </p:nvPicPr>
        <p:blipFill>
          <a:blip r:embed="rId4"/>
          <a:srcRect l="3125" t="18750" r="33594" b="9375"/>
          <a:stretch>
            <a:fillRect/>
          </a:stretch>
        </p:blipFill>
        <p:spPr bwMode="auto">
          <a:xfrm>
            <a:off x="457200" y="27432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3" descr="D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14"/>
          <p:cNvSpPr>
            <a:spLocks noChangeArrowheads="1"/>
          </p:cNvSpPr>
          <p:nvPr/>
        </p:nvSpPr>
        <p:spPr bwMode="auto">
          <a:xfrm>
            <a:off x="1143000" y="1295400"/>
            <a:ext cx="68580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990000"/>
                </a:solidFill>
                <a:cs typeface="Arial" charset="0"/>
              </a:rPr>
              <a:t>Hoạt động 1:</a:t>
            </a:r>
            <a:r>
              <a:rPr lang="en-US" sz="2000" b="1">
                <a:cs typeface="Arial" charset="0"/>
              </a:rPr>
              <a:t> 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Quan sát, nhận xét</a:t>
            </a:r>
          </a:p>
        </p:txBody>
      </p:sp>
      <p:pic>
        <p:nvPicPr>
          <p:cNvPr id="55304" name="Picture 17"/>
          <p:cNvPicPr>
            <a:picLocks noChangeAspect="1" noChangeArrowheads="1"/>
          </p:cNvPicPr>
          <p:nvPr/>
        </p:nvPicPr>
        <p:blipFill>
          <a:blip r:embed="rId6"/>
          <a:srcRect l="6999" t="31334" r="63000" b="28667"/>
          <a:stretch>
            <a:fillRect/>
          </a:stretch>
        </p:blipFill>
        <p:spPr bwMode="auto">
          <a:xfrm>
            <a:off x="6553200" y="2743200"/>
            <a:ext cx="2209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Nơi giữ chỗ cho Chân trang 13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1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13" name="Nơi giữ chỗ cho Số hiệu Bản chiếu 12"/>
          <p:cNvSpPr txBox="1">
            <a:spLocks noGrp="1"/>
          </p:cNvSpPr>
          <p:nvPr/>
        </p:nvSpPr>
        <p:spPr>
          <a:xfrm>
            <a:off x="7924800" y="64928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E1952D15-7865-4E1D-BD15-66912CE7F4FD}" type="slidenum">
              <a:rPr lang="en-US" sz="11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4</a:t>
            </a:fld>
            <a:endParaRPr lang="en-US" sz="11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28600" y="990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cs typeface="Arial" charset="0"/>
              </a:rPr>
              <a:t>    </a:t>
            </a:r>
            <a:endParaRPr lang="en-US" sz="28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-304800" y="1562100"/>
            <a:ext cx="9372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      </a:t>
            </a:r>
            <a:r>
              <a:rPr lang="en-US" sz="2000" b="1">
                <a:cs typeface="Arial" charset="0"/>
              </a:rPr>
              <a:t>Các loại quả dưới đây có điểm gì giống nhau và khác nhau ?</a:t>
            </a:r>
            <a:r>
              <a:rPr lang="en-US" sz="2400" b="1">
                <a:solidFill>
                  <a:srgbClr val="000066"/>
                </a:solidFill>
                <a:cs typeface="Arial" charset="0"/>
              </a:rPr>
              <a:t> 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3886200" y="609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381000" y="1066800"/>
            <a:ext cx="876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990000"/>
                </a:solidFill>
              </a:rPr>
              <a:t>Bài 8: Vẽ theo mẫu- Mẫu vẽ có dạng hình trụ, hình cầu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6200" y="19050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 </a:t>
            </a:r>
            <a:r>
              <a:rPr lang="en-US" sz="2000" b="1" i="1">
                <a:solidFill>
                  <a:schemeClr val="hlink"/>
                </a:solidFill>
                <a:cs typeface="Arial" charset="0"/>
              </a:rPr>
              <a:t>Giống nhau: </a:t>
            </a:r>
            <a:r>
              <a:rPr lang="en-US" sz="2000" b="1">
                <a:cs typeface="Arial" charset="0"/>
              </a:rPr>
              <a:t>đều có thân quả, cuống quả và đều có dạng hình cầu.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76200" y="22098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 </a:t>
            </a:r>
            <a:r>
              <a:rPr lang="en-US" sz="2000" b="1" i="1">
                <a:solidFill>
                  <a:schemeClr val="hlink"/>
                </a:solidFill>
                <a:cs typeface="Arial" charset="0"/>
              </a:rPr>
              <a:t>Khác nhau: </a:t>
            </a:r>
            <a:r>
              <a:rPr lang="en-US" sz="2000" b="1">
                <a:cs typeface="Arial" charset="0"/>
              </a:rPr>
              <a:t>về màu sắc, hình dáng, kích thước….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2"/>
          <a:srcRect l="15625" t="19792" r="75781" b="37500"/>
          <a:stretch>
            <a:fillRect/>
          </a:stretch>
        </p:blipFill>
        <p:spPr bwMode="auto">
          <a:xfrm>
            <a:off x="8001000" y="3352800"/>
            <a:ext cx="99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1" descr="Tao dang va trang tri lo hoa2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r="14285"/>
          <a:stretch>
            <a:fillRect/>
          </a:stretch>
        </p:blipFill>
        <p:spPr bwMode="auto">
          <a:xfrm>
            <a:off x="0" y="3276600"/>
            <a:ext cx="208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1219200" y="0"/>
            <a:ext cx="68580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990000"/>
                </a:solidFill>
                <a:cs typeface="Arial" charset="0"/>
              </a:rPr>
              <a:t>Hoạt động 1:</a:t>
            </a:r>
            <a:r>
              <a:rPr lang="en-US" sz="2000" b="1" u="sng">
                <a:cs typeface="Arial" charset="0"/>
              </a:rPr>
              <a:t> </a:t>
            </a:r>
            <a:r>
              <a:rPr lang="en-US" sz="2000" b="1">
                <a:solidFill>
                  <a:srgbClr val="0000CC"/>
                </a:solidFill>
                <a:cs typeface="Arial" charset="0"/>
              </a:rPr>
              <a:t>Quan sát, nhận xét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52400" y="5334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      </a:t>
            </a:r>
            <a:r>
              <a:rPr lang="en-US" sz="2000" b="1">
                <a:cs typeface="Arial" charset="0"/>
              </a:rPr>
              <a:t>Các đồ vật có đặc điểm gì giống nhau và khác nhau ?</a:t>
            </a:r>
            <a:r>
              <a:rPr lang="en-US" sz="2400" b="1">
                <a:solidFill>
                  <a:srgbClr val="000066"/>
                </a:solidFill>
                <a:cs typeface="Arial" charset="0"/>
              </a:rPr>
              <a:t> </a:t>
            </a:r>
          </a:p>
        </p:txBody>
      </p:sp>
      <p:pic>
        <p:nvPicPr>
          <p:cNvPr id="8198" name="Picture 16"/>
          <p:cNvPicPr>
            <a:picLocks noChangeAspect="1" noChangeArrowheads="1"/>
          </p:cNvPicPr>
          <p:nvPr/>
        </p:nvPicPr>
        <p:blipFill>
          <a:blip r:embed="rId4"/>
          <a:srcRect l="3954" t="31334" r="74113" b="12666"/>
          <a:stretch>
            <a:fillRect/>
          </a:stretch>
        </p:blipFill>
        <p:spPr bwMode="auto">
          <a:xfrm>
            <a:off x="1905000" y="3352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7"/>
          <p:cNvPicPr>
            <a:picLocks noChangeAspect="1" noChangeArrowheads="1"/>
          </p:cNvPicPr>
          <p:nvPr/>
        </p:nvPicPr>
        <p:blipFill>
          <a:blip r:embed="rId5"/>
          <a:srcRect l="2000" t="31334" r="39000" b="12666"/>
          <a:stretch>
            <a:fillRect/>
          </a:stretch>
        </p:blipFill>
        <p:spPr bwMode="auto">
          <a:xfrm>
            <a:off x="3886200" y="3352800"/>
            <a:ext cx="39560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Nơi giữ chỗ cho Chân trang 10"/>
          <p:cNvSpPr txBox="1">
            <a:spLocks noGrp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1100">
              <a:solidFill>
                <a:srgbClr val="BCBCBC"/>
              </a:solidFill>
              <a:cs typeface="Arial" charset="0"/>
            </a:endParaRPr>
          </a:p>
        </p:txBody>
      </p:sp>
      <p:sp>
        <p:nvSpPr>
          <p:cNvPr id="10" name="Nơi giữ chỗ cho Số hiệu Bản chiếu 9"/>
          <p:cNvSpPr txBox="1">
            <a:spLocks noGrp="1"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</p:spPr>
        <p:txBody>
          <a:bodyPr lIns="0" rIns="0" anchor="b"/>
          <a:lstStyle/>
          <a:p>
            <a:pPr algn="r">
              <a:defRPr/>
            </a:pPr>
            <a:fld id="{A0CB63BC-028A-4024-9448-559446C27326}" type="slidenum">
              <a:rPr lang="en-US" sz="1100">
                <a:solidFill>
                  <a:schemeClr val="tx1">
                    <a:shade val="50000"/>
                  </a:schemeClr>
                </a:solidFill>
                <a:latin typeface="Arial"/>
                <a:cs typeface="Arial" charset="0"/>
              </a:rPr>
              <a:pPr algn="r">
                <a:defRPr/>
              </a:pPr>
              <a:t>5</a:t>
            </a:fld>
            <a:endParaRPr lang="en-US" sz="1100">
              <a:solidFill>
                <a:schemeClr val="tx1">
                  <a:shade val="50000"/>
                </a:schemeClr>
              </a:solidFill>
              <a:latin typeface="Arial"/>
              <a:cs typeface="Arial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28600" y="1143000"/>
            <a:ext cx="80121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 + </a:t>
            </a:r>
            <a:r>
              <a:rPr lang="en-US" sz="2000" b="1" i="1" u="sng">
                <a:solidFill>
                  <a:srgbClr val="0000FF"/>
                </a:solidFill>
                <a:cs typeface="Arial" charset="0"/>
              </a:rPr>
              <a:t>Giống nhau</a:t>
            </a:r>
            <a:r>
              <a:rPr lang="en-US" sz="2000" b="1" i="1">
                <a:solidFill>
                  <a:srgbClr val="0000FF"/>
                </a:solidFill>
                <a:cs typeface="Arial" charset="0"/>
              </a:rPr>
              <a:t>:</a:t>
            </a:r>
            <a:r>
              <a:rPr lang="en-US" sz="2000" b="1">
                <a:solidFill>
                  <a:srgbClr val="000066"/>
                </a:solidFill>
                <a:cs typeface="Arial" charset="0"/>
              </a:rPr>
              <a:t> - Đều có các bộ phận: miệng, cổ, vai, thân, đáy,...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04800" y="1692275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cs typeface="Arial" charset="0"/>
              </a:rPr>
              <a:t>+ </a:t>
            </a:r>
            <a:r>
              <a:rPr lang="en-US" sz="2000" b="1" i="1" u="sng">
                <a:solidFill>
                  <a:srgbClr val="0000FF"/>
                </a:solidFill>
                <a:cs typeface="Arial" charset="0"/>
              </a:rPr>
              <a:t>Khác nhau</a:t>
            </a:r>
            <a:r>
              <a:rPr lang="en-US" sz="2000" b="1" i="1">
                <a:solidFill>
                  <a:srgbClr val="0000FF"/>
                </a:solidFill>
                <a:cs typeface="Arial" charset="0"/>
              </a:rPr>
              <a:t>:</a:t>
            </a:r>
            <a:r>
              <a:rPr lang="en-US" sz="2000" b="1">
                <a:solidFill>
                  <a:srgbClr val="000066"/>
                </a:solidFill>
                <a:cs typeface="Arial" charset="0"/>
              </a:rPr>
              <a:t>   -Về kích thước,hình dáng của các đồ vật.</a:t>
            </a:r>
          </a:p>
          <a:p>
            <a:endParaRPr lang="en-US" sz="20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209800" y="2478088"/>
            <a:ext cx="61722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 - Tỉ lệ các bộ phận và các chi tiết.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286000" y="2097088"/>
            <a:ext cx="49244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cs typeface="Arial" charset="0"/>
              </a:rPr>
              <a:t>- Màu sắc, độ đậm nhạt của các đồ vật.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1600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Quan sát, nhận xét: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gray">
          <a:xfrm>
            <a:off x="3505200" y="1676400"/>
            <a:ext cx="52578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0F0355"/>
                </a:solidFill>
              </a:rPr>
              <a:t>Hình vẽ nào có bố cục đẹp? Vì sao ?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43000" y="2362200"/>
            <a:ext cx="2438400" cy="1143000"/>
            <a:chOff x="444" y="1488"/>
            <a:chExt cx="2052" cy="960"/>
          </a:xfrm>
        </p:grpSpPr>
        <p:pic>
          <p:nvPicPr>
            <p:cNvPr id="9244" name="Picture 12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 l="3333" t="4445" r="53333" b="55556"/>
            <a:stretch>
              <a:fillRect/>
            </a:stretch>
          </p:blipFill>
          <p:spPr bwMode="auto">
            <a:xfrm>
              <a:off x="864" y="1488"/>
              <a:ext cx="1632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45" name="Oval 16"/>
            <p:cNvSpPr>
              <a:spLocks noChangeArrowheads="1"/>
            </p:cNvSpPr>
            <p:nvPr/>
          </p:nvSpPr>
          <p:spPr bwMode="auto">
            <a:xfrm>
              <a:off x="444" y="1872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a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410200" y="4876800"/>
            <a:ext cx="2362200" cy="1143000"/>
            <a:chOff x="3189" y="2880"/>
            <a:chExt cx="2091" cy="1008"/>
          </a:xfrm>
        </p:grpSpPr>
        <p:pic>
          <p:nvPicPr>
            <p:cNvPr id="9242" name="Picture 15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</a:blip>
            <a:srcRect l="51666" t="52223" r="5000" b="8888"/>
            <a:stretch>
              <a:fillRect/>
            </a:stretch>
          </p:blipFill>
          <p:spPr bwMode="auto">
            <a:xfrm>
              <a:off x="3600" y="2880"/>
              <a:ext cx="1680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43" name="Oval 17"/>
            <p:cNvSpPr>
              <a:spLocks noChangeArrowheads="1"/>
            </p:cNvSpPr>
            <p:nvPr/>
          </p:nvSpPr>
          <p:spPr bwMode="auto">
            <a:xfrm>
              <a:off x="3189" y="3216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d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219200" y="4876800"/>
            <a:ext cx="2438400" cy="1143000"/>
            <a:chOff x="486" y="2880"/>
            <a:chExt cx="2058" cy="960"/>
          </a:xfrm>
        </p:grpSpPr>
        <p:pic>
          <p:nvPicPr>
            <p:cNvPr id="924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lum contrast="24000"/>
            </a:blip>
            <a:srcRect l="3334" t="52223" r="55000" b="9999"/>
            <a:stretch>
              <a:fillRect/>
            </a:stretch>
          </p:blipFill>
          <p:spPr bwMode="auto">
            <a:xfrm>
              <a:off x="912" y="2880"/>
              <a:ext cx="1632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41" name="Oval 18"/>
            <p:cNvSpPr>
              <a:spLocks noChangeArrowheads="1"/>
            </p:cNvSpPr>
            <p:nvPr/>
          </p:nvSpPr>
          <p:spPr bwMode="auto">
            <a:xfrm>
              <a:off x="486" y="3216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c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334000" y="2286000"/>
            <a:ext cx="2362200" cy="1143000"/>
            <a:chOff x="3138" y="1440"/>
            <a:chExt cx="1998" cy="960"/>
          </a:xfrm>
        </p:grpSpPr>
        <p:pic>
          <p:nvPicPr>
            <p:cNvPr id="9238" name="Picture 13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</a:blip>
            <a:srcRect l="53334" t="4445" r="6667" b="56667"/>
            <a:stretch>
              <a:fillRect/>
            </a:stretch>
          </p:blipFill>
          <p:spPr bwMode="auto">
            <a:xfrm>
              <a:off x="3552" y="1440"/>
              <a:ext cx="158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39" name="Oval 19"/>
            <p:cNvSpPr>
              <a:spLocks noChangeArrowheads="1"/>
            </p:cNvSpPr>
            <p:nvPr/>
          </p:nvSpPr>
          <p:spPr bwMode="auto">
            <a:xfrm>
              <a:off x="3138" y="1824"/>
              <a:ext cx="336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1A059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solidFill>
                    <a:srgbClr val="990000"/>
                  </a:solidFill>
                </a:rPr>
                <a:t>b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33400" y="3581400"/>
            <a:ext cx="3962400" cy="547688"/>
            <a:chOff x="720" y="2592"/>
            <a:chExt cx="2496" cy="345"/>
          </a:xfrm>
        </p:grpSpPr>
        <p:sp>
          <p:nvSpPr>
            <p:cNvPr id="9236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7" name="Text Box 24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</a:t>
              </a:r>
              <a:r>
                <a:rPr lang="en-US" b="1">
                  <a:solidFill>
                    <a:srgbClr val="990000"/>
                  </a:solidFill>
                </a:rPr>
                <a:t>Hình mẫu quá to so với tờ giấy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800600" y="3581400"/>
            <a:ext cx="3962400" cy="547688"/>
            <a:chOff x="720" y="2592"/>
            <a:chExt cx="2496" cy="345"/>
          </a:xfrm>
        </p:grpSpPr>
        <p:sp>
          <p:nvSpPr>
            <p:cNvPr id="9234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5" name="Text Box 28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    </a:t>
              </a:r>
              <a:r>
                <a:rPr lang="en-US" b="1">
                  <a:solidFill>
                    <a:srgbClr val="990000"/>
                  </a:solidFill>
                </a:rPr>
                <a:t>Hình hai vật mẫu sát nhau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57200" y="6096000"/>
            <a:ext cx="4191000" cy="547688"/>
            <a:chOff x="720" y="2592"/>
            <a:chExt cx="2496" cy="345"/>
          </a:xfrm>
        </p:grpSpPr>
        <p:sp>
          <p:nvSpPr>
            <p:cNvPr id="9232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</a:t>
              </a:r>
              <a:r>
                <a:rPr lang="en-US" b="1">
                  <a:solidFill>
                    <a:srgbClr val="990000"/>
                  </a:solidFill>
                </a:rPr>
                <a:t>Hình hai vật mẫu ở quá xa nhau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4953000" y="6096000"/>
            <a:ext cx="3886200" cy="547688"/>
            <a:chOff x="720" y="2592"/>
            <a:chExt cx="2496" cy="345"/>
          </a:xfrm>
        </p:grpSpPr>
        <p:sp>
          <p:nvSpPr>
            <p:cNvPr id="9230" name="AutoShape 157"/>
            <p:cNvSpPr>
              <a:spLocks noChangeArrowheads="1"/>
            </p:cNvSpPr>
            <p:nvPr/>
          </p:nvSpPr>
          <p:spPr bwMode="gray">
            <a:xfrm>
              <a:off x="824" y="2592"/>
              <a:ext cx="2392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9231" name="Text Box 34"/>
            <p:cNvSpPr txBox="1">
              <a:spLocks noChangeArrowheads="1"/>
            </p:cNvSpPr>
            <p:nvPr/>
          </p:nvSpPr>
          <p:spPr bwMode="auto">
            <a:xfrm>
              <a:off x="720" y="2592"/>
              <a:ext cx="249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00"/>
                  </a:solidFill>
                </a:rPr>
                <a:t>     </a:t>
              </a:r>
              <a:r>
                <a:rPr lang="en-US" b="1">
                  <a:solidFill>
                    <a:srgbClr val="990000"/>
                  </a:solidFill>
                </a:rPr>
                <a:t>Hình vẽ được sắp xếp hợp lý</a:t>
              </a:r>
            </a:p>
          </p:txBody>
        </p:sp>
      </p:grpSp>
      <p:sp>
        <p:nvSpPr>
          <p:cNvPr id="9229" name="Rectangle 39"/>
          <p:cNvSpPr>
            <a:spLocks noChangeArrowheads="1"/>
          </p:cNvSpPr>
          <p:nvPr/>
        </p:nvSpPr>
        <p:spPr bwMode="auto">
          <a:xfrm>
            <a:off x="2209800" y="10668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990000"/>
                </a:solidFill>
              </a:rPr>
              <a:t>Bài 8: Vẽ theo mẫu- Mẫu vẽ có dạng hình trụ</a:t>
            </a:r>
          </a:p>
          <a:p>
            <a:pPr algn="ctr"/>
            <a:r>
              <a:rPr lang="en-US" sz="1600" b="1">
                <a:solidFill>
                  <a:srgbClr val="990000"/>
                </a:solidFill>
              </a:rPr>
              <a:t> hình cầu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676400" y="12192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Bài 8: Vẽ theo mẫu- Mẫu vẽ có dạng hình trụ</a:t>
            </a:r>
          </a:p>
          <a:p>
            <a:pPr algn="ctr"/>
            <a:r>
              <a:rPr lang="en-US" b="1">
                <a:solidFill>
                  <a:srgbClr val="990000"/>
                </a:solidFill>
              </a:rPr>
              <a:t> hình cầu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52400" y="3048000"/>
            <a:ext cx="3733800" cy="304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09600" y="3810000"/>
          <a:ext cx="3124200" cy="1828800"/>
        </p:xfrm>
        <a:graphic>
          <a:graphicData uri="http://schemas.openxmlformats.org/presentationml/2006/ole">
            <p:oleObj spid="_x0000_s1026" name="CorelDRAW" r:id="rId3" imgW="4177665" imgH="2414349" progId="CorelDRAW.Graphic.10">
              <p:embed/>
            </p:oleObj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</a:rPr>
              <a:t>Quan sát, nhận xét: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038600" y="2909888"/>
            <a:ext cx="510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- Cái ca có có những bộ phận nào? Nằm trong khung hình gì?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114800" y="3673475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990000"/>
                </a:solidFill>
                <a:cs typeface="Arial" charset="0"/>
              </a:rPr>
              <a:t>- Còn quả có dạng hình gì và nằm trong khung hình gì ?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038600" y="6110288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 </a:t>
            </a:r>
            <a:endParaRPr lang="en-US" sz="20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038600" y="4435475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cs typeface="Arial" charset="0"/>
              </a:rPr>
              <a:t>- Chiều cao của ca hoa bằng khoảng mấy phần chiều cao của quả ? 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3962400" y="5226050"/>
            <a:ext cx="533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990000"/>
                </a:solidFill>
                <a:cs typeface="Arial" charset="0"/>
              </a:rPr>
              <a:t>- Độ đậm nhạt của ca so với quả như thế nào ?</a:t>
            </a:r>
            <a:r>
              <a:rPr lang="en-US" sz="2400" b="1">
                <a:solidFill>
                  <a:srgbClr val="9900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2" grpId="0"/>
      <p:bldP spid="31765" grpId="0"/>
      <p:bldP spid="31758" grpId="0"/>
      <p:bldP spid="31761" grpId="0"/>
      <p:bldP spid="317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Cách vẽ:</a:t>
            </a:r>
          </a:p>
        </p:txBody>
      </p:sp>
      <p:sp>
        <p:nvSpPr>
          <p:cNvPr id="60421" name="AutoShape 5"/>
          <p:cNvSpPr>
            <a:spLocks noChangeAspect="1" noChangeArrowheads="1" noTextEdit="1"/>
          </p:cNvSpPr>
          <p:nvPr/>
        </p:nvSpPr>
        <p:spPr bwMode="auto">
          <a:xfrm>
            <a:off x="846138" y="3333750"/>
            <a:ext cx="38433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029075" y="3282950"/>
            <a:ext cx="1588" cy="21018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>
            <a:off x="2362200" y="3587750"/>
            <a:ext cx="167322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359025" y="5378450"/>
            <a:ext cx="211137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209925" y="3282950"/>
            <a:ext cx="1588" cy="21018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Freeform 10"/>
          <p:cNvSpPr>
            <a:spLocks/>
          </p:cNvSpPr>
          <p:nvPr/>
        </p:nvSpPr>
        <p:spPr bwMode="auto">
          <a:xfrm>
            <a:off x="2495550" y="3282950"/>
            <a:ext cx="381000" cy="76200"/>
          </a:xfrm>
          <a:custGeom>
            <a:avLst/>
            <a:gdLst>
              <a:gd name="T0" fmla="*/ 0 w 40"/>
              <a:gd name="T1" fmla="*/ 725804952 h 8"/>
              <a:gd name="T2" fmla="*/ 2147483647 w 40"/>
              <a:gd name="T3" fmla="*/ 0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0" y="8"/>
                </a:moveTo>
                <a:cubicBezTo>
                  <a:pt x="11" y="2"/>
                  <a:pt x="21" y="0"/>
                  <a:pt x="4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2371725" y="32829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2359025" y="34290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362200" y="3282950"/>
            <a:ext cx="1588" cy="23764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847725" y="4521200"/>
            <a:ext cx="140017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2219325" y="4492625"/>
            <a:ext cx="1588" cy="1160463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1800225" y="4521200"/>
            <a:ext cx="419100" cy="3333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V="1">
            <a:off x="1857375" y="5273675"/>
            <a:ext cx="361950" cy="39052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V="1">
            <a:off x="838200" y="4521200"/>
            <a:ext cx="400050" cy="3429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847725" y="5321300"/>
            <a:ext cx="409575" cy="3429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6" name="Freeform 20"/>
          <p:cNvSpPr>
            <a:spLocks/>
          </p:cNvSpPr>
          <p:nvPr/>
        </p:nvSpPr>
        <p:spPr bwMode="auto">
          <a:xfrm>
            <a:off x="2495550" y="3511550"/>
            <a:ext cx="381000" cy="76200"/>
          </a:xfrm>
          <a:custGeom>
            <a:avLst/>
            <a:gdLst>
              <a:gd name="T0" fmla="*/ 0 w 40"/>
              <a:gd name="T1" fmla="*/ 0 h 8"/>
              <a:gd name="T2" fmla="*/ 2147483647 w 40"/>
              <a:gd name="T3" fmla="*/ 725804952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0" y="0"/>
                </a:moveTo>
                <a:cubicBezTo>
                  <a:pt x="11" y="5"/>
                  <a:pt x="22" y="7"/>
                  <a:pt x="40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>
            <a:off x="2371725" y="34353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8" name="Line 22"/>
          <p:cNvSpPr>
            <a:spLocks noChangeShapeType="1"/>
          </p:cNvSpPr>
          <p:nvPr/>
        </p:nvSpPr>
        <p:spPr bwMode="auto">
          <a:xfrm flipH="1" flipV="1">
            <a:off x="3781425" y="32829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9" name="Freeform 23"/>
          <p:cNvSpPr>
            <a:spLocks/>
          </p:cNvSpPr>
          <p:nvPr/>
        </p:nvSpPr>
        <p:spPr bwMode="auto">
          <a:xfrm>
            <a:off x="3524250" y="3511550"/>
            <a:ext cx="381000" cy="76200"/>
          </a:xfrm>
          <a:custGeom>
            <a:avLst/>
            <a:gdLst>
              <a:gd name="T0" fmla="*/ 2147483647 w 40"/>
              <a:gd name="T1" fmla="*/ 0 h 8"/>
              <a:gd name="T2" fmla="*/ 0 w 40"/>
              <a:gd name="T3" fmla="*/ 725804952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40" y="0"/>
                </a:moveTo>
                <a:cubicBezTo>
                  <a:pt x="29" y="5"/>
                  <a:pt x="18" y="7"/>
                  <a:pt x="0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H="1">
            <a:off x="3781425" y="3435350"/>
            <a:ext cx="247650" cy="1524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1" name="Freeform 25"/>
          <p:cNvSpPr>
            <a:spLocks/>
          </p:cNvSpPr>
          <p:nvPr/>
        </p:nvSpPr>
        <p:spPr bwMode="auto">
          <a:xfrm>
            <a:off x="3524250" y="3282950"/>
            <a:ext cx="381000" cy="76200"/>
          </a:xfrm>
          <a:custGeom>
            <a:avLst/>
            <a:gdLst>
              <a:gd name="T0" fmla="*/ 2147483647 w 40"/>
              <a:gd name="T1" fmla="*/ 725804952 h 8"/>
              <a:gd name="T2" fmla="*/ 0 w 40"/>
              <a:gd name="T3" fmla="*/ 0 h 8"/>
              <a:gd name="T4" fmla="*/ 0 60000 65536"/>
              <a:gd name="T5" fmla="*/ 0 60000 65536"/>
              <a:gd name="T6" fmla="*/ 0 w 40"/>
              <a:gd name="T7" fmla="*/ 0 h 8"/>
              <a:gd name="T8" fmla="*/ 40 w 4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" h="8">
                <a:moveTo>
                  <a:pt x="40" y="8"/>
                </a:moveTo>
                <a:cubicBezTo>
                  <a:pt x="29" y="2"/>
                  <a:pt x="18" y="0"/>
                  <a:pt x="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2371725" y="5245100"/>
            <a:ext cx="266700" cy="1333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3" name="Freeform 27"/>
          <p:cNvSpPr>
            <a:spLocks/>
          </p:cNvSpPr>
          <p:nvPr/>
        </p:nvSpPr>
        <p:spPr bwMode="auto">
          <a:xfrm>
            <a:off x="2486025" y="5302250"/>
            <a:ext cx="352425" cy="76200"/>
          </a:xfrm>
          <a:custGeom>
            <a:avLst/>
            <a:gdLst>
              <a:gd name="T0" fmla="*/ 0 w 37"/>
              <a:gd name="T1" fmla="*/ 0 h 8"/>
              <a:gd name="T2" fmla="*/ 2147483647 w 37"/>
              <a:gd name="T3" fmla="*/ 725804952 h 8"/>
              <a:gd name="T4" fmla="*/ 0 60000 65536"/>
              <a:gd name="T5" fmla="*/ 0 60000 65536"/>
              <a:gd name="T6" fmla="*/ 0 w 37"/>
              <a:gd name="T7" fmla="*/ 0 h 8"/>
              <a:gd name="T8" fmla="*/ 37 w 37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" h="8">
                <a:moveTo>
                  <a:pt x="0" y="0"/>
                </a:moveTo>
                <a:cubicBezTo>
                  <a:pt x="11" y="5"/>
                  <a:pt x="24" y="7"/>
                  <a:pt x="37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 flipH="1">
            <a:off x="3752850" y="5245100"/>
            <a:ext cx="276225" cy="1333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3552825" y="5302250"/>
            <a:ext cx="361950" cy="76200"/>
          </a:xfrm>
          <a:custGeom>
            <a:avLst/>
            <a:gdLst>
              <a:gd name="T0" fmla="*/ 2147483647 w 38"/>
              <a:gd name="T1" fmla="*/ 0 h 8"/>
              <a:gd name="T2" fmla="*/ 0 w 38"/>
              <a:gd name="T3" fmla="*/ 725804952 h 8"/>
              <a:gd name="T4" fmla="*/ 0 60000 65536"/>
              <a:gd name="T5" fmla="*/ 0 60000 65536"/>
              <a:gd name="T6" fmla="*/ 0 w 38"/>
              <a:gd name="T7" fmla="*/ 0 h 8"/>
              <a:gd name="T8" fmla="*/ 38 w 3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8">
                <a:moveTo>
                  <a:pt x="38" y="0"/>
                </a:moveTo>
                <a:cubicBezTo>
                  <a:pt x="26" y="5"/>
                  <a:pt x="14" y="7"/>
                  <a:pt x="0" y="8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6" name="Freeform 30"/>
          <p:cNvSpPr>
            <a:spLocks/>
          </p:cNvSpPr>
          <p:nvPr/>
        </p:nvSpPr>
        <p:spPr bwMode="auto">
          <a:xfrm>
            <a:off x="1331913" y="4725988"/>
            <a:ext cx="457200" cy="161925"/>
          </a:xfrm>
          <a:custGeom>
            <a:avLst/>
            <a:gdLst>
              <a:gd name="T0" fmla="*/ 0 w 48"/>
              <a:gd name="T1" fmla="*/ 0 h 17"/>
              <a:gd name="T2" fmla="*/ 2147483647 w 48"/>
              <a:gd name="T3" fmla="*/ 0 h 17"/>
              <a:gd name="T4" fmla="*/ 0 60000 65536"/>
              <a:gd name="T5" fmla="*/ 0 60000 65536"/>
              <a:gd name="T6" fmla="*/ 0 w 48"/>
              <a:gd name="T7" fmla="*/ 0 h 17"/>
              <a:gd name="T8" fmla="*/ 48 w 48"/>
              <a:gd name="T9" fmla="*/ 17 h 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17">
                <a:moveTo>
                  <a:pt x="0" y="0"/>
                </a:moveTo>
                <a:cubicBezTo>
                  <a:pt x="18" y="17"/>
                  <a:pt x="31" y="16"/>
                  <a:pt x="48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7" name="Freeform 31"/>
          <p:cNvSpPr>
            <a:spLocks/>
          </p:cNvSpPr>
          <p:nvPr/>
        </p:nvSpPr>
        <p:spPr bwMode="auto">
          <a:xfrm>
            <a:off x="1493838" y="4278313"/>
            <a:ext cx="114300" cy="438150"/>
          </a:xfrm>
          <a:custGeom>
            <a:avLst/>
            <a:gdLst>
              <a:gd name="T0" fmla="*/ 362902533 w 12"/>
              <a:gd name="T1" fmla="*/ 2147483647 h 46"/>
              <a:gd name="T2" fmla="*/ 0 w 12"/>
              <a:gd name="T3" fmla="*/ 0 h 46"/>
              <a:gd name="T4" fmla="*/ 0 60000 65536"/>
              <a:gd name="T5" fmla="*/ 0 60000 65536"/>
              <a:gd name="T6" fmla="*/ 0 w 12"/>
              <a:gd name="T7" fmla="*/ 0 h 46"/>
              <a:gd name="T8" fmla="*/ 12 w 12"/>
              <a:gd name="T9" fmla="*/ 46 h 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46">
                <a:moveTo>
                  <a:pt x="4" y="46"/>
                </a:moveTo>
                <a:cubicBezTo>
                  <a:pt x="12" y="31"/>
                  <a:pt x="11" y="15"/>
                  <a:pt x="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2360613" y="5241925"/>
            <a:ext cx="167322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>
            <a:off x="4024313" y="34290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>
            <a:off x="2613025" y="32766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>
            <a:off x="3776663" y="32766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>
            <a:off x="2614613" y="35814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>
            <a:off x="3773488" y="35845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>
            <a:off x="2630488" y="53752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>
            <a:off x="3744913" y="53752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>
            <a:off x="2359025" y="523557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>
            <a:off x="4027488" y="523875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>
            <a:off x="1233488" y="451802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>
            <a:off x="1798638" y="451802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>
            <a:off x="2214563" y="4848225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>
            <a:off x="2214563" y="52705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>
            <a:off x="1858963" y="56515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>
            <a:off x="1243013" y="56515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842963" y="531495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5" name="Oval 49"/>
          <p:cNvSpPr>
            <a:spLocks noChangeArrowheads="1"/>
          </p:cNvSpPr>
          <p:nvPr/>
        </p:nvSpPr>
        <p:spPr bwMode="auto">
          <a:xfrm>
            <a:off x="842963" y="4851400"/>
            <a:ext cx="9525" cy="9525"/>
          </a:xfrm>
          <a:prstGeom prst="ellipse">
            <a:avLst/>
          </a:prstGeom>
          <a:solidFill>
            <a:srgbClr val="FF3300"/>
          </a:solidFill>
          <a:ln w="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152400" y="2590800"/>
            <a:ext cx="5029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7" name="AutoShape 51"/>
          <p:cNvSpPr>
            <a:spLocks noChangeAspect="1" noChangeArrowheads="1" noTextEdit="1"/>
          </p:cNvSpPr>
          <p:nvPr/>
        </p:nvSpPr>
        <p:spPr bwMode="auto">
          <a:xfrm>
            <a:off x="839788" y="4502150"/>
            <a:ext cx="13922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8" name="Freeform 52"/>
          <p:cNvSpPr>
            <a:spLocks/>
          </p:cNvSpPr>
          <p:nvPr/>
        </p:nvSpPr>
        <p:spPr bwMode="auto">
          <a:xfrm>
            <a:off x="2093913" y="5083175"/>
            <a:ext cx="123825" cy="323850"/>
          </a:xfrm>
          <a:custGeom>
            <a:avLst/>
            <a:gdLst>
              <a:gd name="T0" fmla="*/ 1179433077 w 13"/>
              <a:gd name="T1" fmla="*/ 0 h 34"/>
              <a:gd name="T2" fmla="*/ 0 w 13"/>
              <a:gd name="T3" fmla="*/ 2147483647 h 34"/>
              <a:gd name="T4" fmla="*/ 0 60000 65536"/>
              <a:gd name="T5" fmla="*/ 0 60000 65536"/>
              <a:gd name="T6" fmla="*/ 0 w 13"/>
              <a:gd name="T7" fmla="*/ 0 h 34"/>
              <a:gd name="T8" fmla="*/ 13 w 13"/>
              <a:gd name="T9" fmla="*/ 34 h 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34">
                <a:moveTo>
                  <a:pt x="13" y="0"/>
                </a:moveTo>
                <a:cubicBezTo>
                  <a:pt x="13" y="15"/>
                  <a:pt x="11" y="22"/>
                  <a:pt x="0" y="34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69" name="Freeform 53"/>
          <p:cNvSpPr>
            <a:spLocks/>
          </p:cNvSpPr>
          <p:nvPr/>
        </p:nvSpPr>
        <p:spPr bwMode="auto">
          <a:xfrm>
            <a:off x="2030413" y="4702175"/>
            <a:ext cx="190500" cy="304800"/>
          </a:xfrm>
          <a:custGeom>
            <a:avLst/>
            <a:gdLst>
              <a:gd name="T0" fmla="*/ 0 w 20"/>
              <a:gd name="T1" fmla="*/ 0 h 32"/>
              <a:gd name="T2" fmla="*/ 1814512403 w 20"/>
              <a:gd name="T3" fmla="*/ 2147483647 h 32"/>
              <a:gd name="T4" fmla="*/ 0 60000 65536"/>
              <a:gd name="T5" fmla="*/ 0 60000 65536"/>
              <a:gd name="T6" fmla="*/ 0 w 20"/>
              <a:gd name="T7" fmla="*/ 0 h 32"/>
              <a:gd name="T8" fmla="*/ 20 w 2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2">
                <a:moveTo>
                  <a:pt x="0" y="0"/>
                </a:moveTo>
                <a:cubicBezTo>
                  <a:pt x="13" y="10"/>
                  <a:pt x="18" y="14"/>
                  <a:pt x="20" y="32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0" name="Freeform 54"/>
          <p:cNvSpPr>
            <a:spLocks/>
          </p:cNvSpPr>
          <p:nvPr/>
        </p:nvSpPr>
        <p:spPr bwMode="auto">
          <a:xfrm>
            <a:off x="1573213" y="5464175"/>
            <a:ext cx="466725" cy="190500"/>
          </a:xfrm>
          <a:custGeom>
            <a:avLst/>
            <a:gdLst>
              <a:gd name="T0" fmla="*/ 0 w 49"/>
              <a:gd name="T1" fmla="*/ 1814512403 h 20"/>
              <a:gd name="T2" fmla="*/ 2147483647 w 49"/>
              <a:gd name="T3" fmla="*/ 0 h 20"/>
              <a:gd name="T4" fmla="*/ 0 60000 65536"/>
              <a:gd name="T5" fmla="*/ 0 60000 65536"/>
              <a:gd name="T6" fmla="*/ 0 w 49"/>
              <a:gd name="T7" fmla="*/ 0 h 20"/>
              <a:gd name="T8" fmla="*/ 49 w 49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" h="20">
                <a:moveTo>
                  <a:pt x="0" y="20"/>
                </a:moveTo>
                <a:cubicBezTo>
                  <a:pt x="25" y="20"/>
                  <a:pt x="34" y="14"/>
                  <a:pt x="49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1" name="Freeform 55"/>
          <p:cNvSpPr>
            <a:spLocks/>
          </p:cNvSpPr>
          <p:nvPr/>
        </p:nvSpPr>
        <p:spPr bwMode="auto">
          <a:xfrm>
            <a:off x="1604963" y="4521200"/>
            <a:ext cx="323850" cy="104775"/>
          </a:xfrm>
          <a:custGeom>
            <a:avLst/>
            <a:gdLst>
              <a:gd name="T0" fmla="*/ 0 w 34"/>
              <a:gd name="T1" fmla="*/ 0 h 11"/>
              <a:gd name="T2" fmla="*/ 2147483647 w 34"/>
              <a:gd name="T3" fmla="*/ 997981827 h 11"/>
              <a:gd name="T4" fmla="*/ 0 60000 65536"/>
              <a:gd name="T5" fmla="*/ 0 60000 65536"/>
              <a:gd name="T6" fmla="*/ 0 w 34"/>
              <a:gd name="T7" fmla="*/ 0 h 11"/>
              <a:gd name="T8" fmla="*/ 34 w 34"/>
              <a:gd name="T9" fmla="*/ 11 h 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" h="11">
                <a:moveTo>
                  <a:pt x="0" y="0"/>
                </a:moveTo>
                <a:cubicBezTo>
                  <a:pt x="15" y="1"/>
                  <a:pt x="22" y="2"/>
                  <a:pt x="34" y="11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2" name="Freeform 56"/>
          <p:cNvSpPr>
            <a:spLocks/>
          </p:cNvSpPr>
          <p:nvPr/>
        </p:nvSpPr>
        <p:spPr bwMode="auto">
          <a:xfrm>
            <a:off x="1068388" y="4524375"/>
            <a:ext cx="495300" cy="142875"/>
          </a:xfrm>
          <a:custGeom>
            <a:avLst/>
            <a:gdLst>
              <a:gd name="T0" fmla="*/ 0 w 52"/>
              <a:gd name="T1" fmla="*/ 1360884624 h 15"/>
              <a:gd name="T2" fmla="*/ 2147483647 w 52"/>
              <a:gd name="T3" fmla="*/ 0 h 15"/>
              <a:gd name="T4" fmla="*/ 0 60000 65536"/>
              <a:gd name="T5" fmla="*/ 0 60000 65536"/>
              <a:gd name="T6" fmla="*/ 0 w 52"/>
              <a:gd name="T7" fmla="*/ 0 h 15"/>
              <a:gd name="T8" fmla="*/ 52 w 52"/>
              <a:gd name="T9" fmla="*/ 15 h 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15">
                <a:moveTo>
                  <a:pt x="0" y="15"/>
                </a:moveTo>
                <a:cubicBezTo>
                  <a:pt x="12" y="4"/>
                  <a:pt x="30" y="1"/>
                  <a:pt x="52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3" name="Freeform 57"/>
          <p:cNvSpPr>
            <a:spLocks/>
          </p:cNvSpPr>
          <p:nvPr/>
        </p:nvSpPr>
        <p:spPr bwMode="auto">
          <a:xfrm>
            <a:off x="1087438" y="5521325"/>
            <a:ext cx="409575" cy="133350"/>
          </a:xfrm>
          <a:custGeom>
            <a:avLst/>
            <a:gdLst>
              <a:gd name="T0" fmla="*/ 0 w 43"/>
              <a:gd name="T1" fmla="*/ 0 h 14"/>
              <a:gd name="T2" fmla="*/ 2147483647 w 43"/>
              <a:gd name="T3" fmla="*/ 1270158999 h 14"/>
              <a:gd name="T4" fmla="*/ 0 60000 65536"/>
              <a:gd name="T5" fmla="*/ 0 60000 65536"/>
              <a:gd name="T6" fmla="*/ 0 w 43"/>
              <a:gd name="T7" fmla="*/ 0 h 14"/>
              <a:gd name="T8" fmla="*/ 43 w 43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14">
                <a:moveTo>
                  <a:pt x="0" y="0"/>
                </a:moveTo>
                <a:cubicBezTo>
                  <a:pt x="15" y="10"/>
                  <a:pt x="23" y="13"/>
                  <a:pt x="43" y="14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4" name="Freeform 58"/>
          <p:cNvSpPr>
            <a:spLocks/>
          </p:cNvSpPr>
          <p:nvPr/>
        </p:nvSpPr>
        <p:spPr bwMode="auto">
          <a:xfrm>
            <a:off x="849313" y="4692650"/>
            <a:ext cx="190500" cy="352425"/>
          </a:xfrm>
          <a:custGeom>
            <a:avLst/>
            <a:gdLst>
              <a:gd name="T0" fmla="*/ 0 w 20"/>
              <a:gd name="T1" fmla="*/ 2147483647 h 37"/>
              <a:gd name="T2" fmla="*/ 1814512403 w 20"/>
              <a:gd name="T3" fmla="*/ 0 h 37"/>
              <a:gd name="T4" fmla="*/ 0 60000 65536"/>
              <a:gd name="T5" fmla="*/ 0 60000 65536"/>
              <a:gd name="T6" fmla="*/ 0 w 20"/>
              <a:gd name="T7" fmla="*/ 0 h 37"/>
              <a:gd name="T8" fmla="*/ 20 w 20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7">
                <a:moveTo>
                  <a:pt x="0" y="37"/>
                </a:moveTo>
                <a:cubicBezTo>
                  <a:pt x="1" y="19"/>
                  <a:pt x="7" y="11"/>
                  <a:pt x="20" y="0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5" name="Freeform 59"/>
          <p:cNvSpPr>
            <a:spLocks/>
          </p:cNvSpPr>
          <p:nvPr/>
        </p:nvSpPr>
        <p:spPr bwMode="auto">
          <a:xfrm>
            <a:off x="849313" y="5127625"/>
            <a:ext cx="190500" cy="352425"/>
          </a:xfrm>
          <a:custGeom>
            <a:avLst/>
            <a:gdLst>
              <a:gd name="T0" fmla="*/ 0 w 20"/>
              <a:gd name="T1" fmla="*/ 0 h 37"/>
              <a:gd name="T2" fmla="*/ 1814512403 w 20"/>
              <a:gd name="T3" fmla="*/ 2147483647 h 37"/>
              <a:gd name="T4" fmla="*/ 0 60000 65536"/>
              <a:gd name="T5" fmla="*/ 0 60000 65536"/>
              <a:gd name="T6" fmla="*/ 0 w 20"/>
              <a:gd name="T7" fmla="*/ 0 h 37"/>
              <a:gd name="T8" fmla="*/ 20 w 20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" h="37">
                <a:moveTo>
                  <a:pt x="0" y="0"/>
                </a:moveTo>
                <a:cubicBezTo>
                  <a:pt x="2" y="20"/>
                  <a:pt x="7" y="26"/>
                  <a:pt x="20" y="37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6" name="Line 60"/>
          <p:cNvSpPr>
            <a:spLocks noChangeShapeType="1"/>
          </p:cNvSpPr>
          <p:nvPr/>
        </p:nvSpPr>
        <p:spPr bwMode="auto">
          <a:xfrm>
            <a:off x="4010025" y="3727450"/>
            <a:ext cx="466725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7" name="Line 61"/>
          <p:cNvSpPr>
            <a:spLocks noChangeShapeType="1"/>
          </p:cNvSpPr>
          <p:nvPr/>
        </p:nvSpPr>
        <p:spPr bwMode="auto">
          <a:xfrm flipV="1">
            <a:off x="4019550" y="4514850"/>
            <a:ext cx="457200" cy="3714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8" name="Line 62"/>
          <p:cNvSpPr>
            <a:spLocks noChangeShapeType="1"/>
          </p:cNvSpPr>
          <p:nvPr/>
        </p:nvSpPr>
        <p:spPr bwMode="auto">
          <a:xfrm>
            <a:off x="4019550" y="3886200"/>
            <a:ext cx="342900" cy="15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79" name="Line 63"/>
          <p:cNvSpPr>
            <a:spLocks noChangeShapeType="1"/>
          </p:cNvSpPr>
          <p:nvPr/>
        </p:nvSpPr>
        <p:spPr bwMode="auto">
          <a:xfrm flipV="1">
            <a:off x="4019550" y="4448175"/>
            <a:ext cx="333375" cy="2571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0" name="Line 64"/>
          <p:cNvSpPr>
            <a:spLocks noChangeShapeType="1"/>
          </p:cNvSpPr>
          <p:nvPr/>
        </p:nvSpPr>
        <p:spPr bwMode="auto">
          <a:xfrm>
            <a:off x="4333875" y="3876675"/>
            <a:ext cx="1588" cy="58102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1" name="Freeform 65"/>
          <p:cNvSpPr>
            <a:spLocks/>
          </p:cNvSpPr>
          <p:nvPr/>
        </p:nvSpPr>
        <p:spPr bwMode="auto">
          <a:xfrm>
            <a:off x="4187825" y="3727450"/>
            <a:ext cx="276225" cy="276225"/>
          </a:xfrm>
          <a:custGeom>
            <a:avLst/>
            <a:gdLst>
              <a:gd name="T0" fmla="*/ 0 w 29"/>
              <a:gd name="T1" fmla="*/ 0 h 29"/>
              <a:gd name="T2" fmla="*/ 2147483647 w 29"/>
              <a:gd name="T3" fmla="*/ 2147483647 h 29"/>
              <a:gd name="T4" fmla="*/ 0 60000 65536"/>
              <a:gd name="T5" fmla="*/ 0 60000 65536"/>
              <a:gd name="T6" fmla="*/ 0 w 29"/>
              <a:gd name="T7" fmla="*/ 0 h 29"/>
              <a:gd name="T8" fmla="*/ 29 w 29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" h="29">
                <a:moveTo>
                  <a:pt x="0" y="0"/>
                </a:moveTo>
                <a:cubicBezTo>
                  <a:pt x="20" y="0"/>
                  <a:pt x="29" y="8"/>
                  <a:pt x="29" y="29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2" name="Freeform 66"/>
          <p:cNvSpPr>
            <a:spLocks/>
          </p:cNvSpPr>
          <p:nvPr/>
        </p:nvSpPr>
        <p:spPr bwMode="auto">
          <a:xfrm>
            <a:off x="4171950" y="3886200"/>
            <a:ext cx="171450" cy="180975"/>
          </a:xfrm>
          <a:custGeom>
            <a:avLst/>
            <a:gdLst>
              <a:gd name="T0" fmla="*/ 0 w 18"/>
              <a:gd name="T1" fmla="*/ 0 h 19"/>
              <a:gd name="T2" fmla="*/ 1542335567 w 18"/>
              <a:gd name="T3" fmla="*/ 1723786778 h 19"/>
              <a:gd name="T4" fmla="*/ 0 60000 65536"/>
              <a:gd name="T5" fmla="*/ 0 60000 65536"/>
              <a:gd name="T6" fmla="*/ 0 w 18"/>
              <a:gd name="T7" fmla="*/ 0 h 19"/>
              <a:gd name="T8" fmla="*/ 18 w 18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19">
                <a:moveTo>
                  <a:pt x="0" y="0"/>
                </a:moveTo>
                <a:cubicBezTo>
                  <a:pt x="13" y="0"/>
                  <a:pt x="18" y="5"/>
                  <a:pt x="17" y="19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3" name="Freeform 67"/>
          <p:cNvSpPr>
            <a:spLocks/>
          </p:cNvSpPr>
          <p:nvPr/>
        </p:nvSpPr>
        <p:spPr bwMode="auto">
          <a:xfrm>
            <a:off x="4171950" y="4289425"/>
            <a:ext cx="161925" cy="295275"/>
          </a:xfrm>
          <a:custGeom>
            <a:avLst/>
            <a:gdLst>
              <a:gd name="T0" fmla="*/ 1542335528 w 17"/>
              <a:gd name="T1" fmla="*/ 0 h 31"/>
              <a:gd name="T2" fmla="*/ 0 w 17"/>
              <a:gd name="T3" fmla="*/ 2147483647 h 31"/>
              <a:gd name="T4" fmla="*/ 0 60000 65536"/>
              <a:gd name="T5" fmla="*/ 0 60000 65536"/>
              <a:gd name="T6" fmla="*/ 0 w 17"/>
              <a:gd name="T7" fmla="*/ 0 h 31"/>
              <a:gd name="T8" fmla="*/ 17 w 17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" h="31">
                <a:moveTo>
                  <a:pt x="17" y="0"/>
                </a:moveTo>
                <a:cubicBezTo>
                  <a:pt x="17" y="13"/>
                  <a:pt x="11" y="23"/>
                  <a:pt x="0" y="31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4" name="Freeform 68"/>
          <p:cNvSpPr>
            <a:spLocks/>
          </p:cNvSpPr>
          <p:nvPr/>
        </p:nvSpPr>
        <p:spPr bwMode="auto">
          <a:xfrm>
            <a:off x="4244975" y="4251325"/>
            <a:ext cx="228600" cy="447675"/>
          </a:xfrm>
          <a:custGeom>
            <a:avLst/>
            <a:gdLst>
              <a:gd name="T0" fmla="*/ 2086689307 w 24"/>
              <a:gd name="T1" fmla="*/ 0 h 47"/>
              <a:gd name="T2" fmla="*/ 0 w 24"/>
              <a:gd name="T3" fmla="*/ 2147483647 h 47"/>
              <a:gd name="T4" fmla="*/ 0 60000 65536"/>
              <a:gd name="T5" fmla="*/ 0 60000 65536"/>
              <a:gd name="T6" fmla="*/ 0 w 24"/>
              <a:gd name="T7" fmla="*/ 0 h 47"/>
              <a:gd name="T8" fmla="*/ 24 w 24"/>
              <a:gd name="T9" fmla="*/ 47 h 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" h="47">
                <a:moveTo>
                  <a:pt x="23" y="0"/>
                </a:moveTo>
                <a:cubicBezTo>
                  <a:pt x="24" y="21"/>
                  <a:pt x="17" y="35"/>
                  <a:pt x="0" y="47"/>
                </a:cubicBezTo>
              </a:path>
            </a:pathLst>
          </a:cu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5" name="Line 69"/>
          <p:cNvSpPr>
            <a:spLocks noChangeShapeType="1"/>
          </p:cNvSpPr>
          <p:nvPr/>
        </p:nvSpPr>
        <p:spPr bwMode="auto">
          <a:xfrm>
            <a:off x="847725" y="3282950"/>
            <a:ext cx="0" cy="236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6" name="Line 70"/>
          <p:cNvSpPr>
            <a:spLocks noChangeShapeType="1"/>
          </p:cNvSpPr>
          <p:nvPr/>
        </p:nvSpPr>
        <p:spPr bwMode="auto">
          <a:xfrm>
            <a:off x="838200" y="5638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7" name="Line 71"/>
          <p:cNvSpPr>
            <a:spLocks noChangeShapeType="1"/>
          </p:cNvSpPr>
          <p:nvPr/>
        </p:nvSpPr>
        <p:spPr bwMode="auto">
          <a:xfrm>
            <a:off x="838200" y="3276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88" name="Line 72"/>
          <p:cNvSpPr>
            <a:spLocks noChangeShapeType="1"/>
          </p:cNvSpPr>
          <p:nvPr/>
        </p:nvSpPr>
        <p:spPr bwMode="auto">
          <a:xfrm>
            <a:off x="4495800" y="3276600"/>
            <a:ext cx="0" cy="236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2438400" y="12192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Bài 8: Vẽ theo mẫu- Mẫu vẽ có dạng hình trụ</a:t>
            </a:r>
          </a:p>
          <a:p>
            <a:pPr algn="ctr"/>
            <a:r>
              <a:rPr lang="en-US" b="1">
                <a:solidFill>
                  <a:srgbClr val="990000"/>
                </a:solidFill>
              </a:rPr>
              <a:t> hình cầu</a:t>
            </a:r>
          </a:p>
        </p:txBody>
      </p:sp>
      <p:sp>
        <p:nvSpPr>
          <p:cNvPr id="60490" name="Rectangle 74"/>
          <p:cNvSpPr>
            <a:spLocks noChangeArrowheads="1"/>
          </p:cNvSpPr>
          <p:nvPr/>
        </p:nvSpPr>
        <p:spPr bwMode="auto">
          <a:xfrm>
            <a:off x="5257800" y="2286000"/>
            <a:ext cx="3886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i="1">
                <a:solidFill>
                  <a:srgbClr val="990000"/>
                </a:solidFill>
              </a:rPr>
              <a:t> Bước 1</a:t>
            </a:r>
            <a:r>
              <a:rPr lang="en-US" b="1">
                <a:solidFill>
                  <a:srgbClr val="990000"/>
                </a:solidFill>
              </a:rPr>
              <a:t>: </a:t>
            </a:r>
            <a:r>
              <a:rPr lang="en-US" b="1">
                <a:solidFill>
                  <a:srgbClr val="1A0597"/>
                </a:solidFill>
              </a:rPr>
              <a:t>Phác khung hình chung và khung</a:t>
            </a:r>
            <a:r>
              <a:rPr lang="en-US"/>
              <a:t> </a:t>
            </a:r>
            <a:r>
              <a:rPr lang="en-US" b="1">
                <a:solidFill>
                  <a:srgbClr val="1A0597"/>
                </a:solidFill>
              </a:rPr>
              <a:t>hình riêng của từng vật mẫu. </a:t>
            </a:r>
          </a:p>
          <a:p>
            <a:pPr>
              <a:buFontTx/>
              <a:buChar char="•"/>
            </a:pPr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2</a:t>
            </a:r>
            <a:r>
              <a:rPr lang="en-US" b="1">
                <a:solidFill>
                  <a:srgbClr val="990000"/>
                </a:solidFill>
              </a:rPr>
              <a:t>: </a:t>
            </a:r>
            <a:r>
              <a:rPr lang="en-US" b="1">
                <a:solidFill>
                  <a:srgbClr val="1A0597"/>
                </a:solidFill>
              </a:rPr>
              <a:t>Tìm tỉ lệ bộ phận của mẫu.</a:t>
            </a:r>
          </a:p>
          <a:p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3</a:t>
            </a:r>
            <a:r>
              <a:rPr lang="en-US" b="1">
                <a:solidFill>
                  <a:srgbClr val="990000"/>
                </a:solidFill>
              </a:rPr>
              <a:t>:</a:t>
            </a:r>
            <a:r>
              <a:rPr lang="en-US"/>
              <a:t>  </a:t>
            </a:r>
            <a:r>
              <a:rPr lang="en-US" b="1">
                <a:solidFill>
                  <a:srgbClr val="1A0597"/>
                </a:solidFill>
              </a:rPr>
              <a:t>vẽ phác nét chính của vật mẫu.</a:t>
            </a:r>
          </a:p>
          <a:p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4</a:t>
            </a:r>
            <a:r>
              <a:rPr lang="en-US" b="1">
                <a:solidFill>
                  <a:srgbClr val="990000"/>
                </a:solidFill>
              </a:rPr>
              <a:t>:</a:t>
            </a:r>
            <a:r>
              <a:rPr lang="en-US" b="1"/>
              <a:t> </a:t>
            </a:r>
            <a:r>
              <a:rPr lang="en-US" b="1">
                <a:solidFill>
                  <a:srgbClr val="1A0597"/>
                </a:solidFill>
              </a:rPr>
              <a:t>Vẽ  nét chi tiết, chỉnh sửa cho giống với  mẫu.</a:t>
            </a:r>
          </a:p>
          <a:p>
            <a:endParaRPr lang="en-US" b="1">
              <a:solidFill>
                <a:srgbClr val="1A0597"/>
              </a:solidFill>
            </a:endParaRPr>
          </a:p>
          <a:p>
            <a:r>
              <a:rPr lang="en-US" b="1">
                <a:solidFill>
                  <a:srgbClr val="990000"/>
                </a:solidFill>
              </a:rPr>
              <a:t> * </a:t>
            </a:r>
            <a:r>
              <a:rPr lang="en-US" b="1" i="1" u="sng">
                <a:solidFill>
                  <a:srgbClr val="990000"/>
                </a:solidFill>
              </a:rPr>
              <a:t>Bước 5</a:t>
            </a:r>
            <a:r>
              <a:rPr lang="en-US" b="1">
                <a:solidFill>
                  <a:srgbClr val="990000"/>
                </a:solidFill>
              </a:rPr>
              <a:t>: </a:t>
            </a:r>
            <a:r>
              <a:rPr lang="en-US" b="1">
                <a:solidFill>
                  <a:srgbClr val="1A0597"/>
                </a:solidFill>
              </a:rPr>
              <a:t>Vẽ đậm nhạt bằng bút chì đen hoặc vẽ màu.</a:t>
            </a:r>
          </a:p>
        </p:txBody>
      </p:sp>
      <p:sp>
        <p:nvSpPr>
          <p:cNvPr id="60495" name="Rectangle 79"/>
          <p:cNvSpPr>
            <a:spLocks noChangeArrowheads="1"/>
          </p:cNvSpPr>
          <p:nvPr/>
        </p:nvSpPr>
        <p:spPr bwMode="auto">
          <a:xfrm>
            <a:off x="152400" y="2590800"/>
            <a:ext cx="5032375" cy="3657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96" name="Object 80"/>
          <p:cNvGraphicFramePr>
            <a:graphicFrameLocks noChangeAspect="1"/>
          </p:cNvGraphicFramePr>
          <p:nvPr/>
        </p:nvGraphicFramePr>
        <p:xfrm>
          <a:off x="617538" y="3276600"/>
          <a:ext cx="4487862" cy="2414588"/>
        </p:xfrm>
        <a:graphic>
          <a:graphicData uri="http://schemas.openxmlformats.org/presentationml/2006/ole">
            <p:oleObj spid="_x0000_s2050" name="CorelDRAW" r:id="rId3" imgW="4177665" imgH="2414349" progId="CorelDRAW.Graphic.10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0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2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6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2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20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20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20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20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20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6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7" dur="2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20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2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20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20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20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20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2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0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2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2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28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6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9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5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8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1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4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7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3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2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5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8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1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4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7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0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6" dur="5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9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2" dur="5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5" dur="5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8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1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4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7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0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3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6" dur="5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9" dur="5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2" dur="500"/>
                                        <p:tgtEl>
                                          <p:spTgt spid="60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5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8" dur="500"/>
                                        <p:tgtEl>
                                          <p:spTgt spid="60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1" dur="5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4" dur="500"/>
                                        <p:tgtEl>
                                          <p:spTgt spid="6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7" dur="5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0" dur="500"/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3" dur="500"/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6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9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4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1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22" dur="500"/>
                                        <p:tgtEl>
                                          <p:spTgt spid="60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5" dur="500"/>
                                        <p:tgtEl>
                                          <p:spTgt spid="6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8" dur="500"/>
                                        <p:tgtEl>
                                          <p:spTgt spid="60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1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4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7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0" dur="5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3" dur="5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6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9" dur="5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2" dur="500"/>
                                        <p:tgtEl>
                                          <p:spTgt spid="60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5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8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1" dur="500"/>
                                        <p:tgtEl>
                                          <p:spTgt spid="60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4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7" dur="5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0" dur="5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3" dur="5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6" dur="5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9" dur="5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2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5" dur="5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 nodeType="clickPar">
                      <p:stCondLst>
                        <p:cond delay="indefinite"/>
                      </p:stCondLst>
                      <p:childTnLst>
                        <p:par>
                          <p:cTn id="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1" dur="5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4" dur="500"/>
                                        <p:tgtEl>
                                          <p:spTgt spid="6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 nodeType="clickPar">
                      <p:stCondLst>
                        <p:cond delay="indefinite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9" dur="500"/>
                                        <p:tgtEl>
                                          <p:spTgt spid="60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  <p:bldP spid="60422" grpId="1" animBg="1"/>
      <p:bldP spid="60423" grpId="0" animBg="1"/>
      <p:bldP spid="60423" grpId="1" animBg="1"/>
      <p:bldP spid="60424" grpId="0" animBg="1"/>
      <p:bldP spid="60424" grpId="1" animBg="1"/>
      <p:bldP spid="60425" grpId="0" animBg="1"/>
      <p:bldP spid="60425" grpId="1" animBg="1"/>
      <p:bldP spid="60426" grpId="0" animBg="1"/>
      <p:bldP spid="60426" grpId="1" animBg="1"/>
      <p:bldP spid="60427" grpId="0" animBg="1"/>
      <p:bldP spid="60427" grpId="1" animBg="1"/>
      <p:bldP spid="60428" grpId="0" animBg="1"/>
      <p:bldP spid="60428" grpId="1" animBg="1"/>
      <p:bldP spid="60429" grpId="0" animBg="1"/>
      <p:bldP spid="60429" grpId="1" animBg="1"/>
      <p:bldP spid="60430" grpId="0" animBg="1"/>
      <p:bldP spid="60430" grpId="1" animBg="1"/>
      <p:bldP spid="60431" grpId="0" animBg="1"/>
      <p:bldP spid="60431" grpId="1" animBg="1"/>
      <p:bldP spid="60432" grpId="0" animBg="1"/>
      <p:bldP spid="60432" grpId="1" animBg="1"/>
      <p:bldP spid="60433" grpId="0" animBg="1"/>
      <p:bldP spid="60433" grpId="1" animBg="1"/>
      <p:bldP spid="60434" grpId="0" animBg="1"/>
      <p:bldP spid="60434" grpId="1" animBg="1"/>
      <p:bldP spid="60435" grpId="0" animBg="1"/>
      <p:bldP spid="60435" grpId="1" animBg="1"/>
      <p:bldP spid="60436" grpId="0" animBg="1"/>
      <p:bldP spid="60436" grpId="1" animBg="1"/>
      <p:bldP spid="60437" grpId="0" animBg="1"/>
      <p:bldP spid="60437" grpId="1" animBg="1"/>
      <p:bldP spid="60438" grpId="0" animBg="1"/>
      <p:bldP spid="60438" grpId="1" animBg="1"/>
      <p:bldP spid="60439" grpId="0" animBg="1"/>
      <p:bldP spid="60439" grpId="1" animBg="1"/>
      <p:bldP spid="60440" grpId="0" animBg="1"/>
      <p:bldP spid="60440" grpId="1" animBg="1"/>
      <p:bldP spid="60441" grpId="0" animBg="1"/>
      <p:bldP spid="60441" grpId="1" animBg="1"/>
      <p:bldP spid="60442" grpId="0" animBg="1"/>
      <p:bldP spid="60442" grpId="1" animBg="1"/>
      <p:bldP spid="60443" grpId="0" animBg="1"/>
      <p:bldP spid="60443" grpId="1" animBg="1"/>
      <p:bldP spid="60444" grpId="0" animBg="1"/>
      <p:bldP spid="60444" grpId="1" animBg="1"/>
      <p:bldP spid="60445" grpId="0" animBg="1"/>
      <p:bldP spid="60445" grpId="1" animBg="1"/>
      <p:bldP spid="60446" grpId="0" animBg="1"/>
      <p:bldP spid="60446" grpId="1" animBg="1"/>
      <p:bldP spid="60447" grpId="0" animBg="1"/>
      <p:bldP spid="60447" grpId="1" animBg="1"/>
      <p:bldP spid="60448" grpId="0" animBg="1"/>
      <p:bldP spid="60448" grpId="1" animBg="1"/>
      <p:bldP spid="60449" grpId="0" animBg="1"/>
      <p:bldP spid="60449" grpId="1" animBg="1"/>
      <p:bldP spid="60450" grpId="0" animBg="1"/>
      <p:bldP spid="60450" grpId="1" animBg="1"/>
      <p:bldP spid="60451" grpId="0" animBg="1"/>
      <p:bldP spid="60451" grpId="1" animBg="1"/>
      <p:bldP spid="60452" grpId="0" animBg="1"/>
      <p:bldP spid="60452" grpId="1" animBg="1"/>
      <p:bldP spid="60453" grpId="0" animBg="1"/>
      <p:bldP spid="60453" grpId="1" animBg="1"/>
      <p:bldP spid="60454" grpId="0" animBg="1"/>
      <p:bldP spid="60454" grpId="1" animBg="1"/>
      <p:bldP spid="60455" grpId="0" animBg="1"/>
      <p:bldP spid="60455" grpId="1" animBg="1"/>
      <p:bldP spid="60456" grpId="0" animBg="1"/>
      <p:bldP spid="60456" grpId="1" animBg="1"/>
      <p:bldP spid="60457" grpId="0" animBg="1"/>
      <p:bldP spid="60457" grpId="1" animBg="1"/>
      <p:bldP spid="60458" grpId="0" animBg="1"/>
      <p:bldP spid="60458" grpId="1" animBg="1"/>
      <p:bldP spid="60459" grpId="0" animBg="1"/>
      <p:bldP spid="60459" grpId="1" animBg="1"/>
      <p:bldP spid="60460" grpId="0" animBg="1"/>
      <p:bldP spid="60460" grpId="1" animBg="1"/>
      <p:bldP spid="60461" grpId="0" animBg="1"/>
      <p:bldP spid="60461" grpId="1" animBg="1"/>
      <p:bldP spid="60462" grpId="0" animBg="1"/>
      <p:bldP spid="60462" grpId="1" animBg="1"/>
      <p:bldP spid="60463" grpId="0" animBg="1"/>
      <p:bldP spid="60463" grpId="1" animBg="1"/>
      <p:bldP spid="60464" grpId="0" animBg="1"/>
      <p:bldP spid="60464" grpId="1" animBg="1"/>
      <p:bldP spid="60465" grpId="0" animBg="1"/>
      <p:bldP spid="60465" grpId="1" animBg="1"/>
      <p:bldP spid="60467" grpId="0" animBg="1"/>
      <p:bldP spid="60468" grpId="0" animBg="1"/>
      <p:bldP spid="60468" grpId="1" animBg="1"/>
      <p:bldP spid="60469" grpId="0" animBg="1"/>
      <p:bldP spid="60469" grpId="1" animBg="1"/>
      <p:bldP spid="60470" grpId="0" animBg="1"/>
      <p:bldP spid="60470" grpId="1" animBg="1"/>
      <p:bldP spid="60471" grpId="0" animBg="1"/>
      <p:bldP spid="60471" grpId="1" animBg="1"/>
      <p:bldP spid="60472" grpId="0" animBg="1"/>
      <p:bldP spid="60472" grpId="1" animBg="1"/>
      <p:bldP spid="60473" grpId="0" animBg="1"/>
      <p:bldP spid="60473" grpId="1" animBg="1"/>
      <p:bldP spid="60474" grpId="0" animBg="1"/>
      <p:bldP spid="60474" grpId="1" animBg="1"/>
      <p:bldP spid="60475" grpId="0" animBg="1"/>
      <p:bldP spid="60475" grpId="1" animBg="1"/>
      <p:bldP spid="60476" grpId="0" animBg="1"/>
      <p:bldP spid="60476" grpId="1" animBg="1"/>
      <p:bldP spid="60477" grpId="0" animBg="1"/>
      <p:bldP spid="60477" grpId="1" animBg="1"/>
      <p:bldP spid="60478" grpId="0" animBg="1"/>
      <p:bldP spid="60478" grpId="1" animBg="1"/>
      <p:bldP spid="60479" grpId="0" animBg="1"/>
      <p:bldP spid="60479" grpId="1" animBg="1"/>
      <p:bldP spid="60480" grpId="0" animBg="1"/>
      <p:bldP spid="60480" grpId="1" animBg="1"/>
      <p:bldP spid="60481" grpId="0" animBg="1"/>
      <p:bldP spid="60481" grpId="1" animBg="1"/>
      <p:bldP spid="60482" grpId="0" animBg="1"/>
      <p:bldP spid="60482" grpId="1" animBg="1"/>
      <p:bldP spid="60483" grpId="0" animBg="1"/>
      <p:bldP spid="60483" grpId="1" animBg="1"/>
      <p:bldP spid="60484" grpId="0" animBg="1"/>
      <p:bldP spid="60484" grpId="1" animBg="1"/>
      <p:bldP spid="60485" grpId="0" animBg="1"/>
      <p:bldP spid="60485" grpId="1" animBg="1"/>
      <p:bldP spid="60486" grpId="0" animBg="1"/>
      <p:bldP spid="60486" grpId="1" animBg="1"/>
      <p:bldP spid="60487" grpId="0" animBg="1"/>
      <p:bldP spid="60487" grpId="1" animBg="1"/>
      <p:bldP spid="60488" grpId="0" animBg="1"/>
      <p:bldP spid="60488" grpId="1" animBg="1"/>
      <p:bldP spid="604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886200" y="609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</a:rPr>
              <a:t>Mĩ thuật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90000"/>
                </a:solidFill>
              </a:rPr>
              <a:t>Bài 8: Vẽ theo mẫu- Mẫu vẽ có dạng hình trụ</a:t>
            </a:r>
          </a:p>
          <a:p>
            <a:pPr algn="ctr"/>
            <a:r>
              <a:rPr lang="en-US" b="1">
                <a:solidFill>
                  <a:srgbClr val="990000"/>
                </a:solidFill>
              </a:rPr>
              <a:t> hình cầu</a:t>
            </a:r>
          </a:p>
        </p:txBody>
      </p:sp>
      <p:sp>
        <p:nvSpPr>
          <p:cNvPr id="10244" name="AutoShape 5"/>
          <p:cNvSpPr>
            <a:spLocks noChangeAspect="1" noChangeArrowheads="1" noTextEdit="1"/>
          </p:cNvSpPr>
          <p:nvPr/>
        </p:nvSpPr>
        <p:spPr bwMode="auto">
          <a:xfrm>
            <a:off x="6092825" y="3244850"/>
            <a:ext cx="4905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6102350" y="3254375"/>
            <a:ext cx="9525" cy="9525"/>
          </a:xfrm>
          <a:prstGeom prst="ellipse">
            <a:avLst/>
          </a:prstGeom>
          <a:solidFill>
            <a:srgbClr val="25221E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Các bước vẽ :</a:t>
            </a:r>
          </a:p>
        </p:txBody>
      </p:sp>
      <p:pic>
        <p:nvPicPr>
          <p:cNvPr id="46088" name="Picture 8" descr="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3226"/>
          <a:stretch>
            <a:fillRect/>
          </a:stretch>
        </p:blipFill>
        <p:spPr bwMode="auto">
          <a:xfrm>
            <a:off x="3200400" y="2133600"/>
            <a:ext cx="27432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89" name="Picture 9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133600"/>
            <a:ext cx="2743200" cy="16764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0" name="Picture 10" descr="2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304800" y="4419600"/>
            <a:ext cx="26670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1" name="Picture 1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419600"/>
            <a:ext cx="26670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2" name="Picture 12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419600"/>
            <a:ext cx="2667000" cy="1600200"/>
          </a:xfrm>
          <a:prstGeom prst="rect">
            <a:avLst/>
          </a:prstGeom>
          <a:noFill/>
          <a:ln w="9525">
            <a:solidFill>
              <a:srgbClr val="0F0355"/>
            </a:solidFill>
            <a:miter lim="800000"/>
            <a:headEnd/>
            <a:tailEnd/>
          </a:ln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1336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7600" y="3810000"/>
            <a:ext cx="1885950" cy="539750"/>
            <a:chOff x="2220" y="2706"/>
            <a:chExt cx="1188" cy="340"/>
          </a:xfrm>
        </p:grpSpPr>
        <p:grpSp>
          <p:nvGrpSpPr>
            <p:cNvPr id="10289" name="Group 15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93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4" name="Text Box 17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90" name="Group 18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91" name="Text Box 19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92" name="Text Box 20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1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2000" y="6083300"/>
            <a:ext cx="1885950" cy="539750"/>
            <a:chOff x="2220" y="2706"/>
            <a:chExt cx="1188" cy="340"/>
          </a:xfrm>
        </p:grpSpPr>
        <p:grpSp>
          <p:nvGrpSpPr>
            <p:cNvPr id="10283" name="Group 22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87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8" name="Text Box 24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84" name="Group 25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85" name="Text Box 26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86" name="Text Box 27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3</a:t>
                </a:r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581400" y="6096000"/>
            <a:ext cx="1885950" cy="539750"/>
            <a:chOff x="2220" y="2706"/>
            <a:chExt cx="1188" cy="340"/>
          </a:xfrm>
        </p:grpSpPr>
        <p:grpSp>
          <p:nvGrpSpPr>
            <p:cNvPr id="10277" name="Group 29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81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2" name="Text Box 31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78" name="Group 32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79" name="Text Box 33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80" name="Text Box 34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4</a:t>
                </a:r>
              </a:p>
            </p:txBody>
          </p:sp>
        </p:grp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477000" y="6096000"/>
            <a:ext cx="1885950" cy="539750"/>
            <a:chOff x="2220" y="2706"/>
            <a:chExt cx="1188" cy="340"/>
          </a:xfrm>
        </p:grpSpPr>
        <p:grpSp>
          <p:nvGrpSpPr>
            <p:cNvPr id="10271" name="Group 36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75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6" name="Text Box 38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72" name="Group 39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73" name="Text Box 40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74" name="Text Box 41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5</a:t>
                </a:r>
              </a:p>
            </p:txBody>
          </p:sp>
        </p:grp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6616700" y="3835400"/>
            <a:ext cx="1885950" cy="539750"/>
            <a:chOff x="2220" y="2706"/>
            <a:chExt cx="1188" cy="340"/>
          </a:xfrm>
        </p:grpSpPr>
        <p:grpSp>
          <p:nvGrpSpPr>
            <p:cNvPr id="10265" name="Group 43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69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66" name="Group 46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67" name="Text Box 47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68" name="Text Box 48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Bước 2</a:t>
                </a:r>
              </a:p>
            </p:txBody>
          </p:sp>
        </p:grp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762000" y="3810000"/>
            <a:ext cx="1885950" cy="539750"/>
            <a:chOff x="2220" y="2706"/>
            <a:chExt cx="1188" cy="340"/>
          </a:xfrm>
        </p:grpSpPr>
        <p:grpSp>
          <p:nvGrpSpPr>
            <p:cNvPr id="10259" name="Group 50"/>
            <p:cNvGrpSpPr>
              <a:grpSpLocks/>
            </p:cNvGrpSpPr>
            <p:nvPr/>
          </p:nvGrpSpPr>
          <p:grpSpPr bwMode="auto">
            <a:xfrm>
              <a:off x="2256" y="2736"/>
              <a:ext cx="1152" cy="310"/>
              <a:chOff x="1344" y="2592"/>
              <a:chExt cx="4272" cy="1498"/>
            </a:xfrm>
          </p:grpSpPr>
          <p:sp>
            <p:nvSpPr>
              <p:cNvPr id="10263" name="AutoShape 141"/>
              <p:cNvSpPr>
                <a:spLocks noChangeArrowheads="1"/>
              </p:cNvSpPr>
              <p:nvPr/>
            </p:nvSpPr>
            <p:spPr bwMode="gray">
              <a:xfrm>
                <a:off x="1344" y="2592"/>
                <a:ext cx="4272" cy="1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4" name="Text Box 52"/>
              <p:cNvSpPr txBox="1">
                <a:spLocks noChangeArrowheads="1"/>
              </p:cNvSpPr>
              <p:nvPr/>
            </p:nvSpPr>
            <p:spPr bwMode="auto">
              <a:xfrm>
                <a:off x="1584" y="2684"/>
                <a:ext cx="3888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2400" b="1">
                  <a:solidFill>
                    <a:srgbClr val="990000"/>
                  </a:solidFill>
                </a:endParaRPr>
              </a:p>
            </p:txBody>
          </p:sp>
        </p:grpSp>
        <p:grpSp>
          <p:nvGrpSpPr>
            <p:cNvPr id="10260" name="Group 53"/>
            <p:cNvGrpSpPr>
              <a:grpSpLocks/>
            </p:cNvGrpSpPr>
            <p:nvPr/>
          </p:nvGrpSpPr>
          <p:grpSpPr bwMode="auto">
            <a:xfrm>
              <a:off x="2220" y="2706"/>
              <a:ext cx="1104" cy="327"/>
              <a:chOff x="2208" y="2688"/>
              <a:chExt cx="1104" cy="327"/>
            </a:xfrm>
          </p:grpSpPr>
          <p:sp>
            <p:nvSpPr>
              <p:cNvPr id="10261" name="Text Box 54"/>
              <p:cNvSpPr txBox="1">
                <a:spLocks noChangeArrowheads="1"/>
              </p:cNvSpPr>
              <p:nvPr/>
            </p:nvSpPr>
            <p:spPr bwMode="auto">
              <a:xfrm>
                <a:off x="2208" y="27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0262" name="Text Box 55"/>
              <p:cNvSpPr txBox="1">
                <a:spLocks noChangeArrowheads="1"/>
              </p:cNvSpPr>
              <p:nvPr/>
            </p:nvSpPr>
            <p:spPr bwMode="auto">
              <a:xfrm>
                <a:off x="2400" y="2688"/>
                <a:ext cx="9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00"/>
                    </a:solidFill>
                  </a:rPr>
                  <a:t>Mẫu</a:t>
                </a:r>
              </a:p>
            </p:txBody>
          </p:sp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758</Words>
  <Application>Microsoft Office PowerPoint</Application>
  <PresentationFormat>On-screen Show (4:3)</PresentationFormat>
  <Paragraphs>120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1_Office Theme</vt:lpstr>
      <vt:lpstr>CorelDRAW 10.0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Uu Viet Co.,ltd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CSTeam</cp:lastModifiedBy>
  <cp:revision>75</cp:revision>
  <dcterms:created xsi:type="dcterms:W3CDTF">2008-12-07T16:10:08Z</dcterms:created>
  <dcterms:modified xsi:type="dcterms:W3CDTF">2016-06-30T02:42:22Z</dcterms:modified>
</cp:coreProperties>
</file>