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5" r:id="rId2"/>
    <p:sldId id="257" r:id="rId3"/>
    <p:sldId id="263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D3144"/>
    <a:srgbClr val="00009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그림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3"/>
          <p:cNvSpPr>
            <a:spLocks/>
          </p:cNvSpPr>
          <p:nvPr/>
        </p:nvSpPr>
        <p:spPr bwMode="ltGray">
          <a:xfrm>
            <a:off x="-3175" y="-6350"/>
            <a:ext cx="9151938" cy="1920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210"/>
              </a:cxn>
              <a:cxn ang="0">
                <a:pos x="3089" y="377"/>
              </a:cxn>
              <a:cxn ang="0">
                <a:pos x="5762" y="794"/>
              </a:cxn>
              <a:cxn ang="0">
                <a:pos x="5765" y="4"/>
              </a:cxn>
              <a:cxn ang="0">
                <a:pos x="0" y="0"/>
              </a:cxn>
            </a:cxnLst>
            <a:rect l="0" t="0" r="r" b="b"/>
            <a:pathLst>
              <a:path w="5765" h="1210">
                <a:moveTo>
                  <a:pt x="0" y="0"/>
                </a:moveTo>
                <a:lnTo>
                  <a:pt x="5" y="1210"/>
                </a:lnTo>
                <a:cubicBezTo>
                  <a:pt x="5" y="1203"/>
                  <a:pt x="1252" y="444"/>
                  <a:pt x="3089" y="377"/>
                </a:cubicBezTo>
                <a:cubicBezTo>
                  <a:pt x="4926" y="310"/>
                  <a:pt x="5748" y="733"/>
                  <a:pt x="5762" y="794"/>
                </a:cubicBezTo>
                <a:lnTo>
                  <a:pt x="5765" y="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gray">
          <a:xfrm>
            <a:off x="228600" y="3048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smtClean="0">
                <a:solidFill>
                  <a:srgbClr val="FFFFFF"/>
                </a:solidFill>
              </a:rPr>
              <a:t>Company</a:t>
            </a:r>
          </a:p>
          <a:p>
            <a:pPr algn="ctr" eaLnBrk="1" hangingPunct="1">
              <a:defRPr/>
            </a:pPr>
            <a:r>
              <a:rPr lang="en-US" sz="2000" b="1" smtClean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4191000"/>
            <a:ext cx="4953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334000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162800" y="6515100"/>
            <a:ext cx="1839913" cy="244475"/>
          </a:xfrm>
        </p:spPr>
        <p:txBody>
          <a:bodyPr/>
          <a:lstStyle>
            <a:lvl1pPr>
              <a:defRPr b="0" i="1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3BF69C4-90E7-4AD5-B5BF-9C360440B5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2860E3-5FFF-438F-84F4-A39DE4E35E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0955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61341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C3348-3A34-4268-8278-5A23C347BC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2689B-9EA3-4DF1-8DCB-A3CDA2700A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15C95-8AB1-4838-9E92-946A91FBF7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95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447800"/>
            <a:ext cx="40195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45335-66D4-4EFF-92B7-112B84094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A5218-FC77-4BF3-90AE-71841D4924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2390D-600A-40A1-A181-171F080CE7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BF8F1-1BAC-4754-9605-A888EB97F9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9A5EE-928B-415A-B349-53B97C6DB4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A4116-17FD-4738-8752-75497C2C67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그림3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447800"/>
            <a:ext cx="8191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484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48438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fld id="{C516424F-2EE1-4EBC-8DBB-C421234369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48438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pic>
        <p:nvPicPr>
          <p:cNvPr id="3075" name="Picture 4" descr="1904-0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1828800" y="2438400"/>
            <a:ext cx="6019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Môn: Mĩ thuật</a:t>
            </a:r>
          </a:p>
        </p:txBody>
      </p:sp>
      <p:sp>
        <p:nvSpPr>
          <p:cNvPr id="18439" name="WordArt 7" descr="50%"/>
          <p:cNvSpPr>
            <a:spLocks noChangeArrowheads="1" noChangeShapeType="1" noTextEdit="1"/>
          </p:cNvSpPr>
          <p:nvPr/>
        </p:nvSpPr>
        <p:spPr bwMode="auto">
          <a:xfrm>
            <a:off x="2971800" y="3962400"/>
            <a:ext cx="38862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pattFill prst="pct50">
                  <a:fgClr>
                    <a:srgbClr val="FF00FF"/>
                  </a:fgClr>
                  <a:bgClr>
                    <a:srgbClr val="FFFFFF"/>
                  </a:bgClr>
                </a:pattFill>
                <a:latin typeface="Arial"/>
                <a:cs typeface="Arial"/>
              </a:rPr>
              <a:t>LỚP BỐN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z="900" smtClean="0"/>
              <a:t>www.themegallery.com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200400" y="5715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990033"/>
                </a:solidFill>
              </a:rPr>
              <a:t>Mĩ thuật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</a:rPr>
              <a:t>Quan sát, nhận xét:</a:t>
            </a:r>
            <a:r>
              <a:rPr lang="en-US" sz="2800" b="1">
                <a:solidFill>
                  <a:srgbClr val="990033"/>
                </a:solidFill>
              </a:rPr>
              <a:t>    </a:t>
            </a:r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gray">
          <a:xfrm>
            <a:off x="1295400" y="76200"/>
            <a:ext cx="63246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143000" y="909638"/>
            <a:ext cx="6324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990033"/>
                </a:solidFill>
              </a:rPr>
              <a:t>    </a:t>
            </a:r>
            <a:r>
              <a:rPr lang="en-US" sz="2400" b="1">
                <a:solidFill>
                  <a:srgbClr val="990033"/>
                </a:solidFill>
              </a:rPr>
              <a:t>Bài 4 : </a:t>
            </a:r>
            <a:r>
              <a:rPr lang="en-US" sz="2400" b="1"/>
              <a:t>Vẽ trang trí</a:t>
            </a:r>
          </a:p>
          <a:p>
            <a:pPr eaLnBrk="1" hangingPunct="1"/>
            <a:r>
              <a:rPr lang="en-US" sz="2400" b="1">
                <a:solidFill>
                  <a:srgbClr val="990033"/>
                </a:solidFill>
              </a:rPr>
              <a:t>               Chép họa tiết trang trí dân tộc</a:t>
            </a:r>
          </a:p>
        </p:txBody>
      </p:sp>
      <p:pic>
        <p:nvPicPr>
          <p:cNvPr id="6168" name="Picture 24" descr="T11.jpg"/>
          <p:cNvPicPr>
            <a:picLocks noChangeAspect="1" noChangeArrowheads="1"/>
          </p:cNvPicPr>
          <p:nvPr/>
        </p:nvPicPr>
        <p:blipFill>
          <a:blip r:embed="rId2"/>
          <a:srcRect l="4347" r="73914" b="58621"/>
          <a:stretch>
            <a:fillRect/>
          </a:stretch>
        </p:blipFill>
        <p:spPr bwMode="auto">
          <a:xfrm>
            <a:off x="838200" y="2347913"/>
            <a:ext cx="1905000" cy="1752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6170" name="Picture 26" descr="T11.jpg"/>
          <p:cNvPicPr>
            <a:picLocks noChangeAspect="1" noChangeArrowheads="1"/>
          </p:cNvPicPr>
          <p:nvPr/>
        </p:nvPicPr>
        <p:blipFill>
          <a:blip r:embed="rId2"/>
          <a:srcRect l="34782" t="46136" r="34782" b="3908"/>
          <a:stretch>
            <a:fillRect/>
          </a:stretch>
        </p:blipFill>
        <p:spPr bwMode="auto">
          <a:xfrm>
            <a:off x="3276600" y="4252913"/>
            <a:ext cx="1981200" cy="1752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6171" name="Picture 27" descr="T11.jpg"/>
          <p:cNvPicPr>
            <a:picLocks noChangeAspect="1" noChangeArrowheads="1"/>
          </p:cNvPicPr>
          <p:nvPr/>
        </p:nvPicPr>
        <p:blipFill>
          <a:blip r:embed="rId2"/>
          <a:srcRect l="28261" r="41304" b="58621"/>
          <a:stretch>
            <a:fillRect/>
          </a:stretch>
        </p:blipFill>
        <p:spPr bwMode="auto">
          <a:xfrm>
            <a:off x="3200400" y="2347913"/>
            <a:ext cx="2057400" cy="1752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6172" name="Picture 28" descr="T11.jpg"/>
          <p:cNvPicPr>
            <a:picLocks noChangeAspect="1" noChangeArrowheads="1"/>
          </p:cNvPicPr>
          <p:nvPr/>
        </p:nvPicPr>
        <p:blipFill>
          <a:blip r:embed="rId2"/>
          <a:srcRect l="63446" t="8276" r="8212" b="60277"/>
          <a:stretch>
            <a:fillRect/>
          </a:stretch>
        </p:blipFill>
        <p:spPr bwMode="auto">
          <a:xfrm>
            <a:off x="5715000" y="2347913"/>
            <a:ext cx="1828800" cy="1752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6173" name="Picture 29" descr="T11.jpg"/>
          <p:cNvPicPr>
            <a:picLocks noChangeAspect="1" noChangeArrowheads="1"/>
          </p:cNvPicPr>
          <p:nvPr/>
        </p:nvPicPr>
        <p:blipFill>
          <a:blip r:embed="rId2"/>
          <a:srcRect l="2319" t="41379" r="67537"/>
          <a:stretch>
            <a:fillRect/>
          </a:stretch>
        </p:blipFill>
        <p:spPr bwMode="auto">
          <a:xfrm>
            <a:off x="838200" y="4252913"/>
            <a:ext cx="1905000" cy="1752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6174" name="Picture 30" descr="T11.jpg"/>
          <p:cNvPicPr>
            <a:picLocks noChangeAspect="1" noChangeArrowheads="1"/>
          </p:cNvPicPr>
          <p:nvPr/>
        </p:nvPicPr>
        <p:blipFill>
          <a:blip r:embed="rId2"/>
          <a:srcRect l="63889" t="47087" r="5554"/>
          <a:stretch>
            <a:fillRect/>
          </a:stretch>
        </p:blipFill>
        <p:spPr bwMode="auto">
          <a:xfrm>
            <a:off x="5715000" y="4252913"/>
            <a:ext cx="1828800" cy="1752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6175" name="AutoShape 31"/>
          <p:cNvSpPr>
            <a:spLocks noChangeArrowheads="1"/>
          </p:cNvSpPr>
          <p:nvPr/>
        </p:nvSpPr>
        <p:spPr bwMode="gray">
          <a:xfrm>
            <a:off x="381000" y="6096000"/>
            <a:ext cx="8077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000" b="1"/>
              <a:t>+ Các họa tiết trang trí là những hình ảnh gì?</a:t>
            </a:r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gray">
          <a:xfrm>
            <a:off x="1066800" y="6096000"/>
            <a:ext cx="68580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990033"/>
                </a:solidFill>
              </a:rPr>
              <a:t>-</a:t>
            </a:r>
            <a:r>
              <a:rPr lang="en-US" sz="2000" b="1">
                <a:solidFill>
                  <a:srgbClr val="990033"/>
                </a:solidFill>
              </a:rPr>
              <a:t>Các họa tiết là những hình hoa, lá, con vật.</a:t>
            </a:r>
          </a:p>
        </p:txBody>
      </p:sp>
      <p:sp>
        <p:nvSpPr>
          <p:cNvPr id="6178" name="AutoShape 34"/>
          <p:cNvSpPr>
            <a:spLocks noChangeArrowheads="1"/>
          </p:cNvSpPr>
          <p:nvPr/>
        </p:nvSpPr>
        <p:spPr bwMode="gray">
          <a:xfrm>
            <a:off x="533400" y="6096000"/>
            <a:ext cx="8229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000" b="1"/>
              <a:t>+ Hình hoa, lá, con vật ở các họa tiết trang trí có đặc điểm gì?</a:t>
            </a:r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gray">
          <a:xfrm>
            <a:off x="304800" y="6096000"/>
            <a:ext cx="8839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990033"/>
                </a:solidFill>
              </a:rPr>
              <a:t>-</a:t>
            </a:r>
            <a:r>
              <a:rPr lang="en-US" sz="2000" b="1">
                <a:solidFill>
                  <a:srgbClr val="990033"/>
                </a:solidFill>
              </a:rPr>
              <a:t>Hình hoa, lá, con vật ở các họa tiết đã được đơn giản và cách điệu.</a:t>
            </a:r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gray">
          <a:xfrm>
            <a:off x="304800" y="6096000"/>
            <a:ext cx="8229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000" b="1"/>
              <a:t>+ Đường nét, cách sắp xếp họa tiết trang trí như thế nào?</a:t>
            </a:r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gray">
          <a:xfrm>
            <a:off x="165100" y="6096000"/>
            <a:ext cx="8839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990033"/>
                </a:solidFill>
              </a:rPr>
              <a:t>-</a:t>
            </a:r>
            <a:r>
              <a:rPr lang="en-US" sz="2000" b="1">
                <a:solidFill>
                  <a:srgbClr val="990033"/>
                </a:solidFill>
              </a:rPr>
              <a:t>Đường nét hài hòa, cách sắp xếp cân đối, chặt chẽ.</a:t>
            </a:r>
          </a:p>
        </p:txBody>
      </p:sp>
      <p:sp>
        <p:nvSpPr>
          <p:cNvPr id="6182" name="AutoShape 38"/>
          <p:cNvSpPr>
            <a:spLocks noChangeArrowheads="1"/>
          </p:cNvSpPr>
          <p:nvPr/>
        </p:nvSpPr>
        <p:spPr bwMode="gray">
          <a:xfrm>
            <a:off x="457200" y="6172200"/>
            <a:ext cx="8229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000" b="1"/>
              <a:t>+ Họa tiết được dùng để trang trí ở đâu?</a:t>
            </a:r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gray">
          <a:xfrm>
            <a:off x="304800" y="6096000"/>
            <a:ext cx="8839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990033"/>
                </a:solidFill>
              </a:rPr>
              <a:t>-</a:t>
            </a:r>
            <a:r>
              <a:rPr lang="en-US" sz="2000" b="1">
                <a:solidFill>
                  <a:srgbClr val="990033"/>
                </a:solidFill>
              </a:rPr>
              <a:t>Đình, chùa, lăng tẩm, bia đá, đồ gốm, khăn, áo.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1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1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  <p:bldP spid="6175" grpId="0" animBg="1"/>
      <p:bldP spid="6175" grpId="1" animBg="1"/>
      <p:bldP spid="6177" grpId="0" animBg="1"/>
      <p:bldP spid="6177" grpId="1" animBg="1"/>
      <p:bldP spid="6178" grpId="0" animBg="1"/>
      <p:bldP spid="6178" grpId="1" animBg="1"/>
      <p:bldP spid="6179" grpId="0" animBg="1"/>
      <p:bldP spid="6179" grpId="1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5123" name="AutoShape 5"/>
          <p:cNvSpPr>
            <a:spLocks noChangeArrowheads="1"/>
          </p:cNvSpPr>
          <p:nvPr/>
        </p:nvSpPr>
        <p:spPr bwMode="gray">
          <a:xfrm>
            <a:off x="1295400" y="76200"/>
            <a:ext cx="63246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990033"/>
                </a:solidFill>
              </a:rPr>
              <a:t>Họa tiết được dùng để trang trí</a:t>
            </a:r>
          </a:p>
        </p:txBody>
      </p:sp>
      <p:pic>
        <p:nvPicPr>
          <p:cNvPr id="14354" name="Picture 18" descr="IMG_27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8200"/>
            <a:ext cx="2743200" cy="3124200"/>
          </a:xfrm>
          <a:prstGeom prst="rect">
            <a:avLst/>
          </a:prstGeom>
          <a:noFill/>
          <a:ln w="28575">
            <a:solidFill>
              <a:srgbClr val="FD3144"/>
            </a:solidFill>
            <a:miter lim="800000"/>
            <a:headEnd/>
            <a:tailEnd/>
          </a:ln>
        </p:spPr>
      </p:pic>
      <p:pic>
        <p:nvPicPr>
          <p:cNvPr id="14355" name="Picture 19" descr="122475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6075" y="838200"/>
            <a:ext cx="3048000" cy="3124200"/>
          </a:xfrm>
          <a:prstGeom prst="rect">
            <a:avLst/>
          </a:prstGeom>
          <a:noFill/>
          <a:ln w="28575">
            <a:solidFill>
              <a:srgbClr val="FD3144"/>
            </a:solidFill>
            <a:miter lim="800000"/>
            <a:headEnd/>
            <a:tailEnd/>
          </a:ln>
        </p:spPr>
      </p:pic>
      <p:pic>
        <p:nvPicPr>
          <p:cNvPr id="14356" name="Picture 20" descr="g1"/>
          <p:cNvPicPr>
            <a:picLocks noChangeAspect="1" noChangeArrowheads="1"/>
          </p:cNvPicPr>
          <p:nvPr/>
        </p:nvPicPr>
        <p:blipFill>
          <a:blip r:embed="rId4"/>
          <a:srcRect r="24445"/>
          <a:stretch>
            <a:fillRect/>
          </a:stretch>
        </p:blipFill>
        <p:spPr bwMode="auto">
          <a:xfrm>
            <a:off x="6019800" y="838200"/>
            <a:ext cx="3048000" cy="3124200"/>
          </a:xfrm>
          <a:prstGeom prst="rect">
            <a:avLst/>
          </a:prstGeom>
          <a:noFill/>
          <a:ln w="28575">
            <a:solidFill>
              <a:srgbClr val="FD3144"/>
            </a:solidFill>
            <a:miter lim="800000"/>
            <a:headEnd/>
            <a:tailEnd/>
          </a:ln>
        </p:spPr>
      </p:pic>
      <p:pic>
        <p:nvPicPr>
          <p:cNvPr id="14357" name="Picture 21" descr="dogom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825" y="4114800"/>
            <a:ext cx="1828800" cy="2438400"/>
          </a:xfrm>
          <a:prstGeom prst="rect">
            <a:avLst/>
          </a:prstGeom>
          <a:noFill/>
          <a:ln w="28575">
            <a:solidFill>
              <a:srgbClr val="FD3144"/>
            </a:solidFill>
            <a:miter lim="800000"/>
            <a:headEnd/>
            <a:tailEnd/>
          </a:ln>
        </p:spPr>
      </p:pic>
      <p:pic>
        <p:nvPicPr>
          <p:cNvPr id="14358" name="Picture 22" descr="trang-phuc-dan-toc-long-lay-cua-hoang-my-6-VinaTr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2638" y="4114800"/>
            <a:ext cx="2743200" cy="2438400"/>
          </a:xfrm>
          <a:prstGeom prst="rect">
            <a:avLst/>
          </a:prstGeom>
          <a:noFill/>
          <a:ln w="28575">
            <a:solidFill>
              <a:srgbClr val="FD3144"/>
            </a:solidFill>
            <a:miter lim="800000"/>
            <a:headEnd/>
            <a:tailEnd/>
          </a:ln>
        </p:spPr>
      </p:pic>
      <p:pic>
        <p:nvPicPr>
          <p:cNvPr id="14359" name="Picture 23" descr="tc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4114800"/>
            <a:ext cx="4114800" cy="2438400"/>
          </a:xfrm>
          <a:prstGeom prst="rect">
            <a:avLst/>
          </a:prstGeom>
          <a:noFill/>
          <a:ln w="28575">
            <a:solidFill>
              <a:srgbClr val="FD314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z="900" smtClean="0"/>
              <a:t>www.themegallery.com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200400" y="5715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990033"/>
                </a:solidFill>
              </a:rPr>
              <a:t>Mĩ thuật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1000" y="1838325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</a:rPr>
              <a:t>Cách chép họa tiết trang trí dân tộc:</a:t>
            </a:r>
          </a:p>
        </p:txBody>
      </p:sp>
      <p:sp>
        <p:nvSpPr>
          <p:cNvPr id="6149" name="AutoShape 6"/>
          <p:cNvSpPr>
            <a:spLocks noChangeArrowheads="1"/>
          </p:cNvSpPr>
          <p:nvPr/>
        </p:nvSpPr>
        <p:spPr bwMode="gray">
          <a:xfrm>
            <a:off x="1295400" y="76200"/>
            <a:ext cx="63246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1143000" y="909638"/>
            <a:ext cx="6324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990033"/>
                </a:solidFill>
              </a:rPr>
              <a:t>    </a:t>
            </a:r>
            <a:r>
              <a:rPr lang="en-US" sz="2400" b="1">
                <a:solidFill>
                  <a:srgbClr val="990033"/>
                </a:solidFill>
              </a:rPr>
              <a:t>Bài 4 : </a:t>
            </a:r>
            <a:r>
              <a:rPr lang="en-US" sz="2400" b="1"/>
              <a:t>Vẽ trang trí</a:t>
            </a:r>
          </a:p>
          <a:p>
            <a:pPr eaLnBrk="1" hangingPunct="1"/>
            <a:r>
              <a:rPr lang="en-US" sz="2400" b="1">
                <a:solidFill>
                  <a:srgbClr val="990033"/>
                </a:solidFill>
              </a:rPr>
              <a:t>               Chép họa tiết trang trí dân tộc</a:t>
            </a:r>
          </a:p>
        </p:txBody>
      </p:sp>
      <p:pic>
        <p:nvPicPr>
          <p:cNvPr id="9224" name="Picture 8" descr="H1t12.jpg"/>
          <p:cNvPicPr>
            <a:picLocks noChangeAspect="1" noChangeArrowheads="1"/>
          </p:cNvPicPr>
          <p:nvPr/>
        </p:nvPicPr>
        <p:blipFill>
          <a:blip r:embed="rId2"/>
          <a:srcRect r="60001" b="57895"/>
          <a:stretch>
            <a:fillRect/>
          </a:stretch>
        </p:blipFill>
        <p:spPr bwMode="auto">
          <a:xfrm>
            <a:off x="838200" y="2438400"/>
            <a:ext cx="1600200" cy="990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9225" name="Picture 9" descr="H1t12.jpg"/>
          <p:cNvPicPr>
            <a:picLocks noChangeAspect="1" noChangeArrowheads="1"/>
          </p:cNvPicPr>
          <p:nvPr/>
        </p:nvPicPr>
        <p:blipFill>
          <a:blip r:embed="rId2"/>
          <a:srcRect l="61334" b="57895"/>
          <a:stretch>
            <a:fillRect/>
          </a:stretch>
        </p:blipFill>
        <p:spPr bwMode="auto">
          <a:xfrm>
            <a:off x="838200" y="3505200"/>
            <a:ext cx="1600200" cy="990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9226" name="Picture 10" descr="H1t12.jpg"/>
          <p:cNvPicPr>
            <a:picLocks noChangeAspect="1" noChangeArrowheads="1"/>
          </p:cNvPicPr>
          <p:nvPr/>
        </p:nvPicPr>
        <p:blipFill>
          <a:blip r:embed="rId2"/>
          <a:srcRect t="55061" r="57333"/>
          <a:stretch>
            <a:fillRect/>
          </a:stretch>
        </p:blipFill>
        <p:spPr bwMode="auto">
          <a:xfrm>
            <a:off x="838200" y="4572000"/>
            <a:ext cx="1600200" cy="10572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9227" name="Picture 11" descr="H1t12.jpg"/>
          <p:cNvPicPr>
            <a:picLocks noChangeAspect="1" noChangeArrowheads="1"/>
          </p:cNvPicPr>
          <p:nvPr/>
        </p:nvPicPr>
        <p:blipFill>
          <a:blip r:embed="rId2"/>
          <a:srcRect l="61333" t="58299"/>
          <a:stretch>
            <a:fillRect/>
          </a:stretch>
        </p:blipFill>
        <p:spPr bwMode="auto">
          <a:xfrm>
            <a:off x="838200" y="5715000"/>
            <a:ext cx="1600200" cy="990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514600" y="25146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990000"/>
                </a:solidFill>
              </a:rPr>
              <a:t>+Tìm và vẽ hình dáng chung của họa tiết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514600" y="3597275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990000"/>
                </a:solidFill>
              </a:rPr>
              <a:t>+Vẽ các đường trục dọc, ngang để tìm vị trí và vẽ phác hình bằng các nét thẳng.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590800" y="4648200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990000"/>
                </a:solidFill>
              </a:rPr>
              <a:t>+Quan sát, so sánh để điều chỉnh hình vẽ cho giống mẫu.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590800" y="5991225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990000"/>
                </a:solidFill>
              </a:rPr>
              <a:t>+Hoàn chỉnh hình và vẽ màu theo ý thích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31" grpId="0"/>
      <p:bldP spid="9233" grpId="0"/>
      <p:bldP spid="9235" grpId="0"/>
      <p:bldP spid="92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z="900" smtClean="0"/>
              <a:t>www.themegallery.com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200400" y="5715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990033"/>
                </a:solidFill>
              </a:rPr>
              <a:t>Mĩ thuật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" y="19812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</a:rPr>
              <a:t>Thực hành</a:t>
            </a:r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gray">
          <a:xfrm>
            <a:off x="1295400" y="76200"/>
            <a:ext cx="63246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143000" y="909638"/>
            <a:ext cx="6324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990033"/>
                </a:solidFill>
              </a:rPr>
              <a:t>    </a:t>
            </a:r>
            <a:r>
              <a:rPr lang="en-US" sz="2400" b="1">
                <a:solidFill>
                  <a:srgbClr val="990033"/>
                </a:solidFill>
              </a:rPr>
              <a:t>Bài 4 : </a:t>
            </a:r>
            <a:r>
              <a:rPr lang="en-US" sz="2400" b="1"/>
              <a:t>Vẽ trang trí</a:t>
            </a:r>
          </a:p>
          <a:p>
            <a:pPr eaLnBrk="1" hangingPunct="1"/>
            <a:r>
              <a:rPr lang="en-US" sz="2400" b="1">
                <a:solidFill>
                  <a:srgbClr val="990033"/>
                </a:solidFill>
              </a:rPr>
              <a:t>               Chép họa tiết trang trí dân tộc</a:t>
            </a:r>
          </a:p>
        </p:txBody>
      </p:sp>
      <p:pic>
        <p:nvPicPr>
          <p:cNvPr id="10248" name="Picture 8" descr="T11.jpg"/>
          <p:cNvPicPr>
            <a:picLocks noChangeAspect="1" noChangeArrowheads="1"/>
          </p:cNvPicPr>
          <p:nvPr/>
        </p:nvPicPr>
        <p:blipFill>
          <a:blip r:embed="rId2"/>
          <a:srcRect l="4347" r="73914" b="58621"/>
          <a:stretch>
            <a:fillRect/>
          </a:stretch>
        </p:blipFill>
        <p:spPr bwMode="auto">
          <a:xfrm>
            <a:off x="838200" y="2914650"/>
            <a:ext cx="1905000" cy="1752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0249" name="Picture 9" descr="T11.jpg"/>
          <p:cNvPicPr>
            <a:picLocks noChangeAspect="1" noChangeArrowheads="1"/>
          </p:cNvPicPr>
          <p:nvPr/>
        </p:nvPicPr>
        <p:blipFill>
          <a:blip r:embed="rId2"/>
          <a:srcRect l="34782" t="46136" r="34782" b="3908"/>
          <a:stretch>
            <a:fillRect/>
          </a:stretch>
        </p:blipFill>
        <p:spPr bwMode="auto">
          <a:xfrm>
            <a:off x="3276600" y="4819650"/>
            <a:ext cx="1981200" cy="1752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0250" name="Picture 10" descr="T11.jpg"/>
          <p:cNvPicPr>
            <a:picLocks noChangeAspect="1" noChangeArrowheads="1"/>
          </p:cNvPicPr>
          <p:nvPr/>
        </p:nvPicPr>
        <p:blipFill>
          <a:blip r:embed="rId2"/>
          <a:srcRect l="28261" r="41304" b="58621"/>
          <a:stretch>
            <a:fillRect/>
          </a:stretch>
        </p:blipFill>
        <p:spPr bwMode="auto">
          <a:xfrm>
            <a:off x="3200400" y="2914650"/>
            <a:ext cx="2057400" cy="1752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0251" name="Picture 11" descr="T11.jpg"/>
          <p:cNvPicPr>
            <a:picLocks noChangeAspect="1" noChangeArrowheads="1"/>
          </p:cNvPicPr>
          <p:nvPr/>
        </p:nvPicPr>
        <p:blipFill>
          <a:blip r:embed="rId2"/>
          <a:srcRect l="63446" t="8276" r="8212" b="60277"/>
          <a:stretch>
            <a:fillRect/>
          </a:stretch>
        </p:blipFill>
        <p:spPr bwMode="auto">
          <a:xfrm>
            <a:off x="5715000" y="2914650"/>
            <a:ext cx="1828800" cy="1752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0252" name="Picture 12" descr="T11.jpg"/>
          <p:cNvPicPr>
            <a:picLocks noChangeAspect="1" noChangeArrowheads="1"/>
          </p:cNvPicPr>
          <p:nvPr/>
        </p:nvPicPr>
        <p:blipFill>
          <a:blip r:embed="rId2"/>
          <a:srcRect l="2319" t="41379" r="67537"/>
          <a:stretch>
            <a:fillRect/>
          </a:stretch>
        </p:blipFill>
        <p:spPr bwMode="auto">
          <a:xfrm>
            <a:off x="838200" y="4819650"/>
            <a:ext cx="1905000" cy="1752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0253" name="Picture 13" descr="T11.jpg"/>
          <p:cNvPicPr>
            <a:picLocks noChangeAspect="1" noChangeArrowheads="1"/>
          </p:cNvPicPr>
          <p:nvPr/>
        </p:nvPicPr>
        <p:blipFill>
          <a:blip r:embed="rId2"/>
          <a:srcRect l="63889" t="47087" r="5554"/>
          <a:stretch>
            <a:fillRect/>
          </a:stretch>
        </p:blipFill>
        <p:spPr bwMode="auto">
          <a:xfrm>
            <a:off x="5715000" y="4819650"/>
            <a:ext cx="1828800" cy="1752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z="900" smtClean="0"/>
              <a:t>www.themegallery.com</a:t>
            </a:r>
          </a:p>
        </p:txBody>
      </p:sp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3200400" y="5715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990033"/>
                </a:solidFill>
              </a:rPr>
              <a:t>Mĩ thuật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57200" y="1981200"/>
            <a:ext cx="487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</a:rPr>
              <a:t>Nhận xét, đánh giá:</a:t>
            </a:r>
          </a:p>
        </p:txBody>
      </p:sp>
      <p:sp>
        <p:nvSpPr>
          <p:cNvPr id="8197" name="AutoShape 12"/>
          <p:cNvSpPr>
            <a:spLocks noChangeArrowheads="1"/>
          </p:cNvSpPr>
          <p:nvPr/>
        </p:nvSpPr>
        <p:spPr bwMode="gray">
          <a:xfrm>
            <a:off x="1295400" y="76200"/>
            <a:ext cx="63246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1143000" y="1009650"/>
            <a:ext cx="6324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990033"/>
                </a:solidFill>
              </a:rPr>
              <a:t>    </a:t>
            </a:r>
            <a:r>
              <a:rPr lang="en-US" sz="2400" b="1">
                <a:solidFill>
                  <a:srgbClr val="990033"/>
                </a:solidFill>
              </a:rPr>
              <a:t>Bài 4 : </a:t>
            </a:r>
            <a:r>
              <a:rPr lang="en-US" sz="2400" b="1"/>
              <a:t>Vẽ trang trí</a:t>
            </a:r>
          </a:p>
          <a:p>
            <a:pPr eaLnBrk="1" hangingPunct="1"/>
            <a:r>
              <a:rPr lang="en-US" sz="2400" b="1">
                <a:solidFill>
                  <a:srgbClr val="990033"/>
                </a:solidFill>
              </a:rPr>
              <a:t>               Chép họa tiết trang trí dân tộc</a:t>
            </a: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1371600" y="2609850"/>
            <a:ext cx="6477000" cy="304800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2047875" y="3209925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1A0597"/>
                </a:solidFill>
              </a:rPr>
              <a:t>+ Cách vẽ hình (giống mẫu…)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2066925" y="3743325"/>
            <a:ext cx="586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1A0597"/>
                </a:solidFill>
              </a:rPr>
              <a:t>+ Cách vẽ nét (mềm mại, sinh động)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2066925" y="4276725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1A0597"/>
                </a:solidFill>
              </a:rPr>
              <a:t>+ Cách vẽ màu (tươi sáng, hài hòa)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1284" grpId="0" animBg="1"/>
      <p:bldP spid="11285" grpId="0"/>
      <p:bldP spid="11286" grpId="0"/>
      <p:bldP spid="112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z="900" smtClean="0"/>
              <a:t>www.themegallery.com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200400" y="5715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990033"/>
                </a:solidFill>
              </a:rPr>
              <a:t>Mĩ thuật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676400" y="2133600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</a:rPr>
              <a:t>Bài sau: Xem tranh phong cảnh</a:t>
            </a:r>
          </a:p>
        </p:txBody>
      </p:sp>
      <p:sp>
        <p:nvSpPr>
          <p:cNvPr id="9221" name="AutoShape 6"/>
          <p:cNvSpPr>
            <a:spLocks noChangeArrowheads="1"/>
          </p:cNvSpPr>
          <p:nvPr/>
        </p:nvSpPr>
        <p:spPr bwMode="gray">
          <a:xfrm>
            <a:off x="1295400" y="76200"/>
            <a:ext cx="63246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143000" y="1009650"/>
            <a:ext cx="6324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990033"/>
                </a:solidFill>
              </a:rPr>
              <a:t>    </a:t>
            </a:r>
            <a:r>
              <a:rPr lang="en-US" sz="2400" b="1">
                <a:solidFill>
                  <a:srgbClr val="990033"/>
                </a:solidFill>
              </a:rPr>
              <a:t>Bài 4 : </a:t>
            </a:r>
            <a:r>
              <a:rPr lang="en-US" sz="2400" b="1"/>
              <a:t>Vẽ trang trí</a:t>
            </a:r>
          </a:p>
          <a:p>
            <a:pPr eaLnBrk="1" hangingPunct="1"/>
            <a:r>
              <a:rPr lang="en-US" sz="2400" b="1">
                <a:solidFill>
                  <a:srgbClr val="990033"/>
                </a:solidFill>
              </a:rPr>
              <a:t>               Chép họa tiết trang trí dân tộc</a:t>
            </a:r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2209800" y="31242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4" name="Picture 12" descr="20692303_images1303611_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3352800"/>
            <a:ext cx="3048000" cy="3490913"/>
          </a:xfrm>
          <a:prstGeom prst="rect">
            <a:avLst/>
          </a:prstGeom>
          <a:noFill/>
          <a:ln w="9525">
            <a:solidFill>
              <a:srgbClr val="FD3144"/>
            </a:solidFill>
            <a:miter lim="800000"/>
            <a:headEnd/>
            <a:tailEnd/>
          </a:ln>
        </p:spPr>
      </p:pic>
      <p:pic>
        <p:nvPicPr>
          <p:cNvPr id="9225" name="Picture 14" descr="cju12385832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338513"/>
            <a:ext cx="3048000" cy="3505200"/>
          </a:xfrm>
          <a:prstGeom prst="rect">
            <a:avLst/>
          </a:prstGeom>
          <a:noFill/>
          <a:ln w="9525">
            <a:solidFill>
              <a:srgbClr val="FD3144"/>
            </a:solidFill>
            <a:miter lim="800000"/>
            <a:headEnd/>
            <a:tailEnd/>
          </a:ln>
        </p:spPr>
      </p:pic>
      <p:pic>
        <p:nvPicPr>
          <p:cNvPr id="9226" name="Picture 15" descr="art_of_artwork33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6025" y="3338513"/>
            <a:ext cx="2819400" cy="3489325"/>
          </a:xfrm>
          <a:prstGeom prst="rect">
            <a:avLst/>
          </a:prstGeom>
          <a:noFill/>
          <a:ln w="9525">
            <a:solidFill>
              <a:srgbClr val="FD314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042TGp">
  <a:themeElements>
    <a:clrScheme name="F042TGp 1">
      <a:dk1>
        <a:srgbClr val="2B166E"/>
      </a:dk1>
      <a:lt1>
        <a:srgbClr val="FFFFFF"/>
      </a:lt1>
      <a:dk2>
        <a:srgbClr val="003366"/>
      </a:dk2>
      <a:lt2>
        <a:srgbClr val="B2B2B2"/>
      </a:lt2>
      <a:accent1>
        <a:srgbClr val="4BAFB9"/>
      </a:accent1>
      <a:accent2>
        <a:srgbClr val="FFCC66"/>
      </a:accent2>
      <a:accent3>
        <a:srgbClr val="FFFFFF"/>
      </a:accent3>
      <a:accent4>
        <a:srgbClr val="23115D"/>
      </a:accent4>
      <a:accent5>
        <a:srgbClr val="B1D4D9"/>
      </a:accent5>
      <a:accent6>
        <a:srgbClr val="E7B95C"/>
      </a:accent6>
      <a:hlink>
        <a:srgbClr val="0066CC"/>
      </a:hlink>
      <a:folHlink>
        <a:srgbClr val="8C71B9"/>
      </a:folHlink>
    </a:clrScheme>
    <a:fontScheme name="F042TG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042TGp 1">
        <a:dk1>
          <a:srgbClr val="2B166E"/>
        </a:dk1>
        <a:lt1>
          <a:srgbClr val="FFFFFF"/>
        </a:lt1>
        <a:dk2>
          <a:srgbClr val="003366"/>
        </a:dk2>
        <a:lt2>
          <a:srgbClr val="B2B2B2"/>
        </a:lt2>
        <a:accent1>
          <a:srgbClr val="4BAFB9"/>
        </a:accent1>
        <a:accent2>
          <a:srgbClr val="FFCC66"/>
        </a:accent2>
        <a:accent3>
          <a:srgbClr val="FFFFFF"/>
        </a:accent3>
        <a:accent4>
          <a:srgbClr val="23115D"/>
        </a:accent4>
        <a:accent5>
          <a:srgbClr val="B1D4D9"/>
        </a:accent5>
        <a:accent6>
          <a:srgbClr val="E7B95C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42TGp 2">
        <a:dk1>
          <a:srgbClr val="223F72"/>
        </a:dk1>
        <a:lt1>
          <a:srgbClr val="FFFFFF"/>
        </a:lt1>
        <a:dk2>
          <a:srgbClr val="000066"/>
        </a:dk2>
        <a:lt2>
          <a:srgbClr val="DDDDDD"/>
        </a:lt2>
        <a:accent1>
          <a:srgbClr val="AC6DE5"/>
        </a:accent1>
        <a:accent2>
          <a:srgbClr val="FF9900"/>
        </a:accent2>
        <a:accent3>
          <a:srgbClr val="FFFFFF"/>
        </a:accent3>
        <a:accent4>
          <a:srgbClr val="1B3460"/>
        </a:accent4>
        <a:accent5>
          <a:srgbClr val="D2BAF0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42TGp 3">
        <a:dk1>
          <a:srgbClr val="000066"/>
        </a:dk1>
        <a:lt1>
          <a:srgbClr val="FFFFFF"/>
        </a:lt1>
        <a:dk2>
          <a:srgbClr val="006600"/>
        </a:dk2>
        <a:lt2>
          <a:srgbClr val="DDDDDD"/>
        </a:lt2>
        <a:accent1>
          <a:srgbClr val="C58023"/>
        </a:accent1>
        <a:accent2>
          <a:srgbClr val="1D8FCF"/>
        </a:accent2>
        <a:accent3>
          <a:srgbClr val="FFFFFF"/>
        </a:accent3>
        <a:accent4>
          <a:srgbClr val="000056"/>
        </a:accent4>
        <a:accent5>
          <a:srgbClr val="DFC0AC"/>
        </a:accent5>
        <a:accent6>
          <a:srgbClr val="1981BB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345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Wingdings</vt:lpstr>
      <vt:lpstr>Calibri</vt:lpstr>
      <vt:lpstr>F042TGp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CSTeam</cp:lastModifiedBy>
  <cp:revision>23</cp:revision>
  <dcterms:created xsi:type="dcterms:W3CDTF">2009-12-31T20:28:45Z</dcterms:created>
  <dcterms:modified xsi:type="dcterms:W3CDTF">2016-06-30T01:21:06Z</dcterms:modified>
</cp:coreProperties>
</file>