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86" r:id="rId3"/>
    <p:sldId id="259" r:id="rId4"/>
    <p:sldId id="339" r:id="rId5"/>
    <p:sldId id="287" r:id="rId6"/>
    <p:sldId id="346" r:id="rId7"/>
    <p:sldId id="347" r:id="rId8"/>
    <p:sldId id="348" r:id="rId9"/>
    <p:sldId id="350" r:id="rId10"/>
    <p:sldId id="349" r:id="rId11"/>
    <p:sldId id="274" r:id="rId12"/>
    <p:sldId id="351" r:id="rId13"/>
    <p:sldId id="352" r:id="rId14"/>
    <p:sldId id="270" r:id="rId15"/>
    <p:sldId id="342" r:id="rId16"/>
    <p:sldId id="353" r:id="rId17"/>
    <p:sldId id="354" r:id="rId18"/>
    <p:sldId id="355" r:id="rId19"/>
    <p:sldId id="356" r:id="rId20"/>
    <p:sldId id="357" r:id="rId21"/>
    <p:sldId id="358" r:id="rId22"/>
    <p:sldId id="359" r:id="rId23"/>
    <p:sldId id="360" r:id="rId24"/>
    <p:sldId id="333" r:id="rId25"/>
    <p:sldId id="297" r:id="rId26"/>
    <p:sldId id="363" r:id="rId27"/>
    <p:sldId id="345" r:id="rId28"/>
    <p:sldId id="364" r:id="rId29"/>
    <p:sldId id="298" r:id="rId30"/>
    <p:sldId id="335" r:id="rId31"/>
    <p:sldId id="284" r:id="rId32"/>
    <p:sldId id="263" r:id="rId33"/>
    <p:sldId id="317" r:id="rId34"/>
  </p:sldIdLst>
  <p:sldSz cx="18288000" cy="10287000"/>
  <p:notesSz cx="6858000" cy="9144000"/>
  <p:embeddedFontLst>
    <p:embeddedFont>
      <p:font typeface="#9Slide03 AmpleSoft Bold" panose="020B0604020202020204" charset="0"/>
      <p:regular r:id="rId36"/>
    </p:embeddedFont>
    <p:embeddedFont>
      <p:font typeface="Calibri" panose="020F0502020204030204" pitchFamily="34" charset="0"/>
      <p:regular r:id="rId37"/>
      <p:bold r:id="rId38"/>
      <p:italic r:id="rId39"/>
      <p:boldItalic r:id="rId40"/>
    </p:embeddedFont>
    <p:embeddedFont>
      <p:font typeface="Nunito Black" panose="00000A00000000000000" pitchFamily="2" charset="0"/>
      <p:bold r:id="rId41"/>
      <p:boldItalic r:id="rId42"/>
    </p:embeddedFont>
    <p:embeddedFont>
      <p:font typeface="Open Sans Extrabold" panose="020B0906030804020204" pitchFamily="34" charset="0"/>
      <p:bold r:id="rId43"/>
      <p:boldItalic r:id="rId44"/>
    </p:embeddedFont>
    <p:embeddedFont>
      <p:font typeface="Open Sans Light" panose="020B0306030504020204" pitchFamily="34" charset="0"/>
      <p:regular r:id="rId45"/>
      <p:italic r:id="rId46"/>
    </p:embeddedFont>
    <p:embeddedFont>
      <p:font typeface="Open Sans Semibold" panose="020B0706030804020204" pitchFamily="34" charset="0"/>
      <p:bold r:id="rId47"/>
      <p:boldItalic r:id="rId48"/>
    </p:embeddedFont>
    <p:embeddedFont>
      <p:font typeface="Sigmar One" panose="00000500000000000000" pitchFamily="2" charset="0"/>
      <p:regular r:id="rId49"/>
    </p:embeddedFont>
    <p:embeddedFont>
      <p:font typeface="Tahoma" panose="020B0604030504040204" pitchFamily="34" charset="0"/>
      <p:regular r:id="rId5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A"/>
    <a:srgbClr val="FFFF66"/>
    <a:srgbClr val="008000"/>
    <a:srgbClr val="FDEADA"/>
    <a:srgbClr val="F77BA5"/>
    <a:srgbClr val="4B8070"/>
    <a:srgbClr val="6C80BA"/>
    <a:srgbClr val="D9C59C"/>
    <a:srgbClr val="FFF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551" autoAdjust="0"/>
  </p:normalViewPr>
  <p:slideViewPr>
    <p:cSldViewPr>
      <p:cViewPr varScale="1">
        <p:scale>
          <a:sx n="43" d="100"/>
          <a:sy n="43" d="100"/>
        </p:scale>
        <p:origin x="73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8CD50E-BE8A-4882-9D39-A29A914A12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462CF22-BDFD-4FC5-A6A0-1B240F96C352}">
      <dgm:prSet custT="1"/>
      <dgm:spPr>
        <a:ln w="38100">
          <a:solidFill>
            <a:srgbClr val="FF0000"/>
          </a:solidFill>
          <a:prstDash val="lgDashDotDot"/>
        </a:ln>
      </dgm:spPr>
      <dgm:t>
        <a:bodyPr/>
        <a:lstStyle/>
        <a:p>
          <a:r>
            <a:rPr lang="en-US" sz="8000" dirty="0" err="1">
              <a:solidFill>
                <a:srgbClr val="FFFF00"/>
              </a:solidFill>
              <a:latin typeface="Nunito Black" pitchFamily="2" charset="0"/>
            </a:rPr>
            <a:t>Củng</a:t>
          </a:r>
          <a:r>
            <a:rPr lang="en-US" sz="8000" dirty="0">
              <a:solidFill>
                <a:srgbClr val="FFFF00"/>
              </a:solidFill>
              <a:latin typeface="Nunito Black" pitchFamily="2" charset="0"/>
            </a:rPr>
            <a:t> </a:t>
          </a:r>
          <a:r>
            <a:rPr lang="en-US" sz="8000" dirty="0" err="1">
              <a:solidFill>
                <a:srgbClr val="FFFF00"/>
              </a:solidFill>
              <a:latin typeface="Nunito Black" pitchFamily="2" charset="0"/>
            </a:rPr>
            <a:t>cố</a:t>
          </a:r>
          <a:r>
            <a:rPr lang="en-US" sz="8000" dirty="0">
              <a:solidFill>
                <a:srgbClr val="FFFF00"/>
              </a:solidFill>
              <a:latin typeface="Nunito Black" pitchFamily="2" charset="0"/>
            </a:rPr>
            <a:t> </a:t>
          </a:r>
        </a:p>
      </dgm:t>
    </dgm:pt>
    <dgm:pt modelId="{05194061-5919-41D2-A049-0A1F0D26241E}" type="parTrans" cxnId="{23890E2A-1181-4872-9944-FB0D4F6125A1}">
      <dgm:prSet/>
      <dgm:spPr/>
      <dgm:t>
        <a:bodyPr/>
        <a:lstStyle/>
        <a:p>
          <a:endParaRPr lang="en-US"/>
        </a:p>
      </dgm:t>
    </dgm:pt>
    <dgm:pt modelId="{EDECAF24-35A5-43EC-84D0-B5F98CEE91EC}" type="sibTrans" cxnId="{23890E2A-1181-4872-9944-FB0D4F6125A1}">
      <dgm:prSet/>
      <dgm:spPr/>
      <dgm:t>
        <a:bodyPr/>
        <a:lstStyle/>
        <a:p>
          <a:endParaRPr lang="en-US"/>
        </a:p>
      </dgm:t>
    </dgm:pt>
    <dgm:pt modelId="{9734D755-47F3-43A0-B3B2-D797CFAF0FFC}">
      <dgm:prSet custT="1"/>
      <dgm:spPr>
        <a:ln w="38100">
          <a:solidFill>
            <a:srgbClr val="FF0000"/>
          </a:solidFill>
          <a:prstDash val="lgDashDotDot"/>
        </a:ln>
      </dgm:spPr>
      <dgm:t>
        <a:bodyPr/>
        <a:lstStyle/>
        <a:p>
          <a:r>
            <a:rPr lang="en-US" sz="8000" dirty="0" err="1">
              <a:solidFill>
                <a:srgbClr val="FFFF00"/>
              </a:solidFill>
              <a:latin typeface="Nunito Black" pitchFamily="2" charset="0"/>
            </a:rPr>
            <a:t>Dặn</a:t>
          </a:r>
          <a:r>
            <a:rPr lang="en-US" sz="8000" dirty="0">
              <a:solidFill>
                <a:srgbClr val="FFFF00"/>
              </a:solidFill>
              <a:latin typeface="Nunito Black" pitchFamily="2" charset="0"/>
            </a:rPr>
            <a:t> </a:t>
          </a:r>
          <a:r>
            <a:rPr lang="en-US" sz="8000" dirty="0" err="1">
              <a:solidFill>
                <a:srgbClr val="FFFF00"/>
              </a:solidFill>
              <a:latin typeface="Nunito Black" pitchFamily="2" charset="0"/>
            </a:rPr>
            <a:t>dò</a:t>
          </a:r>
          <a:endParaRPr lang="en-US" sz="8000" dirty="0">
            <a:solidFill>
              <a:srgbClr val="FFFF00"/>
            </a:solidFill>
            <a:latin typeface="Nunito Black" pitchFamily="2" charset="0"/>
          </a:endParaRPr>
        </a:p>
      </dgm:t>
    </dgm:pt>
    <dgm:pt modelId="{A9ACE6CA-BB2E-4E74-9CB1-768CFC9C495D}" type="parTrans" cxnId="{FC96FA60-5D46-48A8-AB35-79D431DC311C}">
      <dgm:prSet/>
      <dgm:spPr/>
      <dgm:t>
        <a:bodyPr/>
        <a:lstStyle/>
        <a:p>
          <a:endParaRPr lang="en-US"/>
        </a:p>
      </dgm:t>
    </dgm:pt>
    <dgm:pt modelId="{5E4F4F8F-6BC1-4377-AFE4-8AD09FBB00A2}" type="sibTrans" cxnId="{FC96FA60-5D46-48A8-AB35-79D431DC311C}">
      <dgm:prSet/>
      <dgm:spPr/>
      <dgm:t>
        <a:bodyPr/>
        <a:lstStyle/>
        <a:p>
          <a:endParaRPr lang="en-US"/>
        </a:p>
      </dgm:t>
    </dgm:pt>
    <dgm:pt modelId="{B3E59994-75C9-4F2E-BB01-BCB2A9787CF1}" type="pres">
      <dgm:prSet presAssocID="{098CD50E-BE8A-4882-9D39-A29A914A125D}" presName="linear" presStyleCnt="0">
        <dgm:presLayoutVars>
          <dgm:dir/>
          <dgm:animLvl val="lvl"/>
          <dgm:resizeHandles val="exact"/>
        </dgm:presLayoutVars>
      </dgm:prSet>
      <dgm:spPr/>
    </dgm:pt>
    <dgm:pt modelId="{116CC6D6-F625-4F9E-A3C0-9E1B022632C4}" type="pres">
      <dgm:prSet presAssocID="{9462CF22-BDFD-4FC5-A6A0-1B240F96C352}" presName="parentLin" presStyleCnt="0"/>
      <dgm:spPr/>
    </dgm:pt>
    <dgm:pt modelId="{C690493A-6512-40BE-B1B3-42F19A10F946}" type="pres">
      <dgm:prSet presAssocID="{9462CF22-BDFD-4FC5-A6A0-1B240F96C352}" presName="parentLeftMargin" presStyleLbl="node1" presStyleIdx="0" presStyleCnt="2"/>
      <dgm:spPr/>
    </dgm:pt>
    <dgm:pt modelId="{1EFB1785-6ABB-49B3-A475-450C8275CFF0}" type="pres">
      <dgm:prSet presAssocID="{9462CF22-BDFD-4FC5-A6A0-1B240F96C352}" presName="parentText" presStyleLbl="node1" presStyleIdx="0" presStyleCnt="2" custLinFactNeighborX="23059">
        <dgm:presLayoutVars>
          <dgm:chMax val="0"/>
          <dgm:bulletEnabled val="1"/>
        </dgm:presLayoutVars>
      </dgm:prSet>
      <dgm:spPr/>
    </dgm:pt>
    <dgm:pt modelId="{8A227D42-CF43-4E0D-B0D8-D866AF69DD00}" type="pres">
      <dgm:prSet presAssocID="{9462CF22-BDFD-4FC5-A6A0-1B240F96C352}" presName="negativeSpace" presStyleCnt="0"/>
      <dgm:spPr/>
    </dgm:pt>
    <dgm:pt modelId="{90410060-5652-4A16-AC71-EDBC42AB492A}" type="pres">
      <dgm:prSet presAssocID="{9462CF22-BDFD-4FC5-A6A0-1B240F96C352}" presName="childText" presStyleLbl="conFgAcc1" presStyleIdx="0" presStyleCnt="2">
        <dgm:presLayoutVars>
          <dgm:bulletEnabled val="1"/>
        </dgm:presLayoutVars>
      </dgm:prSet>
      <dgm:spPr/>
    </dgm:pt>
    <dgm:pt modelId="{5B58A639-85B9-4CC5-B1A4-EBC1005683AD}" type="pres">
      <dgm:prSet presAssocID="{EDECAF24-35A5-43EC-84D0-B5F98CEE91EC}" presName="spaceBetweenRectangles" presStyleCnt="0"/>
      <dgm:spPr/>
    </dgm:pt>
    <dgm:pt modelId="{5F83B213-27B5-4809-8E57-FA46313EB87A}" type="pres">
      <dgm:prSet presAssocID="{9734D755-47F3-43A0-B3B2-D797CFAF0FFC}" presName="parentLin" presStyleCnt="0"/>
      <dgm:spPr/>
    </dgm:pt>
    <dgm:pt modelId="{57B66AD6-5BEB-4FE3-90ED-283B63F4B2FF}" type="pres">
      <dgm:prSet presAssocID="{9734D755-47F3-43A0-B3B2-D797CFAF0FFC}" presName="parentLeftMargin" presStyleLbl="node1" presStyleIdx="0" presStyleCnt="2"/>
      <dgm:spPr/>
    </dgm:pt>
    <dgm:pt modelId="{73B0D11F-5624-4504-805E-14AE67191EB5}" type="pres">
      <dgm:prSet presAssocID="{9734D755-47F3-43A0-B3B2-D797CFAF0FFC}" presName="parentText" presStyleLbl="node1" presStyleIdx="1" presStyleCnt="2" custScaleX="94726" custLinFactX="110" custLinFactNeighborX="100000" custLinFactNeighborY="159">
        <dgm:presLayoutVars>
          <dgm:chMax val="0"/>
          <dgm:bulletEnabled val="1"/>
        </dgm:presLayoutVars>
      </dgm:prSet>
      <dgm:spPr/>
    </dgm:pt>
    <dgm:pt modelId="{BAA51003-64E0-4FCA-9441-B93F17298111}" type="pres">
      <dgm:prSet presAssocID="{9734D755-47F3-43A0-B3B2-D797CFAF0FFC}" presName="negativeSpace" presStyleCnt="0"/>
      <dgm:spPr/>
    </dgm:pt>
    <dgm:pt modelId="{A840DCCB-85FE-4943-9D15-AD85E86FEE57}" type="pres">
      <dgm:prSet presAssocID="{9734D755-47F3-43A0-B3B2-D797CFAF0FFC}" presName="childText" presStyleLbl="conFgAcc1" presStyleIdx="1" presStyleCnt="2">
        <dgm:presLayoutVars>
          <dgm:bulletEnabled val="1"/>
        </dgm:presLayoutVars>
      </dgm:prSet>
      <dgm:spPr/>
    </dgm:pt>
  </dgm:ptLst>
  <dgm:cxnLst>
    <dgm:cxn modelId="{C8CAD112-56A9-425E-8E4F-B8A68D211EA9}" type="presOf" srcId="{098CD50E-BE8A-4882-9D39-A29A914A125D}" destId="{B3E59994-75C9-4F2E-BB01-BCB2A9787CF1}" srcOrd="0" destOrd="0" presId="urn:microsoft.com/office/officeart/2005/8/layout/list1"/>
    <dgm:cxn modelId="{069F5D26-87A4-4249-BB30-A552B9CF0544}" type="presOf" srcId="{9734D755-47F3-43A0-B3B2-D797CFAF0FFC}" destId="{73B0D11F-5624-4504-805E-14AE67191EB5}" srcOrd="1" destOrd="0" presId="urn:microsoft.com/office/officeart/2005/8/layout/list1"/>
    <dgm:cxn modelId="{23890E2A-1181-4872-9944-FB0D4F6125A1}" srcId="{098CD50E-BE8A-4882-9D39-A29A914A125D}" destId="{9462CF22-BDFD-4FC5-A6A0-1B240F96C352}" srcOrd="0" destOrd="0" parTransId="{05194061-5919-41D2-A049-0A1F0D26241E}" sibTransId="{EDECAF24-35A5-43EC-84D0-B5F98CEE91EC}"/>
    <dgm:cxn modelId="{1F95AF5B-3775-4FF0-B2A9-C98497B014D5}" type="presOf" srcId="{9734D755-47F3-43A0-B3B2-D797CFAF0FFC}" destId="{57B66AD6-5BEB-4FE3-90ED-283B63F4B2FF}" srcOrd="0" destOrd="0" presId="urn:microsoft.com/office/officeart/2005/8/layout/list1"/>
    <dgm:cxn modelId="{FC96FA60-5D46-48A8-AB35-79D431DC311C}" srcId="{098CD50E-BE8A-4882-9D39-A29A914A125D}" destId="{9734D755-47F3-43A0-B3B2-D797CFAF0FFC}" srcOrd="1" destOrd="0" parTransId="{A9ACE6CA-BB2E-4E74-9CB1-768CFC9C495D}" sibTransId="{5E4F4F8F-6BC1-4377-AFE4-8AD09FBB00A2}"/>
    <dgm:cxn modelId="{885DEDAF-C647-4010-8D43-52AADA1DC308}" type="presOf" srcId="{9462CF22-BDFD-4FC5-A6A0-1B240F96C352}" destId="{1EFB1785-6ABB-49B3-A475-450C8275CFF0}" srcOrd="1" destOrd="0" presId="urn:microsoft.com/office/officeart/2005/8/layout/list1"/>
    <dgm:cxn modelId="{C60C12B7-74E9-46F3-B766-FD16F2C73CD7}" type="presOf" srcId="{9462CF22-BDFD-4FC5-A6A0-1B240F96C352}" destId="{C690493A-6512-40BE-B1B3-42F19A10F946}" srcOrd="0" destOrd="0" presId="urn:microsoft.com/office/officeart/2005/8/layout/list1"/>
    <dgm:cxn modelId="{9D6B9AD9-9E1C-4C82-92E8-C6019EBFEA9F}" type="presParOf" srcId="{B3E59994-75C9-4F2E-BB01-BCB2A9787CF1}" destId="{116CC6D6-F625-4F9E-A3C0-9E1B022632C4}" srcOrd="0" destOrd="0" presId="urn:microsoft.com/office/officeart/2005/8/layout/list1"/>
    <dgm:cxn modelId="{8697F4B8-3528-4A96-8B52-6A37B0CAF2F9}" type="presParOf" srcId="{116CC6D6-F625-4F9E-A3C0-9E1B022632C4}" destId="{C690493A-6512-40BE-B1B3-42F19A10F946}" srcOrd="0" destOrd="0" presId="urn:microsoft.com/office/officeart/2005/8/layout/list1"/>
    <dgm:cxn modelId="{BA4ACEB7-C9F3-434B-A4EF-678949DF1018}" type="presParOf" srcId="{116CC6D6-F625-4F9E-A3C0-9E1B022632C4}" destId="{1EFB1785-6ABB-49B3-A475-450C8275CFF0}" srcOrd="1" destOrd="0" presId="urn:microsoft.com/office/officeart/2005/8/layout/list1"/>
    <dgm:cxn modelId="{73DBACFF-A268-4743-B559-37DC01819385}" type="presParOf" srcId="{B3E59994-75C9-4F2E-BB01-BCB2A9787CF1}" destId="{8A227D42-CF43-4E0D-B0D8-D866AF69DD00}" srcOrd="1" destOrd="0" presId="urn:microsoft.com/office/officeart/2005/8/layout/list1"/>
    <dgm:cxn modelId="{672E8823-701B-4A50-92C3-05AFF1EAA1F7}" type="presParOf" srcId="{B3E59994-75C9-4F2E-BB01-BCB2A9787CF1}" destId="{90410060-5652-4A16-AC71-EDBC42AB492A}" srcOrd="2" destOrd="0" presId="urn:microsoft.com/office/officeart/2005/8/layout/list1"/>
    <dgm:cxn modelId="{56D89371-5434-4E98-93A7-F2B18DF96915}" type="presParOf" srcId="{B3E59994-75C9-4F2E-BB01-BCB2A9787CF1}" destId="{5B58A639-85B9-4CC5-B1A4-EBC1005683AD}" srcOrd="3" destOrd="0" presId="urn:microsoft.com/office/officeart/2005/8/layout/list1"/>
    <dgm:cxn modelId="{95FC81BD-70D2-45FE-A076-2A173097E580}" type="presParOf" srcId="{B3E59994-75C9-4F2E-BB01-BCB2A9787CF1}" destId="{5F83B213-27B5-4809-8E57-FA46313EB87A}" srcOrd="4" destOrd="0" presId="urn:microsoft.com/office/officeart/2005/8/layout/list1"/>
    <dgm:cxn modelId="{4E1F2C20-3C65-413E-B8C5-2C60F4B9EDCC}" type="presParOf" srcId="{5F83B213-27B5-4809-8E57-FA46313EB87A}" destId="{57B66AD6-5BEB-4FE3-90ED-283B63F4B2FF}" srcOrd="0" destOrd="0" presId="urn:microsoft.com/office/officeart/2005/8/layout/list1"/>
    <dgm:cxn modelId="{14562FB0-B7B4-471F-AC6D-275282C30939}" type="presParOf" srcId="{5F83B213-27B5-4809-8E57-FA46313EB87A}" destId="{73B0D11F-5624-4504-805E-14AE67191EB5}" srcOrd="1" destOrd="0" presId="urn:microsoft.com/office/officeart/2005/8/layout/list1"/>
    <dgm:cxn modelId="{ED593107-1B14-4AB5-8ED2-0493830A8075}" type="presParOf" srcId="{B3E59994-75C9-4F2E-BB01-BCB2A9787CF1}" destId="{BAA51003-64E0-4FCA-9441-B93F17298111}" srcOrd="5" destOrd="0" presId="urn:microsoft.com/office/officeart/2005/8/layout/list1"/>
    <dgm:cxn modelId="{05404DF2-1916-43E5-875E-75BA3FCF1693}" type="presParOf" srcId="{B3E59994-75C9-4F2E-BB01-BCB2A9787CF1}" destId="{A840DCCB-85FE-4943-9D15-AD85E86FEE57}"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10060-5652-4A16-AC71-EDBC42AB492A}">
      <dsp:nvSpPr>
        <dsp:cNvPr id="0" name=""/>
        <dsp:cNvSpPr/>
      </dsp:nvSpPr>
      <dsp:spPr>
        <a:xfrm>
          <a:off x="0" y="1055938"/>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FB1785-6ABB-49B3-A475-450C8275CFF0}">
      <dsp:nvSpPr>
        <dsp:cNvPr id="0" name=""/>
        <dsp:cNvSpPr/>
      </dsp:nvSpPr>
      <dsp:spPr>
        <a:xfrm>
          <a:off x="427510" y="96538"/>
          <a:ext cx="4863637"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Củng</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cố</a:t>
          </a:r>
          <a:r>
            <a:rPr lang="en-US" sz="8000" kern="1200" dirty="0">
              <a:solidFill>
                <a:srgbClr val="FFFF00"/>
              </a:solidFill>
              <a:latin typeface="Nunito Black" pitchFamily="2" charset="0"/>
            </a:rPr>
            <a:t> </a:t>
          </a:r>
        </a:p>
      </dsp:txBody>
      <dsp:txXfrm>
        <a:off x="521178" y="190206"/>
        <a:ext cx="4676301" cy="1731464"/>
      </dsp:txXfrm>
    </dsp:sp>
    <dsp:sp modelId="{A840DCCB-85FE-4943-9D15-AD85E86FEE57}">
      <dsp:nvSpPr>
        <dsp:cNvPr id="0" name=""/>
        <dsp:cNvSpPr/>
      </dsp:nvSpPr>
      <dsp:spPr>
        <a:xfrm>
          <a:off x="0" y="4004339"/>
          <a:ext cx="6948054" cy="1638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B0D11F-5624-4504-805E-14AE67191EB5}">
      <dsp:nvSpPr>
        <dsp:cNvPr id="0" name=""/>
        <dsp:cNvSpPr/>
      </dsp:nvSpPr>
      <dsp:spPr>
        <a:xfrm>
          <a:off x="700155" y="3047989"/>
          <a:ext cx="4607129" cy="1918800"/>
        </a:xfrm>
        <a:prstGeom prst="roundRect">
          <a:avLst/>
        </a:prstGeom>
        <a:solidFill>
          <a:schemeClr val="accent1">
            <a:hueOff val="0"/>
            <a:satOff val="0"/>
            <a:lumOff val="0"/>
            <a:alphaOff val="0"/>
          </a:schemeClr>
        </a:solidFill>
        <a:ln w="38100" cap="flat" cmpd="sng" algn="ctr">
          <a:solidFill>
            <a:srgbClr val="FF0000"/>
          </a:solidFill>
          <a:prstDash val="lgDashDotDot"/>
        </a:ln>
        <a:effectLst/>
      </dsp:spPr>
      <dsp:style>
        <a:lnRef idx="2">
          <a:scrgbClr r="0" g="0" b="0"/>
        </a:lnRef>
        <a:fillRef idx="1">
          <a:scrgbClr r="0" g="0" b="0"/>
        </a:fillRef>
        <a:effectRef idx="0">
          <a:scrgbClr r="0" g="0" b="0"/>
        </a:effectRef>
        <a:fontRef idx="minor">
          <a:schemeClr val="lt1"/>
        </a:fontRef>
      </dsp:style>
      <dsp:txBody>
        <a:bodyPr spcFirstLastPara="0" vert="horz" wrap="square" lIns="183834" tIns="0" rIns="183834" bIns="0" numCol="1" spcCol="1270" anchor="ctr" anchorCtr="0">
          <a:noAutofit/>
        </a:bodyPr>
        <a:lstStyle/>
        <a:p>
          <a:pPr marL="0" lvl="0" indent="0" algn="l" defTabSz="3556000">
            <a:lnSpc>
              <a:spcPct val="90000"/>
            </a:lnSpc>
            <a:spcBef>
              <a:spcPct val="0"/>
            </a:spcBef>
            <a:spcAft>
              <a:spcPct val="35000"/>
            </a:spcAft>
            <a:buNone/>
          </a:pPr>
          <a:r>
            <a:rPr lang="en-US" sz="8000" kern="1200" dirty="0" err="1">
              <a:solidFill>
                <a:srgbClr val="FFFF00"/>
              </a:solidFill>
              <a:latin typeface="Nunito Black" pitchFamily="2" charset="0"/>
            </a:rPr>
            <a:t>Dặn</a:t>
          </a:r>
          <a:r>
            <a:rPr lang="en-US" sz="8000" kern="1200" dirty="0">
              <a:solidFill>
                <a:srgbClr val="FFFF00"/>
              </a:solidFill>
              <a:latin typeface="Nunito Black" pitchFamily="2" charset="0"/>
            </a:rPr>
            <a:t> </a:t>
          </a:r>
          <a:r>
            <a:rPr lang="en-US" sz="8000" kern="1200" dirty="0" err="1">
              <a:solidFill>
                <a:srgbClr val="FFFF00"/>
              </a:solidFill>
              <a:latin typeface="Nunito Black" pitchFamily="2" charset="0"/>
            </a:rPr>
            <a:t>dò</a:t>
          </a:r>
          <a:endParaRPr lang="en-US" sz="8000" kern="1200" dirty="0">
            <a:solidFill>
              <a:srgbClr val="FFFF00"/>
            </a:solidFill>
            <a:latin typeface="Nunito Black" pitchFamily="2" charset="0"/>
          </a:endParaRPr>
        </a:p>
      </dsp:txBody>
      <dsp:txXfrm>
        <a:off x="793823" y="3141657"/>
        <a:ext cx="4419793"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C060-03AA-4C03-B1A4-881930BE6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5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7.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0.svg"/><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microsoft.com/office/2007/relationships/diagramDrawing" Target="../diagrams/drawing1.xml"/><Relationship Id="rId5" Type="http://schemas.openxmlformats.org/officeDocument/2006/relationships/image" Target="../media/image82.svg"/><Relationship Id="rId10" Type="http://schemas.openxmlformats.org/officeDocument/2006/relationships/diagramColors" Target="../diagrams/colors1.xml"/><Relationship Id="rId4" Type="http://schemas.openxmlformats.org/officeDocument/2006/relationships/image" Target="../media/image81.png"/><Relationship Id="rId9"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24D9F50-2AFF-4F43-89EF-36F5DAEA87B3}"/>
              </a:ext>
            </a:extLst>
          </p:cNvPr>
          <p:cNvSpPr txBox="1"/>
          <p:nvPr/>
        </p:nvSpPr>
        <p:spPr>
          <a:xfrm>
            <a:off x="4876800" y="1721810"/>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p:sp>
        <p:nvSpPr>
          <p:cNvPr id="4" name="TextBox 3">
            <a:extLst>
              <a:ext uri="{FF2B5EF4-FFF2-40B4-BE49-F238E27FC236}">
                <a16:creationId xmlns:a16="http://schemas.microsoft.com/office/drawing/2014/main" id="{5B5F101C-B4A3-A88A-9EC1-A4D97D7318D2}"/>
              </a:ext>
            </a:extLst>
          </p:cNvPr>
          <p:cNvSpPr txBox="1"/>
          <p:nvPr/>
        </p:nvSpPr>
        <p:spPr>
          <a:xfrm>
            <a:off x="4265314" y="710371"/>
            <a:ext cx="12293951" cy="830997"/>
          </a:xfrm>
          <a:prstGeom prst="rect">
            <a:avLst/>
          </a:prstGeom>
          <a:noFill/>
        </p:spPr>
        <p:txBody>
          <a:bodyPr wrap="square" rtlCol="0">
            <a:spAutoFit/>
          </a:bodyPr>
          <a:lstStyle/>
          <a:p>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năm</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2022</a:t>
            </a: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id="{F356E558-61AE-40D0-3495-862349CD55EA}"/>
              </a:ext>
            </a:extLst>
          </p:cNvPr>
          <p:cNvSpPr/>
          <p:nvPr/>
        </p:nvSpPr>
        <p:spPr>
          <a:xfrm>
            <a:off x="2590800" y="2908189"/>
            <a:ext cx="12082271" cy="2370231"/>
          </a:xfrm>
          <a:prstGeom prst="flowChartDisplay">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9Slide03 AmpleSoft Bold" panose="020B0604020202020204" charset="0"/>
              </a:rPr>
              <a:t>HOẠT ĐỘNG SẢN </a:t>
            </a:r>
            <a:r>
              <a:rPr lang="en-US" sz="4800" b="1">
                <a:solidFill>
                  <a:schemeClr val="bg1"/>
                </a:solidFill>
                <a:latin typeface="#9Slide03 AmpleSoft Bold" panose="020B0604020202020204" charset="0"/>
              </a:rPr>
              <a:t>XUẤT </a:t>
            </a:r>
          </a:p>
          <a:p>
            <a:pPr algn="ctr"/>
            <a:r>
              <a:rPr lang="en-US" sz="4800" b="1">
                <a:solidFill>
                  <a:schemeClr val="bg1"/>
                </a:solidFill>
                <a:latin typeface="#9Slide03 AmpleSoft Bold" panose="020B0604020202020204" charset="0"/>
              </a:rPr>
              <a:t>THỦ </a:t>
            </a:r>
            <a:r>
              <a:rPr lang="en-US" sz="4800" b="1" dirty="0">
                <a:solidFill>
                  <a:schemeClr val="bg1"/>
                </a:solidFill>
                <a:latin typeface="#9Slide03 AmpleSoft Bold" panose="020B0604020202020204" charset="0"/>
              </a:rPr>
              <a:t>CÔNG VÀ </a:t>
            </a:r>
            <a:r>
              <a:rPr lang="en-US" sz="4800" b="1">
                <a:solidFill>
                  <a:schemeClr val="bg1"/>
                </a:solidFill>
                <a:latin typeface="#9Slide03 AmpleSoft Bold" panose="020B0604020202020204" charset="0"/>
              </a:rPr>
              <a:t>CÔNG NGHIỆP</a:t>
            </a:r>
          </a:p>
          <a:p>
            <a:pPr algn="ctr"/>
            <a:r>
              <a:rPr lang="en-US" sz="4800" b="1">
                <a:solidFill>
                  <a:schemeClr val="bg1"/>
                </a:solidFill>
                <a:latin typeface="#9Slide03 AmpleSoft Bold" panose="020B0604020202020204" charset="0"/>
              </a:rPr>
              <a:t> </a:t>
            </a:r>
            <a:r>
              <a:rPr lang="en-US" sz="4800" b="1" dirty="0">
                <a:solidFill>
                  <a:schemeClr val="bg1"/>
                </a:solidFill>
                <a:latin typeface="#9Slide03 AmpleSoft Bold" panose="020B0604020202020204" charset="0"/>
              </a:rPr>
              <a:t>( 3 TIẾT )</a:t>
            </a:r>
            <a:endParaRPr lang="vi-VN" sz="4800" b="1" dirty="0">
              <a:solidFill>
                <a:schemeClr val="bg1"/>
              </a:solidFill>
              <a:latin typeface="#9Slide03 AmpleSoft Bold" panose="020B0604020202020204" charset="0"/>
            </a:endParaRPr>
          </a:p>
        </p:txBody>
      </p:sp>
      <p:sp>
        <p:nvSpPr>
          <p:cNvPr id="12" name="Hình Bầu dục 11">
            <a:extLst>
              <a:ext uri="{FF2B5EF4-FFF2-40B4-BE49-F238E27FC236}">
                <a16:creationId xmlns:a16="http://schemas.microsoft.com/office/drawing/2014/main" id="{2C47BE86-7D55-9BB3-59FF-D7B4C5EB679E}"/>
              </a:ext>
            </a:extLst>
          </p:cNvPr>
          <p:cNvSpPr/>
          <p:nvPr/>
        </p:nvSpPr>
        <p:spPr>
          <a:xfrm>
            <a:off x="1905000" y="2737473"/>
            <a:ext cx="2910321" cy="26711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rPr>
              <a:t>BÀI  10</a:t>
            </a:r>
            <a:endParaRPr kumimoji="0" lang="vi-VN"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endParaRPr>
          </a:p>
        </p:txBody>
      </p:sp>
      <p:pic>
        <p:nvPicPr>
          <p:cNvPr id="17" name="Hình ảnh 16" descr="Ảnh có chứa văn bản, đồ chơi&#10;&#10;Mô tả được tạo tự động">
            <a:extLst>
              <a:ext uri="{FF2B5EF4-FFF2-40B4-BE49-F238E27FC236}">
                <a16:creationId xmlns:a16="http://schemas.microsoft.com/office/drawing/2014/main" id="{81386720-7682-5C61-7690-60D96365E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720" y="6329070"/>
            <a:ext cx="5104679" cy="3803735"/>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id="{4733BA43-A4BE-6610-8373-1AFEB6E64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500" y="6134100"/>
            <a:ext cx="4191000" cy="2942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3519"/>
            <a:ext cx="18287980" cy="10285077"/>
          </a:xfrm>
          <a:prstGeom prst="rect">
            <a:avLst/>
          </a:prstGeom>
        </p:spPr>
      </p:pic>
      <p:pic>
        <p:nvPicPr>
          <p:cNvPr id="4" name="Hình ảnh 1">
            <a:extLst>
              <a:ext uri="{FF2B5EF4-FFF2-40B4-BE49-F238E27FC236}">
                <a16:creationId xmlns:a16="http://schemas.microsoft.com/office/drawing/2014/main" id="{72763B11-2483-2C90-7527-E745037EAD28}"/>
              </a:ext>
            </a:extLst>
          </p:cNvPr>
          <p:cNvPicPr>
            <a:picLocks noChangeAspect="1"/>
          </p:cNvPicPr>
          <p:nvPr/>
        </p:nvPicPr>
        <p:blipFill>
          <a:blip r:embed="rId3"/>
          <a:stretch>
            <a:fillRect/>
          </a:stretch>
        </p:blipFill>
        <p:spPr>
          <a:xfrm>
            <a:off x="493199" y="347311"/>
            <a:ext cx="1152569" cy="1428811"/>
          </a:xfrm>
          <a:prstGeom prst="rect">
            <a:avLst/>
          </a:prstGeom>
        </p:spPr>
      </p:pic>
      <p:sp>
        <p:nvSpPr>
          <p:cNvPr id="5" name="Hình chữ nhật: Góc Tròn 2">
            <a:extLst>
              <a:ext uri="{FF2B5EF4-FFF2-40B4-BE49-F238E27FC236}">
                <a16:creationId xmlns:a16="http://schemas.microsoft.com/office/drawing/2014/main" id="{C0D40AC7-3FDF-B152-A175-F15EB21CAB4F}"/>
              </a:ext>
            </a:extLst>
          </p:cNvPr>
          <p:cNvSpPr/>
          <p:nvPr/>
        </p:nvSpPr>
        <p:spPr>
          <a:xfrm>
            <a:off x="1828800" y="0"/>
            <a:ext cx="14336770" cy="1851986"/>
          </a:xfrm>
          <a:prstGeom prst="roundRect">
            <a:avLst/>
          </a:prstGeom>
          <a:solidFill>
            <a:schemeClr val="bg1"/>
          </a:solid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0070C0"/>
                </a:solidFill>
                <a:latin typeface="#9Slide03 AmpleSoft Bold" panose="020B0604020202020204" charset="0"/>
              </a:rPr>
              <a:t>3. </a:t>
            </a:r>
            <a:r>
              <a:rPr lang="en-US" sz="4400" dirty="0" err="1">
                <a:solidFill>
                  <a:srgbClr val="0070C0"/>
                </a:solidFill>
                <a:latin typeface="#9Slide03 AmpleSoft Bold" panose="020B0604020202020204" charset="0"/>
              </a:rPr>
              <a:t>Kể</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một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số</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thủ</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công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khác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mà</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em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biết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Nói</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phẩm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của</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đó</a:t>
            </a:r>
            <a:r>
              <a:rPr lang="en-US" sz="4400" dirty="0">
                <a:solidFill>
                  <a:srgbClr val="0070C0"/>
                </a:solidFill>
                <a:latin typeface="#9Slide03 AmpleSoft Bold" panose="020B0604020202020204" charset="0"/>
              </a:rPr>
              <a:t>.</a:t>
            </a:r>
            <a:endParaRPr lang="vi-VN" sz="4400" dirty="0">
              <a:solidFill>
                <a:srgbClr val="0070C0"/>
              </a:solidFill>
              <a:latin typeface="#9Slide03 AmpleSoft Bold" panose="020B0604020202020204" charset="0"/>
            </a:endParaRPr>
          </a:p>
        </p:txBody>
      </p:sp>
      <p:sp>
        <p:nvSpPr>
          <p:cNvPr id="6" name="Hình chữ nhật: Góc Tròn 3">
            <a:extLst>
              <a:ext uri="{FF2B5EF4-FFF2-40B4-BE49-F238E27FC236}">
                <a16:creationId xmlns:a16="http://schemas.microsoft.com/office/drawing/2014/main" id="{C91F1E9E-D1C2-0659-4CFB-E56EAE0C578B}"/>
              </a:ext>
            </a:extLst>
          </p:cNvPr>
          <p:cNvSpPr/>
          <p:nvPr/>
        </p:nvSpPr>
        <p:spPr>
          <a:xfrm>
            <a:off x="2286000" y="1999172"/>
            <a:ext cx="8458200" cy="4375103"/>
          </a:xfrm>
          <a:prstGeom prst="roundRect">
            <a:avLst/>
          </a:prstGeom>
          <a:solidFill>
            <a:schemeClr val="accent5">
              <a:lumMod val="20000"/>
              <a:lumOff val="80000"/>
            </a:schemeClr>
          </a:solidFill>
          <a:ln w="571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Một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số</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hoạt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động</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sản</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xuất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thủ</a:t>
            </a:r>
            <a:r>
              <a:rPr kumimoji="0" lang="vi-VN" sz="3200" b="0" i="0" u="none" strike="noStrike" kern="1200" cap="none" spc="0" normalizeH="0" baseline="0" noProof="0" dirty="0">
                <a:solidFill>
                  <a:srgbClr val="002060"/>
                </a:solidFill>
                <a:effectLst/>
                <a:uLnTx/>
                <a:uFillTx/>
                <a:latin typeface="#9Slide03 AmpleSoft Bold" panose="020B0604020202020204" charset="0"/>
              </a:rPr>
              <a:t> công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khác</a:t>
            </a:r>
            <a:r>
              <a:rPr kumimoji="0" lang="vi-VN" sz="3200" b="0" i="0" u="none" strike="noStrike" kern="1200" cap="none" spc="0" normalizeH="0" baseline="0" noProof="0" dirty="0">
                <a:solidFill>
                  <a:srgbClr val="00206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1.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lụa</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quần</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áo</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vải</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vóc</a:t>
            </a:r>
            <a:endPar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2.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Khảm</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trai: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các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bức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tượng</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3.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Điêu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khắc</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đá</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4.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Đan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nón</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5.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thổ</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cẩm</a:t>
            </a:r>
            <a:endParaRPr kumimoji="0" lang="vi-VN" sz="3200" b="0" i="0" u="none" strike="noStrike" kern="1200" cap="none" spc="0" normalizeH="0" baseline="0" noProof="0" dirty="0">
              <a:solidFill>
                <a:srgbClr val="FF0000"/>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6.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Vẽ</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tranh dân gian sơn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mài</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p:txBody>
      </p:sp>
      <p:pic>
        <p:nvPicPr>
          <p:cNvPr id="7" name="Hình ảnh 4">
            <a:extLst>
              <a:ext uri="{FF2B5EF4-FFF2-40B4-BE49-F238E27FC236}">
                <a16:creationId xmlns:a16="http://schemas.microsoft.com/office/drawing/2014/main" id="{875CC5A3-5170-169F-03DB-006E876AD702}"/>
              </a:ext>
            </a:extLst>
          </p:cNvPr>
          <p:cNvPicPr>
            <a:picLocks noChangeAspect="1"/>
          </p:cNvPicPr>
          <p:nvPr/>
        </p:nvPicPr>
        <p:blipFill>
          <a:blip r:embed="rId4"/>
          <a:stretch>
            <a:fillRect/>
          </a:stretch>
        </p:blipFill>
        <p:spPr>
          <a:xfrm>
            <a:off x="4089163" y="6656280"/>
            <a:ext cx="3818547" cy="31528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Hình ảnh 6">
            <a:extLst>
              <a:ext uri="{FF2B5EF4-FFF2-40B4-BE49-F238E27FC236}">
                <a16:creationId xmlns:a16="http://schemas.microsoft.com/office/drawing/2014/main" id="{F1AD47E9-F3B1-48E6-FA57-F72B0DB9C565}"/>
              </a:ext>
            </a:extLst>
          </p:cNvPr>
          <p:cNvPicPr>
            <a:picLocks noChangeAspect="1"/>
          </p:cNvPicPr>
          <p:nvPr/>
        </p:nvPicPr>
        <p:blipFill>
          <a:blip r:embed="rId5"/>
          <a:stretch>
            <a:fillRect/>
          </a:stretch>
        </p:blipFill>
        <p:spPr>
          <a:xfrm>
            <a:off x="8902582" y="6656280"/>
            <a:ext cx="3818546" cy="322705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Hình ảnh 7">
            <a:extLst>
              <a:ext uri="{FF2B5EF4-FFF2-40B4-BE49-F238E27FC236}">
                <a16:creationId xmlns:a16="http://schemas.microsoft.com/office/drawing/2014/main" id="{5BAE2607-C328-52A3-6F3B-A16A31029377}"/>
              </a:ext>
            </a:extLst>
          </p:cNvPr>
          <p:cNvPicPr>
            <a:picLocks noChangeAspect="1"/>
          </p:cNvPicPr>
          <p:nvPr/>
        </p:nvPicPr>
        <p:blipFill>
          <a:blip r:embed="rId6"/>
          <a:stretch>
            <a:fillRect/>
          </a:stretch>
        </p:blipFill>
        <p:spPr>
          <a:xfrm>
            <a:off x="13716000" y="6363307"/>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Hình ảnh 9">
            <a:extLst>
              <a:ext uri="{FF2B5EF4-FFF2-40B4-BE49-F238E27FC236}">
                <a16:creationId xmlns:a16="http://schemas.microsoft.com/office/drawing/2014/main" id="{8AC9DA40-4DFC-3C27-5054-6C5E56C312CC}"/>
              </a:ext>
            </a:extLst>
          </p:cNvPr>
          <p:cNvPicPr>
            <a:picLocks noChangeAspect="1"/>
          </p:cNvPicPr>
          <p:nvPr/>
        </p:nvPicPr>
        <p:blipFill>
          <a:blip r:embed="rId7"/>
          <a:stretch>
            <a:fillRect/>
          </a:stretch>
        </p:blipFill>
        <p:spPr>
          <a:xfrm>
            <a:off x="11506200" y="2577086"/>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755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6" name="Oval 1045">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242" y="295665"/>
            <a:ext cx="3031236" cy="303123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Hình ảnh 11">
            <a:extLst>
              <a:ext uri="{FF2B5EF4-FFF2-40B4-BE49-F238E27FC236}">
                <a16:creationId xmlns:a16="http://schemas.microsoft.com/office/drawing/2014/main" id="{377D7019-AC73-BD55-AAF7-E7F0B697B43B}"/>
              </a:ext>
            </a:extLst>
          </p:cNvPr>
          <p:cNvPicPr>
            <a:picLocks noChangeAspect="1"/>
          </p:cNvPicPr>
          <p:nvPr/>
        </p:nvPicPr>
        <p:blipFill rotWithShape="1">
          <a:blip r:embed="rId2"/>
          <a:srcRect l="8535" r="20713" b="-3"/>
          <a:stretch/>
        </p:blipFill>
        <p:spPr>
          <a:xfrm>
            <a:off x="8520130"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 name="TextBox 1">
            <a:extLst>
              <a:ext uri="{FF2B5EF4-FFF2-40B4-BE49-F238E27FC236}">
                <a16:creationId xmlns:a16="http://schemas.microsoft.com/office/drawing/2014/main" id="{217ED3BF-C96E-FF6C-05EA-4F9AB0B4DDEE}"/>
              </a:ext>
            </a:extLst>
          </p:cNvPr>
          <p:cNvSpPr txBox="1"/>
          <p:nvPr/>
        </p:nvSpPr>
        <p:spPr>
          <a:xfrm>
            <a:off x="671326" y="3009900"/>
            <a:ext cx="7685675" cy="4772526"/>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FF00"/>
                </a:solidFill>
                <a:latin typeface="Nunito Black" panose="00000A00000000000000" pitchFamily="2" charset="0"/>
              </a:rPr>
              <a:t>Việt Nam có rất nhiều sản phẩm thủ công nổi tiếng, được ưu chuông và xuất khẩu như gốm sứ Bát Tràng, gốm sứ Chu Đậu, lụa Vạn Phúc, vải thổ cẩm, các mặt hang mây, tre đan,…</a:t>
            </a:r>
          </a:p>
        </p:txBody>
      </p:sp>
      <p:sp>
        <p:nvSpPr>
          <p:cNvPr id="1048" name="Freeform: Shape 1047">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2398" y="1"/>
            <a:ext cx="6115602" cy="5167892"/>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Oval 1049">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0490" y="383635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4D04EE22-19B7-6906-E886-66E242176BF9}"/>
              </a:ext>
            </a:extLst>
          </p:cNvPr>
          <p:cNvPicPr>
            <a:picLocks noChangeAspect="1"/>
          </p:cNvPicPr>
          <p:nvPr/>
        </p:nvPicPr>
        <p:blipFill rotWithShape="1">
          <a:blip r:embed="rId3"/>
          <a:srcRect r="31752" b="3"/>
          <a:stretch/>
        </p:blipFill>
        <p:spPr>
          <a:xfrm>
            <a:off x="8757378" y="4083241"/>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30" name="Picture 6" descr="Tìm Hiểu Về Làng Gốm Bát Tràng Trứ Danh Đất Việt - Klook Blog">
            <a:extLst>
              <a:ext uri="{FF2B5EF4-FFF2-40B4-BE49-F238E27FC236}">
                <a16:creationId xmlns:a16="http://schemas.microsoft.com/office/drawing/2014/main" id="{2887EA87-F56C-D777-34CA-E77428BE0E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8" r="27114" b="1"/>
          <a:stretch/>
        </p:blipFill>
        <p:spPr bwMode="auto">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Hình ảnh 12">
            <a:extLst>
              <a:ext uri="{FF2B5EF4-FFF2-40B4-BE49-F238E27FC236}">
                <a16:creationId xmlns:a16="http://schemas.microsoft.com/office/drawing/2014/main" id="{115C5900-98D7-CD7F-0B7E-F0BCC6F84276}"/>
              </a:ext>
            </a:extLst>
          </p:cNvPr>
          <p:cNvPicPr>
            <a:picLocks noChangeAspect="1"/>
          </p:cNvPicPr>
          <p:nvPr/>
        </p:nvPicPr>
        <p:blipFill rotWithShape="1">
          <a:blip r:embed="rId5"/>
          <a:srcRect l="926" r="15124" b="-2"/>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8" name="AutoShape 8" descr="Thổ Cẩm Là Gì? Đặc Trưng Màu Sắc &amp; Hoa Văn Thổ Cẩm Các Dân Tộc » Hải Triều">
            <a:extLst>
              <a:ext uri="{FF2B5EF4-FFF2-40B4-BE49-F238E27FC236}">
                <a16:creationId xmlns:a16="http://schemas.microsoft.com/office/drawing/2014/main" id="{0F71753B-8645-1DC6-83A8-05C770D5DC1B}"/>
              </a:ext>
            </a:extLst>
          </p:cNvPr>
          <p:cNvSpPr>
            <a:spLocks noChangeAspect="1" noChangeArrowheads="1"/>
          </p:cNvSpPr>
          <p:nvPr/>
        </p:nvSpPr>
        <p:spPr bwMode="auto">
          <a:xfrm>
            <a:off x="9677400" y="33594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3" name="Hình ảnh 3">
            <a:extLst>
              <a:ext uri="{FF2B5EF4-FFF2-40B4-BE49-F238E27FC236}">
                <a16:creationId xmlns:a16="http://schemas.microsoft.com/office/drawing/2014/main" id="{2945EFA8-8258-BC16-893F-9B9ED7528D23}"/>
              </a:ext>
            </a:extLst>
          </p:cNvPr>
          <p:cNvPicPr>
            <a:picLocks noChangeAspect="1"/>
          </p:cNvPicPr>
          <p:nvPr/>
        </p:nvPicPr>
        <p:blipFill rotWithShape="1">
          <a:blip r:embed="rId6"/>
          <a:srcRect r="73666" b="65519"/>
          <a:stretch/>
        </p:blipFill>
        <p:spPr>
          <a:xfrm>
            <a:off x="20782" y="0"/>
            <a:ext cx="4815489" cy="2018218"/>
          </a:xfrm>
          <a:prstGeom prst="rect">
            <a:avLst/>
          </a:prstGeom>
          <a:ln>
            <a:noFill/>
          </a:ln>
          <a:effectLst>
            <a:softEdge rad="112500"/>
          </a:effectLst>
        </p:spPr>
      </p:pic>
    </p:spTree>
    <p:extLst>
      <p:ext uri="{BB962C8B-B14F-4D97-AF65-F5344CB8AC3E}">
        <p14:creationId xmlns:p14="http://schemas.microsoft.com/office/powerpoint/2010/main" val="3629525528"/>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8">
            <a:extLst>
              <a:ext uri="{FF2B5EF4-FFF2-40B4-BE49-F238E27FC236}">
                <a16:creationId xmlns:a16="http://schemas.microsoft.com/office/drawing/2014/main" id="{66603647-F7E3-DF43-7755-16A3508D4440}"/>
              </a:ext>
            </a:extLst>
          </p:cNvPr>
          <p:cNvPicPr>
            <a:picLocks noChangeAspect="1"/>
          </p:cNvPicPr>
          <p:nvPr/>
        </p:nvPicPr>
        <p:blipFill rotWithShape="1">
          <a:blip r:embed="rId2"/>
          <a:srcRect l="16810" r="11098" b="3"/>
          <a:stretch/>
        </p:blipFill>
        <p:spPr>
          <a:xfrm>
            <a:off x="9591475" y="6"/>
            <a:ext cx="4136604" cy="378694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4" name="Picture 4" descr="Sơ lược quá trình sản xuất một số sản phẩm nung">
            <a:extLst>
              <a:ext uri="{FF2B5EF4-FFF2-40B4-BE49-F238E27FC236}">
                <a16:creationId xmlns:a16="http://schemas.microsoft.com/office/drawing/2014/main" id="{5938B9A7-65A8-010F-5F86-CC28F19A9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21670"/>
          <a:stretch/>
        </p:blipFill>
        <p:spPr bwMode="auto">
          <a:xfrm>
            <a:off x="14009061" y="1"/>
            <a:ext cx="4278940" cy="3780228"/>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280" y="391480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062526-EBF8-855B-780C-56D06A198231}"/>
              </a:ext>
            </a:extLst>
          </p:cNvPr>
          <p:cNvSpPr txBox="1"/>
          <p:nvPr/>
        </p:nvSpPr>
        <p:spPr>
          <a:xfrm>
            <a:off x="1371600" y="405969"/>
            <a:ext cx="8517636" cy="1335024"/>
          </a:xfrm>
          <a:prstGeom prst="rect">
            <a:avLst/>
          </a:prstGeom>
        </p:spPr>
        <p:txBody>
          <a:bodyPr vert="horz" lIns="91440" tIns="45720" rIns="91440" bIns="45720" rtlCol="0">
            <a:noAutofit/>
          </a:bodyPr>
          <a:lstStyle/>
          <a:p>
            <a:pPr>
              <a:lnSpc>
                <a:spcPct val="90000"/>
              </a:lnSpc>
              <a:spcAft>
                <a:spcPts val="600"/>
              </a:spcAft>
            </a:pPr>
            <a:r>
              <a:rPr lang="en-US" sz="3200" b="1">
                <a:solidFill>
                  <a:schemeClr val="accent6">
                    <a:lumMod val="75000"/>
                  </a:schemeClr>
                </a:solidFill>
                <a:latin typeface="Nunito Black" panose="00000A00000000000000" pitchFamily="2" charset="0"/>
              </a:rPr>
              <a:t>1. Kể tên một số hoạt động sản xuất thủ công ở địa phương em. Nêu tên sản phẩm và ích lợi của hoạt động sản xuất đó</a:t>
            </a:r>
            <a:endParaRPr lang="en-US" sz="3200">
              <a:solidFill>
                <a:schemeClr val="accent6">
                  <a:lumMod val="75000"/>
                </a:schemeClr>
              </a:solidFill>
              <a:latin typeface="Nunito Black" panose="00000A00000000000000" pitchFamily="2" charset="0"/>
            </a:endParaRPr>
          </a:p>
        </p:txBody>
      </p:sp>
      <p:pic>
        <p:nvPicPr>
          <p:cNvPr id="3" name="Picture 2" descr="Tinh hoa nghề gốm">
            <a:extLst>
              <a:ext uri="{FF2B5EF4-FFF2-40B4-BE49-F238E27FC236}">
                <a16:creationId xmlns:a16="http://schemas.microsoft.com/office/drawing/2014/main" id="{23EFE25E-AACE-7E18-0F33-88C03C169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6" r="1" b="1"/>
          <a:stretch/>
        </p:blipFill>
        <p:spPr bwMode="auto">
          <a:xfrm>
            <a:off x="9583051" y="4074111"/>
            <a:ext cx="8704949" cy="6212886"/>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9EE11-5B19-C5F5-C027-56D8E79BD7F3}"/>
              </a:ext>
            </a:extLst>
          </p:cNvPr>
          <p:cNvSpPr txBox="1"/>
          <p:nvPr/>
        </p:nvSpPr>
        <p:spPr>
          <a:xfrm>
            <a:off x="8686800" y="4686300"/>
            <a:ext cx="914400" cy="914400"/>
          </a:xfrm>
          <a:prstGeom prst="rect">
            <a:avLst/>
          </a:prstGeom>
          <a:noFill/>
        </p:spPr>
        <p:txBody>
          <a:bodyPr wrap="square" rtlCol="0">
            <a:spAutoFit/>
          </a:bodyPr>
          <a:lstStyle/>
          <a:p>
            <a:endParaRPr lang="en-US"/>
          </a:p>
        </p:txBody>
      </p:sp>
      <p:pic>
        <p:nvPicPr>
          <p:cNvPr id="11" name="Hình ảnh 7">
            <a:extLst>
              <a:ext uri="{FF2B5EF4-FFF2-40B4-BE49-F238E27FC236}">
                <a16:creationId xmlns:a16="http://schemas.microsoft.com/office/drawing/2014/main" id="{56097DF0-6ADB-B43C-44E0-5C659B8F0652}"/>
              </a:ext>
            </a:extLst>
          </p:cNvPr>
          <p:cNvPicPr>
            <a:picLocks noChangeAspect="1"/>
          </p:cNvPicPr>
          <p:nvPr/>
        </p:nvPicPr>
        <p:blipFill rotWithShape="1">
          <a:blip r:embed="rId5"/>
          <a:srcRect l="21681" t="10380"/>
          <a:stretch/>
        </p:blipFill>
        <p:spPr>
          <a:xfrm>
            <a:off x="123768" y="198496"/>
            <a:ext cx="1337838" cy="1157825"/>
          </a:xfrm>
          <a:prstGeom prst="rect">
            <a:avLst/>
          </a:prstGeom>
          <a:ln>
            <a:noFill/>
          </a:ln>
          <a:effectLst>
            <a:softEdge rad="112500"/>
          </a:effectLst>
        </p:spPr>
      </p:pic>
      <p:sp>
        <p:nvSpPr>
          <p:cNvPr id="19" name="TextBox 18">
            <a:extLst>
              <a:ext uri="{FF2B5EF4-FFF2-40B4-BE49-F238E27FC236}">
                <a16:creationId xmlns:a16="http://schemas.microsoft.com/office/drawing/2014/main" id="{7E16F7FB-FBC9-4EAF-F161-7942B081A271}"/>
              </a:ext>
            </a:extLst>
          </p:cNvPr>
          <p:cNvSpPr txBox="1"/>
          <p:nvPr/>
        </p:nvSpPr>
        <p:spPr>
          <a:xfrm>
            <a:off x="912114" y="2405535"/>
            <a:ext cx="8229600" cy="1200329"/>
          </a:xfrm>
          <a:prstGeom prst="rect">
            <a:avLst/>
          </a:prstGeom>
          <a:noFill/>
        </p:spPr>
        <p:txBody>
          <a:bodyPr wrap="square">
            <a:spAutoFit/>
          </a:bodyPr>
          <a:lstStyle/>
          <a:p>
            <a:pPr algn="l"/>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Một số hoạt động ở địa phương em như</a:t>
            </a:r>
            <a:r>
              <a:rPr lang="en-US"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làm gốm</a:t>
            </a:r>
            <a:r>
              <a:rPr lang="en-US"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 làm gạch, ngói</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b="0" i="1" dirty="0">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Hộp Văn bản 4">
            <a:extLst>
              <a:ext uri="{FF2B5EF4-FFF2-40B4-BE49-F238E27FC236}">
                <a16:creationId xmlns:a16="http://schemas.microsoft.com/office/drawing/2014/main" id="{8D731A1E-79CC-19F4-385F-DFE65514FB45}"/>
              </a:ext>
            </a:extLst>
          </p:cNvPr>
          <p:cNvSpPr txBox="1"/>
          <p:nvPr/>
        </p:nvSpPr>
        <p:spPr>
          <a:xfrm>
            <a:off x="829126" y="4153619"/>
            <a:ext cx="7924800" cy="1754326"/>
          </a:xfrm>
          <a:prstGeom prst="rect">
            <a:avLst/>
          </a:prstGeom>
          <a:noFill/>
        </p:spPr>
        <p:txBody>
          <a:bodyPr wrap="square" rtlCol="0">
            <a:spAutoFit/>
          </a:bodyPr>
          <a:lstStyle/>
          <a:p>
            <a:r>
              <a:rPr kumimoji="0" lang="en-US"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là</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bình</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lọ</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hoa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bằng</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gạch</a:t>
            </a:r>
            <a:r>
              <a:rPr kumimoji="0" lang="en-US"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ngói</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i="1" dirty="0">
              <a:solidFill>
                <a:srgbClr val="00B050"/>
              </a:solidFill>
            </a:endParaRPr>
          </a:p>
        </p:txBody>
      </p:sp>
      <p:sp>
        <p:nvSpPr>
          <p:cNvPr id="21" name="Hộp Văn bản 5">
            <a:extLst>
              <a:ext uri="{FF2B5EF4-FFF2-40B4-BE49-F238E27FC236}">
                <a16:creationId xmlns:a16="http://schemas.microsoft.com/office/drawing/2014/main" id="{6E2A1770-CD8B-6E0A-CC73-FAB84E5684B9}"/>
              </a:ext>
            </a:extLst>
          </p:cNvPr>
          <p:cNvSpPr txBox="1"/>
          <p:nvPr/>
        </p:nvSpPr>
        <p:spPr>
          <a:xfrm>
            <a:off x="899167" y="6189522"/>
            <a:ext cx="82554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Wingdings" panose="05000000000000000000" pitchFamily="2" charset="2"/>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Ích</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lợi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ung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cấp</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đồ</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dung</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vật</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liệu</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phục</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vụ</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cho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mọi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người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6" name="Rectangle: Rounded Corners 25">
            <a:extLst>
              <a:ext uri="{FF2B5EF4-FFF2-40B4-BE49-F238E27FC236}">
                <a16:creationId xmlns:a16="http://schemas.microsoft.com/office/drawing/2014/main" id="{1FB154C7-C675-B22F-4195-F5345D3FF22F}"/>
              </a:ext>
            </a:extLst>
          </p:cNvPr>
          <p:cNvSpPr/>
          <p:nvPr/>
        </p:nvSpPr>
        <p:spPr>
          <a:xfrm>
            <a:off x="457200" y="2019300"/>
            <a:ext cx="8929493" cy="658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oy, LEGO&#10;&#10;Description automatically generated">
            <a:extLst>
              <a:ext uri="{FF2B5EF4-FFF2-40B4-BE49-F238E27FC236}">
                <a16:creationId xmlns:a16="http://schemas.microsoft.com/office/drawing/2014/main" id="{C48BC9BD-3380-59DF-A579-8D00BDF5A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092"/>
          <a:stretch/>
        </p:blipFill>
        <p:spPr>
          <a:xfrm>
            <a:off x="136211" y="7734300"/>
            <a:ext cx="4054789" cy="2829897"/>
          </a:xfrm>
          <a:prstGeom prst="rect">
            <a:avLst/>
          </a:prstGeom>
        </p:spPr>
      </p:pic>
    </p:spTree>
    <p:extLst>
      <p:ext uri="{BB962C8B-B14F-4D97-AF65-F5344CB8AC3E}">
        <p14:creationId xmlns:p14="http://schemas.microsoft.com/office/powerpoint/2010/main" val="19954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5">
            <a:extLst>
              <a:ext uri="{FF2B5EF4-FFF2-40B4-BE49-F238E27FC236}">
                <a16:creationId xmlns:a16="http://schemas.microsoft.com/office/drawing/2014/main" id="{A90FEB4C-9E23-832C-197B-8D11CBCCED21}"/>
              </a:ext>
            </a:extLst>
          </p:cNvPr>
          <p:cNvPicPr>
            <a:picLocks noChangeAspect="1"/>
          </p:cNvPicPr>
          <p:nvPr/>
        </p:nvPicPr>
        <p:blipFill rotWithShape="1">
          <a:blip r:embed="rId2"/>
          <a:srcRect t="4758" b="1877"/>
          <a:stretch/>
        </p:blipFill>
        <p:spPr>
          <a:xfrm>
            <a:off x="418714" y="449262"/>
            <a:ext cx="7832438" cy="4515595"/>
          </a:xfrm>
          <a:prstGeom prst="rect">
            <a:avLst/>
          </a:prstGeom>
        </p:spPr>
      </p:pic>
      <p:pic>
        <p:nvPicPr>
          <p:cNvPr id="2" name="Hình ảnh 3">
            <a:extLst>
              <a:ext uri="{FF2B5EF4-FFF2-40B4-BE49-F238E27FC236}">
                <a16:creationId xmlns:a16="http://schemas.microsoft.com/office/drawing/2014/main" id="{41E90191-609A-6C90-76D8-8ADA9A513DDE}"/>
              </a:ext>
            </a:extLst>
          </p:cNvPr>
          <p:cNvPicPr>
            <a:picLocks noChangeAspect="1"/>
          </p:cNvPicPr>
          <p:nvPr/>
        </p:nvPicPr>
        <p:blipFill rotWithShape="1">
          <a:blip r:embed="rId3"/>
          <a:srcRect l="265"/>
          <a:stretch/>
        </p:blipFill>
        <p:spPr>
          <a:xfrm>
            <a:off x="418714" y="5322142"/>
            <a:ext cx="7832438" cy="4515596"/>
          </a:xfrm>
          <a:prstGeom prst="rect">
            <a:avLst/>
          </a:prstGeom>
        </p:spPr>
      </p:pic>
      <p:sp>
        <p:nvSpPr>
          <p:cNvPr id="5" name="TextBox 4">
            <a:extLst>
              <a:ext uri="{FF2B5EF4-FFF2-40B4-BE49-F238E27FC236}">
                <a16:creationId xmlns:a16="http://schemas.microsoft.com/office/drawing/2014/main" id="{750AE8B7-46DD-D61E-4C34-3E4C9B919488}"/>
              </a:ext>
            </a:extLst>
          </p:cNvPr>
          <p:cNvSpPr txBox="1"/>
          <p:nvPr/>
        </p:nvSpPr>
        <p:spPr>
          <a:xfrm>
            <a:off x="9268106" y="168498"/>
            <a:ext cx="8894617" cy="1902052"/>
          </a:xfrm>
          <a:prstGeom prst="rect">
            <a:avLst/>
          </a:prstGeom>
        </p:spPr>
        <p:txBody>
          <a:bodyPr vert="horz" lIns="91440" tIns="45720" rIns="91440" bIns="45720" rtlCol="0" anchor="t">
            <a:noAutofit/>
          </a:bodyPr>
          <a:lstStyle/>
          <a:p>
            <a:pPr marR="0" lvl="0" fontAlgn="auto">
              <a:lnSpc>
                <a:spcPct val="90000"/>
              </a:lnSpc>
              <a:spcBef>
                <a:spcPts val="0"/>
              </a:spcBef>
              <a:spcAft>
                <a:spcPts val="600"/>
              </a:spcAft>
              <a:buClrTx/>
              <a:buSzTx/>
              <a:tabLst/>
              <a:defRPr/>
            </a:pPr>
            <a:r>
              <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rPr>
              <a:t>2. </a:t>
            </a:r>
            <a:r>
              <a:rPr lang="en-US" sz="4000" b="1" i="0">
                <a:solidFill>
                  <a:srgbClr val="FF0000">
                    <a:alpha val="80000"/>
                  </a:srgbClr>
                </a:solidFill>
                <a:effectLst/>
                <a:latin typeface="Nunito Black" panose="00000A00000000000000" pitchFamily="2" charset="0"/>
              </a:rPr>
              <a:t>Chúng ta nên làm gì để tiêu dùng tiết kiệm, bảo vệ môi trường trong các tình huống sau? Vì sao?</a:t>
            </a:r>
            <a:endPar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endParaRPr>
          </a:p>
        </p:txBody>
      </p:sp>
      <p:cxnSp>
        <p:nvCxnSpPr>
          <p:cNvPr id="23"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Hình ảnh 11">
            <a:extLst>
              <a:ext uri="{FF2B5EF4-FFF2-40B4-BE49-F238E27FC236}">
                <a16:creationId xmlns:a16="http://schemas.microsoft.com/office/drawing/2014/main" id="{872DF93D-5488-04DB-6A7A-8F80388DBD46}"/>
              </a:ext>
            </a:extLst>
          </p:cNvPr>
          <p:cNvPicPr>
            <a:picLocks noChangeAspect="1"/>
          </p:cNvPicPr>
          <p:nvPr/>
        </p:nvPicPr>
        <p:blipFill>
          <a:blip r:embed="rId4"/>
          <a:stretch>
            <a:fillRect/>
          </a:stretch>
        </p:blipFill>
        <p:spPr>
          <a:xfrm>
            <a:off x="8000999" y="119191"/>
            <a:ext cx="1337189" cy="1409436"/>
          </a:xfrm>
          <a:prstGeom prst="rect">
            <a:avLst/>
          </a:prstGeom>
          <a:ln>
            <a:noFill/>
          </a:ln>
          <a:effectLst>
            <a:softEdge rad="112500"/>
          </a:effectLst>
        </p:spPr>
      </p:pic>
      <p:sp>
        <p:nvSpPr>
          <p:cNvPr id="18" name="Bong bóng Ý nghĩ: Hình đám mây 16">
            <a:extLst>
              <a:ext uri="{FF2B5EF4-FFF2-40B4-BE49-F238E27FC236}">
                <a16:creationId xmlns:a16="http://schemas.microsoft.com/office/drawing/2014/main" id="{9E3D1FA9-95CA-2F98-0EE0-5F09D5868F19}"/>
              </a:ext>
            </a:extLst>
          </p:cNvPr>
          <p:cNvSpPr/>
          <p:nvPr/>
        </p:nvSpPr>
        <p:spPr>
          <a:xfrm>
            <a:off x="13095843" y="2239048"/>
            <a:ext cx="3985046" cy="3502975"/>
          </a:xfrm>
          <a:prstGeom prst="cloudCallout">
            <a:avLst>
              <a:gd name="adj1" fmla="val 27237"/>
              <a:gd name="adj2" fmla="val 10654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Mọi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trong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đang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ở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đâu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0" name="Bong bóng Ý nghĩ: Hình đám mây 17">
            <a:extLst>
              <a:ext uri="{FF2B5EF4-FFF2-40B4-BE49-F238E27FC236}">
                <a16:creationId xmlns:a16="http://schemas.microsoft.com/office/drawing/2014/main" id="{C1565A2F-FC62-53CA-0E9C-EC9DB2BBE087}"/>
              </a:ext>
            </a:extLst>
          </p:cNvPr>
          <p:cNvSpPr/>
          <p:nvPr/>
        </p:nvSpPr>
        <p:spPr>
          <a:xfrm>
            <a:off x="12867286" y="2135571"/>
            <a:ext cx="4430113" cy="3838365"/>
          </a:xfrm>
          <a:prstGeom prst="cloudCallout">
            <a:avLst>
              <a:gd name="adj1" fmla="val 27237"/>
              <a:gd name="adj2" fmla="val 106544"/>
            </a:avLst>
          </a:prstGeom>
          <a:solidFill>
            <a:srgbClr val="FF6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Nếu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để</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tiêu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dùng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tiết</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kiệm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bảo</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vệ</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môi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24" name="Hình ảnh 15" descr="Ảnh có chứa đồ chơi&#10;&#10;Mô tả được tạo tự động">
            <a:extLst>
              <a:ext uri="{FF2B5EF4-FFF2-40B4-BE49-F238E27FC236}">
                <a16:creationId xmlns:a16="http://schemas.microsoft.com/office/drawing/2014/main" id="{1953FE81-26E9-D7B4-35AB-C045C4C61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789237" y="6759627"/>
            <a:ext cx="2504575" cy="3502975"/>
          </a:xfrm>
          <a:prstGeom prst="rect">
            <a:avLst/>
          </a:prstGeom>
        </p:spPr>
      </p:pic>
      <p:sp>
        <p:nvSpPr>
          <p:cNvPr id="25" name="Hình chữ nhật: Góc Tròn 7">
            <a:extLst>
              <a:ext uri="{FF2B5EF4-FFF2-40B4-BE49-F238E27FC236}">
                <a16:creationId xmlns:a16="http://schemas.microsoft.com/office/drawing/2014/main" id="{9728BE40-DBF3-B0D0-896F-4157407CD8FD}"/>
              </a:ext>
            </a:extLst>
          </p:cNvPr>
          <p:cNvSpPr/>
          <p:nvPr/>
        </p:nvSpPr>
        <p:spPr>
          <a:xfrm>
            <a:off x="8944732" y="7046648"/>
            <a:ext cx="6400800" cy="1606473"/>
          </a:xfrm>
          <a:prstGeom prst="roundRect">
            <a:avLst/>
          </a:prstGeom>
          <a:solidFill>
            <a:schemeClr val="accent3">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a:p>
            <a:pPr algn="ctr"/>
            <a:r>
              <a:rPr kumimoji="0" lang="vi-VN" sz="3200" b="1" i="0" strike="noStrike" kern="1200" cap="none" spc="0" normalizeH="0" baseline="0" noProof="0" dirty="0" err="1">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Hình</a:t>
            </a:r>
            <a:r>
              <a:rPr kumimoji="0" lang="vi-VN" sz="3200" b="1" i="0"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10</a:t>
            </a:r>
            <a:r>
              <a:rPr kumimoji="0" lang="vi-VN"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Không </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mua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quá</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nhiều</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sản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phẩm</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giống</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nhau</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vì</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sẽ</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gây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lãng</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phí</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tiền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bạc</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p>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26" name="Hình chữ nhật: Góc Tròn 7">
            <a:extLst>
              <a:ext uri="{FF2B5EF4-FFF2-40B4-BE49-F238E27FC236}">
                <a16:creationId xmlns:a16="http://schemas.microsoft.com/office/drawing/2014/main" id="{4AFF0824-8D56-E70F-83FD-5B1C52A3AA60}"/>
              </a:ext>
            </a:extLst>
          </p:cNvPr>
          <p:cNvSpPr/>
          <p:nvPr/>
        </p:nvSpPr>
        <p:spPr>
          <a:xfrm>
            <a:off x="8944732" y="1971112"/>
            <a:ext cx="6400800" cy="2105587"/>
          </a:xfrm>
          <a:prstGeom prst="roundRect">
            <a:avLst/>
          </a:prstGeom>
          <a:solidFill>
            <a:schemeClr val="accent6">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Hình </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11</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Chúng ta nên mua rổ làm bằng mây tre. Vì chúng được làm từ thiên nhiên nên rất thân thiện với môi trường</a:t>
            </a: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657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56">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58">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720090"/>
            <a:ext cx="6270498" cy="4182111"/>
          </a:xfrm>
          <a:prstGeom prst="rect">
            <a:avLst/>
          </a:prstGeom>
          <a:solidFill>
            <a:srgbClr val="FFFFFF"/>
          </a:solidFill>
          <a:ln w="19050">
            <a:solidFill>
              <a:srgbClr val="D77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ái Bình Có 11 hợp tác xã thuộc lĩnh vực công nghiệp - tiểu thủ công  nghiệp đang hoạt động">
            <a:extLst>
              <a:ext uri="{FF2B5EF4-FFF2-40B4-BE49-F238E27FC236}">
                <a16:creationId xmlns:a16="http://schemas.microsoft.com/office/drawing/2014/main" id="{C03D7146-0F52-261F-3805-B10440AB2E3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94532" y="699384"/>
            <a:ext cx="5851906" cy="39792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67" name="Rectangle 2060">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1996" y="5405505"/>
            <a:ext cx="6270498" cy="4182111"/>
          </a:xfrm>
          <a:prstGeom prst="rect">
            <a:avLst/>
          </a:prstGeom>
          <a:solidFill>
            <a:srgbClr val="FFFFFF"/>
          </a:solidFill>
          <a:ln w="19050">
            <a:solidFill>
              <a:srgbClr val="D77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2">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0894" y="730635"/>
            <a:ext cx="10112773" cy="884682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Người phụ nữ Mường gìn giữ nghề dệt vải thổ cẩm truyền thống | baotintuc.vn">
            <a:extLst>
              <a:ext uri="{FF2B5EF4-FFF2-40B4-BE49-F238E27FC236}">
                <a16:creationId xmlns:a16="http://schemas.microsoft.com/office/drawing/2014/main" id="{ED34B47C-1757-D4D5-7907-C13B72AA23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4532" y="5378065"/>
            <a:ext cx="6042424" cy="3897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3">
            <a:extLst>
              <a:ext uri="{FF2B5EF4-FFF2-40B4-BE49-F238E27FC236}">
                <a16:creationId xmlns:a16="http://schemas.microsoft.com/office/drawing/2014/main" id="{22A623F1-0818-DFE2-223E-44BF0F80A0F5}"/>
              </a:ext>
            </a:extLst>
          </p:cNvPr>
          <p:cNvPicPr>
            <a:picLocks noChangeAspect="1"/>
          </p:cNvPicPr>
          <p:nvPr/>
        </p:nvPicPr>
        <p:blipFill rotWithShape="1">
          <a:blip r:embed="rId4"/>
          <a:srcRect t="3846"/>
          <a:stretch/>
        </p:blipFill>
        <p:spPr>
          <a:xfrm>
            <a:off x="7512505" y="746964"/>
            <a:ext cx="10071162" cy="6072936"/>
          </a:xfrm>
          <a:prstGeom prst="rect">
            <a:avLst/>
          </a:prstGeom>
          <a:ln>
            <a:noFill/>
          </a:ln>
          <a:effectLst>
            <a:softEdge rad="112500"/>
          </a:effectLst>
        </p:spPr>
      </p:pic>
      <p:pic>
        <p:nvPicPr>
          <p:cNvPr id="8" name="Picture 7">
            <a:extLst>
              <a:ext uri="{FF2B5EF4-FFF2-40B4-BE49-F238E27FC236}">
                <a16:creationId xmlns:a16="http://schemas.microsoft.com/office/drawing/2014/main" id="{5DE80F60-378C-F4F3-C526-47BE47A84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400" y="4519439"/>
            <a:ext cx="5943600" cy="5954242"/>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00B0F0"/>
                </a:solidFill>
                <a:effectLst/>
                <a:uLnTx/>
                <a:uFillTx/>
                <a:latin typeface="Calibri"/>
                <a:ea typeface="+mn-ea"/>
                <a:cs typeface="+mn-cs"/>
              </a:rPr>
              <a:t> </a:t>
            </a:r>
            <a:r>
              <a:rPr kumimoji="0" lang="en-US" sz="9600" b="1" i="0" u="none" strike="noStrike" kern="1200" cap="none" spc="0" normalizeH="0" baseline="0" noProof="0" dirty="0" err="1">
                <a:ln/>
                <a:solidFill>
                  <a:srgbClr val="00B0F0"/>
                </a:solidFill>
                <a:effectLst/>
                <a:uLnTx/>
                <a:uFillTx/>
                <a:latin typeface="Nunito Black" pitchFamily="2" charset="0"/>
              </a:rPr>
              <a:t>Tiết</a:t>
            </a:r>
            <a:r>
              <a:rPr kumimoji="0" lang="en-US" sz="9600" b="1" i="0" u="none" strike="noStrike" kern="1200" cap="none" spc="0" normalizeH="0" baseline="0" noProof="0" dirty="0">
                <a:ln/>
                <a:solidFill>
                  <a:srgbClr val="00B0F0"/>
                </a:solidFill>
                <a:effectLst/>
                <a:uLnTx/>
                <a:uFillTx/>
                <a:latin typeface="Nunito Black" pitchFamily="2" charset="0"/>
              </a:rPr>
              <a:t> </a:t>
            </a:r>
            <a:r>
              <a:rPr lang="en-US" sz="9600" b="1" dirty="0">
                <a:ln/>
                <a:solidFill>
                  <a:srgbClr val="00B0F0"/>
                </a:solidFill>
                <a:latin typeface="Nunito Black" pitchFamily="2" charset="0"/>
              </a:rPr>
              <a:t>2</a:t>
            </a:r>
            <a:endParaRPr kumimoji="0" lang="en-US" sz="9600" b="1" i="0" u="none" strike="noStrike" kern="1200" cap="none" spc="0" normalizeH="0" baseline="0" noProof="0" dirty="0">
              <a:ln/>
              <a:solidFill>
                <a:srgbClr val="00B0F0"/>
              </a:solidFill>
              <a:effectLst/>
              <a:uLnTx/>
              <a:uFillTx/>
              <a:latin typeface="Nunito Black" pitchFamily="2" charset="0"/>
            </a:endParaRPr>
          </a:p>
        </p:txBody>
      </p:sp>
    </p:spTree>
    <p:extLst>
      <p:ext uri="{BB962C8B-B14F-4D97-AF65-F5344CB8AC3E}">
        <p14:creationId xmlns:p14="http://schemas.microsoft.com/office/powerpoint/2010/main" val="2591342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38E2B8F-A60A-FB5D-3DAF-2DC5334F307B}"/>
              </a:ext>
            </a:extLst>
          </p:cNvPr>
          <p:cNvSpPr txBox="1"/>
          <p:nvPr/>
        </p:nvSpPr>
        <p:spPr>
          <a:xfrm>
            <a:off x="2971800" y="342900"/>
            <a:ext cx="13608183" cy="1314506"/>
          </a:xfrm>
          <a:prstGeom prst="rect">
            <a:avLst/>
          </a:prstGeom>
        </p:spPr>
        <p:txBody>
          <a:bodyPr vert="horz" lIns="91440" tIns="45720" rIns="91440" bIns="45720" rtlCol="0">
            <a:normAutofit/>
          </a:bodyPr>
          <a:lstStyle/>
          <a:p>
            <a:pPr>
              <a:lnSpc>
                <a:spcPct val="90000"/>
              </a:lnSpc>
              <a:spcAft>
                <a:spcPts val="600"/>
              </a:spcAft>
            </a:pPr>
            <a:r>
              <a:rPr lang="en-US" sz="4000" b="1">
                <a:solidFill>
                  <a:srgbClr val="FF0000"/>
                </a:solidFill>
              </a:rPr>
              <a:t>1. Nói tên hoạt động sản xuất công nghiệp trong mỗi hình và cho biết hoạt động đỏ làm ra sản phẩm gì.</a:t>
            </a:r>
          </a:p>
        </p:txBody>
      </p:sp>
      <p:pic>
        <p:nvPicPr>
          <p:cNvPr id="15" name="Hình ảnh 6">
            <a:extLst>
              <a:ext uri="{FF2B5EF4-FFF2-40B4-BE49-F238E27FC236}">
                <a16:creationId xmlns:a16="http://schemas.microsoft.com/office/drawing/2014/main" id="{79400BAC-806A-9F27-AB81-5E5D3CA828DE}"/>
              </a:ext>
            </a:extLst>
          </p:cNvPr>
          <p:cNvPicPr>
            <a:picLocks noChangeAspect="1"/>
          </p:cNvPicPr>
          <p:nvPr/>
        </p:nvPicPr>
        <p:blipFill>
          <a:blip r:embed="rId2"/>
          <a:stretch>
            <a:fillRect/>
          </a:stretch>
        </p:blipFill>
        <p:spPr>
          <a:xfrm>
            <a:off x="6490" y="57912"/>
            <a:ext cx="2615927" cy="1314506"/>
          </a:xfrm>
          <a:prstGeom prst="rect">
            <a:avLst/>
          </a:prstGeom>
          <a:ln>
            <a:noFill/>
          </a:ln>
          <a:effectLst>
            <a:softEdge rad="112500"/>
          </a:effectLst>
        </p:spPr>
      </p:pic>
      <p:pic>
        <p:nvPicPr>
          <p:cNvPr id="6" name="Picture 5" descr="A picture containing text&#10;&#10;Description automatically generated">
            <a:extLst>
              <a:ext uri="{FF2B5EF4-FFF2-40B4-BE49-F238E27FC236}">
                <a16:creationId xmlns:a16="http://schemas.microsoft.com/office/drawing/2014/main" id="{FD77627E-8172-A325-7C57-D3AADFCBA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53" y="3095332"/>
            <a:ext cx="4475848" cy="6999384"/>
          </a:xfrm>
          <a:prstGeom prst="rect">
            <a:avLst/>
          </a:prstGeom>
        </p:spPr>
      </p:pic>
      <p:sp>
        <p:nvSpPr>
          <p:cNvPr id="17" name="Cloud 5">
            <a:extLst>
              <a:ext uri="{FF2B5EF4-FFF2-40B4-BE49-F238E27FC236}">
                <a16:creationId xmlns:a16="http://schemas.microsoft.com/office/drawing/2014/main" id="{D6C33DE2-63DC-750E-F4AB-058F48856A66}"/>
              </a:ext>
            </a:extLst>
          </p:cNvPr>
          <p:cNvSpPr/>
          <p:nvPr/>
        </p:nvSpPr>
        <p:spPr>
          <a:xfrm rot="21221114">
            <a:off x="661069" y="3757836"/>
            <a:ext cx="4545871" cy="2771327"/>
          </a:xfrm>
          <a:prstGeom prst="cloud">
            <a:avLst/>
          </a:prstGeom>
          <a:solidFill>
            <a:schemeClr val="bg1"/>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C00000"/>
                </a:solidFill>
                <a:latin typeface="#9Slide03 AmpleSoft Bold" panose="02000000000000000000" pitchFamily="2" charset="0"/>
              </a:rPr>
              <a:t>Thảo</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luận</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cặp</a:t>
            </a:r>
            <a:r>
              <a:rPr lang="en-US" sz="4800" dirty="0">
                <a:solidFill>
                  <a:srgbClr val="C00000"/>
                </a:solidFill>
                <a:latin typeface="#9Slide03 AmpleSoft Bold" panose="02000000000000000000" pitchFamily="2" charset="0"/>
              </a:rPr>
              <a:t> </a:t>
            </a:r>
            <a:r>
              <a:rPr lang="en-US" sz="4800" dirty="0" err="1">
                <a:solidFill>
                  <a:srgbClr val="C00000"/>
                </a:solidFill>
                <a:latin typeface="#9Slide03 AmpleSoft Bold" panose="02000000000000000000" pitchFamily="2" charset="0"/>
              </a:rPr>
              <a:t>đôi</a:t>
            </a:r>
            <a:endParaRPr lang="en-US" sz="4800" dirty="0">
              <a:solidFill>
                <a:srgbClr val="C00000"/>
              </a:solidFill>
              <a:latin typeface="#9Slide03 AmpleSoft Bold" panose="02000000000000000000" pitchFamily="2" charset="0"/>
            </a:endParaRPr>
          </a:p>
        </p:txBody>
      </p:sp>
      <p:pic>
        <p:nvPicPr>
          <p:cNvPr id="20" name="Picture 19" descr="Shape, square&#10;&#10;Description automatically generated">
            <a:extLst>
              <a:ext uri="{FF2B5EF4-FFF2-40B4-BE49-F238E27FC236}">
                <a16:creationId xmlns:a16="http://schemas.microsoft.com/office/drawing/2014/main" id="{47337AE0-3F2D-C304-97BD-42C81E827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408" y="1485900"/>
            <a:ext cx="13532167" cy="8608816"/>
          </a:xfrm>
          <a:prstGeom prst="rect">
            <a:avLst/>
          </a:prstGeom>
          <a:ln>
            <a:noFill/>
          </a:ln>
          <a:effectLst>
            <a:softEdge rad="112500"/>
          </a:effectLst>
        </p:spPr>
      </p:pic>
      <p:pic>
        <p:nvPicPr>
          <p:cNvPr id="24" name="Hình ảnh 5">
            <a:extLst>
              <a:ext uri="{FF2B5EF4-FFF2-40B4-BE49-F238E27FC236}">
                <a16:creationId xmlns:a16="http://schemas.microsoft.com/office/drawing/2014/main" id="{F82459D1-AB76-1843-0670-69081195ABA1}"/>
              </a:ext>
            </a:extLst>
          </p:cNvPr>
          <p:cNvPicPr>
            <a:picLocks noChangeAspect="1"/>
          </p:cNvPicPr>
          <p:nvPr/>
        </p:nvPicPr>
        <p:blipFill rotWithShape="1">
          <a:blip r:embed="rId5"/>
          <a:srcRect l="2254" r="2729"/>
          <a:stretch/>
        </p:blipFill>
        <p:spPr>
          <a:xfrm>
            <a:off x="5414437" y="2476499"/>
            <a:ext cx="11120963" cy="7086601"/>
          </a:xfrm>
          <a:prstGeom prst="rect">
            <a:avLst/>
          </a:prstGeom>
          <a:ln>
            <a:noFill/>
          </a:ln>
          <a:effectLst>
            <a:softEdge rad="112500"/>
          </a:effectLst>
        </p:spPr>
      </p:pic>
    </p:spTree>
    <p:extLst>
      <p:ext uri="{BB962C8B-B14F-4D97-AF65-F5344CB8AC3E}">
        <p14:creationId xmlns:p14="http://schemas.microsoft.com/office/powerpoint/2010/main" val="1943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2">
            <a:extLst>
              <a:ext uri="{FF2B5EF4-FFF2-40B4-BE49-F238E27FC236}">
                <a16:creationId xmlns:a16="http://schemas.microsoft.com/office/drawing/2014/main" id="{C32E0BC1-7F99-3918-977D-9941F144899E}"/>
              </a:ext>
            </a:extLst>
          </p:cNvPr>
          <p:cNvPicPr>
            <a:picLocks noChangeAspect="1"/>
          </p:cNvPicPr>
          <p:nvPr/>
        </p:nvPicPr>
        <p:blipFill rotWithShape="1">
          <a:blip r:embed="rId2"/>
          <a:srcRect l="189" r="1" b="1"/>
          <a:stretch/>
        </p:blipFill>
        <p:spPr>
          <a:xfrm>
            <a:off x="20" y="648"/>
            <a:ext cx="18287980" cy="6367138"/>
          </a:xfrm>
          <a:prstGeom prst="rect">
            <a:avLst/>
          </a:prstGeom>
        </p:spPr>
      </p:pic>
      <p:sp>
        <p:nvSpPr>
          <p:cNvPr id="6" name="TextBox 5">
            <a:extLst>
              <a:ext uri="{FF2B5EF4-FFF2-40B4-BE49-F238E27FC236}">
                <a16:creationId xmlns:a16="http://schemas.microsoft.com/office/drawing/2014/main" id="{5342C573-A295-13FB-52F0-8E1987487F31}"/>
              </a:ext>
            </a:extLst>
          </p:cNvPr>
          <p:cNvSpPr txBox="1"/>
          <p:nvPr/>
        </p:nvSpPr>
        <p:spPr>
          <a:xfrm>
            <a:off x="1447800" y="6817234"/>
            <a:ext cx="6019800" cy="1673979"/>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92500" lnSpcReduction="20000"/>
          </a:bodyPr>
          <a:lstStyle/>
          <a:p>
            <a:pPr lvl="0" algn="ctr">
              <a:lnSpc>
                <a:spcPct val="90000"/>
              </a:lnSpc>
              <a:spcAft>
                <a:spcPts val="600"/>
              </a:spcAft>
              <a:defRPr/>
            </a:pPr>
            <a:endParaRPr lang="en-US" sz="3000">
              <a:solidFill>
                <a:schemeClr val="bg1"/>
              </a:solidFill>
              <a:latin typeface="Nunito Black" panose="00000A00000000000000" pitchFamily="2" charset="0"/>
            </a:endParaRPr>
          </a:p>
          <a:p>
            <a:pPr lvl="0" algn="ctr">
              <a:lnSpc>
                <a:spcPct val="90000"/>
              </a:lnSpc>
              <a:spcAft>
                <a:spcPts val="600"/>
              </a:spcAft>
              <a:defRPr/>
            </a:pPr>
            <a:r>
              <a:rPr lang="en-US" sz="3000">
                <a:solidFill>
                  <a:schemeClr val="bg1"/>
                </a:solidFill>
                <a:latin typeface="Nunito Black" panose="00000A00000000000000" pitchFamily="2" charset="0"/>
              </a:rPr>
              <a:t>Hình 12: Chế biến thực phẩm. </a:t>
            </a:r>
          </a:p>
          <a:p>
            <a:pPr lvl="0" algn="ctr">
              <a:lnSpc>
                <a:spcPct val="90000"/>
              </a:lnSpc>
              <a:spcAft>
                <a:spcPts val="600"/>
              </a:spcAft>
              <a:defRPr/>
            </a:pPr>
            <a:r>
              <a:rPr lang="en-US" sz="3000">
                <a:solidFill>
                  <a:schemeClr val="bg1"/>
                </a:solidFill>
                <a:latin typeface="Nunito Black" panose="00000A00000000000000" pitchFamily="2" charset="0"/>
              </a:rPr>
              <a:t>Làm ra các sản phẩm đóng hộp</a:t>
            </a:r>
          </a:p>
          <a:p>
            <a:pPr lvl="0" algn="ctr">
              <a:lnSpc>
                <a:spcPct val="90000"/>
              </a:lnSpc>
              <a:spcAft>
                <a:spcPts val="600"/>
              </a:spcAft>
              <a:defRPr/>
            </a:pPr>
            <a:r>
              <a:rPr lang="en-US" sz="3000">
                <a:solidFill>
                  <a:schemeClr val="bg1"/>
                </a:solidFill>
                <a:latin typeface="Nunito Black" panose="00000A00000000000000" pitchFamily="2" charset="0"/>
              </a:rPr>
              <a:t>( tôm,thịt, cá… )</a:t>
            </a:r>
            <a:endParaRPr kumimoji="0" lang="en-US" sz="3000" i="0" u="none" strike="noStrike" cap="none" spc="0" normalizeH="0" baseline="0" noProof="0">
              <a:ln>
                <a:noFill/>
              </a:ln>
              <a:solidFill>
                <a:schemeClr val="bg1"/>
              </a:solidFill>
              <a:effectLst/>
              <a:uLnTx/>
              <a:uFillTx/>
              <a:latin typeface="Nunito Black" panose="00000A00000000000000" pitchFamily="2" charset="0"/>
            </a:endParaRPr>
          </a:p>
        </p:txBody>
      </p:sp>
      <p:sp>
        <p:nvSpPr>
          <p:cNvPr id="26" name="Rectangle 2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75F8DB-8DD8-06FE-2DD4-F462EA375495}"/>
              </a:ext>
            </a:extLst>
          </p:cNvPr>
          <p:cNvSpPr txBox="1"/>
          <p:nvPr/>
        </p:nvSpPr>
        <p:spPr>
          <a:xfrm>
            <a:off x="10604245" y="7124700"/>
            <a:ext cx="7010400" cy="1077218"/>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algn="ctr">
              <a:defRPr/>
            </a:pPr>
            <a:r>
              <a:rPr lang="en-US" sz="320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 13: Sản xuất gang thép.</a:t>
            </a:r>
          </a:p>
          <a:p>
            <a:pPr lvl="0" algn="ctr">
              <a:defRPr/>
            </a:pPr>
            <a:r>
              <a:rPr lang="en-US" sz="320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Làm ra các sản phẩm sắt ,thép…</a:t>
            </a:r>
            <a:endParaRPr kumimoji="0" lang="en-US" sz="3200" b="1" i="0" u="none" strike="noStrike" kern="1200" cap="none" spc="0" normalizeH="0" baseline="0" noProof="0" dirty="0">
              <a:ln>
                <a:noFill/>
              </a:ln>
              <a:solidFill>
                <a:schemeClr val="bg1"/>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13" name="Picture 12">
            <a:extLst>
              <a:ext uri="{FF2B5EF4-FFF2-40B4-BE49-F238E27FC236}">
                <a16:creationId xmlns:a16="http://schemas.microsoft.com/office/drawing/2014/main" id="{7E6E478C-7F10-5A35-029A-872FBD255F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296"/>
          <a:stretch/>
        </p:blipFill>
        <p:spPr>
          <a:xfrm>
            <a:off x="7162800" y="6150263"/>
            <a:ext cx="3264155" cy="3668458"/>
          </a:xfrm>
          <a:prstGeom prst="rect">
            <a:avLst/>
          </a:prstGeom>
        </p:spPr>
      </p:pic>
    </p:spTree>
    <p:extLst>
      <p:ext uri="{BB962C8B-B14F-4D97-AF65-F5344CB8AC3E}">
        <p14:creationId xmlns:p14="http://schemas.microsoft.com/office/powerpoint/2010/main" val="94899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B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2">
            <a:extLst>
              <a:ext uri="{FF2B5EF4-FFF2-40B4-BE49-F238E27FC236}">
                <a16:creationId xmlns:a16="http://schemas.microsoft.com/office/drawing/2014/main" id="{87F0C3D9-D926-BAD6-A9EA-B2A47E817DFA}"/>
              </a:ext>
            </a:extLst>
          </p:cNvPr>
          <p:cNvPicPr>
            <a:picLocks noChangeAspect="1"/>
          </p:cNvPicPr>
          <p:nvPr/>
        </p:nvPicPr>
        <p:blipFill>
          <a:blip r:embed="rId2"/>
          <a:stretch>
            <a:fillRect/>
          </a:stretch>
        </p:blipFill>
        <p:spPr>
          <a:xfrm>
            <a:off x="1371600" y="952500"/>
            <a:ext cx="15341599" cy="5101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Hình chữ nhật: Góc Tròn 7">
            <a:extLst>
              <a:ext uri="{FF2B5EF4-FFF2-40B4-BE49-F238E27FC236}">
                <a16:creationId xmlns:a16="http://schemas.microsoft.com/office/drawing/2014/main" id="{E87E59C1-FD23-CD22-63A6-527CD7BEE5D4}"/>
              </a:ext>
            </a:extLst>
          </p:cNvPr>
          <p:cNvSpPr/>
          <p:nvPr/>
        </p:nvSpPr>
        <p:spPr>
          <a:xfrm>
            <a:off x="2286000" y="6896100"/>
            <a:ext cx="4731211" cy="1667280"/>
          </a:xfrm>
          <a:prstGeom prst="roundRect">
            <a:avLst/>
          </a:prstGeom>
          <a:solidFill>
            <a:srgbClr val="FFC000"/>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chemeClr val="bg1"/>
                </a:solidFill>
                <a:latin typeface="#9Slide03 AmpleSoft Bold" panose="020B0604020202020204" charset="0"/>
              </a:rPr>
              <a:t>Hình</a:t>
            </a:r>
            <a:r>
              <a:rPr lang="en-US" sz="3200" b="1" dirty="0">
                <a:solidFill>
                  <a:schemeClr val="bg1"/>
                </a:solidFill>
                <a:latin typeface="#9Slide03 AmpleSoft Bold" panose="020B0604020202020204" charset="0"/>
              </a:rPr>
              <a:t> 14: </a:t>
            </a:r>
            <a:r>
              <a:rPr lang="en-US" sz="3200" b="1" dirty="0" err="1">
                <a:solidFill>
                  <a:schemeClr val="bg1"/>
                </a:solidFill>
                <a:latin typeface="#9Slide03 AmpleSoft Bold" panose="020B0604020202020204" charset="0"/>
              </a:rPr>
              <a:t>Dệt</a:t>
            </a:r>
            <a:r>
              <a:rPr lang="en-US" sz="3200" b="1" dirty="0">
                <a:solidFill>
                  <a:schemeClr val="bg1"/>
                </a:solidFill>
                <a:latin typeface="#9Slide03 AmpleSoft Bold" panose="020B0604020202020204" charset="0"/>
              </a:rPr>
              <a:t> may. </a:t>
            </a:r>
          </a:p>
          <a:p>
            <a:pPr lvl="0" algn="ctr">
              <a:defRPr/>
            </a:pPr>
            <a:r>
              <a:rPr lang="en-US" sz="3200" b="1" dirty="0" err="1">
                <a:solidFill>
                  <a:schemeClr val="bg1"/>
                </a:solidFill>
                <a:latin typeface="#9Slide03 AmpleSoft Bold" panose="020B0604020202020204" charset="0"/>
              </a:rPr>
              <a:t>Làm</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ra</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vải,quần</a:t>
            </a:r>
            <a:r>
              <a:rPr lang="en-US" sz="3200" b="1" dirty="0">
                <a:solidFill>
                  <a:schemeClr val="bg1"/>
                </a:solidFill>
                <a:latin typeface="#9Slide03 AmpleSoft Bold" panose="020B0604020202020204" charset="0"/>
              </a:rPr>
              <a:t> </a:t>
            </a:r>
            <a:r>
              <a:rPr lang="en-US" sz="3200" b="1" dirty="0" err="1">
                <a:solidFill>
                  <a:schemeClr val="bg1"/>
                </a:solidFill>
                <a:latin typeface="#9Slide03 AmpleSoft Bold" panose="020B0604020202020204" charset="0"/>
              </a:rPr>
              <a:t>áo</a:t>
            </a:r>
            <a:r>
              <a:rPr lang="en-US" sz="3200" b="1" dirty="0">
                <a:solidFill>
                  <a:schemeClr val="bg1"/>
                </a:solidFill>
                <a:latin typeface="#9Slide03 AmpleSoft Bold" panose="020B0604020202020204" charset="0"/>
              </a:rPr>
              <a:t>.</a:t>
            </a:r>
            <a:endParaRPr kumimoji="0" lang="en-US" sz="3200" b="1" i="0" u="none" strike="noStrike" kern="1200" cap="none" spc="0" normalizeH="0" baseline="0" noProof="0" dirty="0">
              <a:ln>
                <a:noFill/>
              </a:ln>
              <a:solidFill>
                <a:schemeClr val="bg1"/>
              </a:solidFill>
              <a:effectLst/>
              <a:uLnTx/>
              <a:uFillTx/>
              <a:latin typeface="#9Slide03 AmpleSoft Bold" panose="020B0604020202020204" charset="0"/>
            </a:endParaRPr>
          </a:p>
        </p:txBody>
      </p:sp>
      <p:pic>
        <p:nvPicPr>
          <p:cNvPr id="4" name="Picture 3" descr="Graphical user interface, application&#10;&#10;Description automatically generated">
            <a:extLst>
              <a:ext uri="{FF2B5EF4-FFF2-40B4-BE49-F238E27FC236}">
                <a16:creationId xmlns:a16="http://schemas.microsoft.com/office/drawing/2014/main" id="{763941E9-145D-D51C-CDAF-35D941E6DB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5215852"/>
            <a:ext cx="4634580" cy="4634580"/>
          </a:xfrm>
          <a:prstGeom prst="rect">
            <a:avLst/>
          </a:prstGeom>
        </p:spPr>
      </p:pic>
      <p:sp>
        <p:nvSpPr>
          <p:cNvPr id="6" name="Hình chữ nhật: Góc Tròn 9">
            <a:extLst>
              <a:ext uri="{FF2B5EF4-FFF2-40B4-BE49-F238E27FC236}">
                <a16:creationId xmlns:a16="http://schemas.microsoft.com/office/drawing/2014/main" id="{2730D7AF-F3CE-BCAF-079E-DF7EBE891A94}"/>
              </a:ext>
            </a:extLst>
          </p:cNvPr>
          <p:cNvSpPr/>
          <p:nvPr/>
        </p:nvSpPr>
        <p:spPr>
          <a:xfrm>
            <a:off x="10972800" y="6896100"/>
            <a:ext cx="5322366" cy="1667279"/>
          </a:xfrm>
          <a:prstGeom prst="roundRect">
            <a:avLst/>
          </a:prstGeom>
          <a:solidFill>
            <a:srgbClr val="FFC000"/>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Hình</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15: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Khai</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thác</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dầu</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mỏ</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p>
          <a:p>
            <a:pPr lvl="0" algn="ctr">
              <a:defRPr/>
            </a:pP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Làm</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ra</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dầu</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 </a:t>
            </a:r>
            <a:r>
              <a:rPr lang="en-US" sz="3200" dirty="0" err="1">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thô</a:t>
            </a:r>
            <a:r>
              <a:rPr lang="en-US" sz="3200" dirty="0">
                <a:solidFill>
                  <a:schemeClr val="bg1"/>
                </a:solidFill>
                <a:latin typeface="#9Slide03 AmpleSoft Bold" panose="020B0604020202020204" charset="0"/>
                <a:ea typeface="Open Sans ExtraBold" panose="020B0906030804020204" pitchFamily="34" charset="0"/>
                <a:cs typeface="Open Sans ExtraBold" panose="020B0906030804020204" pitchFamily="34" charset="0"/>
              </a:rPr>
              <a:t>.</a:t>
            </a:r>
            <a:endParaRPr kumimoji="0" lang="en-US" sz="3200" i="0" u="none" strike="noStrike" kern="1200" cap="none" spc="0" normalizeH="0" baseline="0" noProof="0" dirty="0">
              <a:ln>
                <a:noFill/>
              </a:ln>
              <a:solidFill>
                <a:schemeClr val="bg1"/>
              </a:solidFill>
              <a:effectLst/>
              <a:uLnTx/>
              <a:uFillTx/>
              <a:latin typeface="#9Slide03 AmpleSoft Bold" panose="020B060402020202020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6237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363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4">
            <a:extLst>
              <a:ext uri="{FF2B5EF4-FFF2-40B4-BE49-F238E27FC236}">
                <a16:creationId xmlns:a16="http://schemas.microsoft.com/office/drawing/2014/main" id="{F5B5ACA0-74CF-A52B-82A4-9DEB97F5ED6D}"/>
              </a:ext>
            </a:extLst>
          </p:cNvPr>
          <p:cNvPicPr>
            <a:picLocks noChangeAspect="1"/>
          </p:cNvPicPr>
          <p:nvPr/>
        </p:nvPicPr>
        <p:blipFill>
          <a:blip r:embed="rId2"/>
          <a:stretch>
            <a:fillRect/>
          </a:stretch>
        </p:blipFill>
        <p:spPr>
          <a:xfrm>
            <a:off x="843915" y="2631827"/>
            <a:ext cx="10125502" cy="6262824"/>
          </a:xfrm>
          <a:prstGeom prst="rect">
            <a:avLst/>
          </a:prstGeom>
          <a:ln>
            <a:noFill/>
          </a:ln>
          <a:effectLst>
            <a:softEdge rad="112500"/>
          </a:effectLst>
        </p:spPr>
      </p:pic>
      <p:pic>
        <p:nvPicPr>
          <p:cNvPr id="3" name="Hình ảnh 1">
            <a:extLst>
              <a:ext uri="{FF2B5EF4-FFF2-40B4-BE49-F238E27FC236}">
                <a16:creationId xmlns:a16="http://schemas.microsoft.com/office/drawing/2014/main" id="{DC332CAB-5086-5EC7-5173-81A0C1CF2CCB}"/>
              </a:ext>
            </a:extLst>
          </p:cNvPr>
          <p:cNvPicPr>
            <a:picLocks noChangeAspect="1"/>
          </p:cNvPicPr>
          <p:nvPr/>
        </p:nvPicPr>
        <p:blipFill>
          <a:blip r:embed="rId3"/>
          <a:stretch>
            <a:fillRect/>
          </a:stretch>
        </p:blipFill>
        <p:spPr>
          <a:xfrm>
            <a:off x="715518" y="624428"/>
            <a:ext cx="2639797" cy="1335140"/>
          </a:xfrm>
          <a:prstGeom prst="rect">
            <a:avLst/>
          </a:prstGeom>
          <a:ln>
            <a:noFill/>
          </a:ln>
          <a:effectLst>
            <a:softEdge rad="112500"/>
          </a:effectLst>
        </p:spPr>
      </p:pic>
      <p:sp>
        <p:nvSpPr>
          <p:cNvPr id="12" name="TextBox 11">
            <a:extLst>
              <a:ext uri="{FF2B5EF4-FFF2-40B4-BE49-F238E27FC236}">
                <a16:creationId xmlns:a16="http://schemas.microsoft.com/office/drawing/2014/main" id="{B2D36AC7-8A26-BC09-40EA-C3CBCD0DA4F4}"/>
              </a:ext>
            </a:extLst>
          </p:cNvPr>
          <p:cNvSpPr txBox="1"/>
          <p:nvPr/>
        </p:nvSpPr>
        <p:spPr>
          <a:xfrm>
            <a:off x="3429000" y="704370"/>
            <a:ext cx="11201400" cy="1323439"/>
          </a:xfrm>
          <a:prstGeom prst="rect">
            <a:avLst/>
          </a:prstGeom>
          <a:noFill/>
        </p:spPr>
        <p:txBody>
          <a:bodyPr wrap="square">
            <a:spAutoFit/>
          </a:bodyPr>
          <a:lstStyle/>
          <a:p>
            <a:pPr algn="ctr" defTabSz="914309"/>
            <a:r>
              <a:rPr lang="vi-VN" sz="4000">
                <a:latin typeface="#9Slide03 AmpleSoft Bold" panose="020B0604020202020204" charset="0"/>
                <a:ea typeface="Open Sans SemiBold" panose="020B0706030804020204" pitchFamily="34" charset="0"/>
                <a:cs typeface="Open Sans SemiBold" panose="020B0706030804020204" pitchFamily="34" charset="0"/>
              </a:rPr>
              <a:t>2. </a:t>
            </a:r>
            <a:r>
              <a:rPr lang="en-US" sz="4000">
                <a:latin typeface="#9Slide03 AmpleSoft Bold" panose="020B0604020202020204" charset="0"/>
              </a:rPr>
              <a:t>Quan sát các hình và nêu ích lợi của hoạt động sản xuất công nghiệp:</a:t>
            </a:r>
            <a:endParaRPr lang="en-US" sz="40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14" name="Bong bóng Ý nghĩ: Hình đám mây 12">
            <a:extLst>
              <a:ext uri="{FF2B5EF4-FFF2-40B4-BE49-F238E27FC236}">
                <a16:creationId xmlns:a16="http://schemas.microsoft.com/office/drawing/2014/main" id="{E892541B-22E7-35D5-DB67-DFD5DB85960C}"/>
              </a:ext>
            </a:extLst>
          </p:cNvPr>
          <p:cNvSpPr/>
          <p:nvPr/>
        </p:nvSpPr>
        <p:spPr>
          <a:xfrm>
            <a:off x="13912228" y="1407355"/>
            <a:ext cx="4081549" cy="3360940"/>
          </a:xfrm>
          <a:prstGeom prst="cloudCallout">
            <a:avLst>
              <a:gd name="adj1" fmla="val 11954"/>
              <a:gd name="adj2" fmla="val 85423"/>
            </a:avLst>
          </a:prstGeom>
          <a:solidFill>
            <a:srgbClr val="FF66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Những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đó</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mang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lại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ích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p>
        </p:txBody>
      </p:sp>
      <p:sp>
        <p:nvSpPr>
          <p:cNvPr id="17" name="Bong bóng Ý nghĩ: Hình đám mây 3">
            <a:extLst>
              <a:ext uri="{FF2B5EF4-FFF2-40B4-BE49-F238E27FC236}">
                <a16:creationId xmlns:a16="http://schemas.microsoft.com/office/drawing/2014/main" id="{2D977CB0-A255-78BE-F9FA-C3B1BEA79BC6}"/>
              </a:ext>
            </a:extLst>
          </p:cNvPr>
          <p:cNvSpPr/>
          <p:nvPr/>
        </p:nvSpPr>
        <p:spPr>
          <a:xfrm>
            <a:off x="13860553" y="1338534"/>
            <a:ext cx="4184897" cy="3147991"/>
          </a:xfrm>
          <a:prstGeom prst="cloudCallout">
            <a:avLst>
              <a:gd name="adj1" fmla="val 25794"/>
              <a:gd name="adj2" fmla="val 83578"/>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hãy</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19" name="Hình chữ nhật: Góc Tròn 16">
            <a:extLst>
              <a:ext uri="{FF2B5EF4-FFF2-40B4-BE49-F238E27FC236}">
                <a16:creationId xmlns:a16="http://schemas.microsoft.com/office/drawing/2014/main" id="{36038661-57ED-C554-68B0-93D6A2E4B90B}"/>
              </a:ext>
            </a:extLst>
          </p:cNvPr>
          <p:cNvSpPr/>
          <p:nvPr/>
        </p:nvSpPr>
        <p:spPr>
          <a:xfrm>
            <a:off x="10999786" y="3659568"/>
            <a:ext cx="5773209" cy="3226264"/>
          </a:xfrm>
          <a:prstGeom prst="roundRect">
            <a:avLst/>
          </a:prstGeom>
          <a:solidFill>
            <a:schemeClr val="bg1"/>
          </a:solidFill>
          <a:ln w="3175">
            <a:no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Hoạt</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động</a:t>
            </a:r>
            <a:r>
              <a:rPr lang="vi-VN" sz="3200" dirty="0">
                <a:solidFill>
                  <a:srgbClr val="00B0F0"/>
                </a:solidFill>
                <a:latin typeface="#9Slide03 AmpleSoft Bold" panose="020B0604020202020204" charset="0"/>
              </a:rPr>
              <a:t> công </a:t>
            </a:r>
            <a:r>
              <a:rPr lang="vi-VN" sz="3200" dirty="0" err="1">
                <a:solidFill>
                  <a:srgbClr val="00B0F0"/>
                </a:solidFill>
                <a:latin typeface="#9Slide03 AmpleSoft Bold" panose="020B0604020202020204" charset="0"/>
              </a:rPr>
              <a:t>nghiệp</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tạo</a:t>
            </a:r>
            <a:r>
              <a:rPr lang="vi-VN" sz="3200" dirty="0">
                <a:solidFill>
                  <a:srgbClr val="00B0F0"/>
                </a:solidFill>
                <a:latin typeface="#9Slide03 AmpleSoft Bold" panose="020B0604020202020204" charset="0"/>
              </a:rPr>
              <a:t> ra </a:t>
            </a:r>
            <a:r>
              <a:rPr lang="vi-VN" sz="3200" dirty="0" err="1">
                <a:solidFill>
                  <a:srgbClr val="00B0F0"/>
                </a:solidFill>
                <a:latin typeface="#9Slide03 AmpleSoft Bold" panose="020B0604020202020204" charset="0"/>
              </a:rPr>
              <a:t>nhiều</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sản</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phẩm</a:t>
            </a:r>
            <a:r>
              <a:rPr lang="vi-VN" sz="3200" dirty="0">
                <a:solidFill>
                  <a:srgbClr val="00B0F0"/>
                </a:solidFill>
                <a:latin typeface="#9Slide03 AmpleSoft Bold" panose="020B0604020202020204" charset="0"/>
              </a:rPr>
              <a:t> như </a:t>
            </a:r>
            <a:r>
              <a:rPr lang="vi-VN" sz="3200" dirty="0" err="1">
                <a:solidFill>
                  <a:srgbClr val="00B0F0"/>
                </a:solidFill>
                <a:latin typeface="#9Slide03 AmpleSoft Bold" panose="020B0604020202020204" charset="0"/>
              </a:rPr>
              <a:t>thực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phẩm</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đồ</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dùng</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dầu</a:t>
            </a:r>
            <a:r>
              <a:rPr lang="vi-VN" sz="3200" dirty="0">
                <a:solidFill>
                  <a:srgbClr val="00B0F0"/>
                </a:solidFill>
                <a:latin typeface="#9Slide03 AmpleSoft Bold" panose="020B0604020202020204" charset="0"/>
              </a:rPr>
              <a:t> thô, </a:t>
            </a:r>
            <a:r>
              <a:rPr lang="vi-VN" sz="3200" dirty="0" err="1">
                <a:solidFill>
                  <a:srgbClr val="00B0F0"/>
                </a:solidFill>
                <a:latin typeface="#9Slide03 AmpleSoft Bold" panose="020B0604020202020204" charset="0"/>
              </a:rPr>
              <a:t>vật</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liệu</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phục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vụ</a:t>
            </a:r>
            <a:r>
              <a:rPr lang="vi-VN" sz="3200" dirty="0">
                <a:solidFill>
                  <a:srgbClr val="00B0F0"/>
                </a:solidFill>
                <a:latin typeface="#9Slide03 AmpleSoft Bold" panose="020B0604020202020204" charset="0"/>
              </a:rPr>
              <a:t> cho </a:t>
            </a:r>
            <a:r>
              <a:rPr lang="vi-VN" sz="3200" dirty="0" err="1">
                <a:solidFill>
                  <a:srgbClr val="00B0F0"/>
                </a:solidFill>
                <a:latin typeface="#9Slide03 AmpleSoft Bold" panose="020B0604020202020204" charset="0"/>
              </a:rPr>
              <a:t>cuộc</a:t>
            </a:r>
            <a:r>
              <a:rPr lang="vi-VN" sz="3200" dirty="0">
                <a:solidFill>
                  <a:srgbClr val="00B0F0"/>
                </a:solidFill>
                <a:latin typeface="#9Slide03 AmpleSoft Bold" panose="020B0604020202020204" charset="0"/>
              </a:rPr>
              <a:t> </a:t>
            </a:r>
            <a:r>
              <a:rPr lang="vi-VN" sz="3200" dirty="0" err="1">
                <a:solidFill>
                  <a:srgbClr val="00B0F0"/>
                </a:solidFill>
                <a:latin typeface="#9Slide03 AmpleSoft Bold" panose="020B0604020202020204" charset="0"/>
              </a:rPr>
              <a:t>sống</a:t>
            </a:r>
            <a:r>
              <a:rPr lang="vi-VN" sz="3200" dirty="0">
                <a:solidFill>
                  <a:srgbClr val="00B0F0"/>
                </a:solidFill>
                <a:latin typeface="#9Slide03 AmpleSoft Bold" panose="020B0604020202020204" charset="0"/>
              </a:rPr>
              <a:t> con </a:t>
            </a:r>
            <a:r>
              <a:rPr lang="vi-VN" sz="3200" dirty="0" err="1">
                <a:solidFill>
                  <a:srgbClr val="00B0F0"/>
                </a:solidFill>
                <a:latin typeface="#9Slide03 AmpleSoft Bold" panose="020B0604020202020204" charset="0"/>
              </a:rPr>
              <a:t>người</a:t>
            </a:r>
            <a:r>
              <a:rPr lang="vi-VN" sz="3200" dirty="0">
                <a:solidFill>
                  <a:srgbClr val="00B0F0"/>
                </a:solidFill>
                <a:latin typeface="#9Slide03 AmpleSoft Bold" panose="020B0604020202020204" charset="0"/>
              </a:rPr>
              <a:t>.</a:t>
            </a:r>
            <a:endParaRPr lang="vi-VN" sz="3200" b="1" dirty="0">
              <a:solidFill>
                <a:srgbClr val="00B0F0"/>
              </a:solidFill>
              <a:latin typeface="#9Slide03 AmpleSoft Bold" panose="020B0604020202020204" charset="0"/>
            </a:endParaRPr>
          </a:p>
        </p:txBody>
      </p:sp>
      <p:pic>
        <p:nvPicPr>
          <p:cNvPr id="18" name="Hình ảnh 8">
            <a:extLst>
              <a:ext uri="{FF2B5EF4-FFF2-40B4-BE49-F238E27FC236}">
                <a16:creationId xmlns:a16="http://schemas.microsoft.com/office/drawing/2014/main" id="{1371EB51-3D6F-928A-6CAA-91CA9DC62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0992" y="5631754"/>
            <a:ext cx="3657656" cy="4724067"/>
          </a:xfrm>
          <a:prstGeom prst="rect">
            <a:avLst/>
          </a:prstGeom>
        </p:spPr>
      </p:pic>
    </p:spTree>
    <p:extLst>
      <p:ext uri="{BB962C8B-B14F-4D97-AF65-F5344CB8AC3E}">
        <p14:creationId xmlns:p14="http://schemas.microsoft.com/office/powerpoint/2010/main" val="216092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17"/>
                                        </p:tgtEl>
                                      </p:cBhvr>
                                    </p:animEffect>
                                    <p:set>
                                      <p:cBhvr>
                                        <p:cTn id="22" dur="1" fill="hold">
                                          <p:stCondLst>
                                            <p:cond delay="19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xit" presetSubtype="32" fill="hold" grpId="1" nodeType="clickEffect">
                                  <p:stCondLst>
                                    <p:cond delay="0"/>
                                  </p:stCondLst>
                                  <p:childTnLst>
                                    <p:animEffect transition="out" filter="box(out)">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002060"/>
                </a:solidFill>
                <a:effectLst/>
              </a:rPr>
              <a:t> </a:t>
            </a:r>
            <a:r>
              <a:rPr lang="en-US" sz="9600" b="1" cap="none" spc="0" dirty="0" err="1">
                <a:ln/>
                <a:solidFill>
                  <a:srgbClr val="00B0F0"/>
                </a:solidFill>
                <a:effectLst/>
                <a:latin typeface="Nunito Black" pitchFamily="2" charset="0"/>
              </a:rPr>
              <a:t>Tiết</a:t>
            </a:r>
            <a:r>
              <a:rPr lang="en-US" sz="9600" b="1" cap="none" spc="0" dirty="0">
                <a:ln/>
                <a:solidFill>
                  <a:srgbClr val="00B0F0"/>
                </a:solidFill>
                <a:effectLst/>
                <a:latin typeface="Nunito Black" pitchFamily="2" charset="0"/>
              </a:rPr>
              <a:t> 1</a:t>
            </a:r>
          </a:p>
        </p:txBody>
      </p:sp>
    </p:spTree>
    <p:extLst>
      <p:ext uri="{BB962C8B-B14F-4D97-AF65-F5344CB8AC3E}">
        <p14:creationId xmlns:p14="http://schemas.microsoft.com/office/powerpoint/2010/main" val="193560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DFA1EA-C010-EB1C-471E-16FD329AF11E}"/>
              </a:ext>
            </a:extLst>
          </p:cNvPr>
          <p:cNvSpPr txBox="1"/>
          <p:nvPr/>
        </p:nvSpPr>
        <p:spPr>
          <a:xfrm>
            <a:off x="854325" y="443912"/>
            <a:ext cx="7730488" cy="2984125"/>
          </a:xfrm>
          <a:prstGeom prst="rect">
            <a:avLst/>
          </a:prstGeom>
        </p:spPr>
        <p:txBody>
          <a:bodyPr vert="horz" lIns="91440" tIns="45720" rIns="91440" bIns="45720" rtlCol="0">
            <a:normAutofit/>
          </a:bodyPr>
          <a:lstStyle/>
          <a:p>
            <a:pPr lvl="0" algn="ctr">
              <a:lnSpc>
                <a:spcPct val="90000"/>
              </a:lnSpc>
              <a:spcAft>
                <a:spcPts val="600"/>
              </a:spcAft>
            </a:pPr>
            <a:r>
              <a:rPr kumimoji="0" lang="en-US" sz="4000" b="0" i="0" u="none" strike="noStrike" cap="none" spc="0" normalizeH="0" baseline="0" noProof="0">
                <a:ln>
                  <a:noFill/>
                </a:ln>
                <a:solidFill>
                  <a:schemeClr val="bg1"/>
                </a:solidFill>
                <a:effectLst/>
                <a:uLnTx/>
                <a:uFillTx/>
                <a:latin typeface="Nunito Black" panose="00000A00000000000000" pitchFamily="2" charset="0"/>
              </a:rPr>
              <a:t>3. </a:t>
            </a:r>
            <a:r>
              <a:rPr lang="en-US" sz="4000">
                <a:solidFill>
                  <a:schemeClr val="bg1"/>
                </a:solidFill>
                <a:latin typeface="Nunito Black" panose="00000A00000000000000" pitchFamily="2" charset="0"/>
              </a:rPr>
              <a:t>Kể tên một số hoạt động sản xuất công nghiệp khác mà em biết  Nói tên sản phẩm của các hoạt động sản xuất đó .</a:t>
            </a:r>
            <a:endParaRPr kumimoji="0" lang="en-US" sz="4000" b="0" i="0" u="none" strike="noStrike" cap="none" spc="0" normalizeH="0" baseline="0" noProof="0">
              <a:ln>
                <a:noFill/>
              </a:ln>
              <a:solidFill>
                <a:schemeClr val="bg1"/>
              </a:solidFill>
              <a:effectLst/>
              <a:uLnTx/>
              <a:uFillTx/>
              <a:latin typeface="Nunito Black" panose="00000A00000000000000" pitchFamily="2" charset="0"/>
            </a:endParaRPr>
          </a:p>
        </p:txBody>
      </p:sp>
      <p:pic>
        <p:nvPicPr>
          <p:cNvPr id="3" name="Picture 2" descr="Đắk Lắk: Thúc đẩy các giải pháp nâng cao chất lượng cà phê chế biến">
            <a:extLst>
              <a:ext uri="{FF2B5EF4-FFF2-40B4-BE49-F238E27FC236}">
                <a16:creationId xmlns:a16="http://schemas.microsoft.com/office/drawing/2014/main" id="{3B411A30-D97A-C69E-FAB6-80DCBB85CC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1692"/>
          <a:stretch/>
        </p:blipFill>
        <p:spPr bwMode="auto">
          <a:xfrm>
            <a:off x="8721090" y="3"/>
            <a:ext cx="9566910" cy="5000623"/>
          </a:xfrm>
          <a:custGeom>
            <a:avLst/>
            <a:gdLst/>
            <a:ahLst/>
            <a:cxnLst/>
            <a:rect l="l" t="t" r="r" b="b"/>
            <a:pathLst>
              <a:path w="6377940" h="3333749">
                <a:moveTo>
                  <a:pt x="0" y="0"/>
                </a:moveTo>
                <a:lnTo>
                  <a:pt x="6377940" y="0"/>
                </a:lnTo>
                <a:lnTo>
                  <a:pt x="6377940" y="3333749"/>
                </a:lnTo>
                <a:lnTo>
                  <a:pt x="174585" y="3333749"/>
                </a:lnTo>
                <a:lnTo>
                  <a:pt x="0" y="220218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Hình ảnh 8">
            <a:extLst>
              <a:ext uri="{FF2B5EF4-FFF2-40B4-BE49-F238E27FC236}">
                <a16:creationId xmlns:a16="http://schemas.microsoft.com/office/drawing/2014/main" id="{87EE6653-7964-59D0-F087-D22E7DBECB73}"/>
              </a:ext>
            </a:extLst>
          </p:cNvPr>
          <p:cNvPicPr>
            <a:picLocks noChangeAspect="1"/>
          </p:cNvPicPr>
          <p:nvPr/>
        </p:nvPicPr>
        <p:blipFill rotWithShape="1">
          <a:blip r:embed="rId3"/>
          <a:srcRect t="9018" r="-1" b="14114"/>
          <a:stretch/>
        </p:blipFill>
        <p:spPr>
          <a:xfrm>
            <a:off x="8721090" y="5286378"/>
            <a:ext cx="9566910" cy="5000622"/>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2" name="Group 11">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8537" y="816"/>
            <a:ext cx="1312074" cy="10286182"/>
            <a:chOff x="5632358" y="544"/>
            <a:chExt cx="874716" cy="6857455"/>
          </a:xfrm>
        </p:grpSpPr>
        <p:sp>
          <p:nvSpPr>
            <p:cNvPr id="13" name="Freeform: Shape 12">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Hình ảnh 11">
            <a:extLst>
              <a:ext uri="{FF2B5EF4-FFF2-40B4-BE49-F238E27FC236}">
                <a16:creationId xmlns:a16="http://schemas.microsoft.com/office/drawing/2014/main" id="{16F5D9C9-6D77-EF6F-F746-EF0FB0E11137}"/>
              </a:ext>
            </a:extLst>
          </p:cNvPr>
          <p:cNvPicPr>
            <a:picLocks noChangeAspect="1"/>
          </p:cNvPicPr>
          <p:nvPr/>
        </p:nvPicPr>
        <p:blipFill rotWithShape="1">
          <a:blip r:embed="rId5"/>
          <a:srcRect r="62474"/>
          <a:stretch/>
        </p:blipFill>
        <p:spPr>
          <a:xfrm>
            <a:off x="1" y="-24649"/>
            <a:ext cx="990600" cy="1335140"/>
          </a:xfrm>
          <a:prstGeom prst="rect">
            <a:avLst/>
          </a:prstGeom>
          <a:ln>
            <a:noFill/>
          </a:ln>
          <a:effectLst>
            <a:softEdge rad="112500"/>
          </a:effectLst>
        </p:spPr>
      </p:pic>
      <p:sp>
        <p:nvSpPr>
          <p:cNvPr id="15" name="Hình chữ nhật: Góc Tròn 3">
            <a:extLst>
              <a:ext uri="{FF2B5EF4-FFF2-40B4-BE49-F238E27FC236}">
                <a16:creationId xmlns:a16="http://schemas.microsoft.com/office/drawing/2014/main" id="{34F883CB-2C5B-B994-A8C6-59EE7D76CA31}"/>
              </a:ext>
            </a:extLst>
          </p:cNvPr>
          <p:cNvSpPr/>
          <p:nvPr/>
        </p:nvSpPr>
        <p:spPr>
          <a:xfrm>
            <a:off x="333655" y="3238500"/>
            <a:ext cx="8252593" cy="5413736"/>
          </a:xfrm>
          <a:prstGeom prst="roundRect">
            <a:avLst/>
          </a:prstGeom>
          <a:solidFill>
            <a:schemeClr val="accent6">
              <a:lumMod val="20000"/>
              <a:lumOff val="80000"/>
            </a:schemeClr>
          </a:solidFill>
          <a:ln w="57150">
            <a:solidFill>
              <a:srgbClr val="FFC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600" b="0" i="0" u="none" strike="noStrike" kern="1200" cap="none" spc="0" normalizeH="0" baseline="0" noProof="0" dirty="0">
                <a:ln>
                  <a:noFill/>
                </a:ln>
                <a:solidFill>
                  <a:srgbClr val="00B0F0"/>
                </a:solidFill>
                <a:effectLst/>
                <a:uLnTx/>
                <a:uFillTx/>
                <a:latin typeface="#9Slide03 AmpleSoft Bold" panose="020B0604020202020204" charset="0"/>
              </a:rPr>
              <a:t>*</a:t>
            </a:r>
            <a:r>
              <a:rPr kumimoji="0" lang="en-US" sz="3600" b="0" i="0" u="none" strike="noStrike" kern="1200" cap="none" spc="0" normalizeH="0" baseline="0" noProof="0" dirty="0" err="1">
                <a:ln>
                  <a:noFill/>
                </a:ln>
                <a:solidFill>
                  <a:srgbClr val="00B0F0"/>
                </a:solidFill>
                <a:effectLst/>
                <a:uLnTx/>
                <a:uFillTx/>
                <a:latin typeface="#9Slide03 AmpleSoft Bold" panose="020B0604020202020204" charset="0"/>
              </a:rPr>
              <a:t>Một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số</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hoạt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động</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sản</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xuất</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công</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nghiệp</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khác</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r>
              <a:rPr kumimoji="0" lang="en-US" sz="3600" b="0" i="0" u="none" strike="noStrike" kern="1200" cap="none" spc="0" normalizeH="0" noProof="0" dirty="0" err="1">
                <a:ln>
                  <a:noFill/>
                </a:ln>
                <a:solidFill>
                  <a:srgbClr val="00B0F0"/>
                </a:solidFill>
                <a:effectLst/>
                <a:uLnTx/>
                <a:uFillTx/>
                <a:latin typeface="#9Slide03 AmpleSoft Bold" panose="020B0604020202020204" charset="0"/>
              </a:rPr>
              <a:t>như</a:t>
            </a:r>
            <a:r>
              <a:rPr kumimoji="0" lang="en-US" sz="3600" b="0" i="0" u="none" strike="noStrike" kern="1200" cap="none" spc="0" normalizeH="0" noProof="0" dirty="0">
                <a:ln>
                  <a:noFill/>
                </a:ln>
                <a:solidFill>
                  <a:srgbClr val="00B0F0"/>
                </a:solidFill>
                <a:effectLst/>
                <a:uLnTx/>
                <a:uFillTx/>
                <a:latin typeface="#9Slide03 AmpleSoft Bold" panose="020B0604020202020204" charset="0"/>
              </a:rPr>
              <a:t> :</a:t>
            </a:r>
          </a:p>
          <a:p>
            <a:pPr>
              <a:lnSpc>
                <a:spcPct val="150000"/>
              </a:lnSpc>
            </a:pP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Sản</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xuất</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hàng</a:t>
            </a:r>
            <a:r>
              <a:rPr lang="vi-VN" sz="3600" dirty="0">
                <a:solidFill>
                  <a:srgbClr val="FF0000"/>
                </a:solidFill>
                <a:latin typeface="#9Slide03 AmpleSoft Bold" panose="020B0604020202020204" charset="0"/>
              </a:rPr>
              <a:t> tiêu </a:t>
            </a:r>
            <a:r>
              <a:rPr lang="vi-VN" sz="3600" dirty="0" err="1">
                <a:solidFill>
                  <a:srgbClr val="FF0000"/>
                </a:solidFill>
                <a:latin typeface="#9Slide03 AmpleSoft Bold" panose="020B0604020202020204" charset="0"/>
              </a:rPr>
              <a:t>dùng</a:t>
            </a:r>
            <a:r>
              <a:rPr lang="vi-VN" sz="3600" dirty="0">
                <a:solidFill>
                  <a:srgbClr val="FF0000"/>
                </a:solidFill>
                <a:latin typeface="#9Slide03 AmpleSoft Bold" panose="020B0604020202020204" charset="0"/>
              </a:rPr>
              <a:t>: </a:t>
            </a:r>
            <a:r>
              <a:rPr lang="vi-VN" sz="3600" dirty="0" err="1">
                <a:solidFill>
                  <a:srgbClr val="00B0F0"/>
                </a:solidFill>
                <a:latin typeface="#9Slide03 AmpleSoft Bold" panose="020B0604020202020204" charset="0"/>
              </a:rPr>
              <a:t>sản</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xuất</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giày</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dép</a:t>
            </a:r>
            <a:r>
              <a:rPr lang="vi-VN" sz="3600" dirty="0">
                <a:solidFill>
                  <a:srgbClr val="00B0F0"/>
                </a:solidFill>
                <a:latin typeface="#9Slide03 AmpleSoft Bold" panose="020B0604020202020204" charset="0"/>
              </a:rPr>
              <a:t>, ….</a:t>
            </a:r>
          </a:p>
          <a:p>
            <a:pPr>
              <a:lnSpc>
                <a:spcPct val="150000"/>
              </a:lnSpc>
            </a:pP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Chế</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biến</a:t>
            </a:r>
            <a:r>
              <a:rPr lang="vi-VN" sz="3600" dirty="0">
                <a:solidFill>
                  <a:srgbClr val="FF0000"/>
                </a:solidFill>
                <a:latin typeface="#9Slide03 AmpleSoft Bold" panose="020B0604020202020204" charset="0"/>
              </a:rPr>
              <a:t> lương </a:t>
            </a:r>
            <a:r>
              <a:rPr lang="vi-VN" sz="3600" dirty="0" err="1">
                <a:solidFill>
                  <a:srgbClr val="FF0000"/>
                </a:solidFill>
                <a:latin typeface="#9Slide03 AmpleSoft Bold" panose="020B0604020202020204" charset="0"/>
              </a:rPr>
              <a:t>thực</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thực</a:t>
            </a:r>
            <a:r>
              <a:rPr lang="vi-VN" sz="3600" dirty="0">
                <a:solidFill>
                  <a:srgbClr val="FF0000"/>
                </a:solidFill>
                <a:latin typeface="#9Slide03 AmpleSoft Bold" panose="020B0604020202020204" charset="0"/>
              </a:rPr>
              <a:t> </a:t>
            </a:r>
            <a:r>
              <a:rPr lang="vi-VN" sz="3600" dirty="0" err="1">
                <a:solidFill>
                  <a:srgbClr val="FF0000"/>
                </a:solidFill>
                <a:latin typeface="#9Slide03 AmpleSoft Bold" panose="020B0604020202020204" charset="0"/>
              </a:rPr>
              <a:t>phẩm</a:t>
            </a:r>
            <a:r>
              <a:rPr lang="vi-VN" sz="3600" dirty="0">
                <a:solidFill>
                  <a:srgbClr val="FF0000"/>
                </a:solidFill>
                <a:latin typeface="#9Slide03 AmpleSoft Bold" panose="020B0604020202020204" charset="0"/>
              </a:rPr>
              <a:t>: </a:t>
            </a:r>
            <a:r>
              <a:rPr lang="vi-VN" sz="3600" dirty="0" err="1">
                <a:solidFill>
                  <a:srgbClr val="00B0F0"/>
                </a:solidFill>
                <a:latin typeface="#9Slide03 AmpleSoft Bold" panose="020B0604020202020204" charset="0"/>
              </a:rPr>
              <a:t>Chế</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biến</a:t>
            </a:r>
            <a:r>
              <a:rPr lang="vi-VN" sz="3600" dirty="0">
                <a:solidFill>
                  <a:srgbClr val="00B0F0"/>
                </a:solidFill>
                <a:latin typeface="#9Slide03 AmpleSoft Bold" panose="020B0604020202020204" charset="0"/>
              </a:rPr>
              <a:t> </a:t>
            </a:r>
            <a:r>
              <a:rPr lang="vi-VN" sz="3600" dirty="0" err="1">
                <a:solidFill>
                  <a:srgbClr val="00B0F0"/>
                </a:solidFill>
                <a:latin typeface="#9Slide03 AmpleSoft Bold" panose="020B0604020202020204" charset="0"/>
              </a:rPr>
              <a:t>cà</a:t>
            </a:r>
            <a:r>
              <a:rPr lang="vi-VN" sz="3600" dirty="0">
                <a:solidFill>
                  <a:srgbClr val="00B0F0"/>
                </a:solidFill>
                <a:latin typeface="#9Slide03 AmpleSoft Bold" panose="020B0604020202020204" charset="0"/>
              </a:rPr>
              <a:t> phê, </a:t>
            </a:r>
            <a:r>
              <a:rPr lang="vi-VN" sz="3600" err="1">
                <a:solidFill>
                  <a:srgbClr val="00B0F0"/>
                </a:solidFill>
                <a:latin typeface="#9Slide03 AmpleSoft Bold" panose="020B0604020202020204" charset="0"/>
              </a:rPr>
              <a:t>chè</a:t>
            </a:r>
            <a:r>
              <a:rPr lang="vi-VN" sz="3600">
                <a:solidFill>
                  <a:srgbClr val="00B0F0"/>
                </a:solidFill>
                <a:latin typeface="#9Slide03 AmpleSoft Bold" panose="020B0604020202020204" charset="0"/>
              </a:rPr>
              <a:t>,…</a:t>
            </a:r>
            <a:endParaRPr lang="vi-VN" sz="3600" dirty="0">
              <a:solidFill>
                <a:srgbClr val="00B0F0"/>
              </a:solidFill>
              <a:latin typeface="#9Slide03 AmpleSoft Bold" panose="020B0604020202020204" charset="0"/>
            </a:endParaRPr>
          </a:p>
        </p:txBody>
      </p:sp>
      <p:pic>
        <p:nvPicPr>
          <p:cNvPr id="16" name="Picture 15">
            <a:extLst>
              <a:ext uri="{FF2B5EF4-FFF2-40B4-BE49-F238E27FC236}">
                <a16:creationId xmlns:a16="http://schemas.microsoft.com/office/drawing/2014/main" id="{80C09811-3776-82F5-BEB5-83DBE83362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479"/>
          <a:stretch/>
        </p:blipFill>
        <p:spPr>
          <a:xfrm>
            <a:off x="2745451" y="7147275"/>
            <a:ext cx="3429000" cy="3582820"/>
          </a:xfrm>
          <a:prstGeom prst="rect">
            <a:avLst/>
          </a:prstGeom>
        </p:spPr>
      </p:pic>
    </p:spTree>
    <p:extLst>
      <p:ext uri="{BB962C8B-B14F-4D97-AF65-F5344CB8AC3E}">
        <p14:creationId xmlns:p14="http://schemas.microsoft.com/office/powerpoint/2010/main" val="136431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3"/>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a:extLst>
              <a:ext uri="{FF2B5EF4-FFF2-40B4-BE49-F238E27FC236}">
                <a16:creationId xmlns:a16="http://schemas.microsoft.com/office/drawing/2014/main" id="{3B4C4071-A0CD-01C7-DEB5-FFF9277EFAB6}"/>
              </a:ext>
            </a:extLst>
          </p:cNvPr>
          <p:cNvPicPr>
            <a:picLocks noChangeAspect="1"/>
          </p:cNvPicPr>
          <p:nvPr/>
        </p:nvPicPr>
        <p:blipFill>
          <a:blip r:embed="rId2"/>
          <a:stretch>
            <a:fillRect/>
          </a:stretch>
        </p:blipFill>
        <p:spPr>
          <a:xfrm>
            <a:off x="-334297" y="-22899"/>
            <a:ext cx="2057400" cy="1409436"/>
          </a:xfrm>
          <a:prstGeom prst="rect">
            <a:avLst/>
          </a:prstGeom>
          <a:ln>
            <a:noFill/>
          </a:ln>
          <a:effectLst>
            <a:softEdge rad="112500"/>
          </a:effectLst>
        </p:spPr>
      </p:pic>
      <p:sp>
        <p:nvSpPr>
          <p:cNvPr id="4" name="TextBox 3">
            <a:extLst>
              <a:ext uri="{FF2B5EF4-FFF2-40B4-BE49-F238E27FC236}">
                <a16:creationId xmlns:a16="http://schemas.microsoft.com/office/drawing/2014/main" id="{67CF4AD0-AB2B-1431-A53A-0B0D0E3666ED}"/>
              </a:ext>
            </a:extLst>
          </p:cNvPr>
          <p:cNvSpPr txBox="1"/>
          <p:nvPr/>
        </p:nvSpPr>
        <p:spPr>
          <a:xfrm>
            <a:off x="1066800" y="100443"/>
            <a:ext cx="15316200" cy="282630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en-US" sz="4000" dirty="0">
                <a:solidFill>
                  <a:srgbClr val="00B050"/>
                </a:solidFill>
                <a:latin typeface="Nunito Black" panose="00000A00000000000000" pitchFamily="2" charset="0"/>
              </a:rPr>
              <a:t>    </a:t>
            </a:r>
            <a:r>
              <a:rPr lang="vi-VN" sz="4000" dirty="0">
                <a:solidFill>
                  <a:srgbClr val="00B050"/>
                </a:solidFill>
                <a:latin typeface="Nunito Black" panose="00000A00000000000000" pitchFamily="2" charset="0"/>
              </a:rPr>
              <a:t>Chia </a:t>
            </a:r>
            <a:r>
              <a:rPr lang="vi-VN" sz="4000" dirty="0" err="1">
                <a:solidFill>
                  <a:srgbClr val="00B050"/>
                </a:solidFill>
                <a:latin typeface="Nunito Black" panose="00000A00000000000000" pitchFamily="2" charset="0"/>
              </a:rPr>
              <a:t>sẻ</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một</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số</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hoạt</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động</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sản</a:t>
            </a:r>
            <a:r>
              <a:rPr lang="vi-VN" sz="4000" dirty="0">
                <a:solidFill>
                  <a:srgbClr val="00B050"/>
                </a:solidFill>
                <a:latin typeface="Nunito Black" panose="00000A00000000000000" pitchFamily="2" charset="0"/>
              </a:rPr>
              <a:t> </a:t>
            </a:r>
            <a:r>
              <a:rPr lang="vi-VN" sz="4000" dirty="0" err="1">
                <a:solidFill>
                  <a:srgbClr val="00B050"/>
                </a:solidFill>
                <a:latin typeface="Nunito Black" panose="00000A00000000000000" pitchFamily="2" charset="0"/>
              </a:rPr>
              <a:t>xuất</a:t>
            </a:r>
            <a:r>
              <a:rPr lang="vi-VN" sz="4000" dirty="0">
                <a:solidFill>
                  <a:srgbClr val="00B050"/>
                </a:solidFill>
                <a:latin typeface="Nunito Black" panose="00000A00000000000000" pitchFamily="2" charset="0"/>
              </a:rPr>
              <a:t> công </a:t>
            </a:r>
            <a:r>
              <a:rPr lang="vi-VN" sz="4000" dirty="0" err="1">
                <a:solidFill>
                  <a:srgbClr val="00B050"/>
                </a:solidFill>
                <a:latin typeface="Nunito Black" panose="00000A00000000000000" pitchFamily="2" charset="0"/>
              </a:rPr>
              <a:t>nghiệp</a:t>
            </a:r>
            <a:r>
              <a:rPr lang="vi-VN" sz="4000" dirty="0">
                <a:solidFill>
                  <a:srgbClr val="00B050"/>
                </a:solidFill>
                <a:latin typeface="Nunito Black" panose="00000A00000000000000" pitchFamily="2" charset="0"/>
              </a:rPr>
              <a:t> ở </a:t>
            </a:r>
            <a:r>
              <a:rPr lang="vi-VN" sz="4000" dirty="0" err="1">
                <a:solidFill>
                  <a:srgbClr val="00B050"/>
                </a:solidFill>
                <a:latin typeface="Nunito Black" panose="00000A00000000000000" pitchFamily="2" charset="0"/>
              </a:rPr>
              <a:t>địa</a:t>
            </a:r>
            <a:r>
              <a:rPr lang="vi-VN" sz="4000" dirty="0">
                <a:solidFill>
                  <a:srgbClr val="00B050"/>
                </a:solidFill>
                <a:latin typeface="Nunito Black" panose="00000A00000000000000" pitchFamily="2" charset="0"/>
              </a:rPr>
              <a:t> phương em theo </a:t>
            </a:r>
            <a:r>
              <a:rPr lang="vi-VN" sz="4000" dirty="0" err="1">
                <a:solidFill>
                  <a:srgbClr val="00B050"/>
                </a:solidFill>
                <a:latin typeface="Nunito Black" panose="00000A00000000000000" pitchFamily="2" charset="0"/>
              </a:rPr>
              <a:t>gợi</a:t>
            </a:r>
            <a:r>
              <a:rPr lang="vi-VN" sz="4000" dirty="0">
                <a:solidFill>
                  <a:srgbClr val="00B050"/>
                </a:solidFill>
                <a:latin typeface="Nunito Black" panose="00000A00000000000000" pitchFamily="2" charset="0"/>
              </a:rPr>
              <a:t> ý sau:</a:t>
            </a:r>
            <a:endParaRPr lang="en-US" sz="4000" dirty="0">
              <a:solidFill>
                <a:srgbClr val="00B050"/>
              </a:solidFill>
              <a:latin typeface="Nunito Black" panose="00000A00000000000000" pitchFamily="2" charset="0"/>
            </a:endParaRPr>
          </a:p>
          <a:p>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Tên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và</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phẩm</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của</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hoạt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động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xuất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công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nghiệp</a:t>
            </a:r>
            <a:r>
              <a:rPr lang="en-US" sz="4000" dirty="0">
                <a:solidFill>
                  <a:srgbClr val="00B050"/>
                </a:solidFill>
                <a:latin typeface="Nunito Black" panose="00000A00000000000000" pitchFamily="2" charset="0"/>
              </a:rPr>
              <a:t>.</a:t>
            </a:r>
          </a:p>
          <a:p>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Ích</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lợi</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của</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hoạt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động</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sản</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xuất</a:t>
            </a:r>
            <a:r>
              <a:rPr lang="en-US" sz="4000" dirty="0">
                <a:solidFill>
                  <a:srgbClr val="00B050"/>
                </a:solidFill>
                <a:latin typeface="Nunito Black" panose="00000A00000000000000" pitchFamily="2" charset="0"/>
              </a:rPr>
              <a:t> </a:t>
            </a:r>
            <a:r>
              <a:rPr lang="en-US" sz="4000" dirty="0" err="1">
                <a:solidFill>
                  <a:srgbClr val="00B050"/>
                </a:solidFill>
                <a:latin typeface="Nunito Black" panose="00000A00000000000000" pitchFamily="2" charset="0"/>
              </a:rPr>
              <a:t>đó</a:t>
            </a:r>
            <a:r>
              <a:rPr lang="en-US" sz="4000" dirty="0">
                <a:solidFill>
                  <a:srgbClr val="00B050"/>
                </a:solidFill>
                <a:latin typeface="Nunito Black" panose="00000A00000000000000" pitchFamily="2" charset="0"/>
              </a:rPr>
              <a:t>.</a:t>
            </a:r>
          </a:p>
        </p:txBody>
      </p:sp>
      <p:pic>
        <p:nvPicPr>
          <p:cNvPr id="6" name="Picture 5" descr="A picture containing text, toy, vector graphics&#10;&#10;Description automatically generated">
            <a:extLst>
              <a:ext uri="{FF2B5EF4-FFF2-40B4-BE49-F238E27FC236}">
                <a16:creationId xmlns:a16="http://schemas.microsoft.com/office/drawing/2014/main" id="{29B8AF1B-5724-049F-7ABD-C367381697F1}"/>
              </a:ext>
            </a:extLst>
          </p:cNvPr>
          <p:cNvPicPr>
            <a:picLocks noChangeAspect="1"/>
          </p:cNvPicPr>
          <p:nvPr/>
        </p:nvPicPr>
        <p:blipFill rotWithShape="1">
          <a:blip r:embed="rId3">
            <a:extLst>
              <a:ext uri="{28A0092B-C50C-407E-A947-70E740481C1C}">
                <a14:useLocalDpi xmlns:a14="http://schemas.microsoft.com/office/drawing/2010/main" val="0"/>
              </a:ext>
            </a:extLst>
          </a:blip>
          <a:srcRect t="7618" r="1209" b="22742"/>
          <a:stretch/>
        </p:blipFill>
        <p:spPr>
          <a:xfrm>
            <a:off x="1295400" y="1078199"/>
            <a:ext cx="16992600" cy="9144000"/>
          </a:xfrm>
          <a:prstGeom prst="rect">
            <a:avLst/>
          </a:prstGeom>
        </p:spPr>
      </p:pic>
      <p:graphicFrame>
        <p:nvGraphicFramePr>
          <p:cNvPr id="2" name="Bảng 4">
            <a:extLst>
              <a:ext uri="{FF2B5EF4-FFF2-40B4-BE49-F238E27FC236}">
                <a16:creationId xmlns:a16="http://schemas.microsoft.com/office/drawing/2014/main" id="{42D1B0CE-6969-379F-BCBF-5DF74CB46E27}"/>
              </a:ext>
            </a:extLst>
          </p:cNvPr>
          <p:cNvGraphicFramePr>
            <a:graphicFrameLocks noGrp="1"/>
          </p:cNvGraphicFramePr>
          <p:nvPr>
            <p:extLst>
              <p:ext uri="{D42A27DB-BD31-4B8C-83A1-F6EECF244321}">
                <p14:modId xmlns:p14="http://schemas.microsoft.com/office/powerpoint/2010/main" val="1193940921"/>
              </p:ext>
            </p:extLst>
          </p:nvPr>
        </p:nvGraphicFramePr>
        <p:xfrm>
          <a:off x="1524000" y="3314701"/>
          <a:ext cx="11887200" cy="6705598"/>
        </p:xfrm>
        <a:graphic>
          <a:graphicData uri="http://schemas.openxmlformats.org/drawingml/2006/table">
            <a:tbl>
              <a:tblPr firstRow="1" bandRow="1">
                <a:tableStyleId>{F5AB1C69-6EDB-4FF4-983F-18BD219EF322}</a:tableStyleId>
              </a:tblPr>
              <a:tblGrid>
                <a:gridCol w="5447532">
                  <a:extLst>
                    <a:ext uri="{9D8B030D-6E8A-4147-A177-3AD203B41FA5}">
                      <a16:colId xmlns:a16="http://schemas.microsoft.com/office/drawing/2014/main" val="930856181"/>
                    </a:ext>
                  </a:extLst>
                </a:gridCol>
                <a:gridCol w="3048023">
                  <a:extLst>
                    <a:ext uri="{9D8B030D-6E8A-4147-A177-3AD203B41FA5}">
                      <a16:colId xmlns:a16="http://schemas.microsoft.com/office/drawing/2014/main" val="149741875"/>
                    </a:ext>
                  </a:extLst>
                </a:gridCol>
                <a:gridCol w="3391645">
                  <a:extLst>
                    <a:ext uri="{9D8B030D-6E8A-4147-A177-3AD203B41FA5}">
                      <a16:colId xmlns:a16="http://schemas.microsoft.com/office/drawing/2014/main" val="1035853617"/>
                    </a:ext>
                  </a:extLst>
                </a:gridCol>
              </a:tblGrid>
              <a:tr h="1152151">
                <a:tc>
                  <a:txBody>
                    <a:bodyPr/>
                    <a:lstStyle/>
                    <a:p>
                      <a:pPr algn="ctr" fontAlgn="t"/>
                      <a:r>
                        <a:rPr lang="en-US" sz="3200" b="1" kern="1200" dirty="0" err="1">
                          <a:solidFill>
                            <a:schemeClr val="bg1"/>
                          </a:solidFill>
                          <a:effectLst/>
                          <a:latin typeface="Nunito Black" panose="00000A00000000000000" pitchFamily="2" charset="0"/>
                        </a:rPr>
                        <a:t>Hoạt</a:t>
                      </a:r>
                      <a:r>
                        <a:rPr lang="en-US" sz="3200" b="1" kern="1200" dirty="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động</a:t>
                      </a:r>
                      <a:r>
                        <a:rPr lang="en-US" sz="3200" b="1" kern="1200" dirty="0">
                          <a:solidFill>
                            <a:schemeClr val="bg1"/>
                          </a:solidFill>
                          <a:effectLst/>
                          <a:latin typeface="Nunito Black" panose="00000A00000000000000" pitchFamily="2" charset="0"/>
                        </a:rPr>
                        <a:t> </a:t>
                      </a:r>
                      <a:r>
                        <a:rPr lang="en-US" sz="3200" b="1" kern="1200" err="1">
                          <a:solidFill>
                            <a:schemeClr val="bg1"/>
                          </a:solidFill>
                          <a:effectLst/>
                          <a:latin typeface="Nunito Black" panose="00000A00000000000000" pitchFamily="2" charset="0"/>
                        </a:rPr>
                        <a:t>sản</a:t>
                      </a:r>
                      <a:r>
                        <a:rPr lang="en-US" sz="3200" b="1" kern="1200">
                          <a:solidFill>
                            <a:schemeClr val="bg1"/>
                          </a:solidFill>
                          <a:effectLst/>
                          <a:latin typeface="Nunito Black" panose="00000A00000000000000" pitchFamily="2" charset="0"/>
                        </a:rPr>
                        <a:t> xuất</a:t>
                      </a:r>
                    </a:p>
                    <a:p>
                      <a:pPr algn="ctr" fontAlgn="t"/>
                      <a:r>
                        <a:rPr lang="en-US" sz="3200" b="1" kern="120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công</a:t>
                      </a:r>
                      <a:r>
                        <a:rPr lang="en-US" sz="3200" b="1" kern="1200" dirty="0">
                          <a:solidFill>
                            <a:schemeClr val="bg1"/>
                          </a:solidFill>
                          <a:effectLst/>
                          <a:latin typeface="Nunito Black" panose="00000A00000000000000" pitchFamily="2" charset="0"/>
                        </a:rPr>
                        <a:t> </a:t>
                      </a:r>
                      <a:r>
                        <a:rPr lang="en-US" sz="3200" b="1" kern="1200" dirty="0" err="1">
                          <a:solidFill>
                            <a:schemeClr val="bg1"/>
                          </a:solidFill>
                          <a:effectLst/>
                          <a:latin typeface="Nunito Black" panose="00000A00000000000000" pitchFamily="2" charset="0"/>
                        </a:rPr>
                        <a:t>nghiệp</a:t>
                      </a:r>
                      <a:endParaRPr lang="en-US" sz="3200" b="1" dirty="0">
                        <a:solidFill>
                          <a:schemeClr val="bg1"/>
                        </a:solidFill>
                        <a:effectLst/>
                        <a:latin typeface="Nunito Black" panose="00000A00000000000000" pitchFamily="2" charset="0"/>
                      </a:endParaRPr>
                    </a:p>
                  </a:txBody>
                  <a:tcPr marL="47625" marR="47625" marT="47625" marB="47625" anchor="ctr"/>
                </a:tc>
                <a:tc>
                  <a:txBody>
                    <a:bodyPr/>
                    <a:lstStyle/>
                    <a:p>
                      <a:pPr algn="ctr" fontAlgn="t"/>
                      <a:r>
                        <a:rPr lang="en-US" sz="3200" b="1">
                          <a:solidFill>
                            <a:schemeClr val="bg1"/>
                          </a:solidFill>
                          <a:effectLst/>
                          <a:latin typeface="Nunito Black" panose="00000A00000000000000" pitchFamily="2" charset="0"/>
                        </a:rPr>
                        <a:t>Tên </a:t>
                      </a:r>
                      <a:r>
                        <a:rPr lang="en-US" sz="3200" b="1" dirty="0" err="1">
                          <a:solidFill>
                            <a:schemeClr val="bg1"/>
                          </a:solidFill>
                          <a:effectLst/>
                          <a:latin typeface="Nunito Black" panose="00000A00000000000000" pitchFamily="2" charset="0"/>
                        </a:rPr>
                        <a:t>sản</a:t>
                      </a:r>
                      <a:r>
                        <a:rPr lang="en-US" sz="3200" b="1" dirty="0">
                          <a:solidFill>
                            <a:schemeClr val="bg1"/>
                          </a:solidFill>
                          <a:effectLst/>
                          <a:latin typeface="Nunito Black" panose="00000A00000000000000" pitchFamily="2" charset="0"/>
                        </a:rPr>
                        <a:t> </a:t>
                      </a:r>
                      <a:r>
                        <a:rPr lang="en-US" sz="3200" b="1" dirty="0" err="1">
                          <a:solidFill>
                            <a:schemeClr val="bg1"/>
                          </a:solidFill>
                          <a:effectLst/>
                          <a:latin typeface="Nunito Black" panose="00000A00000000000000" pitchFamily="2" charset="0"/>
                        </a:rPr>
                        <a:t>phẩm</a:t>
                      </a:r>
                      <a:endParaRPr lang="en-US" sz="3200" dirty="0">
                        <a:solidFill>
                          <a:schemeClr val="bg1"/>
                        </a:solidFill>
                        <a:effectLst/>
                        <a:latin typeface="Nunito Black" panose="00000A00000000000000" pitchFamily="2" charset="0"/>
                      </a:endParaRPr>
                    </a:p>
                  </a:txBody>
                  <a:tcPr marL="47625" marR="47625" marT="47625" marB="47625" anchor="ctr"/>
                </a:tc>
                <a:tc>
                  <a:txBody>
                    <a:bodyPr/>
                    <a:lstStyle/>
                    <a:p>
                      <a:pPr algn="ctr" fontAlgn="t"/>
                      <a:r>
                        <a:rPr lang="en-US" sz="3200" b="1" kern="1200">
                          <a:solidFill>
                            <a:schemeClr val="bg1"/>
                          </a:solidFill>
                          <a:effectLst/>
                          <a:latin typeface="Nunito Black" panose="00000A00000000000000" pitchFamily="2" charset="0"/>
                        </a:rPr>
                        <a:t>Ích </a:t>
                      </a:r>
                      <a:r>
                        <a:rPr lang="en-US" sz="3200" b="1" kern="1200" dirty="0" err="1">
                          <a:solidFill>
                            <a:schemeClr val="bg1"/>
                          </a:solidFill>
                          <a:effectLst/>
                          <a:latin typeface="Nunito Black" panose="00000A00000000000000" pitchFamily="2" charset="0"/>
                        </a:rPr>
                        <a:t>lợi</a:t>
                      </a:r>
                      <a:endParaRPr lang="en-US" sz="3200" b="1" dirty="0">
                        <a:solidFill>
                          <a:schemeClr val="bg1"/>
                        </a:solidFill>
                        <a:effectLst/>
                        <a:latin typeface="Nunito Black" panose="00000A00000000000000" pitchFamily="2" charset="0"/>
                      </a:endParaRPr>
                    </a:p>
                  </a:txBody>
                  <a:tcPr marL="47625" marR="47625" marT="47625" marB="47625" anchor="ctr"/>
                </a:tc>
                <a:extLst>
                  <a:ext uri="{0D108BD9-81ED-4DB2-BD59-A6C34878D82A}">
                    <a16:rowId xmlns:a16="http://schemas.microsoft.com/office/drawing/2014/main" val="751005967"/>
                  </a:ext>
                </a:extLst>
              </a:tr>
              <a:tr h="1939386">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vi-VN"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endParaRPr>
                    </a:p>
                    <a:p>
                      <a:pPr fontAlgn="t"/>
                      <a:endParaRPr lang="en-US" sz="2800" b="1" dirty="0">
                        <a:effectLst/>
                      </a:endParaRPr>
                    </a:p>
                    <a:p>
                      <a:pPr fontAlgn="t"/>
                      <a:endParaRPr lang="en-US" sz="2800" b="1" dirty="0">
                        <a:effectLst/>
                      </a:endParaRPr>
                    </a:p>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230762641"/>
                  </a:ext>
                </a:extLst>
              </a:tr>
              <a:tr h="1144510">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3576147864"/>
                  </a:ext>
                </a:extLst>
              </a:tr>
              <a:tr h="132504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3004683676"/>
                  </a:ext>
                </a:extLst>
              </a:tr>
              <a:tr h="1144510">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nchor="ctr"/>
                </a:tc>
                <a:extLst>
                  <a:ext uri="{0D108BD9-81ED-4DB2-BD59-A6C34878D82A}">
                    <a16:rowId xmlns:a16="http://schemas.microsoft.com/office/drawing/2014/main" val="1965663804"/>
                  </a:ext>
                </a:extLst>
              </a:tr>
            </a:tbl>
          </a:graphicData>
        </a:graphic>
      </p:graphicFrame>
      <p:sp>
        <p:nvSpPr>
          <p:cNvPr id="9" name="Rectangle 8">
            <a:extLst>
              <a:ext uri="{FF2B5EF4-FFF2-40B4-BE49-F238E27FC236}">
                <a16:creationId xmlns:a16="http://schemas.microsoft.com/office/drawing/2014/main" id="{CCCE7CF3-A808-0603-0AA4-274C13776494}"/>
              </a:ext>
            </a:extLst>
          </p:cNvPr>
          <p:cNvSpPr/>
          <p:nvPr/>
        </p:nvSpPr>
        <p:spPr>
          <a:xfrm>
            <a:off x="0" y="0"/>
            <a:ext cx="18288000" cy="1028700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Cloud 5">
            <a:extLst>
              <a:ext uri="{FF2B5EF4-FFF2-40B4-BE49-F238E27FC236}">
                <a16:creationId xmlns:a16="http://schemas.microsoft.com/office/drawing/2014/main" id="{84CBA79B-ECCF-3680-C2D1-0BBB12A755A8}"/>
              </a:ext>
            </a:extLst>
          </p:cNvPr>
          <p:cNvSpPr/>
          <p:nvPr/>
        </p:nvSpPr>
        <p:spPr>
          <a:xfrm rot="21221114">
            <a:off x="11784084" y="5506862"/>
            <a:ext cx="3922826"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cá</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nhân</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1792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2FC1C0D6-7AE6-ECD1-DB41-B1CEF38F036B}"/>
              </a:ext>
            </a:extLst>
          </p:cNvPr>
          <p:cNvPicPr>
            <a:picLocks noChangeAspect="1"/>
          </p:cNvPicPr>
          <p:nvPr/>
        </p:nvPicPr>
        <p:blipFill>
          <a:blip r:embed="rId2"/>
          <a:stretch>
            <a:fillRect/>
          </a:stretch>
        </p:blipFill>
        <p:spPr>
          <a:xfrm>
            <a:off x="-334297" y="-22899"/>
            <a:ext cx="2057400" cy="1409436"/>
          </a:xfrm>
          <a:prstGeom prst="rect">
            <a:avLst/>
          </a:prstGeom>
          <a:ln>
            <a:noFill/>
          </a:ln>
          <a:effectLst>
            <a:softEdge rad="112500"/>
          </a:effectLst>
        </p:spPr>
      </p:pic>
      <p:sp>
        <p:nvSpPr>
          <p:cNvPr id="3" name="TextBox 2">
            <a:extLst>
              <a:ext uri="{FF2B5EF4-FFF2-40B4-BE49-F238E27FC236}">
                <a16:creationId xmlns:a16="http://schemas.microsoft.com/office/drawing/2014/main" id="{A8E17F55-F011-CF51-439F-EF52D1144153}"/>
              </a:ext>
            </a:extLst>
          </p:cNvPr>
          <p:cNvSpPr txBox="1"/>
          <p:nvPr/>
        </p:nvSpPr>
        <p:spPr>
          <a:xfrm>
            <a:off x="1066800" y="100443"/>
            <a:ext cx="15316200" cy="282630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r>
              <a:rPr lang="en-US" sz="4000" dirty="0">
                <a:solidFill>
                  <a:srgbClr val="FF0000"/>
                </a:solidFill>
                <a:latin typeface="Nunito Black" panose="00000A00000000000000" pitchFamily="2" charset="0"/>
              </a:rPr>
              <a:t>    </a:t>
            </a:r>
            <a:r>
              <a:rPr lang="vi-VN" sz="4000" dirty="0">
                <a:solidFill>
                  <a:srgbClr val="FF0000"/>
                </a:solidFill>
                <a:latin typeface="Nunito Black" panose="00000A00000000000000" pitchFamily="2" charset="0"/>
              </a:rPr>
              <a:t>Chia </a:t>
            </a:r>
            <a:r>
              <a:rPr lang="vi-VN" sz="4000" dirty="0" err="1">
                <a:solidFill>
                  <a:srgbClr val="FF0000"/>
                </a:solidFill>
                <a:latin typeface="Nunito Black" panose="00000A00000000000000" pitchFamily="2" charset="0"/>
              </a:rPr>
              <a:t>sẻ</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một</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số</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hoạt</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động</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sản</a:t>
            </a:r>
            <a:r>
              <a:rPr lang="vi-VN" sz="4000" dirty="0">
                <a:solidFill>
                  <a:srgbClr val="FF0000"/>
                </a:solidFill>
                <a:latin typeface="Nunito Black" panose="00000A00000000000000" pitchFamily="2" charset="0"/>
              </a:rPr>
              <a:t> </a:t>
            </a:r>
            <a:r>
              <a:rPr lang="vi-VN" sz="4000" dirty="0" err="1">
                <a:solidFill>
                  <a:srgbClr val="FF0000"/>
                </a:solidFill>
                <a:latin typeface="Nunito Black" panose="00000A00000000000000" pitchFamily="2" charset="0"/>
              </a:rPr>
              <a:t>xuất</a:t>
            </a:r>
            <a:r>
              <a:rPr lang="vi-VN" sz="4000" dirty="0">
                <a:solidFill>
                  <a:srgbClr val="FF0000"/>
                </a:solidFill>
                <a:latin typeface="Nunito Black" panose="00000A00000000000000" pitchFamily="2" charset="0"/>
              </a:rPr>
              <a:t> công </a:t>
            </a:r>
            <a:r>
              <a:rPr lang="vi-VN" sz="4000" dirty="0" err="1">
                <a:solidFill>
                  <a:srgbClr val="FF0000"/>
                </a:solidFill>
                <a:latin typeface="Nunito Black" panose="00000A00000000000000" pitchFamily="2" charset="0"/>
              </a:rPr>
              <a:t>nghiệp</a:t>
            </a:r>
            <a:r>
              <a:rPr lang="vi-VN" sz="4000" dirty="0">
                <a:solidFill>
                  <a:srgbClr val="FF0000"/>
                </a:solidFill>
                <a:latin typeface="Nunito Black" panose="00000A00000000000000" pitchFamily="2" charset="0"/>
              </a:rPr>
              <a:t> ở </a:t>
            </a:r>
            <a:r>
              <a:rPr lang="vi-VN" sz="4000" dirty="0" err="1">
                <a:solidFill>
                  <a:srgbClr val="FF0000"/>
                </a:solidFill>
                <a:latin typeface="Nunito Black" panose="00000A00000000000000" pitchFamily="2" charset="0"/>
              </a:rPr>
              <a:t>địa</a:t>
            </a:r>
            <a:r>
              <a:rPr lang="vi-VN" sz="4000" dirty="0">
                <a:solidFill>
                  <a:srgbClr val="FF0000"/>
                </a:solidFill>
                <a:latin typeface="Nunito Black" panose="00000A00000000000000" pitchFamily="2" charset="0"/>
              </a:rPr>
              <a:t> phương em theo </a:t>
            </a:r>
            <a:r>
              <a:rPr lang="vi-VN" sz="4000" dirty="0" err="1">
                <a:solidFill>
                  <a:srgbClr val="FF0000"/>
                </a:solidFill>
                <a:latin typeface="Nunito Black" panose="00000A00000000000000" pitchFamily="2" charset="0"/>
              </a:rPr>
              <a:t>gợi</a:t>
            </a:r>
            <a:r>
              <a:rPr lang="vi-VN" sz="4000" dirty="0">
                <a:solidFill>
                  <a:srgbClr val="FF0000"/>
                </a:solidFill>
                <a:latin typeface="Nunito Black" panose="00000A00000000000000" pitchFamily="2" charset="0"/>
              </a:rPr>
              <a:t> ý sau:</a:t>
            </a:r>
            <a:endParaRPr lang="en-US" sz="4000" dirty="0">
              <a:solidFill>
                <a:srgbClr val="FF0000"/>
              </a:solidFill>
              <a:latin typeface="Nunito Black" panose="00000A00000000000000" pitchFamily="2" charset="0"/>
            </a:endParaRPr>
          </a:p>
          <a:p>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Tên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và</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phẩm</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của</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hoạt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động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xuất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công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nghiệp</a:t>
            </a:r>
            <a:r>
              <a:rPr lang="en-US" sz="4000" dirty="0">
                <a:solidFill>
                  <a:srgbClr val="FF0000"/>
                </a:solidFill>
                <a:latin typeface="Nunito Black" panose="00000A00000000000000" pitchFamily="2" charset="0"/>
              </a:rPr>
              <a:t>.</a:t>
            </a:r>
          </a:p>
          <a:p>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Ích</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lợi</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của</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hoạt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động</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sản</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xuất</a:t>
            </a:r>
            <a:r>
              <a:rPr lang="en-US" sz="4000" dirty="0">
                <a:solidFill>
                  <a:srgbClr val="FF0000"/>
                </a:solidFill>
                <a:latin typeface="Nunito Black" panose="00000A00000000000000" pitchFamily="2" charset="0"/>
              </a:rPr>
              <a:t> </a:t>
            </a:r>
            <a:r>
              <a:rPr lang="en-US" sz="4000" dirty="0" err="1">
                <a:solidFill>
                  <a:srgbClr val="FF0000"/>
                </a:solidFill>
                <a:latin typeface="Nunito Black" panose="00000A00000000000000" pitchFamily="2" charset="0"/>
              </a:rPr>
              <a:t>đó</a:t>
            </a:r>
            <a:r>
              <a:rPr lang="en-US" sz="4000" dirty="0">
                <a:solidFill>
                  <a:srgbClr val="FF0000"/>
                </a:solidFill>
                <a:latin typeface="Nunito Black" panose="00000A00000000000000" pitchFamily="2" charset="0"/>
              </a:rPr>
              <a:t>.</a:t>
            </a:r>
          </a:p>
        </p:txBody>
      </p:sp>
      <p:sp>
        <p:nvSpPr>
          <p:cNvPr id="6" name="Rectangle 5">
            <a:extLst>
              <a:ext uri="{FF2B5EF4-FFF2-40B4-BE49-F238E27FC236}">
                <a16:creationId xmlns:a16="http://schemas.microsoft.com/office/drawing/2014/main" id="{AC1F950F-C271-F58B-03A4-B91F18BB3710}"/>
              </a:ext>
            </a:extLst>
          </p:cNvPr>
          <p:cNvSpPr/>
          <p:nvPr/>
        </p:nvSpPr>
        <p:spPr>
          <a:xfrm>
            <a:off x="0" y="0"/>
            <a:ext cx="18288000" cy="10287000"/>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Bảng 4">
            <a:extLst>
              <a:ext uri="{FF2B5EF4-FFF2-40B4-BE49-F238E27FC236}">
                <a16:creationId xmlns:a16="http://schemas.microsoft.com/office/drawing/2014/main" id="{643E9EE2-D1A3-E729-EE8E-E750BE91CED0}"/>
              </a:ext>
            </a:extLst>
          </p:cNvPr>
          <p:cNvGraphicFramePr>
            <a:graphicFrameLocks noGrp="1"/>
          </p:cNvGraphicFramePr>
          <p:nvPr>
            <p:extLst>
              <p:ext uri="{D42A27DB-BD31-4B8C-83A1-F6EECF244321}">
                <p14:modId xmlns:p14="http://schemas.microsoft.com/office/powerpoint/2010/main" val="275597781"/>
              </p:ext>
            </p:extLst>
          </p:nvPr>
        </p:nvGraphicFramePr>
        <p:xfrm>
          <a:off x="316176" y="3238501"/>
          <a:ext cx="14390424" cy="6916926"/>
        </p:xfrm>
        <a:graphic>
          <a:graphicData uri="http://schemas.openxmlformats.org/drawingml/2006/table">
            <a:tbl>
              <a:tblPr firstRow="1" bandRow="1">
                <a:tableStyleId>{F5AB1C69-6EDB-4FF4-983F-18BD219EF322}</a:tableStyleId>
              </a:tblPr>
              <a:tblGrid>
                <a:gridCol w="4796808">
                  <a:extLst>
                    <a:ext uri="{9D8B030D-6E8A-4147-A177-3AD203B41FA5}">
                      <a16:colId xmlns:a16="http://schemas.microsoft.com/office/drawing/2014/main" val="930856181"/>
                    </a:ext>
                  </a:extLst>
                </a:gridCol>
                <a:gridCol w="4347192">
                  <a:extLst>
                    <a:ext uri="{9D8B030D-6E8A-4147-A177-3AD203B41FA5}">
                      <a16:colId xmlns:a16="http://schemas.microsoft.com/office/drawing/2014/main" val="149741875"/>
                    </a:ext>
                  </a:extLst>
                </a:gridCol>
                <a:gridCol w="5246424">
                  <a:extLst>
                    <a:ext uri="{9D8B030D-6E8A-4147-A177-3AD203B41FA5}">
                      <a16:colId xmlns:a16="http://schemas.microsoft.com/office/drawing/2014/main" val="1035853617"/>
                    </a:ext>
                  </a:extLst>
                </a:gridCol>
              </a:tblGrid>
              <a:tr h="1382290">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Hoạt</a:t>
                      </a:r>
                      <a:r>
                        <a:rPr lang="en-US" sz="4000" b="1" dirty="0">
                          <a:solidFill>
                            <a:schemeClr val="bg1"/>
                          </a:solidFill>
                          <a:effectLst/>
                        </a:rPr>
                        <a:t> </a:t>
                      </a:r>
                      <a:r>
                        <a:rPr lang="en-US" sz="4000" b="1" dirty="0" err="1">
                          <a:solidFill>
                            <a:schemeClr val="bg1"/>
                          </a:solidFill>
                          <a:effectLst/>
                        </a:rPr>
                        <a:t>động</a:t>
                      </a:r>
                      <a:r>
                        <a:rPr lang="en-US" sz="4000" b="1" dirty="0">
                          <a:solidFill>
                            <a:schemeClr val="bg1"/>
                          </a:solidFill>
                          <a:effectLst/>
                        </a:rPr>
                        <a:t> </a:t>
                      </a:r>
                      <a:r>
                        <a:rPr lang="en-US" sz="4000" b="1" dirty="0" err="1">
                          <a:solidFill>
                            <a:schemeClr val="bg1"/>
                          </a:solidFill>
                          <a:effectLst/>
                        </a:rPr>
                        <a:t>sản</a:t>
                      </a:r>
                      <a:r>
                        <a:rPr lang="en-US" sz="4000" b="1" dirty="0">
                          <a:solidFill>
                            <a:schemeClr val="bg1"/>
                          </a:solidFill>
                          <a:effectLst/>
                        </a:rPr>
                        <a:t> </a:t>
                      </a:r>
                      <a:r>
                        <a:rPr lang="en-US" sz="4000" b="1" dirty="0" err="1">
                          <a:solidFill>
                            <a:schemeClr val="bg1"/>
                          </a:solidFill>
                          <a:effectLst/>
                        </a:rPr>
                        <a:t>xuất</a:t>
                      </a:r>
                      <a:endParaRPr lang="en-US" sz="4000" dirty="0">
                        <a:solidFill>
                          <a:schemeClr val="bg1"/>
                        </a:solidFill>
                        <a:effectLst/>
                        <a:latin typeface="#9Slide03 AmpleSoft Bold" panose="020B0604020202020204" charset="0"/>
                      </a:endParaRPr>
                    </a:p>
                  </a:txBody>
                  <a:tcPr marL="47625" marR="47625" marT="47625" marB="47625" anchor="ctr"/>
                </a:tc>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Tên</a:t>
                      </a:r>
                      <a:r>
                        <a:rPr lang="en-US" sz="4000" b="1" dirty="0">
                          <a:solidFill>
                            <a:schemeClr val="bg1"/>
                          </a:solidFill>
                          <a:effectLst/>
                        </a:rPr>
                        <a:t> </a:t>
                      </a:r>
                      <a:r>
                        <a:rPr lang="en-US" sz="4000" b="1" dirty="0" err="1">
                          <a:solidFill>
                            <a:schemeClr val="bg1"/>
                          </a:solidFill>
                          <a:effectLst/>
                        </a:rPr>
                        <a:t>sản</a:t>
                      </a:r>
                      <a:r>
                        <a:rPr lang="en-US" sz="4000" b="1" dirty="0">
                          <a:solidFill>
                            <a:schemeClr val="bg1"/>
                          </a:solidFill>
                          <a:effectLst/>
                        </a:rPr>
                        <a:t> </a:t>
                      </a:r>
                      <a:r>
                        <a:rPr lang="en-US" sz="4000" b="1" dirty="0" err="1">
                          <a:solidFill>
                            <a:schemeClr val="bg1"/>
                          </a:solidFill>
                          <a:effectLst/>
                        </a:rPr>
                        <a:t>phẩm</a:t>
                      </a:r>
                      <a:endParaRPr lang="en-US" sz="4000" dirty="0">
                        <a:solidFill>
                          <a:schemeClr val="bg1"/>
                        </a:solidFill>
                        <a:effectLst/>
                        <a:latin typeface="#9Slide03 AmpleSoft Bold" panose="020B0604020202020204" charset="0"/>
                      </a:endParaRPr>
                    </a:p>
                  </a:txBody>
                  <a:tcPr marL="47625" marR="47625" marT="47625" marB="47625" anchor="ctr"/>
                </a:tc>
                <a:tc>
                  <a:txBody>
                    <a:bodyPr/>
                    <a:lstStyle/>
                    <a:p>
                      <a:pPr algn="ctr" fontAlgn="t"/>
                      <a:endParaRPr lang="en-US" sz="4000" b="1" dirty="0">
                        <a:solidFill>
                          <a:schemeClr val="bg1"/>
                        </a:solidFill>
                        <a:effectLst/>
                      </a:endParaRPr>
                    </a:p>
                    <a:p>
                      <a:pPr algn="ctr" fontAlgn="t"/>
                      <a:r>
                        <a:rPr lang="en-US" sz="4000" b="1" dirty="0" err="1">
                          <a:solidFill>
                            <a:schemeClr val="bg1"/>
                          </a:solidFill>
                          <a:effectLst/>
                        </a:rPr>
                        <a:t>Ích</a:t>
                      </a:r>
                      <a:r>
                        <a:rPr lang="en-US" sz="4000" b="1" dirty="0">
                          <a:solidFill>
                            <a:schemeClr val="bg1"/>
                          </a:solidFill>
                          <a:effectLst/>
                        </a:rPr>
                        <a:t> </a:t>
                      </a:r>
                      <a:r>
                        <a:rPr lang="en-US" sz="4000" b="1" dirty="0" err="1">
                          <a:solidFill>
                            <a:schemeClr val="bg1"/>
                          </a:solidFill>
                          <a:effectLst/>
                        </a:rPr>
                        <a:t>lợi</a:t>
                      </a:r>
                      <a:endParaRPr lang="en-US" sz="4000" dirty="0">
                        <a:solidFill>
                          <a:schemeClr val="bg1"/>
                        </a:solidFill>
                        <a:effectLst/>
                        <a:latin typeface="#9Slide03 AmpleSoft Bold" panose="020B0604020202020204" charset="0"/>
                      </a:endParaRPr>
                    </a:p>
                  </a:txBody>
                  <a:tcPr marL="47625" marR="47625" marT="47625" marB="47625" anchor="ctr"/>
                </a:tc>
                <a:extLst>
                  <a:ext uri="{0D108BD9-81ED-4DB2-BD59-A6C34878D82A}">
                    <a16:rowId xmlns:a16="http://schemas.microsoft.com/office/drawing/2014/main" val="751005967"/>
                  </a:ext>
                </a:extLst>
              </a:tr>
              <a:tr h="1927987">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vi-VN"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endParaRPr>
                    </a:p>
                    <a:p>
                      <a:pPr fontAlgn="t"/>
                      <a:endParaRPr lang="en-US" sz="2800" b="1" dirty="0">
                        <a:effectLst/>
                      </a:endParaRPr>
                    </a:p>
                    <a:p>
                      <a:pPr fontAlgn="t"/>
                      <a:endParaRPr lang="en-US" sz="2800" b="1" dirty="0">
                        <a:effectLst/>
                      </a:endParaRPr>
                    </a:p>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230762641"/>
                  </a:ext>
                </a:extLst>
              </a:tr>
              <a:tr h="1823261">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3576147864"/>
                  </a:ext>
                </a:extLst>
              </a:tr>
              <a:tr h="1783388">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algn="ct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tc>
                  <a:txBody>
                    <a:bodyPr/>
                    <a:lstStyle/>
                    <a:p>
                      <a:pPr fontAlgn="t"/>
                      <a:endParaRPr lang="en-US" sz="2800" b="1" dirty="0">
                        <a:effectLst/>
                        <a:latin typeface="Open Sans Light" panose="020B0604020202020204" pitchFamily="34" charset="0"/>
                        <a:ea typeface="Open Sans Light" panose="020B0604020202020204" pitchFamily="34" charset="0"/>
                        <a:cs typeface="Open Sans Light" panose="020B0604020202020204" pitchFamily="34" charset="0"/>
                      </a:endParaRPr>
                    </a:p>
                  </a:txBody>
                  <a:tcPr marL="47625" marR="47625" marT="47625" marB="47625"/>
                </a:tc>
                <a:extLst>
                  <a:ext uri="{0D108BD9-81ED-4DB2-BD59-A6C34878D82A}">
                    <a16:rowId xmlns:a16="http://schemas.microsoft.com/office/drawing/2014/main" val="3004683676"/>
                  </a:ext>
                </a:extLst>
              </a:tr>
            </a:tbl>
          </a:graphicData>
        </a:graphic>
      </p:graphicFrame>
      <p:sp>
        <p:nvSpPr>
          <p:cNvPr id="9" name="Hộp Văn bản 11">
            <a:extLst>
              <a:ext uri="{FF2B5EF4-FFF2-40B4-BE49-F238E27FC236}">
                <a16:creationId xmlns:a16="http://schemas.microsoft.com/office/drawing/2014/main" id="{3725F7D7-B22B-476D-1283-9946E8BEFA81}"/>
              </a:ext>
            </a:extLst>
          </p:cNvPr>
          <p:cNvSpPr txBox="1"/>
          <p:nvPr/>
        </p:nvSpPr>
        <p:spPr>
          <a:xfrm>
            <a:off x="1481630" y="5314298"/>
            <a:ext cx="1739579" cy="523220"/>
          </a:xfrm>
          <a:prstGeom prst="rect">
            <a:avLst/>
          </a:prstGeom>
          <a:noFill/>
        </p:spPr>
        <p:txBody>
          <a:bodyPr wrap="none" rtlCol="0">
            <a:spAutoFit/>
          </a:bodyPr>
          <a:lstStyle/>
          <a:p>
            <a:pPr lvl="0" algn="ctr"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May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mặc</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0" name="Hộp Văn bản 12">
            <a:extLst>
              <a:ext uri="{FF2B5EF4-FFF2-40B4-BE49-F238E27FC236}">
                <a16:creationId xmlns:a16="http://schemas.microsoft.com/office/drawing/2014/main" id="{983EE9A7-A144-A80A-1333-68AF4A8CCD58}"/>
              </a:ext>
            </a:extLst>
          </p:cNvPr>
          <p:cNvSpPr txBox="1"/>
          <p:nvPr/>
        </p:nvSpPr>
        <p:spPr>
          <a:xfrm>
            <a:off x="382236" y="6981559"/>
            <a:ext cx="4737194"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Sản</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xuất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vật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liệu</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xây</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1" name="Hộp Văn bản 13">
            <a:extLst>
              <a:ext uri="{FF2B5EF4-FFF2-40B4-BE49-F238E27FC236}">
                <a16:creationId xmlns:a16="http://schemas.microsoft.com/office/drawing/2014/main" id="{A96A3870-D979-CC19-A318-C1A293F2E766}"/>
              </a:ext>
            </a:extLst>
          </p:cNvPr>
          <p:cNvSpPr txBox="1"/>
          <p:nvPr/>
        </p:nvSpPr>
        <p:spPr>
          <a:xfrm>
            <a:off x="450363" y="8724391"/>
            <a:ext cx="4600940"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Chế</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tạo</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máy</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móc</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thiết</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bị</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2" name="Hộp Văn bản 16">
            <a:extLst>
              <a:ext uri="{FF2B5EF4-FFF2-40B4-BE49-F238E27FC236}">
                <a16:creationId xmlns:a16="http://schemas.microsoft.com/office/drawing/2014/main" id="{9B43B223-E632-DAE7-310C-66F459D76829}"/>
              </a:ext>
            </a:extLst>
          </p:cNvPr>
          <p:cNvSpPr txBox="1"/>
          <p:nvPr/>
        </p:nvSpPr>
        <p:spPr>
          <a:xfrm>
            <a:off x="5738700" y="5201732"/>
            <a:ext cx="2695803"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Vải</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quần</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áo</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vi-VN"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3" name="Hộp Văn bản 17">
            <a:extLst>
              <a:ext uri="{FF2B5EF4-FFF2-40B4-BE49-F238E27FC236}">
                <a16:creationId xmlns:a16="http://schemas.microsoft.com/office/drawing/2014/main" id="{7B34A43A-35D9-ABD2-9A80-E6DB2D252AE6}"/>
              </a:ext>
            </a:extLst>
          </p:cNvPr>
          <p:cNvSpPr txBox="1"/>
          <p:nvPr/>
        </p:nvSpPr>
        <p:spPr>
          <a:xfrm>
            <a:off x="5741353" y="6981559"/>
            <a:ext cx="1770035" cy="523220"/>
          </a:xfrm>
          <a:prstGeom prst="rect">
            <a:avLst/>
          </a:prstGeom>
          <a:noFill/>
        </p:spPr>
        <p:txBody>
          <a:bodyPr wrap="none" rtlCol="0">
            <a:spAutoFit/>
          </a:bodyPr>
          <a:lstStyle/>
          <a:p>
            <a:pPr lvl="0" algn="ctr" fontAlgn="t">
              <a:defRPr/>
            </a:pP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ngói</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4" name="Hộp Văn bản 18">
            <a:extLst>
              <a:ext uri="{FF2B5EF4-FFF2-40B4-BE49-F238E27FC236}">
                <a16:creationId xmlns:a16="http://schemas.microsoft.com/office/drawing/2014/main" id="{DB0BE3F9-DB23-8369-FA89-967DDDC07A24}"/>
              </a:ext>
            </a:extLst>
          </p:cNvPr>
          <p:cNvSpPr txBox="1"/>
          <p:nvPr/>
        </p:nvSpPr>
        <p:spPr>
          <a:xfrm>
            <a:off x="5610254" y="8866846"/>
            <a:ext cx="2343142" cy="523220"/>
          </a:xfrm>
          <a:prstGeom prst="rect">
            <a:avLst/>
          </a:prstGeom>
          <a:noFill/>
        </p:spPr>
        <p:txBody>
          <a:bodyPr wrap="none" rtlCol="0">
            <a:spAutoFit/>
          </a:bodyPr>
          <a:lstStyle/>
          <a:p>
            <a:pPr lvl="0" algn="ctr"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Ô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tô</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xe</a:t>
            </a: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máy</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5" name="Hộp Văn bản 20">
            <a:extLst>
              <a:ext uri="{FF2B5EF4-FFF2-40B4-BE49-F238E27FC236}">
                <a16:creationId xmlns:a16="http://schemas.microsoft.com/office/drawing/2014/main" id="{A095330F-EB9A-91DA-54D5-FBDE2435C0E5}"/>
              </a:ext>
            </a:extLst>
          </p:cNvPr>
          <p:cNvSpPr txBox="1"/>
          <p:nvPr/>
        </p:nvSpPr>
        <p:spPr>
          <a:xfrm>
            <a:off x="9792120" y="4962336"/>
            <a:ext cx="4914480"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may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mặc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và</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sinh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hoạt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6" name="Hộp Văn bản 21">
            <a:extLst>
              <a:ext uri="{FF2B5EF4-FFF2-40B4-BE49-F238E27FC236}">
                <a16:creationId xmlns:a16="http://schemas.microsoft.com/office/drawing/2014/main" id="{0B41C308-CA55-D656-1200-3CB98ADF511E}"/>
              </a:ext>
            </a:extLst>
          </p:cNvPr>
          <p:cNvSpPr txBox="1"/>
          <p:nvPr/>
        </p:nvSpPr>
        <p:spPr>
          <a:xfrm>
            <a:off x="9810810" y="6708912"/>
            <a:ext cx="4736175"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Vật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liệu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xây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xây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dựng</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17" name="Hộp Văn bản 22">
            <a:extLst>
              <a:ext uri="{FF2B5EF4-FFF2-40B4-BE49-F238E27FC236}">
                <a16:creationId xmlns:a16="http://schemas.microsoft.com/office/drawing/2014/main" id="{9D874C7C-0EAA-AF3B-19AF-D3F14068B664}"/>
              </a:ext>
            </a:extLst>
          </p:cNvPr>
          <p:cNvSpPr txBox="1"/>
          <p:nvPr/>
        </p:nvSpPr>
        <p:spPr>
          <a:xfrm>
            <a:off x="9810811" y="8455488"/>
            <a:ext cx="4528087" cy="1384995"/>
          </a:xfrm>
          <a:prstGeom prst="rect">
            <a:avLst/>
          </a:prstGeom>
          <a:noFill/>
        </p:spPr>
        <p:txBody>
          <a:bodyPr wrap="square" rtlCol="0">
            <a:spAutoFit/>
          </a:bodyPr>
          <a:lstStyle/>
          <a:p>
            <a:pPr lvl="0" fontAlgn="t">
              <a:defRPr/>
            </a:pPr>
            <a:r>
              <a:rPr lang="en-US"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Phục</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vụ</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nhu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cầu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sinh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hoạt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của</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dân,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xuất</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vi-VN" sz="2800" dirty="0" err="1">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khẩu</a:t>
            </a:r>
            <a:r>
              <a:rPr lang="vi-VN" sz="2800" dirty="0">
                <a:solidFill>
                  <a:srgbClr val="008000"/>
                </a:solidFill>
                <a:latin typeface="Nunito Black" panose="00000A00000000000000" pitchFamily="2" charset="0"/>
                <a:ea typeface="Open Sans SemiBold" panose="020B0706030804020204" pitchFamily="34" charset="0"/>
                <a:cs typeface="Open Sans SemiBold" panose="020B0706030804020204" pitchFamily="34" charset="0"/>
              </a:rPr>
              <a:t>.</a:t>
            </a:r>
            <a:endParaRPr kumimoji="0" lang="en-US" sz="2800" b="1" i="0" u="none" strike="noStrike" kern="1200" cap="none" spc="0" normalizeH="0" baseline="0" noProof="0" dirty="0">
              <a:ln>
                <a:noFill/>
              </a:ln>
              <a:solidFill>
                <a:srgbClr val="008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19" name="Picture 18">
            <a:extLst>
              <a:ext uri="{FF2B5EF4-FFF2-40B4-BE49-F238E27FC236}">
                <a16:creationId xmlns:a16="http://schemas.microsoft.com/office/drawing/2014/main" id="{23DAFDAA-A6D1-EFB8-EE71-E57F53886BC5}"/>
              </a:ext>
            </a:extLst>
          </p:cNvPr>
          <p:cNvPicPr>
            <a:picLocks noChangeAspect="1"/>
          </p:cNvPicPr>
          <p:nvPr/>
        </p:nvPicPr>
        <p:blipFill rotWithShape="1">
          <a:blip r:embed="rId3">
            <a:extLst>
              <a:ext uri="{28A0092B-C50C-407E-A947-70E740481C1C}">
                <a14:useLocalDpi xmlns:a14="http://schemas.microsoft.com/office/drawing/2010/main" val="0"/>
              </a:ext>
            </a:extLst>
          </a:blip>
          <a:srcRect l="9432" t="18031" r="19173" b="15603"/>
          <a:stretch/>
        </p:blipFill>
        <p:spPr>
          <a:xfrm>
            <a:off x="14173200" y="3771900"/>
            <a:ext cx="4038600" cy="6526157"/>
          </a:xfrm>
          <a:prstGeom prst="rect">
            <a:avLst/>
          </a:prstGeom>
        </p:spPr>
      </p:pic>
    </p:spTree>
    <p:extLst>
      <p:ext uri="{BB962C8B-B14F-4D97-AF65-F5344CB8AC3E}">
        <p14:creationId xmlns:p14="http://schemas.microsoft.com/office/powerpoint/2010/main" val="320110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 calcmode="lin" valueType="num">
                                      <p:cBhvr>
                                        <p:cTn id="47" dur="500" fill="hold"/>
                                        <p:tgtEl>
                                          <p:spTgt spid="16"/>
                                        </p:tgtEl>
                                        <p:attrNameLst>
                                          <p:attrName>style.rotation</p:attrName>
                                        </p:attrNameLst>
                                      </p:cBhvr>
                                      <p:tavLst>
                                        <p:tav tm="0">
                                          <p:val>
                                            <p:fltVal val="360"/>
                                          </p:val>
                                        </p:tav>
                                        <p:tav tm="100000">
                                          <p:val>
                                            <p:fltVal val="0"/>
                                          </p:val>
                                        </p:tav>
                                      </p:tavLst>
                                    </p:anim>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5">
            <a:extLst>
              <a:ext uri="{FF2B5EF4-FFF2-40B4-BE49-F238E27FC236}">
                <a16:creationId xmlns:a16="http://schemas.microsoft.com/office/drawing/2014/main" id="{1BC69DCC-FDD2-0430-D65F-BE7925958595}"/>
              </a:ext>
            </a:extLst>
          </p:cNvPr>
          <p:cNvPicPr>
            <a:picLocks noChangeAspect="1"/>
          </p:cNvPicPr>
          <p:nvPr/>
        </p:nvPicPr>
        <p:blipFill>
          <a:blip r:embed="rId2"/>
          <a:stretch>
            <a:fillRect/>
          </a:stretch>
        </p:blipFill>
        <p:spPr>
          <a:xfrm>
            <a:off x="1371600" y="2297046"/>
            <a:ext cx="10385514" cy="632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9087AB24-C33C-221C-F0EC-D669EA869708}"/>
              </a:ext>
            </a:extLst>
          </p:cNvPr>
          <p:cNvSpPr txBox="1"/>
          <p:nvPr/>
        </p:nvSpPr>
        <p:spPr>
          <a:xfrm>
            <a:off x="1565787" y="-40868"/>
            <a:ext cx="16459200" cy="1225868"/>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defTabSz="914309">
              <a:lnSpc>
                <a:spcPct val="150000"/>
              </a:lnSpc>
            </a:pP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2.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nói</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khi</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gặp</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tình</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huống</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sau</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Vì</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4800" dirty="0" err="1">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sao</a:t>
            </a:r>
            <a:r>
              <a:rPr lang="en-US" sz="4800" dirty="0">
                <a:solidFill>
                  <a:srgbClr val="FF0000"/>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en-US" sz="4800" i="0" dirty="0">
              <a:solidFill>
                <a:srgbClr val="FF0000"/>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5" name="Hình ảnh 10">
            <a:extLst>
              <a:ext uri="{FF2B5EF4-FFF2-40B4-BE49-F238E27FC236}">
                <a16:creationId xmlns:a16="http://schemas.microsoft.com/office/drawing/2014/main" id="{0A49AD20-FEBA-FD56-78CA-49B4A3A51338}"/>
              </a:ext>
            </a:extLst>
          </p:cNvPr>
          <p:cNvPicPr>
            <a:picLocks noChangeAspect="1"/>
          </p:cNvPicPr>
          <p:nvPr/>
        </p:nvPicPr>
        <p:blipFill>
          <a:blip r:embed="rId3"/>
          <a:stretch>
            <a:fillRect/>
          </a:stretch>
        </p:blipFill>
        <p:spPr>
          <a:xfrm>
            <a:off x="192502" y="38100"/>
            <a:ext cx="1395408" cy="1694009"/>
          </a:xfrm>
          <a:prstGeom prst="rect">
            <a:avLst/>
          </a:prstGeom>
          <a:ln>
            <a:noFill/>
          </a:ln>
          <a:effectLst>
            <a:softEdge rad="112500"/>
          </a:effectLst>
        </p:spPr>
      </p:pic>
      <p:sp>
        <p:nvSpPr>
          <p:cNvPr id="6" name="Bong bóng Ý nghĩ: Hình đám mây 13">
            <a:extLst>
              <a:ext uri="{FF2B5EF4-FFF2-40B4-BE49-F238E27FC236}">
                <a16:creationId xmlns:a16="http://schemas.microsoft.com/office/drawing/2014/main" id="{7120680E-3B4C-33CA-713E-66DAD417ABD5}"/>
              </a:ext>
            </a:extLst>
          </p:cNvPr>
          <p:cNvSpPr/>
          <p:nvPr/>
        </p:nvSpPr>
        <p:spPr>
          <a:xfrm>
            <a:off x="13314088" y="898569"/>
            <a:ext cx="4582521" cy="3854228"/>
          </a:xfrm>
          <a:prstGeom prst="cloudCallout">
            <a:avLst>
              <a:gd name="adj1" fmla="val 11578"/>
              <a:gd name="adj2" fmla="val 72889"/>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Nếu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sẽ</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để</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tiêu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dùng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tiết</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kiệm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bảo</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vệ</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môi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7" name="Bong bóng Ý nghĩ: Hình đám mây 14">
            <a:extLst>
              <a:ext uri="{FF2B5EF4-FFF2-40B4-BE49-F238E27FC236}">
                <a16:creationId xmlns:a16="http://schemas.microsoft.com/office/drawing/2014/main" id="{7F8BE240-97AA-03A4-E173-CFF122B9C89A}"/>
              </a:ext>
            </a:extLst>
          </p:cNvPr>
          <p:cNvSpPr/>
          <p:nvPr/>
        </p:nvSpPr>
        <p:spPr>
          <a:xfrm>
            <a:off x="13525720" y="1138490"/>
            <a:ext cx="3733360" cy="3147991"/>
          </a:xfrm>
          <a:prstGeom prst="cloudCallout">
            <a:avLst>
              <a:gd name="adj1" fmla="val 25794"/>
              <a:gd name="adj2" fmla="val 8357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Hai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p>
        </p:txBody>
      </p:sp>
      <p:pic>
        <p:nvPicPr>
          <p:cNvPr id="8" name="Hình ảnh 18" descr="Ảnh có chứa đồ chơi, búp bê&#10;&#10;Mô tả được tạo tự động">
            <a:extLst>
              <a:ext uri="{FF2B5EF4-FFF2-40B4-BE49-F238E27FC236}">
                <a16:creationId xmlns:a16="http://schemas.microsoft.com/office/drawing/2014/main" id="{99B9F65F-E670-6586-08B0-0750C21A1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877800" y="5735216"/>
            <a:ext cx="6629400" cy="4551784"/>
          </a:xfrm>
          <a:prstGeom prst="rect">
            <a:avLst/>
          </a:prstGeom>
        </p:spPr>
      </p:pic>
      <p:sp>
        <p:nvSpPr>
          <p:cNvPr id="9" name="Hình chữ nhật: Góc Tròn 19">
            <a:extLst>
              <a:ext uri="{FF2B5EF4-FFF2-40B4-BE49-F238E27FC236}">
                <a16:creationId xmlns:a16="http://schemas.microsoft.com/office/drawing/2014/main" id="{F448CEED-2C91-F22E-036F-B930CB382628}"/>
              </a:ext>
            </a:extLst>
          </p:cNvPr>
          <p:cNvSpPr/>
          <p:nvPr/>
        </p:nvSpPr>
        <p:spPr>
          <a:xfrm>
            <a:off x="12192000" y="2457377"/>
            <a:ext cx="5800260" cy="3001969"/>
          </a:xfrm>
          <a:prstGeom prst="roundRect">
            <a:avLst/>
          </a:prstGeom>
          <a:solidFill>
            <a:srgbClr val="00B0F0"/>
          </a:solidFill>
          <a:ln w="57150">
            <a:noFill/>
            <a:prstDash val="lgDashDot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sẽ</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nhắc</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nhở</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em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gái</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không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được</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xé</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vở</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còn</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mới</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để</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gấp</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máy</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bay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vì</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như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thế</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rất</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lãng</a:t>
            </a:r>
            <a:r>
              <a:rPr lang="vi-VN" sz="36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vi-VN" sz="36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phí</a:t>
            </a:r>
            <a:r>
              <a:rPr lang="vi-VN" sz="3600" dirty="0">
                <a:solidFill>
                  <a:schemeClr val="bg1"/>
                </a:solidFill>
                <a:latin typeface="#9Slide03 AmpleSoft Bold" panose="020B0604020202020204" charset="0"/>
              </a:rPr>
              <a:t>.</a:t>
            </a:r>
            <a:endParaRPr kumimoji="0" lang="vi-VN" sz="3600" b="0" i="0" u="none" strike="noStrike" kern="1200" cap="none" spc="0" normalizeH="0" baseline="0" noProof="0" dirty="0">
              <a:ln>
                <a:noFill/>
              </a:ln>
              <a:solidFill>
                <a:schemeClr val="bg1"/>
              </a:solidFill>
              <a:effectLst/>
              <a:uLnTx/>
              <a:uFillTx/>
              <a:latin typeface="#9Slide03 AmpleSoft Bold" panose="020B0604020202020204" charset="0"/>
            </a:endParaRPr>
          </a:p>
        </p:txBody>
      </p:sp>
      <p:sp>
        <p:nvSpPr>
          <p:cNvPr id="11" name="Rectangle 10">
            <a:extLst>
              <a:ext uri="{FF2B5EF4-FFF2-40B4-BE49-F238E27FC236}">
                <a16:creationId xmlns:a16="http://schemas.microsoft.com/office/drawing/2014/main" id="{A217C1FB-F5ED-C0FA-B048-0BF9990CA1CE}"/>
              </a:ext>
            </a:extLst>
          </p:cNvPr>
          <p:cNvSpPr/>
          <p:nvPr/>
        </p:nvSpPr>
        <p:spPr>
          <a:xfrm>
            <a:off x="0" y="0"/>
            <a:ext cx="18288000" cy="10287000"/>
          </a:xfrm>
          <a:prstGeom prst="rect">
            <a:avLst/>
          </a:prstGeom>
          <a:noFill/>
          <a:ln w="76200">
            <a:solidFill>
              <a:srgbClr val="FF665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52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1" nodeType="clickEffect">
                                  <p:stCondLst>
                                    <p:cond delay="0"/>
                                  </p:stCondLst>
                                  <p:childTnLst>
                                    <p:animEffect transition="out" filter="circle(out)">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1" nodeType="clickEffect">
                                  <p:stCondLst>
                                    <p:cond delay="0"/>
                                  </p:stCondLst>
                                  <p:childTnLst>
                                    <p:animEffect transition="out" filter="box(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377708" y="174398"/>
            <a:ext cx="15462492" cy="225593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309"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rPr>
              <a:t>   </a:t>
            </a:r>
            <a:r>
              <a:rPr lang="vi-VN" sz="4400" b="1" i="0" dirty="0">
                <a:solidFill>
                  <a:srgbClr val="FF0000"/>
                </a:solidFill>
                <a:effectLst/>
                <a:latin typeface="Nunito Black" panose="00000A00000000000000" pitchFamily="2" charset="0"/>
              </a:rPr>
              <a:t>3</a:t>
            </a:r>
            <a:r>
              <a:rPr lang="en-US" sz="4400" b="1" i="0" dirty="0">
                <a:solidFill>
                  <a:srgbClr val="FF0000"/>
                </a:solidFill>
                <a:effectLst/>
                <a:latin typeface="Nunito Black" panose="00000A00000000000000" pitchFamily="2" charset="0"/>
              </a:rPr>
              <a:t>.</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Nói</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những</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việc</a:t>
            </a:r>
            <a:r>
              <a:rPr lang="vi-VN" sz="4400" b="0" i="0" dirty="0">
                <a:solidFill>
                  <a:srgbClr val="FF0000"/>
                </a:solidFill>
                <a:effectLst/>
                <a:latin typeface="Nunito Black" panose="00000A00000000000000" pitchFamily="2" charset="0"/>
              </a:rPr>
              <a:t> nên </a:t>
            </a:r>
            <a:r>
              <a:rPr lang="vi-VN" sz="4400" b="0" i="0" dirty="0" err="1">
                <a:solidFill>
                  <a:srgbClr val="FF0000"/>
                </a:solidFill>
                <a:effectLst/>
                <a:latin typeface="Nunito Black" panose="00000A00000000000000" pitchFamily="2" charset="0"/>
              </a:rPr>
              <a:t>làm</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khác</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để</a:t>
            </a:r>
            <a:r>
              <a:rPr lang="vi-VN" sz="4400" b="0" i="0" dirty="0">
                <a:solidFill>
                  <a:srgbClr val="FF0000"/>
                </a:solidFill>
                <a:effectLst/>
                <a:latin typeface="Nunito Black" panose="00000A00000000000000" pitchFamily="2" charset="0"/>
              </a:rPr>
              <a:t> tiêu </a:t>
            </a:r>
            <a:r>
              <a:rPr lang="vi-VN" sz="4400" b="0" i="0" dirty="0" err="1">
                <a:solidFill>
                  <a:srgbClr val="FF0000"/>
                </a:solidFill>
                <a:effectLst/>
                <a:latin typeface="Nunito Black" panose="00000A00000000000000" pitchFamily="2" charset="0"/>
              </a:rPr>
              <a:t>dùng</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tiết</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kiệm</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bảo</a:t>
            </a:r>
            <a:r>
              <a:rPr lang="vi-VN" sz="4400" b="0" i="0" dirty="0">
                <a:solidFill>
                  <a:srgbClr val="FF0000"/>
                </a:solidFill>
                <a:effectLst/>
                <a:latin typeface="Nunito Black" panose="00000A00000000000000" pitchFamily="2" charset="0"/>
              </a:rPr>
              <a:t> </a:t>
            </a:r>
            <a:r>
              <a:rPr lang="vi-VN" sz="4400" b="0" i="0" dirty="0" err="1">
                <a:solidFill>
                  <a:srgbClr val="FF0000"/>
                </a:solidFill>
                <a:effectLst/>
                <a:latin typeface="Nunito Black" panose="00000A00000000000000" pitchFamily="2" charset="0"/>
              </a:rPr>
              <a:t>vệ</a:t>
            </a:r>
            <a:r>
              <a:rPr lang="vi-VN" sz="4400" b="0" i="0" dirty="0">
                <a:solidFill>
                  <a:srgbClr val="FF0000"/>
                </a:solidFill>
                <a:effectLst/>
                <a:latin typeface="Nunito Black" panose="00000A00000000000000" pitchFamily="2" charset="0"/>
              </a:rPr>
              <a:t> môi </a:t>
            </a:r>
            <a:r>
              <a:rPr lang="vi-VN" sz="4400" b="0" i="0" dirty="0" err="1">
                <a:solidFill>
                  <a:srgbClr val="FF0000"/>
                </a:solidFill>
                <a:effectLst/>
                <a:latin typeface="Nunito Black" panose="00000A00000000000000" pitchFamily="2" charset="0"/>
              </a:rPr>
              <a:t>trường</a:t>
            </a:r>
            <a:r>
              <a:rPr lang="vi-VN" sz="4400" b="0" i="0" dirty="0">
                <a:solidFill>
                  <a:srgbClr val="FF0000"/>
                </a:solidFill>
                <a:effectLst/>
                <a:latin typeface="Nunito Black" panose="00000A00000000000000" pitchFamily="2" charset="0"/>
              </a:rPr>
              <a:t>.</a:t>
            </a:r>
            <a:endParaRPr kumimoji="0" lang="en-US" sz="4400" b="0" i="0" u="none" strike="noStrike" kern="1200" cap="none" spc="0" normalizeH="0" baseline="0" noProof="0" dirty="0">
              <a:ln>
                <a:noFill/>
              </a:ln>
              <a:solidFill>
                <a:srgbClr val="FF0000"/>
              </a:solidFill>
              <a:effectLst/>
              <a:uLnTx/>
              <a:uFillTx/>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 name="Đám mây 1">
            <a:extLst>
              <a:ext uri="{FF2B5EF4-FFF2-40B4-BE49-F238E27FC236}">
                <a16:creationId xmlns:a16="http://schemas.microsoft.com/office/drawing/2014/main" id="{0B576521-C09B-04D7-8988-1860ECEE705A}"/>
              </a:ext>
            </a:extLst>
          </p:cNvPr>
          <p:cNvSpPr/>
          <p:nvPr/>
        </p:nvSpPr>
        <p:spPr>
          <a:xfrm>
            <a:off x="2057400" y="1530396"/>
            <a:ext cx="10668000" cy="8593806"/>
          </a:xfrm>
          <a:prstGeom prst="horizontalScroll">
            <a:avLst/>
          </a:prstGeom>
          <a:solidFill>
            <a:srgbClr val="00B0F0"/>
          </a:solidFill>
          <a:ln>
            <a:solidFill>
              <a:schemeClr val="bg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endPar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en-US" sz="3200" b="0" i="0" dirty="0">
              <a:solidFill>
                <a:schemeClr val="bg1"/>
              </a:solidFill>
              <a:effectLst/>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a:p>
            <a:pPr marL="457200" indent="-457200" algn="just">
              <a:buFont typeface="Arial" panose="020B0604020202020204" pitchFamily="34" charset="0"/>
              <a:buChar char="•"/>
            </a:pPr>
            <a:endParaRPr lang="vi-VN" sz="3200" b="0" i="0" dirty="0">
              <a:solidFill>
                <a:schemeClr val="bg1"/>
              </a:solidFill>
              <a:effectLst/>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5" name="Hộp Văn bản 4">
            <a:extLst>
              <a:ext uri="{FF2B5EF4-FFF2-40B4-BE49-F238E27FC236}">
                <a16:creationId xmlns:a16="http://schemas.microsoft.com/office/drawing/2014/main" id="{D5694859-A218-F3FA-145B-508281D3162B}"/>
              </a:ext>
            </a:extLst>
          </p:cNvPr>
          <p:cNvSpPr txBox="1"/>
          <p:nvPr/>
        </p:nvSpPr>
        <p:spPr>
          <a:xfrm>
            <a:off x="3266768" y="2781300"/>
            <a:ext cx="9906000" cy="4613122"/>
          </a:xfrm>
          <a:prstGeom prst="rect">
            <a:avLst/>
          </a:prstGeom>
          <a:noFill/>
        </p:spPr>
        <p:txBody>
          <a:bodyPr wrap="square" rtlCol="0">
            <a:spAutoFit/>
          </a:bodyPr>
          <a:lstStyle/>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Không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lấy</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quá</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nhiều</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đồ</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ăn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ăn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quán</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Tái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chế</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các</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sản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phẩm</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cũ</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Chỉ</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mua</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những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đồ</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thực</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sự</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cần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thiết</a:t>
            </a:r>
            <a:endParaRPr lang="en-US" sz="4000" dirty="0">
              <a:solidFill>
                <a:schemeClr val="bg1"/>
              </a:solidFill>
              <a:latin typeface="#9Slide03 AmpleSoft Bold" panose="020B0604020202020204" charset="0"/>
            </a:endParaRP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Tắt</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điện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không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sử</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dụng</a:t>
            </a:r>
            <a:r>
              <a:rPr lang="en-US" sz="4000" dirty="0">
                <a:solidFill>
                  <a:schemeClr val="bg1"/>
                </a:solidFill>
                <a:latin typeface="#9Slide03 AmpleSoft Bold" panose="020B0604020202020204" charset="0"/>
              </a:rPr>
              <a:t>.</a:t>
            </a:r>
          </a:p>
          <a:p>
            <a:pPr>
              <a:lnSpc>
                <a:spcPct val="150000"/>
              </a:lnSpc>
            </a:pP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Sử</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dụng</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lại</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quần</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áo</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cũ</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của</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anh</a:t>
            </a:r>
            <a:r>
              <a:rPr lang="en-US" sz="4000" dirty="0">
                <a:solidFill>
                  <a:schemeClr val="bg1"/>
                </a:solidFill>
                <a:latin typeface="#9Slide03 AmpleSoft Bold" panose="020B0604020202020204" charset="0"/>
              </a:rPr>
              <a:t> </a:t>
            </a:r>
            <a:r>
              <a:rPr lang="en-US" sz="4000" dirty="0" err="1">
                <a:solidFill>
                  <a:schemeClr val="bg1"/>
                </a:solidFill>
                <a:latin typeface="#9Slide03 AmpleSoft Bold" panose="020B0604020202020204" charset="0"/>
              </a:rPr>
              <a:t>chị</a:t>
            </a:r>
            <a:r>
              <a:rPr lang="en-US" sz="4000" dirty="0">
                <a:solidFill>
                  <a:schemeClr val="bg1"/>
                </a:solidFill>
                <a:latin typeface="#9Slide03 AmpleSoft Bold" panose="020B0604020202020204" charset="0"/>
              </a:rPr>
              <a:t>…..</a:t>
            </a:r>
          </a:p>
        </p:txBody>
      </p:sp>
      <p:pic>
        <p:nvPicPr>
          <p:cNvPr id="9" name="Hình ảnh 10">
            <a:extLst>
              <a:ext uri="{FF2B5EF4-FFF2-40B4-BE49-F238E27FC236}">
                <a16:creationId xmlns:a16="http://schemas.microsoft.com/office/drawing/2014/main" id="{9E7B51D2-8267-4349-864D-AA0BE00090E4}"/>
              </a:ext>
            </a:extLst>
          </p:cNvPr>
          <p:cNvPicPr>
            <a:picLocks noChangeAspect="1"/>
          </p:cNvPicPr>
          <p:nvPr/>
        </p:nvPicPr>
        <p:blipFill>
          <a:blip r:embed="rId3"/>
          <a:stretch>
            <a:fillRect/>
          </a:stretch>
        </p:blipFill>
        <p:spPr>
          <a:xfrm>
            <a:off x="192502" y="38100"/>
            <a:ext cx="1560098" cy="1694009"/>
          </a:xfrm>
          <a:prstGeom prst="rect">
            <a:avLst/>
          </a:prstGeom>
          <a:ln>
            <a:noFill/>
          </a:ln>
          <a:effectLst>
            <a:softEdge rad="112500"/>
          </a:effectLst>
        </p:spPr>
      </p:pic>
      <p:pic>
        <p:nvPicPr>
          <p:cNvPr id="14" name="Hình ảnh 18" descr="Ảnh có chứa đồ chơi, búp bê&#10;&#10;Mô tả được tạo tự động">
            <a:extLst>
              <a:ext uri="{FF2B5EF4-FFF2-40B4-BE49-F238E27FC236}">
                <a16:creationId xmlns:a16="http://schemas.microsoft.com/office/drawing/2014/main" id="{C045F63F-67E7-7D23-C5B9-AF93F16CF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573000" y="5923383"/>
            <a:ext cx="6629400" cy="4551784"/>
          </a:xfrm>
          <a:prstGeom prst="rect">
            <a:avLst/>
          </a:prstGeom>
        </p:spPr>
      </p:pic>
    </p:spTree>
    <p:extLst>
      <p:ext uri="{BB962C8B-B14F-4D97-AF65-F5344CB8AC3E}">
        <p14:creationId xmlns:p14="http://schemas.microsoft.com/office/powerpoint/2010/main" val="34964839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8" name="Rectangle 410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0" name="Oval 4108">
            <a:extLst>
              <a:ext uri="{FF2B5EF4-FFF2-40B4-BE49-F238E27FC236}">
                <a16:creationId xmlns:a16="http://schemas.microsoft.com/office/drawing/2014/main" id="{85D33C90-E0E9-4BCC-847B-53431DF7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796" y="3376992"/>
            <a:ext cx="3607339" cy="360733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22" name="Freeform: Shape 4110">
            <a:extLst>
              <a:ext uri="{FF2B5EF4-FFF2-40B4-BE49-F238E27FC236}">
                <a16:creationId xmlns:a16="http://schemas.microsoft.com/office/drawing/2014/main" id="{0743BE1B-E693-47F5-A9BA-46D13E0C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31753" cy="5460650"/>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descr="10 lý do tại sao phải tiết kiệm nước - Dây Chuyền Sản Xuất Nước Tinh Khiết">
            <a:extLst>
              <a:ext uri="{FF2B5EF4-FFF2-40B4-BE49-F238E27FC236}">
                <a16:creationId xmlns:a16="http://schemas.microsoft.com/office/drawing/2014/main" id="{C0E458A9-5236-FB70-90EC-507A29FA5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9" r="14641" b="1"/>
          <a:stretch/>
        </p:blipFill>
        <p:spPr bwMode="auto">
          <a:xfrm>
            <a:off x="104112" y="10"/>
            <a:ext cx="6476184" cy="5460639"/>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a:noFill/>
          <a:extLst>
            <a:ext uri="{909E8E84-426E-40DD-AFC4-6F175D3DCCD1}">
              <a14:hiddenFill xmlns:a14="http://schemas.microsoft.com/office/drawing/2010/main">
                <a:solidFill>
                  <a:srgbClr val="FFFFFF"/>
                </a:solidFill>
              </a14:hiddenFill>
            </a:ext>
          </a:extLst>
        </p:spPr>
      </p:pic>
      <p:grpSp>
        <p:nvGrpSpPr>
          <p:cNvPr id="4123" name="Group 4112">
            <a:extLst>
              <a:ext uri="{FF2B5EF4-FFF2-40B4-BE49-F238E27FC236}">
                <a16:creationId xmlns:a16="http://schemas.microsoft.com/office/drawing/2014/main" id="{CF5BD426-789C-4E69-83C0-245370E3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98115" y="441866"/>
            <a:ext cx="453379" cy="1670524"/>
            <a:chOff x="4532067" y="294578"/>
            <a:chExt cx="302252" cy="1113685"/>
          </a:xfrm>
        </p:grpSpPr>
        <p:sp>
          <p:nvSpPr>
            <p:cNvPr id="4114"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2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41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871" y="6553471"/>
            <a:ext cx="236317" cy="236318"/>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119" name="Freeform: Shape 4118">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6161" y="5913768"/>
            <a:ext cx="4858092" cy="4373232"/>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102" name="Picture 6" descr="22 CÁCH TIẾT KIỆM ĐIỆN MANG LẠI HIỆU QUẢ TỐI ƯU | KINGSOLAR">
            <a:extLst>
              <a:ext uri="{FF2B5EF4-FFF2-40B4-BE49-F238E27FC236}">
                <a16:creationId xmlns:a16="http://schemas.microsoft.com/office/drawing/2014/main" id="{2E811A1B-A3A7-EAEE-58A2-43B81946F1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9" r="10313" b="-3"/>
          <a:stretch/>
        </p:blipFill>
        <p:spPr bwMode="auto">
          <a:xfrm>
            <a:off x="2031019" y="5913768"/>
            <a:ext cx="4858091" cy="4373232"/>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ội... - Hội những người hạn chế sử dụng túi ni lông">
            <a:extLst>
              <a:ext uri="{FF2B5EF4-FFF2-40B4-BE49-F238E27FC236}">
                <a16:creationId xmlns:a16="http://schemas.microsoft.com/office/drawing/2014/main" id="{72E18863-AAC1-2F66-67A3-510C457408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
          <a:stretch/>
        </p:blipFill>
        <p:spPr bwMode="auto">
          <a:xfrm>
            <a:off x="6263803" y="3407188"/>
            <a:ext cx="3551697" cy="3551697"/>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a:noFill/>
          <a:extLst>
            <a:ext uri="{909E8E84-426E-40DD-AFC4-6F175D3DCCD1}">
              <a14:hiddenFill xmlns:a14="http://schemas.microsoft.com/office/drawing/2010/main">
                <a:solidFill>
                  <a:srgbClr val="FFFFFF"/>
                </a:solidFill>
              </a14:hiddenFill>
            </a:ext>
          </a:extLst>
        </p:spPr>
      </p:pic>
      <p:cxnSp>
        <p:nvCxnSpPr>
          <p:cNvPr id="4121" name="Straight Connector 41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15591"/>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11529524" y="76197"/>
            <a:ext cx="1504247" cy="1257302"/>
          </a:xfrm>
          <a:prstGeom prst="rect">
            <a:avLst/>
          </a:prstGeom>
        </p:spPr>
      </p:pic>
      <p:pic>
        <p:nvPicPr>
          <p:cNvPr id="5" name="Picture 4" descr="A picture containing text, table, console table&#10;&#10;Description automatically generated">
            <a:extLst>
              <a:ext uri="{FF2B5EF4-FFF2-40B4-BE49-F238E27FC236}">
                <a16:creationId xmlns:a16="http://schemas.microsoft.com/office/drawing/2014/main" id="{A4E588B4-2117-BB4B-9432-AF0A72937F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957" y="76196"/>
            <a:ext cx="9176050" cy="10117285"/>
          </a:xfrm>
          <a:prstGeom prst="rect">
            <a:avLst/>
          </a:prstGeom>
        </p:spPr>
      </p:pic>
      <p:sp>
        <p:nvSpPr>
          <p:cNvPr id="2" name="TextBox 1">
            <a:extLst>
              <a:ext uri="{FF2B5EF4-FFF2-40B4-BE49-F238E27FC236}">
                <a16:creationId xmlns:a16="http://schemas.microsoft.com/office/drawing/2014/main" id="{F60BACE4-453E-23F7-95B1-DC26C0732AA5}"/>
              </a:ext>
            </a:extLst>
          </p:cNvPr>
          <p:cNvSpPr txBox="1"/>
          <p:nvPr/>
        </p:nvSpPr>
        <p:spPr>
          <a:xfrm>
            <a:off x="10322616" y="4081197"/>
            <a:ext cx="8069495" cy="4775838"/>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0000"/>
                </a:solidFill>
                <a:latin typeface="Nunito Black" panose="00000A00000000000000" pitchFamily="2" charset="0"/>
              </a:rPr>
              <a:t>Một số việc cần làm để tiêu dung tiết kiệm, bảo vệ môi trường như: Sử dụng tiết kiệm thức ăn, đồ uống, đồ dùng,… ở trong nhà; sử dụng điện, nước,… tiết kiệm; tái chế, tái sử dụng; hạn chế túi ni – long,…</a:t>
            </a:r>
          </a:p>
        </p:txBody>
      </p:sp>
      <p:sp>
        <p:nvSpPr>
          <p:cNvPr id="10" name="TextBox 4">
            <a:extLst>
              <a:ext uri="{FF2B5EF4-FFF2-40B4-BE49-F238E27FC236}">
                <a16:creationId xmlns:a16="http://schemas.microsoft.com/office/drawing/2014/main" id="{3A5C145B-5281-F2B8-0096-702B2ACDFBC2}"/>
              </a:ext>
            </a:extLst>
          </p:cNvPr>
          <p:cNvSpPr txBox="1"/>
          <p:nvPr/>
        </p:nvSpPr>
        <p:spPr>
          <a:xfrm>
            <a:off x="11725630" y="745133"/>
            <a:ext cx="5957465" cy="3078783"/>
          </a:xfrm>
          <a:prstGeom prst="round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8400" b="0" i="0" u="none" strike="noStrike" kern="1200" cap="none" spc="0" normalizeH="0" baseline="0" noProof="0">
                <a:ln>
                  <a:noFill/>
                </a:ln>
                <a:solidFill>
                  <a:srgbClr val="00B050"/>
                </a:solidFill>
                <a:effectLst/>
                <a:uLnTx/>
                <a:uFillTx/>
                <a:latin typeface="Nunito Black" panose="00000A00000000000000" pitchFamily="2" charset="0"/>
                <a:ea typeface="+mj-ea"/>
                <a:cs typeface="+mj-cs"/>
              </a:rPr>
              <a:t>Thông tin</a:t>
            </a:r>
          </a:p>
        </p:txBody>
      </p:sp>
    </p:spTree>
    <p:extLst>
      <p:ext uri="{BB962C8B-B14F-4D97-AF65-F5344CB8AC3E}">
        <p14:creationId xmlns:p14="http://schemas.microsoft.com/office/powerpoint/2010/main" val="1980119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010F1E6-447E-892F-92D8-4AB41A090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00B0F0"/>
                </a:solidFill>
                <a:effectLst/>
                <a:uLnTx/>
                <a:uFillTx/>
                <a:latin typeface="Calibri"/>
                <a:ea typeface="+mn-ea"/>
                <a:cs typeface="+mn-cs"/>
              </a:rPr>
              <a:t> </a:t>
            </a:r>
            <a:r>
              <a:rPr kumimoji="0" lang="en-US" sz="9600" b="1" i="0" u="none" strike="noStrike" kern="1200" cap="none" spc="0" normalizeH="0" baseline="0" noProof="0" err="1">
                <a:ln/>
                <a:solidFill>
                  <a:srgbClr val="00B0F0"/>
                </a:solidFill>
                <a:effectLst/>
                <a:uLnTx/>
                <a:uFillTx/>
                <a:latin typeface="Nunito Black" pitchFamily="2" charset="0"/>
                <a:ea typeface="+mn-ea"/>
                <a:cs typeface="+mn-cs"/>
              </a:rPr>
              <a:t>Tiết</a:t>
            </a:r>
            <a:r>
              <a:rPr kumimoji="0" lang="en-US" sz="9600" b="1" i="0" u="none" strike="noStrike" kern="1200" cap="none" spc="0" normalizeH="0" baseline="0" noProof="0">
                <a:ln/>
                <a:solidFill>
                  <a:srgbClr val="00B0F0"/>
                </a:solidFill>
                <a:effectLst/>
                <a:uLnTx/>
                <a:uFillTx/>
                <a:latin typeface="Nunito Black" pitchFamily="2" charset="0"/>
                <a:ea typeface="+mn-ea"/>
                <a:cs typeface="+mn-cs"/>
              </a:rPr>
              <a:t> 3</a:t>
            </a:r>
            <a:endParaRPr kumimoji="0" lang="en-US" sz="9600" b="1" i="0" u="none" strike="noStrike" kern="1200" cap="none" spc="0" normalizeH="0" baseline="0" noProof="0" dirty="0">
              <a:ln/>
              <a:solidFill>
                <a:srgbClr val="00B0F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03333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CCD22EC-874E-9810-7272-0254E6F7D431}"/>
              </a:ext>
            </a:extLst>
          </p:cNvPr>
          <p:cNvSpPr txBox="1"/>
          <p:nvPr/>
        </p:nvSpPr>
        <p:spPr>
          <a:xfrm>
            <a:off x="2414531" y="613817"/>
            <a:ext cx="12115800" cy="1328023"/>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1.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Giới</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thiệu</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một</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thủ</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công</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hoặc</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công</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nghiệp</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ở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địa</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phương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mà</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em</a:t>
            </a:r>
            <a:r>
              <a:rPr kumimoji="0" lang="en-US" sz="3600" b="0" i="0" u="none" strike="noStrike" kern="1200" cap="none" spc="0" normalizeH="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sưu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tầm</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được</a:t>
            </a:r>
            <a:r>
              <a:rPr kumimoji="0" lang="vi-VN" sz="36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kumimoji="0" lang="en-US" sz="3600" b="1" i="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 name="Hình ảnh 2">
            <a:extLst>
              <a:ext uri="{FF2B5EF4-FFF2-40B4-BE49-F238E27FC236}">
                <a16:creationId xmlns:a16="http://schemas.microsoft.com/office/drawing/2014/main" id="{17C05C2E-04B2-1714-6FAF-19087C6055CD}"/>
              </a:ext>
            </a:extLst>
          </p:cNvPr>
          <p:cNvPicPr>
            <a:picLocks noChangeAspect="1"/>
          </p:cNvPicPr>
          <p:nvPr/>
        </p:nvPicPr>
        <p:blipFill>
          <a:blip r:embed="rId3"/>
          <a:stretch>
            <a:fillRect/>
          </a:stretch>
        </p:blipFill>
        <p:spPr>
          <a:xfrm>
            <a:off x="27894" y="4572"/>
            <a:ext cx="1776469" cy="1538342"/>
          </a:xfrm>
          <a:prstGeom prst="rect">
            <a:avLst/>
          </a:prstGeom>
          <a:ln>
            <a:noFill/>
          </a:ln>
          <a:effectLst>
            <a:softEdge rad="112500"/>
          </a:effectLst>
        </p:spPr>
      </p:pic>
      <p:sp>
        <p:nvSpPr>
          <p:cNvPr id="11" name="Cloud 5">
            <a:extLst>
              <a:ext uri="{FF2B5EF4-FFF2-40B4-BE49-F238E27FC236}">
                <a16:creationId xmlns:a16="http://schemas.microsoft.com/office/drawing/2014/main" id="{212757AB-9368-802C-D540-9F0F01DA84FB}"/>
              </a:ext>
            </a:extLst>
          </p:cNvPr>
          <p:cNvSpPr/>
          <p:nvPr/>
        </p:nvSpPr>
        <p:spPr>
          <a:xfrm rot="21221114">
            <a:off x="14085825" y="2335279"/>
            <a:ext cx="3686339"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Làm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việc</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theo</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nhóm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tổ</a:t>
            </a:r>
            <a:endPar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pic>
        <p:nvPicPr>
          <p:cNvPr id="5" name="Hình ảnh 4">
            <a:extLst>
              <a:ext uri="{FF2B5EF4-FFF2-40B4-BE49-F238E27FC236}">
                <a16:creationId xmlns:a16="http://schemas.microsoft.com/office/drawing/2014/main" id="{63D15A7E-1726-22DB-FEFD-570442CA29D7}"/>
              </a:ext>
            </a:extLst>
          </p:cNvPr>
          <p:cNvPicPr>
            <a:picLocks noChangeAspect="1"/>
          </p:cNvPicPr>
          <p:nvPr/>
        </p:nvPicPr>
        <p:blipFill>
          <a:blip r:embed="rId4"/>
          <a:stretch>
            <a:fillRect/>
          </a:stretch>
        </p:blipFill>
        <p:spPr>
          <a:xfrm>
            <a:off x="2909831" y="2247900"/>
            <a:ext cx="11125200" cy="746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3720384"/>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0B24F9-C37A-CA50-BA54-83B7B3B73EFE}"/>
              </a:ext>
            </a:extLst>
          </p:cNvPr>
          <p:cNvSpPr txBox="1"/>
          <p:nvPr/>
        </p:nvSpPr>
        <p:spPr>
          <a:xfrm>
            <a:off x="294710" y="1485900"/>
            <a:ext cx="8760713" cy="4981002"/>
          </a:xfrm>
          <a:prstGeom prst="rect">
            <a:avLst/>
          </a:prstGeom>
        </p:spPr>
        <p:txBody>
          <a:bodyPr vert="horz" lIns="91440" tIns="45720" rIns="91440" bIns="45720" rtlCol="0">
            <a:noAutofit/>
          </a:bodyPr>
          <a:lstStyle/>
          <a:p>
            <a:pPr lvl="0" indent="-228600">
              <a:lnSpc>
                <a:spcPct val="90000"/>
              </a:lnSpc>
              <a:spcAft>
                <a:spcPts val="600"/>
              </a:spcAft>
              <a:buFont typeface="Arial" panose="020B0604020202020204" pitchFamily="34" charset="0"/>
              <a:buChar char="•"/>
              <a:defRPr/>
            </a:pPr>
            <a:r>
              <a:rPr lang="en-US" sz="3600" i="1">
                <a:solidFill>
                  <a:srgbClr val="0070C0"/>
                </a:solidFill>
              </a:rPr>
              <a:t>    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Nằm cách trung tâm thành phố Thái Nguyên khoảng 13km về phía Tây. Vùng Chè Tân Cương Thái Nguyên là vùng đất bán sơn địa, cảnh quan thiên nhiên đẹp mắt, nơi sản sinh ra nhiều loại Chè Thái Nguyên ngon như Chè Đinh, Tước Thiệt (nõn tôm), Long Đình(móc câu), Thượng Hạng… Chè có rất nhiều giá trị và giá trị kinh tế. Với thói quen dùng chè và việc các quán đồ uống xuất hiện ngày càng nhiều, cây chè ngày càng có giá trị và được chú trọng phát triển.</a:t>
            </a:r>
            <a:endParaRPr kumimoji="0" lang="en-US" sz="3600" b="0" i="1" u="none" strike="noStrike" cap="none" spc="0" normalizeH="0" baseline="0" noProof="0">
              <a:ln>
                <a:noFill/>
              </a:ln>
              <a:solidFill>
                <a:srgbClr val="0070C0"/>
              </a:solidFill>
              <a:effectLst/>
              <a:uLnTx/>
              <a:uFillTx/>
            </a:endParaRPr>
          </a:p>
        </p:txBody>
      </p:sp>
      <p:pic>
        <p:nvPicPr>
          <p:cNvPr id="2" name="Hình ảnh 4">
            <a:extLst>
              <a:ext uri="{FF2B5EF4-FFF2-40B4-BE49-F238E27FC236}">
                <a16:creationId xmlns:a16="http://schemas.microsoft.com/office/drawing/2014/main" id="{0ADD757B-E7D6-4B3E-5B0B-486C3B8B00A8}"/>
              </a:ext>
            </a:extLst>
          </p:cNvPr>
          <p:cNvPicPr>
            <a:picLocks noChangeAspect="1"/>
          </p:cNvPicPr>
          <p:nvPr/>
        </p:nvPicPr>
        <p:blipFill rotWithShape="1">
          <a:blip r:embed="rId2"/>
          <a:srcRect l="2211" r="13033"/>
          <a:stretch/>
        </p:blipFill>
        <p:spPr>
          <a:xfrm>
            <a:off x="9296399" y="10"/>
            <a:ext cx="8989315"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95365B1D-851E-A7A6-103B-1A02568C9D35}"/>
              </a:ext>
            </a:extLst>
          </p:cNvPr>
          <p:cNvSpPr txBox="1"/>
          <p:nvPr/>
        </p:nvSpPr>
        <p:spPr>
          <a:xfrm>
            <a:off x="14404" y="98673"/>
            <a:ext cx="12344400" cy="1107996"/>
          </a:xfrm>
          <a:prstGeom prst="rect">
            <a:avLst/>
          </a:prstGeom>
          <a:noFill/>
        </p:spPr>
        <p:txBody>
          <a:bodyPr wrap="square" rtlCol="0">
            <a:sp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9900"/>
                </a:solidFill>
                <a:effectLst/>
                <a:uLnTx/>
                <a:uFillTx/>
                <a:latin typeface="Nunito Black" panose="00000A00000000000000" pitchFamily="2" charset="0"/>
                <a:ea typeface="+mn-ea"/>
                <a:cs typeface="+mn-cs"/>
              </a:rPr>
              <a:t>Giới thiệu sản phẩm</a:t>
            </a:r>
            <a:endParaRPr kumimoji="0" lang="en-US" sz="6600" b="0" i="0" u="none" strike="noStrike" kern="1200" cap="none" spc="0" normalizeH="0" baseline="0" noProof="0" dirty="0">
              <a:ln>
                <a:noFill/>
              </a:ln>
              <a:solidFill>
                <a:srgbClr val="009900"/>
              </a:solidFill>
              <a:effectLst/>
              <a:uLnTx/>
              <a:uFillTx/>
              <a:latin typeface="Nunito Black" panose="00000A00000000000000" pitchFamily="2" charset="0"/>
              <a:ea typeface="+mn-ea"/>
              <a:cs typeface="+mn-cs"/>
            </a:endParaRPr>
          </a:p>
        </p:txBody>
      </p:sp>
    </p:spTree>
    <p:extLst>
      <p:ext uri="{BB962C8B-B14F-4D97-AF65-F5344CB8AC3E}">
        <p14:creationId xmlns:p14="http://schemas.microsoft.com/office/powerpoint/2010/main" val="235710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2711574" y="161923"/>
            <a:ext cx="13290426" cy="194095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3600" b="1" dirty="0">
                <a:solidFill>
                  <a:schemeClr val="bg1"/>
                </a:solidFill>
                <a:latin typeface="#9Slide03 AmpleSoft Bold" panose="020B0604020202020204" charset="0"/>
              </a:rPr>
              <a:t>2</a:t>
            </a:r>
            <a:r>
              <a:rPr lang="en-US" sz="3600" b="1" dirty="0">
                <a:solidFill>
                  <a:schemeClr val="bg1"/>
                </a:solidFill>
                <a:latin typeface="#9Slide03 AmpleSoft Bold" panose="020B0604020202020204" charset="0"/>
              </a:rPr>
              <a: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Vẽ</a:t>
            </a:r>
            <a:r>
              <a:rPr lang="vi-VN" sz="3600" dirty="0">
                <a:solidFill>
                  <a:schemeClr val="bg1"/>
                </a:solidFill>
                <a:latin typeface="#9Slide03 AmpleSoft Bold" panose="020B0604020202020204" charset="0"/>
              </a:rPr>
              <a:t> tranh </a:t>
            </a:r>
            <a:r>
              <a:rPr lang="vi-VN" sz="3600" dirty="0" err="1">
                <a:solidFill>
                  <a:schemeClr val="bg1"/>
                </a:solidFill>
                <a:latin typeface="#9Slide03 AmpleSoft Bold" panose="020B0604020202020204" charset="0"/>
              </a:rPr>
              <a:t>hoặc</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viết</a:t>
            </a:r>
            <a:r>
              <a:rPr lang="vi-VN" sz="3600" dirty="0">
                <a:solidFill>
                  <a:schemeClr val="bg1"/>
                </a:solidFill>
                <a:latin typeface="#9Slide03 AmpleSoft Bold" panose="020B0604020202020204" charset="0"/>
              </a:rPr>
              <a:t> thông </a:t>
            </a:r>
            <a:r>
              <a:rPr lang="vi-VN" sz="3600" dirty="0" err="1">
                <a:solidFill>
                  <a:schemeClr val="bg1"/>
                </a:solidFill>
                <a:latin typeface="#9Slide03 AmpleSoft Bold" panose="020B0604020202020204" charset="0"/>
              </a:rPr>
              <a:t>điệp</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về</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sự</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cần</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thiết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phải</a:t>
            </a:r>
            <a:r>
              <a:rPr lang="vi-VN" sz="3600" dirty="0">
                <a:solidFill>
                  <a:schemeClr val="bg1"/>
                </a:solidFill>
                <a:latin typeface="#9Slide03 AmpleSoft Bold" panose="020B0604020202020204" charset="0"/>
              </a:rPr>
              <a:t> tiêu </a:t>
            </a:r>
            <a:r>
              <a:rPr lang="vi-VN" sz="3600" dirty="0" err="1">
                <a:solidFill>
                  <a:schemeClr val="bg1"/>
                </a:solidFill>
                <a:latin typeface="#9Slide03 AmpleSoft Bold" panose="020B0604020202020204" charset="0"/>
              </a:rPr>
              <a:t>dùng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tiết</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kiệm</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bảo</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vệ</a:t>
            </a:r>
            <a:r>
              <a:rPr lang="vi-VN" sz="3600" dirty="0">
                <a:solidFill>
                  <a:schemeClr val="bg1"/>
                </a:solidFill>
                <a:latin typeface="#9Slide03 AmpleSoft Bold" panose="020B0604020202020204" charset="0"/>
              </a:rPr>
              <a:t> môi </a:t>
            </a:r>
            <a:r>
              <a:rPr lang="vi-VN" sz="3600" dirty="0" err="1">
                <a:solidFill>
                  <a:schemeClr val="bg1"/>
                </a:solidFill>
                <a:latin typeface="#9Slide03 AmpleSoft Bold" panose="020B0604020202020204" charset="0"/>
              </a:rPr>
              <a:t>trường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và</a:t>
            </a:r>
            <a:r>
              <a:rPr lang="vi-VN" sz="3600" dirty="0">
                <a:solidFill>
                  <a:schemeClr val="bg1"/>
                </a:solidFill>
                <a:latin typeface="#9Slide03 AmpleSoft Bold" panose="020B0604020202020204" charset="0"/>
              </a:rPr>
              <a:t> chia </a:t>
            </a:r>
            <a:r>
              <a:rPr lang="vi-VN" sz="3600" dirty="0" err="1">
                <a:solidFill>
                  <a:schemeClr val="bg1"/>
                </a:solidFill>
                <a:latin typeface="#9Slide03 AmpleSoft Bold" panose="020B0604020202020204" charset="0"/>
              </a:rPr>
              <a:t>sẻ</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với</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những</a:t>
            </a:r>
            <a:r>
              <a:rPr lang="vi-VN" sz="3600" dirty="0">
                <a:solidFill>
                  <a:schemeClr val="bg1"/>
                </a:solidFill>
                <a:latin typeface="#9Slide03 AmpleSoft Bold" panose="020B0604020202020204" charset="0"/>
              </a:rPr>
              <a:t> </a:t>
            </a:r>
            <a:r>
              <a:rPr lang="vi-VN" sz="3600" dirty="0" err="1">
                <a:solidFill>
                  <a:schemeClr val="bg1"/>
                </a:solidFill>
                <a:latin typeface="#9Slide03 AmpleSoft Bold" panose="020B0604020202020204" charset="0"/>
              </a:rPr>
              <a:t>người</a:t>
            </a:r>
            <a:r>
              <a:rPr lang="vi-VN" sz="3600" dirty="0">
                <a:solidFill>
                  <a:schemeClr val="bg1"/>
                </a:solidFill>
                <a:latin typeface="#9Slide03 AmpleSoft Bold" panose="020B0604020202020204" charset="0"/>
              </a:rPr>
              <a:t> xung quanh.</a:t>
            </a:r>
            <a:endParaRPr kumimoji="0" lang="en-US" sz="3600" b="0" i="0" u="none" strike="noStrike" kern="1200" cap="none" spc="0" normalizeH="0" baseline="0" noProof="0" dirty="0">
              <a:ln>
                <a:noFill/>
              </a:ln>
              <a:solidFill>
                <a:schemeClr val="bg1"/>
              </a:solidFill>
              <a:effectLst/>
              <a:uLnTx/>
              <a:uFillTx/>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20" name="Arrow: Right 19">
            <a:extLst>
              <a:ext uri="{FF2B5EF4-FFF2-40B4-BE49-F238E27FC236}">
                <a16:creationId xmlns:a16="http://schemas.microsoft.com/office/drawing/2014/main" id="{81AB20EB-3D76-7640-164A-71D8752BB450}"/>
              </a:ext>
            </a:extLst>
          </p:cNvPr>
          <p:cNvSpPr/>
          <p:nvPr/>
        </p:nvSpPr>
        <p:spPr>
          <a:xfrm>
            <a:off x="1294135" y="7763530"/>
            <a:ext cx="493404" cy="656570"/>
          </a:xfrm>
          <a:prstGeom prst="rightArrow">
            <a:avLst>
              <a:gd name="adj1" fmla="val 50000"/>
              <a:gd name="adj2" fmla="val 16667"/>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Hình ảnh 9">
            <a:extLst>
              <a:ext uri="{FF2B5EF4-FFF2-40B4-BE49-F238E27FC236}">
                <a16:creationId xmlns:a16="http://schemas.microsoft.com/office/drawing/2014/main" id="{DBACA2D1-CA16-FADE-35D6-6AC830531690}"/>
              </a:ext>
            </a:extLst>
          </p:cNvPr>
          <p:cNvPicPr>
            <a:picLocks noChangeAspect="1"/>
          </p:cNvPicPr>
          <p:nvPr/>
        </p:nvPicPr>
        <p:blipFill>
          <a:blip r:embed="rId3"/>
          <a:stretch>
            <a:fillRect/>
          </a:stretch>
        </p:blipFill>
        <p:spPr>
          <a:xfrm>
            <a:off x="220751" y="184711"/>
            <a:ext cx="2065249" cy="1409436"/>
          </a:xfrm>
          <a:prstGeom prst="rect">
            <a:avLst/>
          </a:prstGeom>
          <a:ln>
            <a:noFill/>
          </a:ln>
          <a:effectLst>
            <a:softEdge rad="112500"/>
          </a:effectLst>
        </p:spPr>
      </p:pic>
      <p:pic>
        <p:nvPicPr>
          <p:cNvPr id="6" name="Hình ảnh 5">
            <a:extLst>
              <a:ext uri="{FF2B5EF4-FFF2-40B4-BE49-F238E27FC236}">
                <a16:creationId xmlns:a16="http://schemas.microsoft.com/office/drawing/2014/main" id="{98117F75-F0D5-6A4A-896D-298186AD27D5}"/>
              </a:ext>
            </a:extLst>
          </p:cNvPr>
          <p:cNvPicPr>
            <a:picLocks noChangeAspect="1"/>
          </p:cNvPicPr>
          <p:nvPr/>
        </p:nvPicPr>
        <p:blipFill>
          <a:blip r:embed="rId4"/>
          <a:stretch>
            <a:fillRect/>
          </a:stretch>
        </p:blipFill>
        <p:spPr>
          <a:xfrm>
            <a:off x="1540837" y="2359329"/>
            <a:ext cx="13612811" cy="6333524"/>
          </a:xfrm>
          <a:prstGeom prst="rect">
            <a:avLst/>
          </a:prstGeom>
        </p:spPr>
      </p:pic>
      <p:pic>
        <p:nvPicPr>
          <p:cNvPr id="9" name="Hình ảnh 8">
            <a:extLst>
              <a:ext uri="{FF2B5EF4-FFF2-40B4-BE49-F238E27FC236}">
                <a16:creationId xmlns:a16="http://schemas.microsoft.com/office/drawing/2014/main" id="{A5AE0193-A512-87FD-775B-C93634EEF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7282" y="6089716"/>
            <a:ext cx="4092046" cy="3841152"/>
          </a:xfrm>
          <a:prstGeom prst="rect">
            <a:avLst/>
          </a:prstGeom>
        </p:spPr>
      </p:pic>
      <p:pic>
        <p:nvPicPr>
          <p:cNvPr id="14" name="Hình ảnh 13">
            <a:extLst>
              <a:ext uri="{FF2B5EF4-FFF2-40B4-BE49-F238E27FC236}">
                <a16:creationId xmlns:a16="http://schemas.microsoft.com/office/drawing/2014/main" id="{27F78B9F-E996-0936-A236-EFCFCECBF65E}"/>
              </a:ext>
            </a:extLst>
          </p:cNvPr>
          <p:cNvPicPr>
            <a:picLocks noChangeAspect="1"/>
          </p:cNvPicPr>
          <p:nvPr/>
        </p:nvPicPr>
        <p:blipFill>
          <a:blip r:embed="rId6"/>
          <a:stretch>
            <a:fillRect/>
          </a:stretch>
        </p:blipFill>
        <p:spPr>
          <a:xfrm>
            <a:off x="1799829" y="2247900"/>
            <a:ext cx="14115469" cy="6981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Bong bóng Ý nghĩ: Hình đám mây 12">
            <a:extLst>
              <a:ext uri="{FF2B5EF4-FFF2-40B4-BE49-F238E27FC236}">
                <a16:creationId xmlns:a16="http://schemas.microsoft.com/office/drawing/2014/main" id="{E8A40FFF-4A08-6678-FF54-C6AAF641B793}"/>
              </a:ext>
            </a:extLst>
          </p:cNvPr>
          <p:cNvSpPr/>
          <p:nvPr/>
        </p:nvSpPr>
        <p:spPr>
          <a:xfrm>
            <a:off x="13868400" y="1366816"/>
            <a:ext cx="4396846" cy="3627466"/>
          </a:xfrm>
          <a:prstGeom prst="cloudCallout">
            <a:avLst>
              <a:gd name="adj1" fmla="val 15054"/>
              <a:gd name="adj2" fmla="val 81223"/>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Gợi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ý :</a:t>
            </a:r>
          </a:p>
          <a:p>
            <a:pPr algn="ctr"/>
            <a:r>
              <a:rPr lang="en-US" sz="2800" dirty="0" err="1">
                <a:solidFill>
                  <a:schemeClr val="bg1"/>
                </a:solidFill>
                <a:latin typeface="Nunito Black" pitchFamily="2" charset="0"/>
              </a:rPr>
              <a:t>Các</a:t>
            </a:r>
            <a:r>
              <a:rPr lang="en-US" sz="2800" dirty="0">
                <a:solidFill>
                  <a:schemeClr val="bg1"/>
                </a:solidFill>
                <a:latin typeface="Nunito Black" pitchFamily="2" charset="0"/>
              </a:rPr>
              <a:t> </a:t>
            </a:r>
            <a:r>
              <a:rPr lang="en-US" sz="2800" dirty="0" err="1">
                <a:solidFill>
                  <a:schemeClr val="bg1"/>
                </a:solidFill>
                <a:latin typeface="Nunito Black" pitchFamily="2" charset="0"/>
              </a:rPr>
              <a:t>em</a:t>
            </a:r>
            <a:r>
              <a:rPr lang="en-US" sz="2800" dirty="0">
                <a:solidFill>
                  <a:schemeClr val="bg1"/>
                </a:solidFill>
                <a:latin typeface="Nunito Black" pitchFamily="2" charset="0"/>
              </a:rPr>
              <a:t> </a:t>
            </a:r>
            <a:r>
              <a:rPr lang="en-US" sz="2800" dirty="0" err="1">
                <a:solidFill>
                  <a:schemeClr val="bg1"/>
                </a:solidFill>
                <a:latin typeface="Nunito Black" pitchFamily="2" charset="0"/>
              </a:rPr>
              <a:t>hãy</a:t>
            </a:r>
            <a:r>
              <a:rPr lang="en-US" sz="2800" dirty="0">
                <a:solidFill>
                  <a:schemeClr val="bg1"/>
                </a:solidFill>
                <a:latin typeface="Nunito Black" pitchFamily="2" charset="0"/>
              </a:rPr>
              <a:t> </a:t>
            </a:r>
            <a:r>
              <a:rPr lang="en-US" sz="2800" dirty="0" err="1">
                <a:solidFill>
                  <a:schemeClr val="bg1"/>
                </a:solidFill>
                <a:latin typeface="Nunito Black" pitchFamily="2" charset="0"/>
              </a:rPr>
              <a:t>vẽ</a:t>
            </a:r>
            <a:r>
              <a:rPr lang="en-US" sz="2800" dirty="0">
                <a:solidFill>
                  <a:schemeClr val="bg1"/>
                </a:solidFill>
                <a:latin typeface="Nunito Black" pitchFamily="2" charset="0"/>
              </a:rPr>
              <a:t> </a:t>
            </a:r>
            <a:r>
              <a:rPr lang="en-US" sz="2800" dirty="0" err="1">
                <a:solidFill>
                  <a:schemeClr val="bg1"/>
                </a:solidFill>
                <a:latin typeface="Nunito Black" pitchFamily="2" charset="0"/>
              </a:rPr>
              <a:t>tranh</a:t>
            </a:r>
            <a:r>
              <a:rPr lang="en-US" sz="2800" dirty="0">
                <a:solidFill>
                  <a:schemeClr val="bg1"/>
                </a:solidFill>
                <a:latin typeface="Nunito Black" pitchFamily="2" charset="0"/>
              </a:rPr>
              <a:t> </a:t>
            </a:r>
            <a:r>
              <a:rPr lang="en-US" sz="2800" dirty="0" err="1">
                <a:solidFill>
                  <a:schemeClr val="bg1"/>
                </a:solidFill>
                <a:latin typeface="Nunito Black" pitchFamily="2" charset="0"/>
              </a:rPr>
              <a:t>với</a:t>
            </a:r>
            <a:r>
              <a:rPr lang="en-US" sz="2800" dirty="0">
                <a:solidFill>
                  <a:schemeClr val="bg1"/>
                </a:solidFill>
                <a:latin typeface="Nunito Black" pitchFamily="2" charset="0"/>
              </a:rPr>
              <a:t> </a:t>
            </a:r>
            <a:r>
              <a:rPr lang="en-US" sz="2800" dirty="0" err="1">
                <a:solidFill>
                  <a:schemeClr val="bg1"/>
                </a:solidFill>
                <a:latin typeface="Nunito Black" pitchFamily="2" charset="0"/>
              </a:rPr>
              <a:t>thông</a:t>
            </a:r>
            <a:r>
              <a:rPr lang="en-US" sz="2800" dirty="0">
                <a:solidFill>
                  <a:schemeClr val="bg1"/>
                </a:solidFill>
                <a:latin typeface="Nunito Black" pitchFamily="2" charset="0"/>
              </a:rPr>
              <a:t> </a:t>
            </a:r>
            <a:r>
              <a:rPr lang="en-US" sz="2800" dirty="0" err="1">
                <a:solidFill>
                  <a:schemeClr val="bg1"/>
                </a:solidFill>
                <a:latin typeface="Nunito Black" pitchFamily="2" charset="0"/>
              </a:rPr>
              <a:t>điệp</a:t>
            </a:r>
            <a:r>
              <a:rPr lang="en-US" sz="2800" dirty="0">
                <a:solidFill>
                  <a:schemeClr val="bg1"/>
                </a:solidFill>
                <a:latin typeface="Nunito Black" pitchFamily="2" charset="0"/>
              </a:rPr>
              <a:t> </a:t>
            </a:r>
            <a:r>
              <a:rPr lang="en-US" sz="2800" i="1" dirty="0">
                <a:solidFill>
                  <a:schemeClr val="bg1"/>
                </a:solidFill>
                <a:latin typeface="Nunito Black" pitchFamily="2" charset="0"/>
              </a:rPr>
              <a:t>“</a:t>
            </a:r>
            <a:r>
              <a:rPr lang="en-US" sz="2800" i="1" dirty="0" err="1">
                <a:solidFill>
                  <a:schemeClr val="bg1"/>
                </a:solidFill>
                <a:latin typeface="Nunito Black" pitchFamily="2" charset="0"/>
              </a:rPr>
              <a:t>Hãy</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tiết</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kiệm</a:t>
            </a:r>
            <a:r>
              <a:rPr lang="en-US" sz="2800" i="1" dirty="0">
                <a:solidFill>
                  <a:schemeClr val="bg1"/>
                </a:solidFill>
                <a:latin typeface="Nunito Black" pitchFamily="2" charset="0"/>
              </a:rPr>
              <a:t> </a:t>
            </a:r>
            <a:r>
              <a:rPr lang="en-US" sz="2800" i="1" dirty="0" err="1">
                <a:solidFill>
                  <a:schemeClr val="bg1"/>
                </a:solidFill>
                <a:latin typeface="Nunito Black" pitchFamily="2" charset="0"/>
              </a:rPr>
              <a:t>điện</a:t>
            </a:r>
            <a:r>
              <a:rPr lang="en-US" sz="2800" i="1" dirty="0">
                <a:solidFill>
                  <a:schemeClr val="bg1"/>
                </a:solidFill>
                <a:latin typeface="Nunito Black" pitchFamily="2" charset="0"/>
              </a:rPr>
              <a:t>” </a:t>
            </a:r>
            <a:r>
              <a:rPr lang="en-US" sz="2800" i="1" dirty="0">
                <a:solidFill>
                  <a:schemeClr val="bg1"/>
                </a:solidFill>
                <a:latin typeface="Nunito Black" pitchFamily="2" charset="0"/>
                <a:ea typeface="Open Sans SemiBold" panose="020B0706030804020204" pitchFamily="34" charset="0"/>
                <a:cs typeface="Open Sans SemiBold" panose="020B0706030804020204" pitchFamily="34" charset="0"/>
              </a:rPr>
              <a:t>?</a:t>
            </a:r>
            <a:endParaRPr lang="vi-VN" sz="2800" i="1" dirty="0">
              <a:solidFill>
                <a:schemeClr val="bg1"/>
              </a:solidFill>
              <a:latin typeface="Nunito Black" pitchFamily="2" charset="0"/>
              <a:ea typeface="Open Sans SemiBold" panose="020B0706030804020204" pitchFamily="34" charset="0"/>
              <a:cs typeface="Open Sans SemiBold" panose="020B0706030804020204" pitchFamily="34" charset="0"/>
            </a:endParaRPr>
          </a:p>
        </p:txBody>
      </p:sp>
      <p:sp>
        <p:nvSpPr>
          <p:cNvPr id="16" name="Cloud 5">
            <a:extLst>
              <a:ext uri="{FF2B5EF4-FFF2-40B4-BE49-F238E27FC236}">
                <a16:creationId xmlns:a16="http://schemas.microsoft.com/office/drawing/2014/main" id="{3B82E496-FE36-1FF2-A741-F5202003A67F}"/>
              </a:ext>
            </a:extLst>
          </p:cNvPr>
          <p:cNvSpPr/>
          <p:nvPr/>
        </p:nvSpPr>
        <p:spPr>
          <a:xfrm rot="21221114">
            <a:off x="-42818" y="2171121"/>
            <a:ext cx="3808674" cy="2771327"/>
          </a:xfrm>
          <a:prstGeom prst="cloud">
            <a:avLst/>
          </a:prstGeom>
          <a:pattFill prst="pct60">
            <a:fgClr>
              <a:srgbClr val="FFFF00"/>
            </a:fgClr>
            <a:bgClr>
              <a:schemeClr val="bg1"/>
            </a:bgClr>
          </a:patt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Làm</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việc</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theo</a:t>
            </a:r>
            <a:r>
              <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 </a:t>
            </a:r>
            <a:r>
              <a:rPr kumimoji="0" lang="en-US" sz="3200" b="0" i="0" u="none" strike="noStrike" kern="1200" cap="none" spc="0" normalizeH="0" baseline="0" noProof="0" dirty="0" err="1">
                <a:ln>
                  <a:noFill/>
                </a:ln>
                <a:solidFill>
                  <a:srgbClr val="C00000"/>
                </a:solidFill>
                <a:effectLst/>
                <a:uLnTx/>
                <a:uFillTx/>
                <a:latin typeface="#9Slide03 AmpleSoft Bold" panose="02000000000000000000" pitchFamily="2" charset="0"/>
                <a:ea typeface="+mn-ea"/>
                <a:cs typeface="+mn-cs"/>
              </a:rPr>
              <a:t>nhóm</a:t>
            </a:r>
            <a:endParaRPr kumimoji="0" lang="en-US" sz="3200" b="0"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09025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80">
                                          <p:stCondLst>
                                            <p:cond delay="0"/>
                                          </p:stCondLst>
                                        </p:cTn>
                                        <p:tgtEl>
                                          <p:spTgt spid="6"/>
                                        </p:tgtEl>
                                      </p:cBhvr>
                                    </p:animEffect>
                                    <p:anim calcmode="lin" valueType="num">
                                      <p:cBhvr>
                                        <p:cTn id="1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 dur="26">
                                          <p:stCondLst>
                                            <p:cond delay="650"/>
                                          </p:stCondLst>
                                        </p:cTn>
                                        <p:tgtEl>
                                          <p:spTgt spid="6"/>
                                        </p:tgtEl>
                                      </p:cBhvr>
                                      <p:to x="100000" y="60000"/>
                                    </p:animScale>
                                    <p:animScale>
                                      <p:cBhvr>
                                        <p:cTn id="20" dur="166" decel="50000">
                                          <p:stCondLst>
                                            <p:cond delay="676"/>
                                          </p:stCondLst>
                                        </p:cTn>
                                        <p:tgtEl>
                                          <p:spTgt spid="6"/>
                                        </p:tgtEl>
                                      </p:cBhvr>
                                      <p:to x="100000" y="100000"/>
                                    </p:animScale>
                                    <p:animScale>
                                      <p:cBhvr>
                                        <p:cTn id="21" dur="26">
                                          <p:stCondLst>
                                            <p:cond delay="1312"/>
                                          </p:stCondLst>
                                        </p:cTn>
                                        <p:tgtEl>
                                          <p:spTgt spid="6"/>
                                        </p:tgtEl>
                                      </p:cBhvr>
                                      <p:to x="100000" y="80000"/>
                                    </p:animScale>
                                    <p:animScale>
                                      <p:cBhvr>
                                        <p:cTn id="22" dur="166" decel="50000">
                                          <p:stCondLst>
                                            <p:cond delay="1338"/>
                                          </p:stCondLst>
                                        </p:cTn>
                                        <p:tgtEl>
                                          <p:spTgt spid="6"/>
                                        </p:tgtEl>
                                      </p:cBhvr>
                                      <p:to x="100000" y="100000"/>
                                    </p:animScale>
                                    <p:animScale>
                                      <p:cBhvr>
                                        <p:cTn id="23" dur="26">
                                          <p:stCondLst>
                                            <p:cond delay="1642"/>
                                          </p:stCondLst>
                                        </p:cTn>
                                        <p:tgtEl>
                                          <p:spTgt spid="6"/>
                                        </p:tgtEl>
                                      </p:cBhvr>
                                      <p:to x="100000" y="90000"/>
                                    </p:animScale>
                                    <p:animScale>
                                      <p:cBhvr>
                                        <p:cTn id="24" dur="166" decel="50000">
                                          <p:stCondLst>
                                            <p:cond delay="1668"/>
                                          </p:stCondLst>
                                        </p:cTn>
                                        <p:tgtEl>
                                          <p:spTgt spid="6"/>
                                        </p:tgtEl>
                                      </p:cBhvr>
                                      <p:to x="100000" y="100000"/>
                                    </p:animScale>
                                    <p:animScale>
                                      <p:cBhvr>
                                        <p:cTn id="25" dur="26">
                                          <p:stCondLst>
                                            <p:cond delay="1808"/>
                                          </p:stCondLst>
                                        </p:cTn>
                                        <p:tgtEl>
                                          <p:spTgt spid="6"/>
                                        </p:tgtEl>
                                      </p:cBhvr>
                                      <p:to x="100000" y="95000"/>
                                    </p:animScale>
                                    <p:animScale>
                                      <p:cBhvr>
                                        <p:cTn id="26" dur="166" decel="50000">
                                          <p:stCondLst>
                                            <p:cond delay="1834"/>
                                          </p:stCondLst>
                                        </p:cTn>
                                        <p:tgtEl>
                                          <p:spTgt spid="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randombar(horizont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50" presetClass="entr" presetSubtype="0" decel="10000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strVal val="#ppt_w+.3"/>
                                          </p:val>
                                        </p:tav>
                                        <p:tav tm="100000">
                                          <p:val>
                                            <p:strVal val="#ppt_w"/>
                                          </p:val>
                                        </p:tav>
                                      </p:tavLst>
                                    </p:anim>
                                    <p:anim calcmode="lin" valueType="num">
                                      <p:cBhvr>
                                        <p:cTn id="53" dur="1000" fill="hold"/>
                                        <p:tgtEl>
                                          <p:spTgt spid="14"/>
                                        </p:tgtEl>
                                        <p:attrNameLst>
                                          <p:attrName>ppt_h</p:attrName>
                                        </p:attrNameLst>
                                      </p:cBhvr>
                                      <p:tavLst>
                                        <p:tav tm="0">
                                          <p:val>
                                            <p:strVal val="#ppt_h"/>
                                          </p:val>
                                        </p:tav>
                                        <p:tav tm="100000">
                                          <p:val>
                                            <p:strVal val="#ppt_h"/>
                                          </p:val>
                                        </p:tav>
                                      </p:tavLst>
                                    </p:anim>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13" grpId="0" animBg="1"/>
      <p:bldP spid="13" grpId="1"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DF5E6-D327-4DD9-B9F2-97A8022018C6}"/>
              </a:ext>
            </a:extLst>
          </p:cNvPr>
          <p:cNvPicPr>
            <a:picLocks noChangeAspect="1"/>
          </p:cNvPicPr>
          <p:nvPr/>
        </p:nvPicPr>
        <p:blipFill rotWithShape="1">
          <a:blip r:embed="rId3"/>
          <a:srcRect l="2943" t="27047" r="-24021"/>
          <a:stretch/>
        </p:blipFill>
        <p:spPr>
          <a:xfrm>
            <a:off x="31955" y="6813"/>
            <a:ext cx="16960645" cy="10273374"/>
          </a:xfrm>
          <a:prstGeom prst="rect">
            <a:avLst/>
          </a:prstGeom>
        </p:spPr>
      </p:pic>
      <p:sp>
        <p:nvSpPr>
          <p:cNvPr id="15" name="Freeform: Shape 1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4786" y="1"/>
            <a:ext cx="10943215" cy="10280186"/>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0FD3AB-4E01-4039-8593-44856BF306D7}"/>
              </a:ext>
            </a:extLst>
          </p:cNvPr>
          <p:cNvPicPr>
            <a:picLocks noChangeAspect="1"/>
          </p:cNvPicPr>
          <p:nvPr/>
        </p:nvPicPr>
        <p:blipFill rotWithShape="1">
          <a:blip r:embed="rId4">
            <a:extLst>
              <a:ext uri="{28A0092B-C50C-407E-A947-70E740481C1C}">
                <a14:useLocalDpi xmlns:a14="http://schemas.microsoft.com/office/drawing/2010/main" val="0"/>
              </a:ext>
            </a:extLst>
          </a:blip>
          <a:srcRect l="27341" t="7042" r="15277" b="-6976"/>
          <a:stretch/>
        </p:blipFill>
        <p:spPr>
          <a:xfrm>
            <a:off x="7772400" y="0"/>
            <a:ext cx="10515600" cy="1027337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a:extLst>
              <a:ext uri="{FF2B5EF4-FFF2-40B4-BE49-F238E27FC236}">
                <a16:creationId xmlns:a16="http://schemas.microsoft.com/office/drawing/2014/main" id="{94F73519-F449-4054-851D-6BBBE61C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5552480" y="647700"/>
            <a:ext cx="3658352" cy="1905000"/>
          </a:xfrm>
          <a:prstGeom prst="rect">
            <a:avLst/>
          </a:prstGeom>
        </p:spPr>
      </p:pic>
    </p:spTree>
    <p:extLst>
      <p:ext uri="{BB962C8B-B14F-4D97-AF65-F5344CB8AC3E}">
        <p14:creationId xmlns:p14="http://schemas.microsoft.com/office/powerpoint/2010/main" val="167682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F06DB2E-7A59-6EEC-FAC2-A8FD8431E397}"/>
              </a:ext>
            </a:extLst>
          </p:cNvPr>
          <p:cNvPicPr>
            <a:picLocks noChangeAspect="1"/>
          </p:cNvPicPr>
          <p:nvPr/>
        </p:nvPicPr>
        <p:blipFill>
          <a:blip r:embed="rId3"/>
          <a:stretch>
            <a:fillRect/>
          </a:stretch>
        </p:blipFill>
        <p:spPr>
          <a:xfrm>
            <a:off x="3276600" y="2019300"/>
            <a:ext cx="13411200" cy="655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BFB8A126-31B1-C7E5-FAE1-8866E0C5C3B3}"/>
              </a:ext>
            </a:extLst>
          </p:cNvPr>
          <p:cNvSpPr txBox="1"/>
          <p:nvPr/>
        </p:nvSpPr>
        <p:spPr>
          <a:xfrm>
            <a:off x="1295400" y="190500"/>
            <a:ext cx="2849223" cy="817245"/>
          </a:xfrm>
          <a:prstGeom prst="roundRect">
            <a:avLst/>
          </a:prstGeom>
          <a:solidFill>
            <a:srgbClr val="57C7D4"/>
          </a:solidFill>
          <a:ln w="28575">
            <a:solidFill>
              <a:srgbClr val="217875"/>
            </a:solidFill>
            <a:prstDash val="sysDash"/>
          </a:ln>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schemeClr val="bg1"/>
                </a:solidFill>
                <a:effectLst/>
                <a:uLnTx/>
                <a:uFillTx/>
                <a:latin typeface="#9Slide03 AmpleSoft Bold" panose="020B0604020202020204" charset="0"/>
                <a:ea typeface="+mn-ea"/>
                <a:cs typeface="Baloo 2 SemiBold" pitchFamily="2" charset="0"/>
              </a:rPr>
              <a:t>Kết</a:t>
            </a:r>
            <a:r>
              <a:rPr kumimoji="0" lang="en-US" sz="4200" b="0" i="0" u="none" strike="noStrike" kern="1200" cap="none" spc="0" normalizeH="0" baseline="0" noProof="0" dirty="0">
                <a:ln>
                  <a:noFill/>
                </a:ln>
                <a:solidFill>
                  <a:schemeClr val="bg1"/>
                </a:solidFill>
                <a:effectLst/>
                <a:uLnTx/>
                <a:uFillTx/>
                <a:latin typeface="#9Slide03 AmpleSoft Bold" panose="020B0604020202020204" charset="0"/>
                <a:ea typeface="+mn-ea"/>
                <a:cs typeface="Baloo 2 SemiBold" pitchFamily="2" charset="0"/>
              </a:rPr>
              <a:t> </a:t>
            </a:r>
            <a:r>
              <a:rPr kumimoji="0" lang="en-US" sz="4200" b="0" i="0" u="none" strike="noStrike" kern="1200" cap="none" spc="0" normalizeH="0" baseline="0" noProof="0" dirty="0" err="1">
                <a:ln>
                  <a:noFill/>
                </a:ln>
                <a:solidFill>
                  <a:schemeClr val="bg1"/>
                </a:solidFill>
                <a:effectLst/>
                <a:uLnTx/>
                <a:uFillTx/>
                <a:latin typeface="#9Slide03 AmpleSoft Bold" panose="020B0604020202020204" charset="0"/>
                <a:ea typeface="+mn-ea"/>
                <a:cs typeface="Baloo 2 SemiBold" pitchFamily="2" charset="0"/>
              </a:rPr>
              <a:t>luận</a:t>
            </a:r>
            <a:endParaRPr kumimoji="0" lang="en-US" sz="4200" b="0" i="0" u="none" strike="noStrike" kern="1200" cap="none" spc="0" normalizeH="0" baseline="0" noProof="0" dirty="0">
              <a:ln>
                <a:noFill/>
              </a:ln>
              <a:solidFill>
                <a:schemeClr val="bg1"/>
              </a:solidFill>
              <a:effectLst/>
              <a:uLnTx/>
              <a:uFillTx/>
              <a:latin typeface="#9Slide03 AmpleSoft Bold" panose="020B0604020202020204" charset="0"/>
              <a:ea typeface="+mn-ea"/>
              <a:cs typeface="Baloo 2 SemiBold" pitchFamily="2" charset="0"/>
            </a:endParaRPr>
          </a:p>
        </p:txBody>
      </p:sp>
    </p:spTree>
    <p:extLst>
      <p:ext uri="{BB962C8B-B14F-4D97-AF65-F5344CB8AC3E}">
        <p14:creationId xmlns:p14="http://schemas.microsoft.com/office/powerpoint/2010/main" val="19927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a:solidFill>
                <a:prstClr val="white"/>
              </a:solidFill>
              <a:latin typeface="Calibri"/>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8" y="482600"/>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09"/>
            <a:endParaRPr lang="en-US" sz="1200">
              <a:solidFill>
                <a:prstClr val="white"/>
              </a:solidFill>
              <a:latin typeface="Calibri"/>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1"/>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sz="1200" dirty="0">
              <a:solidFill>
                <a:prstClr val="white"/>
              </a:solidFill>
              <a:latin typeface="Calibri"/>
            </a:endParaRPr>
          </a:p>
        </p:txBody>
      </p:sp>
      <p:pic>
        <p:nvPicPr>
          <p:cNvPr id="6" name="Hình ảnh 5">
            <a:extLst>
              <a:ext uri="{FF2B5EF4-FFF2-40B4-BE49-F238E27FC236}">
                <a16:creationId xmlns:a16="http://schemas.microsoft.com/office/drawing/2014/main" id="{C5C6AA9A-90EC-56F8-C8C4-EF596B43880B}"/>
              </a:ext>
            </a:extLst>
          </p:cNvPr>
          <p:cNvPicPr>
            <a:picLocks noChangeAspect="1"/>
          </p:cNvPicPr>
          <p:nvPr/>
        </p:nvPicPr>
        <p:blipFill>
          <a:blip r:embed="rId2"/>
          <a:stretch>
            <a:fillRect/>
          </a:stretch>
        </p:blipFill>
        <p:spPr>
          <a:xfrm>
            <a:off x="1825265" y="800100"/>
            <a:ext cx="11933880" cy="7118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Hình ảnh 10" descr="Ảnh có chứa đồ chơi, búp bê&#10;&#10;Mô tả được tạo tự động">
            <a:extLst>
              <a:ext uri="{FF2B5EF4-FFF2-40B4-BE49-F238E27FC236}">
                <a16:creationId xmlns:a16="http://schemas.microsoft.com/office/drawing/2014/main" id="{C34612E9-45DD-43C4-891F-35D513250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058897" y="5003801"/>
            <a:ext cx="4711701" cy="4986443"/>
          </a:xfrm>
          <a:prstGeom prst="rect">
            <a:avLst/>
          </a:prstGeom>
        </p:spPr>
      </p:pic>
      <p:sp>
        <p:nvSpPr>
          <p:cNvPr id="7" name="Bong bóng Ý nghĩ: Hình đám mây 6">
            <a:extLst>
              <a:ext uri="{FF2B5EF4-FFF2-40B4-BE49-F238E27FC236}">
                <a16:creationId xmlns:a16="http://schemas.microsoft.com/office/drawing/2014/main" id="{32D48B4F-D960-7229-1F74-1BABEA83B322}"/>
              </a:ext>
            </a:extLst>
          </p:cNvPr>
          <p:cNvSpPr/>
          <p:nvPr/>
        </p:nvSpPr>
        <p:spPr>
          <a:xfrm>
            <a:off x="13185844" y="0"/>
            <a:ext cx="4711701" cy="3854228"/>
          </a:xfrm>
          <a:prstGeom prst="cloudCallout">
            <a:avLst>
              <a:gd name="adj1" fmla="val 11578"/>
              <a:gd name="adj2" fmla="val 72889"/>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Nếu</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là</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học</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dệt</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vải</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không</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Vì</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sao</a:t>
            </a:r>
            <a:r>
              <a:rPr lang="en-US"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chemeClr val="bg1"/>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8" name="Bong bóng Ý nghĩ: Hình đám mây 7">
            <a:extLst>
              <a:ext uri="{FF2B5EF4-FFF2-40B4-BE49-F238E27FC236}">
                <a16:creationId xmlns:a16="http://schemas.microsoft.com/office/drawing/2014/main" id="{8042AF17-89DF-D10C-4A15-5C82B603CBA4}"/>
              </a:ext>
            </a:extLst>
          </p:cNvPr>
          <p:cNvSpPr/>
          <p:nvPr/>
        </p:nvSpPr>
        <p:spPr>
          <a:xfrm>
            <a:off x="13759145" y="249514"/>
            <a:ext cx="3733360" cy="3147991"/>
          </a:xfrm>
          <a:prstGeom prst="cloudCallout">
            <a:avLst>
              <a:gd name="adj1" fmla="val 25794"/>
              <a:gd name="adj2" fmla="val 83578"/>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Những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người</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đang</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làm</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p>
        </p:txBody>
      </p:sp>
      <p:sp>
        <p:nvSpPr>
          <p:cNvPr id="10" name="Bong bóng Ý nghĩ: Hình đám mây 9">
            <a:extLst>
              <a:ext uri="{FF2B5EF4-FFF2-40B4-BE49-F238E27FC236}">
                <a16:creationId xmlns:a16="http://schemas.microsoft.com/office/drawing/2014/main" id="{65EAC6A5-B112-61F6-8980-4650E05CEE2F}"/>
              </a:ext>
            </a:extLst>
          </p:cNvPr>
          <p:cNvSpPr/>
          <p:nvPr/>
        </p:nvSpPr>
        <p:spPr>
          <a:xfrm>
            <a:off x="13675015" y="33162"/>
            <a:ext cx="3733360" cy="3364343"/>
          </a:xfrm>
          <a:prstGeom prst="cloudCallout">
            <a:avLst>
              <a:gd name="adj1" fmla="val 25794"/>
              <a:gd name="adj2" fmla="val 83578"/>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Em</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suy</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nghĩ</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gì</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về</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câu</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nói</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của</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bạn</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nhỏ</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i="1" dirty="0" err="1">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i="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rPr>
              <a:t>?</a:t>
            </a:r>
          </a:p>
        </p:txBody>
      </p:sp>
      <p:sp>
        <p:nvSpPr>
          <p:cNvPr id="2" name="Oval 1">
            <a:extLst>
              <a:ext uri="{FF2B5EF4-FFF2-40B4-BE49-F238E27FC236}">
                <a16:creationId xmlns:a16="http://schemas.microsoft.com/office/drawing/2014/main" id="{6308075B-2F24-1371-E301-62338E79AD62}"/>
              </a:ext>
            </a:extLst>
          </p:cNvPr>
          <p:cNvSpPr/>
          <p:nvPr/>
        </p:nvSpPr>
        <p:spPr>
          <a:xfrm>
            <a:off x="10820400" y="6210300"/>
            <a:ext cx="1447800" cy="838200"/>
          </a:xfrm>
          <a:prstGeom prst="ellipse">
            <a:avLst/>
          </a:prstGeom>
          <a:solidFill>
            <a:srgbClr val="D9C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1" nodeType="clickEffect">
                                  <p:stCondLst>
                                    <p:cond delay="0"/>
                                  </p:stCondLst>
                                  <p:childTnLst>
                                    <p:animEffect transition="out" filter="circle(out)">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8889" y="914668"/>
            <a:ext cx="3847543" cy="3114302"/>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1" name="Freeform: Shape 20">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0451" y="1"/>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943637"/>
            <a:ext cx="1891864" cy="2473041"/>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68648" y="7122670"/>
            <a:ext cx="854271" cy="854271"/>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6223" y="1790700"/>
            <a:ext cx="4924649" cy="5545290"/>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27" name="Freeform: Shape 26">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278794"/>
            <a:ext cx="2010457" cy="2008207"/>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47531" y="9058588"/>
            <a:ext cx="2967522" cy="122841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5162799" y="7750021"/>
            <a:ext cx="2753587"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Hình ảnh 1">
            <a:extLst>
              <a:ext uri="{FF2B5EF4-FFF2-40B4-BE49-F238E27FC236}">
                <a16:creationId xmlns:a16="http://schemas.microsoft.com/office/drawing/2014/main" id="{7048763C-1A17-5B59-7A0B-2DF45D68D389}"/>
              </a:ext>
            </a:extLst>
          </p:cNvPr>
          <p:cNvPicPr>
            <a:picLocks noChangeAspect="1"/>
          </p:cNvPicPr>
          <p:nvPr/>
        </p:nvPicPr>
        <p:blipFill>
          <a:blip r:embed="rId6"/>
          <a:stretch>
            <a:fillRect/>
          </a:stretch>
        </p:blipFill>
        <p:spPr>
          <a:xfrm>
            <a:off x="16182975" y="26171"/>
            <a:ext cx="1902117" cy="1916929"/>
          </a:xfrm>
          <a:prstGeom prst="rect">
            <a:avLst/>
          </a:prstGeom>
        </p:spPr>
      </p:pic>
      <p:graphicFrame>
        <p:nvGraphicFramePr>
          <p:cNvPr id="35" name="TextBox 5">
            <a:extLst>
              <a:ext uri="{FF2B5EF4-FFF2-40B4-BE49-F238E27FC236}">
                <a16:creationId xmlns:a16="http://schemas.microsoft.com/office/drawing/2014/main" id="{2665AD37-AE78-509F-4709-05A85596B6EB}"/>
              </a:ext>
            </a:extLst>
          </p:cNvPr>
          <p:cNvGraphicFramePr/>
          <p:nvPr>
            <p:extLst>
              <p:ext uri="{D42A27DB-BD31-4B8C-83A1-F6EECF244321}">
                <p14:modId xmlns:p14="http://schemas.microsoft.com/office/powerpoint/2010/main" val="2290315028"/>
              </p:ext>
            </p:extLst>
          </p:nvPr>
        </p:nvGraphicFramePr>
        <p:xfrm>
          <a:off x="9511146" y="1409701"/>
          <a:ext cx="6948054" cy="57388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Hình ảnh 5" descr="Ảnh có chứa văn bản, đồ chơi&#10;&#10;Mô tả được tạo tự động">
            <a:extLst>
              <a:ext uri="{FF2B5EF4-FFF2-40B4-BE49-F238E27FC236}">
                <a16:creationId xmlns:a16="http://schemas.microsoft.com/office/drawing/2014/main" id="{C5EA3D66-CEA0-B0E7-A2FB-8DBA41CB05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35001" y="6315712"/>
            <a:ext cx="4561034" cy="3766572"/>
          </a:xfrm>
          <a:prstGeom prst="rect">
            <a:avLst/>
          </a:prstGeom>
        </p:spPr>
      </p:pic>
    </p:spTree>
    <p:extLst>
      <p:ext uri="{BB962C8B-B14F-4D97-AF65-F5344CB8AC3E}">
        <p14:creationId xmlns:p14="http://schemas.microsoft.com/office/powerpoint/2010/main" val="23010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0"/>
            <a:ext cx="9144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7EFB32-B781-FF92-BEB9-B051AE4A6ADB}"/>
              </a:ext>
            </a:extLst>
          </p:cNvPr>
          <p:cNvSpPr txBox="1"/>
          <p:nvPr/>
        </p:nvSpPr>
        <p:spPr>
          <a:xfrm>
            <a:off x="12725400" y="3009900"/>
            <a:ext cx="5084272" cy="3571022"/>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8800" b="1" dirty="0" err="1">
                <a:solidFill>
                  <a:schemeClr val="tx1">
                    <a:lumMod val="85000"/>
                    <a:lumOff val="15000"/>
                  </a:schemeClr>
                </a:solidFill>
                <a:latin typeface="Nunito Black" pitchFamily="2" charset="0"/>
                <a:ea typeface="+mj-ea"/>
                <a:cs typeface="+mj-cs"/>
              </a:rPr>
              <a:t>Hẹn</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gặp</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lại</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các</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em</a:t>
            </a:r>
            <a:r>
              <a:rPr lang="en-US" sz="8800" b="1" dirty="0">
                <a:solidFill>
                  <a:schemeClr val="tx1">
                    <a:lumMod val="85000"/>
                    <a:lumOff val="15000"/>
                  </a:schemeClr>
                </a:solidFill>
                <a:latin typeface="Nunito Black" pitchFamily="2" charset="0"/>
                <a:ea typeface="+mj-ea"/>
                <a:cs typeface="+mj-cs"/>
              </a:rPr>
              <a:t>!</a:t>
            </a:r>
          </a:p>
        </p:txBody>
      </p:sp>
      <p:pic>
        <p:nvPicPr>
          <p:cNvPr id="3" name="Hình ảnh 2">
            <a:extLst>
              <a:ext uri="{FF2B5EF4-FFF2-40B4-BE49-F238E27FC236}">
                <a16:creationId xmlns:a16="http://schemas.microsoft.com/office/drawing/2014/main" id="{E249E64D-4877-9AE1-B9A3-31D01B93C242}"/>
              </a:ext>
            </a:extLst>
          </p:cNvPr>
          <p:cNvPicPr>
            <a:picLocks noChangeAspect="1"/>
          </p:cNvPicPr>
          <p:nvPr/>
        </p:nvPicPr>
        <p:blipFill rotWithShape="1">
          <a:blip r:embed="rId2">
            <a:extLst>
              <a:ext uri="{28A0092B-C50C-407E-A947-70E740481C1C}">
                <a14:useLocalDpi xmlns:a14="http://schemas.microsoft.com/office/drawing/2010/main" val="0"/>
              </a:ext>
            </a:extLst>
          </a:blip>
          <a:srcRect t="9274" b="1262"/>
          <a:stretch/>
        </p:blipFill>
        <p:spPr>
          <a:xfrm>
            <a:off x="20" y="1"/>
            <a:ext cx="12725380"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405E49-B16A-05F1-7CD5-35625A8B08C3}"/>
              </a:ext>
            </a:extLst>
          </p:cNvPr>
          <p:cNvPicPr>
            <a:picLocks noChangeAspect="1"/>
          </p:cNvPicPr>
          <p:nvPr/>
        </p:nvPicPr>
        <p:blipFill>
          <a:blip r:embed="rId3"/>
          <a:stretch>
            <a:fillRect/>
          </a:stretch>
        </p:blipFill>
        <p:spPr>
          <a:xfrm>
            <a:off x="360785" y="315633"/>
            <a:ext cx="13857369" cy="4850431"/>
          </a:xfrm>
          <a:prstGeom prst="rect">
            <a:avLst/>
          </a:prstGeom>
          <a:ln>
            <a:noFill/>
          </a:ln>
          <a:effectLst>
            <a:softEdge rad="112500"/>
          </a:effectLst>
        </p:spPr>
      </p:pic>
      <p:pic>
        <p:nvPicPr>
          <p:cNvPr id="4" name="Hình ảnh 3" descr="Ảnh có chứa đồ chơi&#10;&#10;Mô tả được tạo tự động">
            <a:extLst>
              <a:ext uri="{FF2B5EF4-FFF2-40B4-BE49-F238E27FC236}">
                <a16:creationId xmlns:a16="http://schemas.microsoft.com/office/drawing/2014/main" id="{0B872FA5-7FF4-1EE8-E68C-9C830C773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712282" y="5143500"/>
            <a:ext cx="3578765" cy="4850431"/>
          </a:xfrm>
          <a:prstGeom prst="rect">
            <a:avLst/>
          </a:prstGeom>
        </p:spPr>
      </p:pic>
      <p:sp>
        <p:nvSpPr>
          <p:cNvPr id="5" name="Hình chữ nhật: Góc Tròn 4">
            <a:extLst>
              <a:ext uri="{FF2B5EF4-FFF2-40B4-BE49-F238E27FC236}">
                <a16:creationId xmlns:a16="http://schemas.microsoft.com/office/drawing/2014/main" id="{A5C2BCB1-E3CD-9F8B-F794-76FB4518A25F}"/>
              </a:ext>
            </a:extLst>
          </p:cNvPr>
          <p:cNvSpPr/>
          <p:nvPr/>
        </p:nvSpPr>
        <p:spPr>
          <a:xfrm>
            <a:off x="2403628" y="5448300"/>
            <a:ext cx="12273883" cy="2514757"/>
          </a:xfrm>
          <a:prstGeom prst="roundRect">
            <a:avLst/>
          </a:prstGeom>
          <a:solidFill>
            <a:srgbClr val="00B050"/>
          </a:solidFill>
          <a:ln w="38100">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457200" indent="-457200">
              <a:lnSpc>
                <a:spcPct val="200000"/>
              </a:lnSpc>
              <a:buFontTx/>
              <a:buChar char="-"/>
            </a:pP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ẩ</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m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tay: </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200000"/>
              </a:lnSpc>
            </a:pPr>
            <a:r>
              <a:rPr lang="en-US" sz="320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phẩm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máy</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móc</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dirty="0"/>
              <a:t> </a:t>
            </a:r>
          </a:p>
          <a:p>
            <a:pPr algn="ctr">
              <a:lnSpc>
                <a:spcPct val="150000"/>
              </a:lnSpc>
            </a:pPr>
            <a:endParaRPr lang="vi-VN" sz="3200" b="1" i="1" dirty="0">
              <a:solidFill>
                <a:srgbClr val="002060"/>
              </a:solidFill>
            </a:endParaRPr>
          </a:p>
        </p:txBody>
      </p:sp>
      <p:sp>
        <p:nvSpPr>
          <p:cNvPr id="6" name="Hộp Văn bản 5">
            <a:extLst>
              <a:ext uri="{FF2B5EF4-FFF2-40B4-BE49-F238E27FC236}">
                <a16:creationId xmlns:a16="http://schemas.microsoft.com/office/drawing/2014/main" id="{77E418B9-0E0F-D434-0B57-74F199074E39}"/>
              </a:ext>
            </a:extLst>
          </p:cNvPr>
          <p:cNvSpPr txBox="1"/>
          <p:nvPr/>
        </p:nvSpPr>
        <p:spPr>
          <a:xfrm>
            <a:off x="9448800" y="5931397"/>
            <a:ext cx="3638945" cy="75225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nón</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lá</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tranh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vẽ</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7" name="Hộp Văn bản 6">
            <a:extLst>
              <a:ext uri="{FF2B5EF4-FFF2-40B4-BE49-F238E27FC236}">
                <a16:creationId xmlns:a16="http://schemas.microsoft.com/office/drawing/2014/main" id="{DE87AE1C-E40B-50EE-F223-F5368EFEA2AB}"/>
              </a:ext>
            </a:extLst>
          </p:cNvPr>
          <p:cNvSpPr txBox="1"/>
          <p:nvPr/>
        </p:nvSpPr>
        <p:spPr>
          <a:xfrm>
            <a:off x="10591800" y="6722202"/>
            <a:ext cx="3282694" cy="936923"/>
          </a:xfrm>
          <a:prstGeom prst="rect">
            <a:avLst/>
          </a:prstGeom>
          <a:noFill/>
        </p:spPr>
        <p:txBody>
          <a:bodyPr wrap="non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xe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máy</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bút</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bi.</a:t>
            </a:r>
          </a:p>
        </p:txBody>
      </p:sp>
      <p:sp>
        <p:nvSpPr>
          <p:cNvPr id="9" name="Bong bóng Ý nghĩ: Hình đám mây 8">
            <a:extLst>
              <a:ext uri="{FF2B5EF4-FFF2-40B4-BE49-F238E27FC236}">
                <a16:creationId xmlns:a16="http://schemas.microsoft.com/office/drawing/2014/main" id="{786D576B-BF63-E62A-ED65-263005CF555C}"/>
              </a:ext>
            </a:extLst>
          </p:cNvPr>
          <p:cNvSpPr/>
          <p:nvPr/>
        </p:nvSpPr>
        <p:spPr>
          <a:xfrm>
            <a:off x="13716000" y="1257300"/>
            <a:ext cx="4572000" cy="3308107"/>
          </a:xfrm>
          <a:prstGeom prst="cloudCallout">
            <a:avLst>
              <a:gd name="adj1" fmla="val -11981"/>
              <a:gd name="adj2" fmla="val 7420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Quan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sát</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1946039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29E34CF-0DF5-255A-6A19-567ACEFAB03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sp>
        <p:nvSpPr>
          <p:cNvPr id="2" name="AutoShape 4" descr="Vector trẻ em vui chơi trên bãi biển">
            <a:extLst>
              <a:ext uri="{FF2B5EF4-FFF2-40B4-BE49-F238E27FC236}">
                <a16:creationId xmlns:a16="http://schemas.microsoft.com/office/drawing/2014/main" id="{7A270B0A-9EF8-1E42-7415-590062E5C56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Vector trẻ em vui chơi trên bãi biển">
            <a:extLst>
              <a:ext uri="{FF2B5EF4-FFF2-40B4-BE49-F238E27FC236}">
                <a16:creationId xmlns:a16="http://schemas.microsoft.com/office/drawing/2014/main" id="{713F6AD2-F0AE-4599-6082-CE494A4CFBB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Hình chữ nhật: Góc Tròn 9">
            <a:extLst>
              <a:ext uri="{FF2B5EF4-FFF2-40B4-BE49-F238E27FC236}">
                <a16:creationId xmlns:a16="http://schemas.microsoft.com/office/drawing/2014/main" id="{436A9FF5-9780-84D3-07EA-37E4AE8E21F4}"/>
              </a:ext>
            </a:extLst>
          </p:cNvPr>
          <p:cNvSpPr/>
          <p:nvPr/>
        </p:nvSpPr>
        <p:spPr>
          <a:xfrm>
            <a:off x="2636693" y="-13908"/>
            <a:ext cx="13738339" cy="1898895"/>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0" dirty="0">
                <a:solidFill>
                  <a:srgbClr val="00B0F0"/>
                </a:solidFill>
                <a:effectLst/>
                <a:latin typeface="#9Slide03 AmpleSoft Bold" panose="020B0604020202020204" charset="0"/>
              </a:rPr>
              <a:t>1. </a:t>
            </a:r>
            <a:r>
              <a:rPr lang="en-US" sz="4000" b="1" dirty="0" err="1">
                <a:solidFill>
                  <a:srgbClr val="00B0F0"/>
                </a:solidFill>
                <a:latin typeface="#9Slide03 AmpleSoft Bold" panose="020B0604020202020204" charset="0"/>
              </a:rPr>
              <a:t>Nói</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xuất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thủ</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công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trong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hình</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sau</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phẩm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của</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đó</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là</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gì</a:t>
            </a:r>
            <a:r>
              <a:rPr lang="en-US" sz="4000" b="1" dirty="0">
                <a:solidFill>
                  <a:srgbClr val="00B0F0"/>
                </a:solidFill>
                <a:latin typeface="#9Slide03 AmpleSoft Bold" panose="020B0604020202020204" charset="0"/>
              </a:rPr>
              <a:t>?</a:t>
            </a:r>
            <a:endParaRPr lang="en-US" sz="4000" b="1" i="0" dirty="0">
              <a:solidFill>
                <a:srgbClr val="00B0F0"/>
              </a:solidFill>
              <a:effectLst/>
              <a:latin typeface="#9Slide03 AmpleSoft Bold" panose="020B0604020202020204" charset="0"/>
            </a:endParaRPr>
          </a:p>
        </p:txBody>
      </p:sp>
      <p:pic>
        <p:nvPicPr>
          <p:cNvPr id="6" name="Hình ảnh 5">
            <a:extLst>
              <a:ext uri="{FF2B5EF4-FFF2-40B4-BE49-F238E27FC236}">
                <a16:creationId xmlns:a16="http://schemas.microsoft.com/office/drawing/2014/main" id="{0D48E58A-0433-0472-4447-0C2C36A0F91B}"/>
              </a:ext>
            </a:extLst>
          </p:cNvPr>
          <p:cNvPicPr>
            <a:picLocks noChangeAspect="1"/>
          </p:cNvPicPr>
          <p:nvPr/>
        </p:nvPicPr>
        <p:blipFill>
          <a:blip r:embed="rId3"/>
          <a:stretch>
            <a:fillRect/>
          </a:stretch>
        </p:blipFill>
        <p:spPr>
          <a:xfrm>
            <a:off x="6490" y="57912"/>
            <a:ext cx="2615927" cy="1314506"/>
          </a:xfrm>
          <a:prstGeom prst="rect">
            <a:avLst/>
          </a:prstGeom>
          <a:ln>
            <a:noFill/>
          </a:ln>
          <a:effectLst>
            <a:softEdge rad="112500"/>
          </a:effectLst>
        </p:spPr>
      </p:pic>
      <p:pic>
        <p:nvPicPr>
          <p:cNvPr id="8" name="Hình ảnh 7">
            <a:extLst>
              <a:ext uri="{FF2B5EF4-FFF2-40B4-BE49-F238E27FC236}">
                <a16:creationId xmlns:a16="http://schemas.microsoft.com/office/drawing/2014/main" id="{B64F2186-3993-363A-D11C-EF86999CCB26}"/>
              </a:ext>
            </a:extLst>
          </p:cNvPr>
          <p:cNvPicPr>
            <a:picLocks noChangeAspect="1"/>
          </p:cNvPicPr>
          <p:nvPr/>
        </p:nvPicPr>
        <p:blipFill>
          <a:blip r:embed="rId4"/>
          <a:stretch>
            <a:fillRect/>
          </a:stretch>
        </p:blipFill>
        <p:spPr>
          <a:xfrm>
            <a:off x="3581400" y="1850586"/>
            <a:ext cx="14035936" cy="8017314"/>
          </a:xfrm>
          <a:prstGeom prst="rect">
            <a:avLst/>
          </a:prstGeom>
          <a:ln>
            <a:noFill/>
          </a:ln>
          <a:effectLst>
            <a:softEdge rad="112500"/>
          </a:effectLst>
        </p:spPr>
      </p:pic>
      <p:sp>
        <p:nvSpPr>
          <p:cNvPr id="20" name="Cloud 5">
            <a:extLst>
              <a:ext uri="{FF2B5EF4-FFF2-40B4-BE49-F238E27FC236}">
                <a16:creationId xmlns:a16="http://schemas.microsoft.com/office/drawing/2014/main" id="{FC6F7531-F0CF-16E0-C401-6145A757B195}"/>
              </a:ext>
            </a:extLst>
          </p:cNvPr>
          <p:cNvSpPr/>
          <p:nvPr/>
        </p:nvSpPr>
        <p:spPr>
          <a:xfrm rot="21221114">
            <a:off x="462365" y="3622494"/>
            <a:ext cx="3208041" cy="304201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71890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4" name="Hình ảnh 2">
            <a:extLst>
              <a:ext uri="{FF2B5EF4-FFF2-40B4-BE49-F238E27FC236}">
                <a16:creationId xmlns:a16="http://schemas.microsoft.com/office/drawing/2014/main" id="{B8BC673B-0A49-6D9F-978E-A43C4F9DFCA2}"/>
              </a:ext>
            </a:extLst>
          </p:cNvPr>
          <p:cNvPicPr>
            <a:picLocks noChangeAspect="1"/>
          </p:cNvPicPr>
          <p:nvPr/>
        </p:nvPicPr>
        <p:blipFill rotWithShape="1">
          <a:blip r:embed="rId3"/>
          <a:srcRect l="2021" t="3614" r="3029"/>
          <a:stretch/>
        </p:blipFill>
        <p:spPr>
          <a:xfrm>
            <a:off x="2133600" y="1043441"/>
            <a:ext cx="6705601" cy="609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a:extLst>
              <a:ext uri="{FF2B5EF4-FFF2-40B4-BE49-F238E27FC236}">
                <a16:creationId xmlns:a16="http://schemas.microsoft.com/office/drawing/2014/main" id="{B7CEBB6F-82A2-3983-0752-B140C01A98A8}"/>
              </a:ext>
            </a:extLst>
          </p:cNvPr>
          <p:cNvPicPr>
            <a:picLocks noChangeAspect="1"/>
          </p:cNvPicPr>
          <p:nvPr/>
        </p:nvPicPr>
        <p:blipFill rotWithShape="1">
          <a:blip r:embed="rId4"/>
          <a:srcRect l="2062" t="5750" r="5118" b="-1"/>
          <a:stretch/>
        </p:blipFill>
        <p:spPr>
          <a:xfrm rot="868067">
            <a:off x="10313285" y="1409870"/>
            <a:ext cx="6858000" cy="596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Hình ảnh 5">
            <a:extLst>
              <a:ext uri="{FF2B5EF4-FFF2-40B4-BE49-F238E27FC236}">
                <a16:creationId xmlns:a16="http://schemas.microsoft.com/office/drawing/2014/main" id="{464C53AB-433A-DCBE-DC95-751475ACCAA6}"/>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8" name="Hình chữ nhật: Góc Tròn 12">
            <a:extLst>
              <a:ext uri="{FF2B5EF4-FFF2-40B4-BE49-F238E27FC236}">
                <a16:creationId xmlns:a16="http://schemas.microsoft.com/office/drawing/2014/main" id="{2D09E61C-5ACC-A146-DFD4-1F398F4D6453}"/>
              </a:ext>
            </a:extLst>
          </p:cNvPr>
          <p:cNvSpPr/>
          <p:nvPr/>
        </p:nvSpPr>
        <p:spPr>
          <a:xfrm>
            <a:off x="2768327" y="7734300"/>
            <a:ext cx="6300970"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70C0"/>
                </a:solidFill>
                <a:effectLst/>
                <a:latin typeface="#9Slide03 AmpleSoft Bold" panose="020B0604020202020204" charset="0"/>
              </a:rPr>
              <a:t>Hình</a:t>
            </a:r>
            <a:r>
              <a:rPr lang="vi-VN" sz="3600" b="0" i="0" dirty="0">
                <a:solidFill>
                  <a:srgbClr val="0070C0"/>
                </a:solidFill>
                <a:effectLst/>
                <a:latin typeface="#9Slide03 AmpleSoft Bold" panose="020B0604020202020204" charset="0"/>
              </a:rPr>
              <a:t> </a:t>
            </a:r>
            <a:r>
              <a:rPr lang="en-US" sz="3600" b="0" i="0" dirty="0">
                <a:solidFill>
                  <a:srgbClr val="0070C0"/>
                </a:solidFill>
                <a:effectLst/>
                <a:latin typeface="#9Slide03 AmpleSoft Bold" panose="020B0604020202020204" charset="0"/>
              </a:rPr>
              <a:t>2</a:t>
            </a:r>
            <a:r>
              <a:rPr lang="vi-VN" sz="3600" b="0" i="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Làm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gốm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sứ</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Đồ gốm, sứ</a:t>
            </a:r>
            <a:endParaRPr lang="vi-VN" sz="3600" dirty="0">
              <a:solidFill>
                <a:srgbClr val="FF665A"/>
              </a:solidFill>
              <a:latin typeface="#9Slide03 AmpleSoft Bold" panose="020B0604020202020204" charset="0"/>
            </a:endParaRPr>
          </a:p>
        </p:txBody>
      </p:sp>
      <p:sp>
        <p:nvSpPr>
          <p:cNvPr id="9" name="Hình chữ nhật: Góc Tròn 29">
            <a:extLst>
              <a:ext uri="{FF2B5EF4-FFF2-40B4-BE49-F238E27FC236}">
                <a16:creationId xmlns:a16="http://schemas.microsoft.com/office/drawing/2014/main" id="{762ED06E-735A-B587-7595-725205D9DB35}"/>
              </a:ext>
            </a:extLst>
          </p:cNvPr>
          <p:cNvSpPr/>
          <p:nvPr/>
        </p:nvSpPr>
        <p:spPr>
          <a:xfrm>
            <a:off x="9907495" y="7734301"/>
            <a:ext cx="7008905"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0" i="0">
              <a:solidFill>
                <a:srgbClr val="00B0F0"/>
              </a:solidFill>
              <a:effectLst/>
              <a:latin typeface="#9Slide03 AmpleSoft Bold" panose="020B0604020202020204" charset="0"/>
            </a:endParaRPr>
          </a:p>
          <a:p>
            <a:pPr algn="ctr"/>
            <a:r>
              <a:rPr lang="en-US" sz="3600" b="0" i="0">
                <a:solidFill>
                  <a:srgbClr val="0070C0"/>
                </a:solidFill>
                <a:effectLst/>
                <a:latin typeface="#9Slide03 AmpleSoft Bold" panose="020B0604020202020204" charset="0"/>
              </a:rPr>
              <a:t>     </a:t>
            </a:r>
            <a:r>
              <a:rPr lang="vi-VN" sz="3600" b="0" i="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3: </a:t>
            </a:r>
            <a:r>
              <a:rPr lang="en-US" sz="3600" dirty="0" err="1">
                <a:solidFill>
                  <a:srgbClr val="0070C0"/>
                </a:solidFill>
                <a:latin typeface="#9Slide03 AmpleSoft Bold" panose="020B0604020202020204" charset="0"/>
              </a:rPr>
              <a:t>Làm</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mây</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tre</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đan</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Các đồ dùng, </a:t>
            </a:r>
          </a:p>
          <a:p>
            <a:r>
              <a:rPr lang="en-US" sz="3600">
                <a:solidFill>
                  <a:srgbClr val="FF665A"/>
                </a:solidFill>
                <a:latin typeface="#9Slide03 AmpleSoft Bold" panose="020B0604020202020204" charset="0"/>
              </a:rPr>
              <a:t>              đồ trang trí từ mây, tre</a:t>
            </a:r>
            <a:endParaRPr lang="vi-VN" sz="3600">
              <a:solidFill>
                <a:srgbClr val="FF665A"/>
              </a:solidFill>
            </a:endParaRPr>
          </a:p>
          <a:p>
            <a:endParaRPr lang="vi-VN" sz="3600" i="1" dirty="0">
              <a:solidFill>
                <a:schemeClr val="tx1"/>
              </a:solidFill>
              <a:latin typeface="#9Slide03 AmpleSoft Bold" panose="020B0604020202020204" charset="0"/>
            </a:endParaRPr>
          </a:p>
        </p:txBody>
      </p:sp>
    </p:spTree>
    <p:extLst>
      <p:ext uri="{BB962C8B-B14F-4D97-AF65-F5344CB8AC3E}">
        <p14:creationId xmlns:p14="http://schemas.microsoft.com/office/powerpoint/2010/main" val="11851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5" name="Hình ảnh 3">
            <a:extLst>
              <a:ext uri="{FF2B5EF4-FFF2-40B4-BE49-F238E27FC236}">
                <a16:creationId xmlns:a16="http://schemas.microsoft.com/office/drawing/2014/main" id="{A03FDD03-FB30-4E93-A3CE-1D497096F5CF}"/>
              </a:ext>
            </a:extLst>
          </p:cNvPr>
          <p:cNvPicPr>
            <a:picLocks noChangeAspect="1"/>
          </p:cNvPicPr>
          <p:nvPr/>
        </p:nvPicPr>
        <p:blipFill>
          <a:blip r:embed="rId3"/>
          <a:stretch>
            <a:fillRect/>
          </a:stretch>
        </p:blipFill>
        <p:spPr>
          <a:xfrm>
            <a:off x="2133599" y="647700"/>
            <a:ext cx="6732235" cy="5957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9">
            <a:extLst>
              <a:ext uri="{FF2B5EF4-FFF2-40B4-BE49-F238E27FC236}">
                <a16:creationId xmlns:a16="http://schemas.microsoft.com/office/drawing/2014/main" id="{032EE375-1390-AA29-6B44-6C4A44425C83}"/>
              </a:ext>
            </a:extLst>
          </p:cNvPr>
          <p:cNvPicPr>
            <a:picLocks noChangeAspect="1"/>
          </p:cNvPicPr>
          <p:nvPr/>
        </p:nvPicPr>
        <p:blipFill rotWithShape="1">
          <a:blip r:embed="rId4"/>
          <a:srcRect r="4410"/>
          <a:stretch/>
        </p:blipFill>
        <p:spPr>
          <a:xfrm rot="809028">
            <a:off x="10046410" y="700891"/>
            <a:ext cx="6921553" cy="6058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5">
            <a:extLst>
              <a:ext uri="{FF2B5EF4-FFF2-40B4-BE49-F238E27FC236}">
                <a16:creationId xmlns:a16="http://schemas.microsoft.com/office/drawing/2014/main" id="{42AA74AA-2761-F1F8-66B8-2B35FBEC92D8}"/>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7" name="Hình chữ nhật: Góc Tròn 12">
            <a:extLst>
              <a:ext uri="{FF2B5EF4-FFF2-40B4-BE49-F238E27FC236}">
                <a16:creationId xmlns:a16="http://schemas.microsoft.com/office/drawing/2014/main" id="{970AB448-98ED-25BA-24FE-F7972122267E}"/>
              </a:ext>
            </a:extLst>
          </p:cNvPr>
          <p:cNvSpPr/>
          <p:nvPr/>
        </p:nvSpPr>
        <p:spPr>
          <a:xfrm>
            <a:off x="2667000" y="7658100"/>
            <a:ext cx="6300970" cy="1676399"/>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4</a:t>
            </a:r>
            <a:r>
              <a:rPr lang="vi-VN" sz="3600">
                <a:solidFill>
                  <a:srgbClr val="0070C0"/>
                </a:solidFill>
                <a:latin typeface="#9Slide03 AmpleSoft Bold" panose="020B0604020202020204" charset="0"/>
              </a:rPr>
              <a:t>: </a:t>
            </a:r>
            <a:r>
              <a:rPr lang="en-US" sz="3600">
                <a:solidFill>
                  <a:srgbClr val="0070C0"/>
                </a:solidFill>
                <a:latin typeface="#9Slide03 AmpleSoft Bold" panose="020B0604020202020204" charset="0"/>
              </a:rPr>
              <a:t>Dệt vải thổ cẩm</a:t>
            </a:r>
          </a:p>
          <a:p>
            <a:pPr lvl="0">
              <a:defRPr/>
            </a:pPr>
            <a:r>
              <a:rPr lang="en-US" sz="3600">
                <a:solidFill>
                  <a:srgbClr val="0070C0"/>
                </a:solidFill>
                <a:latin typeface="#9Slide03 AmpleSoft Bold" panose="020B0604020202020204" charset="0"/>
              </a:rPr>
              <a:t>     Sản phẩm : </a:t>
            </a:r>
            <a:r>
              <a:rPr lang="en-US" sz="3600">
                <a:solidFill>
                  <a:srgbClr val="FF665A"/>
                </a:solidFill>
                <a:latin typeface="#9Slide03 AmpleSoft Bold" panose="020B0604020202020204" charset="0"/>
              </a:rPr>
              <a:t>Vải thổ cẩm</a:t>
            </a:r>
            <a:endParaRPr lang="vi-VN" sz="3600">
              <a:solidFill>
                <a:srgbClr val="FF665A"/>
              </a:solidFill>
              <a:latin typeface="#9Slide03 AmpleSoft Bold" panose="020B0604020202020204" charset="0"/>
            </a:endParaRPr>
          </a:p>
        </p:txBody>
      </p:sp>
      <p:sp>
        <p:nvSpPr>
          <p:cNvPr id="8" name="Hình chữ nhật: Góc Tròn 12">
            <a:extLst>
              <a:ext uri="{FF2B5EF4-FFF2-40B4-BE49-F238E27FC236}">
                <a16:creationId xmlns:a16="http://schemas.microsoft.com/office/drawing/2014/main" id="{C018AAB3-35DD-4C5E-274A-150113ED500E}"/>
              </a:ext>
            </a:extLst>
          </p:cNvPr>
          <p:cNvSpPr/>
          <p:nvPr/>
        </p:nvSpPr>
        <p:spPr>
          <a:xfrm>
            <a:off x="9525000" y="7665128"/>
            <a:ext cx="7772400" cy="1594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5: </a:t>
            </a:r>
            <a:r>
              <a:rPr lang="en-US" sz="3600" i="1">
                <a:solidFill>
                  <a:srgbClr val="0070C0"/>
                </a:solidFill>
                <a:latin typeface="#9Slide03 AmpleSoft Bold" panose="020B0604020202020204" charset="0"/>
              </a:rPr>
              <a:t>Làm tranh Đông Hồ</a:t>
            </a:r>
          </a:p>
          <a:p>
            <a:pPr lvl="0">
              <a:defRPr/>
            </a:pPr>
            <a:r>
              <a:rPr lang="en-US" sz="3600" i="1">
                <a:solidFill>
                  <a:srgbClr val="0070C0"/>
                </a:solidFill>
                <a:latin typeface="#9Slide03 AmpleSoft Bold" panose="020B0604020202020204" charset="0"/>
              </a:rPr>
              <a:t>  Sản phẩm : </a:t>
            </a:r>
            <a:r>
              <a:rPr lang="en-US" sz="3600" i="1">
                <a:solidFill>
                  <a:srgbClr val="FF665A"/>
                </a:solidFill>
                <a:latin typeface="#9Slide03 AmpleSoft Bold" panose="020B0604020202020204" charset="0"/>
              </a:rPr>
              <a:t>Tranh Đông Hồ thủ công </a:t>
            </a:r>
            <a:endParaRPr lang="vi-VN" sz="3600" i="1" dirty="0">
              <a:solidFill>
                <a:srgbClr val="FF665A"/>
              </a:solidFill>
              <a:latin typeface="#9Slide03 AmpleSoft Bold" panose="020B0604020202020204" charset="0"/>
            </a:endParaRPr>
          </a:p>
        </p:txBody>
      </p:sp>
    </p:spTree>
    <p:extLst>
      <p:ext uri="{BB962C8B-B14F-4D97-AF65-F5344CB8AC3E}">
        <p14:creationId xmlns:p14="http://schemas.microsoft.com/office/powerpoint/2010/main" val="35163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0" y="68425"/>
            <a:ext cx="18287980" cy="10285077"/>
          </a:xfrm>
          <a:prstGeom prst="rect">
            <a:avLst/>
          </a:prstGeom>
        </p:spPr>
      </p:pic>
      <p:pic>
        <p:nvPicPr>
          <p:cNvPr id="4" name="Hình ảnh 1">
            <a:extLst>
              <a:ext uri="{FF2B5EF4-FFF2-40B4-BE49-F238E27FC236}">
                <a16:creationId xmlns:a16="http://schemas.microsoft.com/office/drawing/2014/main" id="{5CF9AA2F-E3FC-513A-1EF5-9C1967F13746}"/>
              </a:ext>
            </a:extLst>
          </p:cNvPr>
          <p:cNvPicPr>
            <a:picLocks noChangeAspect="1"/>
          </p:cNvPicPr>
          <p:nvPr/>
        </p:nvPicPr>
        <p:blipFill>
          <a:blip r:embed="rId3"/>
          <a:stretch>
            <a:fillRect/>
          </a:stretch>
        </p:blipFill>
        <p:spPr>
          <a:xfrm>
            <a:off x="493199" y="347311"/>
            <a:ext cx="1152569" cy="1428811"/>
          </a:xfrm>
          <a:prstGeom prst="rect">
            <a:avLst/>
          </a:prstGeom>
        </p:spPr>
      </p:pic>
      <p:pic>
        <p:nvPicPr>
          <p:cNvPr id="7" name="Hình ảnh 8">
            <a:extLst>
              <a:ext uri="{FF2B5EF4-FFF2-40B4-BE49-F238E27FC236}">
                <a16:creationId xmlns:a16="http://schemas.microsoft.com/office/drawing/2014/main" id="{5EFCD617-D0B6-E64C-ED85-6B1C2AE1EF79}"/>
              </a:ext>
            </a:extLst>
          </p:cNvPr>
          <p:cNvPicPr>
            <a:picLocks noChangeAspect="1"/>
          </p:cNvPicPr>
          <p:nvPr/>
        </p:nvPicPr>
        <p:blipFill>
          <a:blip r:embed="rId4"/>
          <a:stretch>
            <a:fillRect/>
          </a:stretch>
        </p:blipFill>
        <p:spPr>
          <a:xfrm>
            <a:off x="7772400" y="2240040"/>
            <a:ext cx="9982200" cy="756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Hình Bầu dục 15">
            <a:extLst>
              <a:ext uri="{FF2B5EF4-FFF2-40B4-BE49-F238E27FC236}">
                <a16:creationId xmlns:a16="http://schemas.microsoft.com/office/drawing/2014/main" id="{78A0F103-4F3F-9733-6946-4F1DE86070A7}"/>
              </a:ext>
            </a:extLst>
          </p:cNvPr>
          <p:cNvSpPr/>
          <p:nvPr/>
        </p:nvSpPr>
        <p:spPr>
          <a:xfrm>
            <a:off x="381000" y="1943100"/>
            <a:ext cx="7010400" cy="5486400"/>
          </a:xfrm>
          <a:prstGeom prst="ellipse">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rgbClr val="002060"/>
              </a:solidFill>
              <a:latin typeface="#9Slide03 AmpleSoft Bold" panose="020B0604020202020204" charset="0"/>
            </a:endParaRPr>
          </a:p>
          <a:p>
            <a:pPr algn="ctr"/>
            <a:r>
              <a:rPr lang="en-US" sz="3400">
                <a:solidFill>
                  <a:srgbClr val="002060"/>
                </a:solidFill>
                <a:latin typeface="#9Slide03 AmpleSoft Bold" panose="020B0604020202020204" charset="0"/>
              </a:rPr>
              <a:t>Hoạt </a:t>
            </a:r>
            <a:r>
              <a:rPr lang="en-US" sz="3400" dirty="0" err="1">
                <a:solidFill>
                  <a:srgbClr val="002060"/>
                </a:solidFill>
                <a:latin typeface="#9Slide03 AmpleSoft Bold" panose="020B0604020202020204" charset="0"/>
              </a:rPr>
              <a:t>động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xuất</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thủ</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công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làm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các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phẩm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phục</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vụ</a:t>
            </a:r>
            <a:r>
              <a:rPr lang="vi-VN" sz="3400" dirty="0">
                <a:solidFill>
                  <a:srgbClr val="002060"/>
                </a:solidFill>
                <a:latin typeface="#9Slide03 AmpleSoft Bold" panose="020B0604020202020204" charset="0"/>
              </a:rPr>
              <a:t> cho </a:t>
            </a:r>
            <a:r>
              <a:rPr lang="vi-VN" sz="3400" dirty="0" err="1">
                <a:solidFill>
                  <a:srgbClr val="002060"/>
                </a:solidFill>
                <a:latin typeface="#9Slide03 AmpleSoft Bold" panose="020B0604020202020204" charset="0"/>
              </a:rPr>
              <a:t>đời</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sống</a:t>
            </a:r>
            <a:r>
              <a:rPr lang="en-US" sz="3400" dirty="0">
                <a:solidFill>
                  <a:srgbClr val="002060"/>
                </a:solidFill>
                <a:latin typeface="#9Slide03 AmpleSoft Bold" panose="020B0604020202020204" charset="0"/>
              </a:rPr>
              <a:t>,</a:t>
            </a:r>
            <a:r>
              <a:rPr lang="vi-VN" sz="3400" dirty="0">
                <a:solidFill>
                  <a:srgbClr val="002060"/>
                </a:solidFill>
                <a:latin typeface="#9Slide03 AmpleSoft Bold" panose="020B0604020202020204" charset="0"/>
              </a:rPr>
              <a:t> sinh </a:t>
            </a:r>
            <a:r>
              <a:rPr lang="vi-VN" sz="3400" dirty="0" err="1">
                <a:solidFill>
                  <a:srgbClr val="002060"/>
                </a:solidFill>
                <a:latin typeface="#9Slide03 AmpleSoft Bold" panose="020B0604020202020204" charset="0"/>
              </a:rPr>
              <a:t>hoạt</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của</a:t>
            </a:r>
            <a:r>
              <a:rPr lang="vi-VN" sz="3400" dirty="0">
                <a:solidFill>
                  <a:srgbClr val="002060"/>
                </a:solidFill>
                <a:latin typeface="#9Slide03 AmpleSoft Bold" panose="020B0604020202020204" charset="0"/>
              </a:rPr>
              <a:t> con </a:t>
            </a:r>
            <a:r>
              <a:rPr lang="vi-VN" sz="3400" dirty="0" err="1">
                <a:solidFill>
                  <a:srgbClr val="002060"/>
                </a:solidFill>
                <a:latin typeface="#9Slide03 AmpleSoft Bold" panose="020B0604020202020204" charset="0"/>
              </a:rPr>
              <a:t>người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như</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dùng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trong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hoạt</a:t>
            </a:r>
            <a:r>
              <a:rPr lang="en-US" sz="3400" dirty="0">
                <a:solidFill>
                  <a:srgbClr val="002060"/>
                </a:solidFill>
                <a:latin typeface="#9Slide03 AmpleSoft Bold" panose="020B0604020202020204" charset="0"/>
              </a:rPr>
              <a:t> ( </a:t>
            </a:r>
            <a:r>
              <a:rPr lang="en-US" sz="3400" dirty="0" err="1">
                <a:solidFill>
                  <a:srgbClr val="002060"/>
                </a:solidFill>
                <a:latin typeface="#9Slide03 AmpleSoft Bold" panose="020B0604020202020204" charset="0"/>
              </a:rPr>
              <a:t>nấu</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nướng,mặc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trí</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ngoài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còn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đem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bán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mang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lại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lợi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ích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kinh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tế</a:t>
            </a:r>
            <a:r>
              <a:rPr lang="vi-VN" sz="3400" dirty="0">
                <a:solidFill>
                  <a:srgbClr val="002060"/>
                </a:solidFill>
                <a:latin typeface="#9Slide03 AmpleSoft Bold" panose="020B0604020202020204" charset="0"/>
              </a:rPr>
              <a:t>.</a:t>
            </a:r>
            <a:endParaRPr lang="vi-VN" sz="3400" b="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5" name="Hình chữ nhật: Góc Tròn 2">
            <a:extLst>
              <a:ext uri="{FF2B5EF4-FFF2-40B4-BE49-F238E27FC236}">
                <a16:creationId xmlns:a16="http://schemas.microsoft.com/office/drawing/2014/main" id="{8D48C4BB-BBE1-80A6-03AB-ED2AA6662CDE}"/>
              </a:ext>
            </a:extLst>
          </p:cNvPr>
          <p:cNvSpPr/>
          <p:nvPr/>
        </p:nvSpPr>
        <p:spPr>
          <a:xfrm>
            <a:off x="1677723" y="239301"/>
            <a:ext cx="14336770" cy="1851986"/>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rgbClr val="0070C0"/>
                </a:solidFill>
                <a:latin typeface="#9Slide03 AmpleSoft Bold" panose="020B0604020202020204" charset="0"/>
              </a:rPr>
              <a:t>2</a:t>
            </a:r>
            <a:r>
              <a:rPr lang="en-US" sz="5400" i="0" dirty="0">
                <a:solidFill>
                  <a:srgbClr val="0070C0"/>
                </a:solidFill>
                <a:effectLst/>
                <a:latin typeface="#9Slide03 AmpleSoft Bold" panose="020B0604020202020204" charset="0"/>
              </a:rPr>
              <a:t>.</a:t>
            </a:r>
            <a:r>
              <a:rPr lang="en-US" sz="5400" dirty="0">
                <a:solidFill>
                  <a:srgbClr val="0070C0"/>
                </a:solidFill>
                <a:latin typeface="#9Slide03 AmpleSoft Bold" panose="020B0604020202020204" charset="0"/>
              </a:rPr>
              <a:t> Quan </a:t>
            </a:r>
            <a:r>
              <a:rPr lang="en-US" sz="5400" dirty="0" err="1">
                <a:solidFill>
                  <a:srgbClr val="0070C0"/>
                </a:solidFill>
                <a:latin typeface="#9Slide03 AmpleSoft Bold" panose="020B0604020202020204" charset="0"/>
              </a:rPr>
              <a:t>sát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các</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hình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sau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và</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nêu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ích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lợi</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của</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hoạt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động</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sản</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xuất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thủ</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công</a:t>
            </a:r>
            <a:r>
              <a:rPr lang="en-US" sz="5400" dirty="0">
                <a:solidFill>
                  <a:srgbClr val="0070C0"/>
                </a:solidFill>
                <a:latin typeface="#9Slide03 AmpleSoft Bold" panose="020B0604020202020204" charset="0"/>
              </a:rPr>
              <a:t> .</a:t>
            </a:r>
            <a:endParaRPr lang="vi-VN" sz="5400" dirty="0">
              <a:solidFill>
                <a:srgbClr val="0070C0"/>
              </a:solidFill>
              <a:latin typeface="#9Slide03 AmpleSoft Bold" panose="020B0604020202020204" charset="0"/>
            </a:endParaRPr>
          </a:p>
        </p:txBody>
      </p:sp>
    </p:spTree>
    <p:extLst>
      <p:ext uri="{BB962C8B-B14F-4D97-AF65-F5344CB8AC3E}">
        <p14:creationId xmlns:p14="http://schemas.microsoft.com/office/powerpoint/2010/main" val="8045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àm gì để cửa hàng bán đồ thủ công làm ăn phát đạt?">
            <a:extLst>
              <a:ext uri="{FF2B5EF4-FFF2-40B4-BE49-F238E27FC236}">
                <a16:creationId xmlns:a16="http://schemas.microsoft.com/office/drawing/2014/main" id="{7AED49C4-18F9-AF7F-4DFF-57AEA29227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5714"/>
            <a:ext cx="5791199" cy="3651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iện đại hóa tranh truyền thống - Báo Người lao động">
            <a:extLst>
              <a:ext uri="{FF2B5EF4-FFF2-40B4-BE49-F238E27FC236}">
                <a16:creationId xmlns:a16="http://schemas.microsoft.com/office/drawing/2014/main" id="{B830199E-FEC1-394C-5927-31806387C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15266" y="104773"/>
            <a:ext cx="4063731" cy="383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24" y="0"/>
            <a:ext cx="137160"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4">
            <a:extLst>
              <a:ext uri="{FF2B5EF4-FFF2-40B4-BE49-F238E27FC236}">
                <a16:creationId xmlns:a16="http://schemas.microsoft.com/office/drawing/2014/main" id="{252F5A03-15C8-629A-D2CC-88A3E2A3D6BE}"/>
              </a:ext>
            </a:extLst>
          </p:cNvPr>
          <p:cNvPicPr>
            <a:picLocks noChangeAspect="1"/>
          </p:cNvPicPr>
          <p:nvPr/>
        </p:nvPicPr>
        <p:blipFill>
          <a:blip r:embed="rId4"/>
          <a:stretch>
            <a:fillRect/>
          </a:stretch>
        </p:blipFill>
        <p:spPr>
          <a:xfrm>
            <a:off x="52503" y="3940729"/>
            <a:ext cx="11225097" cy="6160557"/>
          </a:xfrm>
          <a:prstGeom prst="rect">
            <a:avLst/>
          </a:prstGeom>
          <a:ln>
            <a:noFill/>
          </a:ln>
          <a:effectLst>
            <a:softEdge rad="112500"/>
          </a:effectLst>
        </p:spPr>
      </p:pic>
      <p:sp>
        <p:nvSpPr>
          <p:cNvPr id="1050" name="Rectangle 104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50219"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Đồ gốm phong thủy Bát Tràng giúp thu tài, thu lộc hiệu quả">
            <a:extLst>
              <a:ext uri="{FF2B5EF4-FFF2-40B4-BE49-F238E27FC236}">
                <a16:creationId xmlns:a16="http://schemas.microsoft.com/office/drawing/2014/main" id="{22EBA621-35AA-A8CF-B1E1-9E8D60E5D0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658601" y="177360"/>
            <a:ext cx="6360570" cy="5274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48" y="5794483"/>
            <a:ext cx="6938553" cy="12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Thổ cẩm Tây Nguyên | Mytour.vn">
            <a:extLst>
              <a:ext uri="{FF2B5EF4-FFF2-40B4-BE49-F238E27FC236}">
                <a16:creationId xmlns:a16="http://schemas.microsoft.com/office/drawing/2014/main" id="{E5E02BD5-F6FE-AE7E-BF3A-1E82A63CE73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658601" y="6134100"/>
            <a:ext cx="6360570" cy="3809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7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4750</TotalTime>
  <Words>1524</Words>
  <Application>Microsoft Office PowerPoint</Application>
  <PresentationFormat>Custom</PresentationFormat>
  <Paragraphs>130</Paragraphs>
  <Slides>33</Slides>
  <Notes>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Open Sans Semibold</vt:lpstr>
      <vt:lpstr>Sigmar One</vt:lpstr>
      <vt:lpstr>Arial</vt:lpstr>
      <vt:lpstr>Tahoma</vt:lpstr>
      <vt:lpstr>#9Slide03 AmpleSoft Bold</vt:lpstr>
      <vt:lpstr>Calibri</vt:lpstr>
      <vt:lpstr>Open Sans Extrabold</vt:lpstr>
      <vt:lpstr>Open Sans Light</vt:lpstr>
      <vt:lpstr>Nunito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cp:revision>
  <dcterms:created xsi:type="dcterms:W3CDTF">2006-08-16T00:00:00Z</dcterms:created>
  <dcterms:modified xsi:type="dcterms:W3CDTF">2022-08-01T17:54:19Z</dcterms:modified>
  <dc:identifier>DAE8oUmvRAc</dc:identifier>
</cp:coreProperties>
</file>