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8"/>
  </p:notesMasterIdLst>
  <p:sldIdLst>
    <p:sldId id="256" r:id="rId2"/>
    <p:sldId id="264" r:id="rId3"/>
    <p:sldId id="262" r:id="rId4"/>
    <p:sldId id="259" r:id="rId5"/>
    <p:sldId id="261" r:id="rId6"/>
    <p:sldId id="267" r:id="rId7"/>
    <p:sldId id="272" r:id="rId8"/>
    <p:sldId id="268" r:id="rId9"/>
    <p:sldId id="269" r:id="rId10"/>
    <p:sldId id="270" r:id="rId11"/>
    <p:sldId id="271" r:id="rId12"/>
    <p:sldId id="273" r:id="rId13"/>
    <p:sldId id="275" r:id="rId14"/>
    <p:sldId id="276" r:id="rId15"/>
    <p:sldId id="283" r:id="rId16"/>
    <p:sldId id="284" r:id="rId17"/>
    <p:sldId id="286" r:id="rId18"/>
    <p:sldId id="287" r:id="rId19"/>
    <p:sldId id="288" r:id="rId20"/>
    <p:sldId id="289" r:id="rId21"/>
    <p:sldId id="277" r:id="rId22"/>
    <p:sldId id="263" r:id="rId23"/>
    <p:sldId id="295" r:id="rId24"/>
    <p:sldId id="296" r:id="rId25"/>
    <p:sldId id="290" r:id="rId26"/>
    <p:sldId id="278" r:id="rId27"/>
    <p:sldId id="291" r:id="rId28"/>
    <p:sldId id="279" r:id="rId29"/>
    <p:sldId id="292" r:id="rId30"/>
    <p:sldId id="280" r:id="rId31"/>
    <p:sldId id="281" r:id="rId32"/>
    <p:sldId id="282" r:id="rId33"/>
    <p:sldId id="293" r:id="rId34"/>
    <p:sldId id="274" r:id="rId35"/>
    <p:sldId id="265" r:id="rId36"/>
    <p:sldId id="266" r:id="rId37"/>
  </p:sldIdLst>
  <p:sldSz cx="12192000" cy="6858000"/>
  <p:notesSz cx="6858000" cy="9144000"/>
  <p:embeddedFontLst>
    <p:embeddedFont>
      <p:font typeface="Nunito Black" pitchFamily="2" charset="0"/>
      <p:bold r:id="rId39"/>
      <p:boldItalic r:id="rId40"/>
    </p:embeddedFont>
    <p:embeddedFont>
      <p:font typeface="Great Vibes" pitchFamily="2" charset="0"/>
      <p:regular r:id="rId41"/>
    </p:embeddedFont>
    <p:embeddedFont>
      <p:font typeface="Meiryo" panose="020B0604020202020204" charset="-128"/>
      <p:regular r:id="rId42"/>
      <p:bold r:id="rId43"/>
      <p:italic r:id="rId44"/>
      <p:boldItalic r:id="rId45"/>
    </p:embeddedFont>
    <p:embeddedFont>
      <p:font typeface="Calibri" panose="020F0502020204030204" pitchFamily="34" charset="0"/>
      <p:regular r:id="rId46"/>
      <p:bold r:id="rId47"/>
      <p:italic r:id="rId48"/>
      <p:boldItalic r:id="rId49"/>
    </p:embeddedFont>
    <p:embeddedFont>
      <p:font typeface="Sigmar One" panose="00000500000000000000" pitchFamily="2" charset="0"/>
      <p:regular r:id="rId50"/>
    </p:embeddedFont>
    <p:embeddedFont>
      <p:font typeface="Open Sans" panose="020B0604020202020204" charset="0"/>
      <p:regular r:id="rId51"/>
      <p:bold r:id="rId52"/>
      <p:italic r:id="rId53"/>
      <p:boldItalic r:id="rId54"/>
    </p:embeddedFont>
  </p:embeddedFontLst>
  <p:defaultTextStyle>
    <a:defPPr>
      <a:defRPr lang="en-US"/>
    </a:defPPr>
    <a:lvl1pPr marL="0" algn="l" defTabSz="609539" rtl="0" eaLnBrk="1" latinLnBrk="0" hangingPunct="1">
      <a:defRPr sz="1200" kern="1200">
        <a:solidFill>
          <a:schemeClr val="tx1"/>
        </a:solidFill>
        <a:latin typeface="+mn-lt"/>
        <a:ea typeface="+mn-ea"/>
        <a:cs typeface="+mn-cs"/>
      </a:defRPr>
    </a:lvl1pPr>
    <a:lvl2pPr marL="304770" algn="l" defTabSz="609539" rtl="0" eaLnBrk="1" latinLnBrk="0" hangingPunct="1">
      <a:defRPr sz="1200" kern="1200">
        <a:solidFill>
          <a:schemeClr val="tx1"/>
        </a:solidFill>
        <a:latin typeface="+mn-lt"/>
        <a:ea typeface="+mn-ea"/>
        <a:cs typeface="+mn-cs"/>
      </a:defRPr>
    </a:lvl2pPr>
    <a:lvl3pPr marL="609539" algn="l" defTabSz="609539" rtl="0" eaLnBrk="1" latinLnBrk="0" hangingPunct="1">
      <a:defRPr sz="1200" kern="1200">
        <a:solidFill>
          <a:schemeClr val="tx1"/>
        </a:solidFill>
        <a:latin typeface="+mn-lt"/>
        <a:ea typeface="+mn-ea"/>
        <a:cs typeface="+mn-cs"/>
      </a:defRPr>
    </a:lvl3pPr>
    <a:lvl4pPr marL="914309" algn="l" defTabSz="609539" rtl="0" eaLnBrk="1" latinLnBrk="0" hangingPunct="1">
      <a:defRPr sz="1200" kern="1200">
        <a:solidFill>
          <a:schemeClr val="tx1"/>
        </a:solidFill>
        <a:latin typeface="+mn-lt"/>
        <a:ea typeface="+mn-ea"/>
        <a:cs typeface="+mn-cs"/>
      </a:defRPr>
    </a:lvl4pPr>
    <a:lvl5pPr marL="1219078" algn="l" defTabSz="609539" rtl="0" eaLnBrk="1" latinLnBrk="0" hangingPunct="1">
      <a:defRPr sz="1200" kern="1200">
        <a:solidFill>
          <a:schemeClr val="tx1"/>
        </a:solidFill>
        <a:latin typeface="+mn-lt"/>
        <a:ea typeface="+mn-ea"/>
        <a:cs typeface="+mn-cs"/>
      </a:defRPr>
    </a:lvl5pPr>
    <a:lvl6pPr marL="1523848" algn="l" defTabSz="609539" rtl="0" eaLnBrk="1" latinLnBrk="0" hangingPunct="1">
      <a:defRPr sz="1200" kern="1200">
        <a:solidFill>
          <a:schemeClr val="tx1"/>
        </a:solidFill>
        <a:latin typeface="+mn-lt"/>
        <a:ea typeface="+mn-ea"/>
        <a:cs typeface="+mn-cs"/>
      </a:defRPr>
    </a:lvl6pPr>
    <a:lvl7pPr marL="1828617" algn="l" defTabSz="609539" rtl="0" eaLnBrk="1" latinLnBrk="0" hangingPunct="1">
      <a:defRPr sz="1200" kern="1200">
        <a:solidFill>
          <a:schemeClr val="tx1"/>
        </a:solidFill>
        <a:latin typeface="+mn-lt"/>
        <a:ea typeface="+mn-ea"/>
        <a:cs typeface="+mn-cs"/>
      </a:defRPr>
    </a:lvl7pPr>
    <a:lvl8pPr marL="2133387" algn="l" defTabSz="609539" rtl="0" eaLnBrk="1" latinLnBrk="0" hangingPunct="1">
      <a:defRPr sz="1200" kern="1200">
        <a:solidFill>
          <a:schemeClr val="tx1"/>
        </a:solidFill>
        <a:latin typeface="+mn-lt"/>
        <a:ea typeface="+mn-ea"/>
        <a:cs typeface="+mn-cs"/>
      </a:defRPr>
    </a:lvl8pPr>
    <a:lvl9pPr marL="2438156" algn="l" defTabSz="609539" rtl="0" eaLnBrk="1" latinLnBrk="0" hangingPunct="1">
      <a:defRPr sz="12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66"/>
    <a:srgbClr val="FFFF66"/>
    <a:srgbClr val="66FF66"/>
    <a:srgbClr val="FFFF99"/>
    <a:srgbClr val="FFFFCC"/>
    <a:srgbClr val="FFFFFF"/>
    <a:srgbClr val="73C532"/>
    <a:srgbClr val="57C7D4"/>
    <a:srgbClr val="F46F18"/>
    <a:srgbClr val="FF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9" d="100"/>
          <a:sy n="79" d="100"/>
        </p:scale>
        <p:origin x="67" y="144"/>
      </p:cViewPr>
      <p:guideLst>
        <p:guide orient="horz" pos="1440"/>
        <p:guide pos="192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9.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C65BBC-D70D-4A8D-B3B9-6F0AE80630B6}" type="datetimeFigureOut">
              <a:rPr lang="en-US" smtClean="0"/>
              <a:t>7/24/2022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CB16BB-BF8A-449C-B7E5-79AB501BF7BA}" type="slidenum">
              <a:rPr lang="en-US" smtClean="0"/>
              <a:t>‹#›</a:t>
            </a:fld>
            <a:endParaRPr lang="en-US"/>
          </a:p>
        </p:txBody>
      </p:sp>
    </p:spTree>
    <p:extLst>
      <p:ext uri="{BB962C8B-B14F-4D97-AF65-F5344CB8AC3E}">
        <p14:creationId xmlns:p14="http://schemas.microsoft.com/office/powerpoint/2010/main" val="1593840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CB16BB-BF8A-449C-B7E5-79AB501BF7BA}" type="slidenum">
              <a:rPr lang="en-US" smtClean="0"/>
              <a:t>14</a:t>
            </a:fld>
            <a:endParaRPr lang="en-US"/>
          </a:p>
        </p:txBody>
      </p:sp>
    </p:spTree>
    <p:extLst>
      <p:ext uri="{BB962C8B-B14F-4D97-AF65-F5344CB8AC3E}">
        <p14:creationId xmlns:p14="http://schemas.microsoft.com/office/powerpoint/2010/main" val="3091448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7/24/2022</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18" Type="http://schemas.openxmlformats.org/officeDocument/2006/relationships/image" Target="../media/image9.jpe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2.png"/><Relationship Id="rId1" Type="http://schemas.openxmlformats.org/officeDocument/2006/relationships/slideLayout" Target="../slideLayouts/slideLayout7.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36.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669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1499" b="30850"/>
          <a:stretch>
            <a:fillRect/>
          </a:stretch>
        </p:blipFill>
        <p:spPr>
          <a:xfrm rot="-1382617">
            <a:off x="769312" y="2050752"/>
            <a:ext cx="2932537" cy="451111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732364">
            <a:off x="9077640" y="19706"/>
            <a:ext cx="3081878" cy="3168286"/>
          </a:xfrm>
          <a:prstGeom prst="rect">
            <a:avLst/>
          </a:prstGeom>
        </p:spPr>
      </p:pic>
      <p:pic>
        <p:nvPicPr>
          <p:cNvPr id="23" name="Picture 2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80231">
            <a:off x="1460279" y="1496270"/>
            <a:ext cx="554555" cy="554555"/>
          </a:xfrm>
          <a:prstGeom prst="rect">
            <a:avLst/>
          </a:prstGeom>
        </p:spPr>
      </p:pic>
      <p:pic>
        <p:nvPicPr>
          <p:cNvPr id="24" name="Picture 2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180231">
            <a:off x="2106137" y="856164"/>
            <a:ext cx="815756" cy="833951"/>
          </a:xfrm>
          <a:prstGeom prst="rect">
            <a:avLst/>
          </a:prstGeom>
        </p:spPr>
      </p:pic>
      <p:pic>
        <p:nvPicPr>
          <p:cNvPr id="25" name="Picture 2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682344">
            <a:off x="600316" y="808756"/>
            <a:ext cx="1565616" cy="512383"/>
          </a:xfrm>
          <a:prstGeom prst="rect">
            <a:avLst/>
          </a:prstGeom>
        </p:spPr>
      </p:pic>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972054" y="2165022"/>
            <a:ext cx="740398" cy="826002"/>
          </a:xfrm>
          <a:prstGeom prst="rect">
            <a:avLst/>
          </a:prstGeom>
        </p:spPr>
      </p:pic>
      <p:pic>
        <p:nvPicPr>
          <p:cNvPr id="27" name="Picture 2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0677695" y="3035597"/>
            <a:ext cx="554555" cy="554555"/>
          </a:xfrm>
          <a:prstGeom prst="rect">
            <a:avLst/>
          </a:prstGeom>
        </p:spPr>
      </p:pic>
      <p:pic>
        <p:nvPicPr>
          <p:cNvPr id="28" name="Picture 28"/>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rot="-10185448">
            <a:off x="1198130" y="4512781"/>
            <a:ext cx="1862300" cy="1862300"/>
          </a:xfrm>
          <a:prstGeom prst="rect">
            <a:avLst/>
          </a:prstGeom>
        </p:spPr>
      </p:pic>
      <p:pic>
        <p:nvPicPr>
          <p:cNvPr id="1026" name="Picture 2" descr="Có thể là hình ảnh về văn bản cho biết 'பார்க் Thứ ...ngày...tháng...năm ...ngày.. 2022 Tự nhiên xã hội Bài 2: Phòng tránh hoả hoạn khi ở nhà AA'">
            <a:extLst>
              <a:ext uri="{FF2B5EF4-FFF2-40B4-BE49-F238E27FC236}">
                <a16:creationId xmlns:a16="http://schemas.microsoft.com/office/drawing/2014/main" xmlns="" id="{C0B57555-02A4-FE5B-6F80-84137C07B80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6B5E2835-4E47-45B3-9CFE-732FF7B0547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B5941923-F1A9-323F-C561-B4BA38F71665}"/>
              </a:ext>
            </a:extLst>
          </p:cNvPr>
          <p:cNvPicPr>
            <a:picLocks noChangeAspect="1"/>
          </p:cNvPicPr>
          <p:nvPr/>
        </p:nvPicPr>
        <p:blipFill rotWithShape="1">
          <a:blip r:embed="rId2"/>
          <a:srcRect l="5977" r="1" b="1"/>
          <a:stretch/>
        </p:blipFill>
        <p:spPr>
          <a:xfrm>
            <a:off x="3124200" y="51857"/>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p:spPr>
      </p:pic>
      <p:sp useBgFill="1">
        <p:nvSpPr>
          <p:cNvPr id="11" name="Freeform: Shape 10">
            <a:extLst>
              <a:ext uri="{FF2B5EF4-FFF2-40B4-BE49-F238E27FC236}">
                <a16:creationId xmlns:a16="http://schemas.microsoft.com/office/drawing/2014/main" xmlns="" id="{5B45AD5D-AA52-4F7B-9362-576A39AD9E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xmlns="" id="{AEDD7960-4866-4399-BEF6-DD1431AB4E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xmlns="" id="{A96F8EE3-A11C-58F7-0939-C2DEE7CADFCC}"/>
              </a:ext>
            </a:extLst>
          </p:cNvPr>
          <p:cNvSpPr txBox="1"/>
          <p:nvPr/>
        </p:nvSpPr>
        <p:spPr>
          <a:xfrm>
            <a:off x="457200" y="2209800"/>
            <a:ext cx="3200400" cy="1981200"/>
          </a:xfrm>
          <a:prstGeom prst="rect">
            <a:avLst/>
          </a:prstGeom>
        </p:spPr>
        <p:txBody>
          <a:bodyPr vert="horz" lIns="91440" tIns="45720" rIns="91440" bIns="45720" rtlCol="0" anchor="t">
            <a:noAutofit/>
          </a:bodyPr>
          <a:lstStyle/>
          <a:p>
            <a:pPr algn="ctr" defTabSz="914400">
              <a:lnSpc>
                <a:spcPct val="90000"/>
              </a:lnSpc>
              <a:spcAft>
                <a:spcPts val="600"/>
              </a:spcAft>
            </a:pPr>
            <a:r>
              <a:rPr lang="en-US" sz="3200" b="0" i="0" dirty="0" err="1">
                <a:solidFill>
                  <a:srgbClr val="00B050"/>
                </a:solidFill>
                <a:effectLst/>
                <a:latin typeface="Sigmar One" panose="00000500000000000000" pitchFamily="2" charset="0"/>
              </a:rPr>
              <a:t>chập</a:t>
            </a:r>
            <a:r>
              <a:rPr lang="en-US" sz="3200" b="0" i="0" dirty="0">
                <a:solidFill>
                  <a:srgbClr val="00B050"/>
                </a:solidFill>
                <a:effectLst/>
                <a:latin typeface="Sigmar One" panose="00000500000000000000" pitchFamily="2" charset="0"/>
              </a:rPr>
              <a:t> </a:t>
            </a:r>
            <a:r>
              <a:rPr lang="en-US" sz="3200" b="0" i="0" dirty="0" err="1">
                <a:solidFill>
                  <a:srgbClr val="00B050"/>
                </a:solidFill>
                <a:effectLst/>
                <a:latin typeface="Sigmar One" panose="00000500000000000000" pitchFamily="2" charset="0"/>
              </a:rPr>
              <a:t>điện</a:t>
            </a:r>
            <a:r>
              <a:rPr lang="en-US" sz="3200" b="0" i="0" dirty="0">
                <a:solidFill>
                  <a:srgbClr val="00B050"/>
                </a:solidFill>
                <a:effectLst/>
                <a:latin typeface="Sigmar One" panose="00000500000000000000" pitchFamily="2" charset="0"/>
              </a:rPr>
              <a:t> do </a:t>
            </a:r>
            <a:r>
              <a:rPr lang="en-US" sz="3200" b="0" i="0" dirty="0" err="1">
                <a:solidFill>
                  <a:srgbClr val="00B050"/>
                </a:solidFill>
                <a:effectLst/>
                <a:latin typeface="Sigmar One" panose="00000500000000000000" pitchFamily="2" charset="0"/>
              </a:rPr>
              <a:t>vừa</a:t>
            </a:r>
            <a:r>
              <a:rPr lang="en-US" sz="3200" b="0" i="0" dirty="0">
                <a:solidFill>
                  <a:srgbClr val="00B050"/>
                </a:solidFill>
                <a:effectLst/>
                <a:latin typeface="Sigmar One" panose="00000500000000000000" pitchFamily="2" charset="0"/>
              </a:rPr>
              <a:t> </a:t>
            </a:r>
            <a:r>
              <a:rPr lang="en-US" sz="3200" b="0" i="0" dirty="0" err="1">
                <a:solidFill>
                  <a:srgbClr val="00B050"/>
                </a:solidFill>
                <a:effectLst/>
                <a:latin typeface="Sigmar One" panose="00000500000000000000" pitchFamily="2" charset="0"/>
              </a:rPr>
              <a:t>sạc</a:t>
            </a:r>
            <a:r>
              <a:rPr lang="en-US" sz="3200" b="0" i="0" dirty="0">
                <a:solidFill>
                  <a:srgbClr val="00B050"/>
                </a:solidFill>
                <a:effectLst/>
                <a:latin typeface="Sigmar One" panose="00000500000000000000" pitchFamily="2" charset="0"/>
              </a:rPr>
              <a:t> </a:t>
            </a:r>
            <a:r>
              <a:rPr lang="en-US" sz="3200" b="0" i="0" dirty="0" err="1">
                <a:solidFill>
                  <a:srgbClr val="00B050"/>
                </a:solidFill>
                <a:effectLst/>
                <a:latin typeface="Sigmar One" panose="00000500000000000000" pitchFamily="2" charset="0"/>
              </a:rPr>
              <a:t>vừa</a:t>
            </a:r>
            <a:r>
              <a:rPr lang="en-US" sz="3200" b="0" i="0" dirty="0">
                <a:solidFill>
                  <a:srgbClr val="00B050"/>
                </a:solidFill>
                <a:effectLst/>
                <a:latin typeface="Sigmar One" panose="00000500000000000000" pitchFamily="2" charset="0"/>
              </a:rPr>
              <a:t> </a:t>
            </a:r>
            <a:r>
              <a:rPr lang="en-US" sz="3200" b="0" i="0" dirty="0" err="1">
                <a:solidFill>
                  <a:srgbClr val="00B050"/>
                </a:solidFill>
                <a:effectLst/>
                <a:latin typeface="Sigmar One" panose="00000500000000000000" pitchFamily="2" charset="0"/>
              </a:rPr>
              <a:t>chơi</a:t>
            </a:r>
            <a:r>
              <a:rPr lang="en-US" sz="3200" b="0" i="0" dirty="0">
                <a:solidFill>
                  <a:srgbClr val="00B050"/>
                </a:solidFill>
                <a:effectLst/>
                <a:latin typeface="Sigmar One" panose="00000500000000000000" pitchFamily="2" charset="0"/>
              </a:rPr>
              <a:t> </a:t>
            </a:r>
            <a:r>
              <a:rPr lang="en-US" sz="3200" b="0" i="0" dirty="0" err="1">
                <a:solidFill>
                  <a:srgbClr val="00B050"/>
                </a:solidFill>
                <a:effectLst/>
                <a:latin typeface="Sigmar One" panose="00000500000000000000" pitchFamily="2" charset="0"/>
              </a:rPr>
              <a:t>điện</a:t>
            </a:r>
            <a:r>
              <a:rPr lang="en-US" sz="3200" b="0" i="0" dirty="0">
                <a:solidFill>
                  <a:srgbClr val="00B050"/>
                </a:solidFill>
                <a:effectLst/>
                <a:latin typeface="Sigmar One" panose="00000500000000000000" pitchFamily="2" charset="0"/>
              </a:rPr>
              <a:t> </a:t>
            </a:r>
            <a:r>
              <a:rPr lang="en-US" sz="3200" b="0" i="0" dirty="0" err="1">
                <a:solidFill>
                  <a:srgbClr val="00B050"/>
                </a:solidFill>
                <a:effectLst/>
                <a:latin typeface="Sigmar One" panose="00000500000000000000" pitchFamily="2" charset="0"/>
              </a:rPr>
              <a:t>thoại</a:t>
            </a:r>
            <a:r>
              <a:rPr lang="en-US" sz="3200" b="0" i="0" dirty="0">
                <a:solidFill>
                  <a:srgbClr val="00B050"/>
                </a:solidFill>
                <a:effectLst/>
                <a:latin typeface="Sigmar One" panose="00000500000000000000" pitchFamily="2" charset="0"/>
              </a:rPr>
              <a:t>.</a:t>
            </a:r>
            <a:endParaRPr lang="en-US" sz="3200" dirty="0">
              <a:solidFill>
                <a:srgbClr val="00B050"/>
              </a:solidFill>
              <a:latin typeface="Sigmar One" panose="00000500000000000000" pitchFamily="2" charset="0"/>
            </a:endParaRPr>
          </a:p>
        </p:txBody>
      </p:sp>
    </p:spTree>
    <p:extLst>
      <p:ext uri="{BB962C8B-B14F-4D97-AF65-F5344CB8AC3E}">
        <p14:creationId xmlns:p14="http://schemas.microsoft.com/office/powerpoint/2010/main" val="61095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xmlns="" id="{3AFE8227-C443-417B-BA91-520EB1EF455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67E55D51-37F8-5AE5-1505-6459A5F33028}"/>
              </a:ext>
            </a:extLst>
          </p:cNvPr>
          <p:cNvPicPr>
            <a:picLocks noChangeAspect="1"/>
          </p:cNvPicPr>
          <p:nvPr/>
        </p:nvPicPr>
        <p:blipFill rotWithShape="1">
          <a:blip r:embed="rId2"/>
          <a:srcRect r="10274" b="2"/>
          <a:stretch/>
        </p:blipFill>
        <p:spPr>
          <a:xfrm>
            <a:off x="3944" y="449688"/>
            <a:ext cx="8115280" cy="6408311"/>
          </a:xfrm>
          <a:prstGeom prst="rect">
            <a:avLst/>
          </a:prstGeom>
        </p:spPr>
      </p:pic>
      <p:sp>
        <p:nvSpPr>
          <p:cNvPr id="4" name="TextBox 3">
            <a:extLst>
              <a:ext uri="{FF2B5EF4-FFF2-40B4-BE49-F238E27FC236}">
                <a16:creationId xmlns:a16="http://schemas.microsoft.com/office/drawing/2014/main" xmlns="" id="{A5EE5BCD-571D-B33B-C362-86BBCE31E09F}"/>
              </a:ext>
            </a:extLst>
          </p:cNvPr>
          <p:cNvSpPr txBox="1"/>
          <p:nvPr/>
        </p:nvSpPr>
        <p:spPr>
          <a:xfrm>
            <a:off x="8458200" y="2514600"/>
            <a:ext cx="3505200" cy="12954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p>
            <a:pPr algn="ctr" defTabSz="914400">
              <a:lnSpc>
                <a:spcPct val="90000"/>
              </a:lnSpc>
              <a:spcAft>
                <a:spcPts val="600"/>
              </a:spcAft>
            </a:pPr>
            <a:r>
              <a:rPr lang="en-US" sz="2800" b="0" i="0" dirty="0" err="1">
                <a:solidFill>
                  <a:schemeClr val="bg1"/>
                </a:solidFill>
                <a:effectLst/>
                <a:latin typeface="Sigmar One" panose="00000500000000000000" pitchFamily="2" charset="0"/>
              </a:rPr>
              <a:t>cháy</a:t>
            </a:r>
            <a:r>
              <a:rPr lang="en-US" sz="2800" b="0" i="0" dirty="0">
                <a:solidFill>
                  <a:schemeClr val="bg1"/>
                </a:solidFill>
                <a:effectLst/>
                <a:latin typeface="Sigmar One" panose="00000500000000000000" pitchFamily="2" charset="0"/>
              </a:rPr>
              <a:t> </a:t>
            </a:r>
            <a:r>
              <a:rPr lang="en-US" sz="2800" b="0" i="0" dirty="0" err="1">
                <a:solidFill>
                  <a:schemeClr val="bg1"/>
                </a:solidFill>
                <a:effectLst/>
                <a:latin typeface="Sigmar One" panose="00000500000000000000" pitchFamily="2" charset="0"/>
              </a:rPr>
              <a:t>nhà</a:t>
            </a:r>
            <a:r>
              <a:rPr lang="en-US" sz="2800" b="0" i="0" dirty="0">
                <a:solidFill>
                  <a:schemeClr val="bg1"/>
                </a:solidFill>
                <a:effectLst/>
                <a:latin typeface="Sigmar One" panose="00000500000000000000" pitchFamily="2" charset="0"/>
              </a:rPr>
              <a:t> </a:t>
            </a:r>
            <a:r>
              <a:rPr lang="en-US" sz="2800" b="0" i="0" dirty="0" smtClean="0">
                <a:solidFill>
                  <a:schemeClr val="bg1"/>
                </a:solidFill>
                <a:effectLst/>
                <a:latin typeface="Sigmar One" panose="00000500000000000000" pitchFamily="2" charset="0"/>
              </a:rPr>
              <a:t>do </a:t>
            </a:r>
            <a:r>
              <a:rPr lang="en-US" sz="2800" b="0" i="0" dirty="0" err="1">
                <a:solidFill>
                  <a:schemeClr val="bg1"/>
                </a:solidFill>
                <a:effectLst/>
                <a:latin typeface="Sigmar One" panose="00000500000000000000" pitchFamily="2" charset="0"/>
              </a:rPr>
              <a:t>nghịch</a:t>
            </a:r>
            <a:r>
              <a:rPr lang="en-US" sz="2800" b="0" i="0" dirty="0">
                <a:solidFill>
                  <a:schemeClr val="bg1"/>
                </a:solidFill>
                <a:effectLst/>
                <a:latin typeface="Sigmar One" panose="00000500000000000000" pitchFamily="2" charset="0"/>
              </a:rPr>
              <a:t> </a:t>
            </a:r>
            <a:r>
              <a:rPr lang="en-US" sz="2800" b="0" i="0" dirty="0" err="1">
                <a:solidFill>
                  <a:schemeClr val="bg1"/>
                </a:solidFill>
                <a:effectLst/>
                <a:latin typeface="Sigmar One" panose="00000500000000000000" pitchFamily="2" charset="0"/>
              </a:rPr>
              <a:t>lửa</a:t>
            </a:r>
            <a:r>
              <a:rPr lang="en-US" sz="2800" b="0" i="0" dirty="0">
                <a:solidFill>
                  <a:schemeClr val="bg1"/>
                </a:solidFill>
                <a:effectLst/>
                <a:latin typeface="Sigmar One" panose="00000500000000000000" pitchFamily="2" charset="0"/>
              </a:rPr>
              <a:t>.</a:t>
            </a:r>
            <a:endParaRPr lang="en-US" sz="2800" dirty="0">
              <a:solidFill>
                <a:schemeClr val="bg1"/>
              </a:solidFill>
              <a:latin typeface="Sigmar One" panose="00000500000000000000" pitchFamily="2" charset="0"/>
            </a:endParaRPr>
          </a:p>
        </p:txBody>
      </p:sp>
    </p:spTree>
    <p:extLst>
      <p:ext uri="{BB962C8B-B14F-4D97-AF65-F5344CB8AC3E}">
        <p14:creationId xmlns:p14="http://schemas.microsoft.com/office/powerpoint/2010/main" val="97727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25B732E5-02E1-8BDC-42C1-9A2A4E8DE973}"/>
              </a:ext>
            </a:extLst>
          </p:cNvPr>
          <p:cNvSpPr txBox="1"/>
          <p:nvPr/>
        </p:nvSpPr>
        <p:spPr>
          <a:xfrm>
            <a:off x="759189" y="55758"/>
            <a:ext cx="9416321" cy="584775"/>
          </a:xfrm>
          <a:prstGeom prst="rect">
            <a:avLst/>
          </a:prstGeom>
          <a:solidFill>
            <a:srgbClr val="FFFF00"/>
          </a:solidFill>
        </p:spPr>
        <p:txBody>
          <a:bodyPr wrap="square">
            <a:spAutoFit/>
          </a:bodyPr>
          <a:lstStyle/>
          <a:p>
            <a:pPr algn="just">
              <a:spcAft>
                <a:spcPts val="80"/>
              </a:spcAft>
            </a:pPr>
            <a:r>
              <a:rPr lang="vi-VN" sz="3200" b="0" i="0" dirty="0" smtClean="0">
                <a:solidFill>
                  <a:srgbClr val="212529"/>
                </a:solidFill>
                <a:effectLst/>
                <a:latin typeface="Nunito Black" pitchFamily="2" charset="0"/>
              </a:rPr>
              <a:t>Những </a:t>
            </a:r>
            <a:r>
              <a:rPr lang="vi-VN" sz="3200" b="0" i="0" dirty="0">
                <a:solidFill>
                  <a:srgbClr val="212529"/>
                </a:solidFill>
                <a:effectLst/>
                <a:latin typeface="Nunito Black" pitchFamily="2" charset="0"/>
              </a:rPr>
              <a:t>nguyên nhân khác có thể gây cháy nhà:</a:t>
            </a:r>
          </a:p>
        </p:txBody>
      </p:sp>
      <p:sp>
        <p:nvSpPr>
          <p:cNvPr id="5" name="TextBox 4">
            <a:extLst>
              <a:ext uri="{FF2B5EF4-FFF2-40B4-BE49-F238E27FC236}">
                <a16:creationId xmlns:a16="http://schemas.microsoft.com/office/drawing/2014/main" xmlns="" id="{BF35BB4B-E9E2-04FE-B97D-AFDBCC55EB96}"/>
              </a:ext>
            </a:extLst>
          </p:cNvPr>
          <p:cNvSpPr txBox="1"/>
          <p:nvPr/>
        </p:nvSpPr>
        <p:spPr>
          <a:xfrm>
            <a:off x="1295400" y="862417"/>
            <a:ext cx="2743200" cy="523220"/>
          </a:xfrm>
          <a:prstGeom prst="rect">
            <a:avLst/>
          </a:prstGeom>
          <a:solidFill>
            <a:schemeClr val="accent6">
              <a:lumMod val="40000"/>
              <a:lumOff val="60000"/>
            </a:schemeClr>
          </a:solidFill>
        </p:spPr>
        <p:txBody>
          <a:bodyPr wrap="square">
            <a:spAutoFit/>
          </a:bodyPr>
          <a:lstStyle/>
          <a:p>
            <a:pPr algn="just">
              <a:spcAft>
                <a:spcPts val="80"/>
              </a:spcAft>
            </a:pPr>
            <a:r>
              <a:rPr lang="vi-VN" sz="2800" b="1" i="0" dirty="0" smtClean="0">
                <a:solidFill>
                  <a:srgbClr val="0070C0"/>
                </a:solidFill>
                <a:effectLst/>
                <a:latin typeface="Nunito Black" pitchFamily="2" charset="0"/>
              </a:rPr>
              <a:t> </a:t>
            </a:r>
            <a:r>
              <a:rPr lang="vi-VN" sz="2800" b="1" i="0" dirty="0">
                <a:solidFill>
                  <a:srgbClr val="0070C0"/>
                </a:solidFill>
                <a:effectLst/>
                <a:latin typeface="Nunito Black" pitchFamily="2" charset="0"/>
              </a:rPr>
              <a:t>Tàn thuốc lá</a:t>
            </a:r>
          </a:p>
        </p:txBody>
      </p:sp>
      <p:pic>
        <p:nvPicPr>
          <p:cNvPr id="5122" name="Picture 2" descr="Pccc ở Đà Nẵng- 5 thói quen gây hỏa hoạn tại các chung cư">
            <a:extLst>
              <a:ext uri="{FF2B5EF4-FFF2-40B4-BE49-F238E27FC236}">
                <a16:creationId xmlns:a16="http://schemas.microsoft.com/office/drawing/2014/main" xmlns="" id="{31DCA586-64DB-C61D-3BFB-C4DD35A4E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5238750" cy="294322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xmlns="" id="{0484E47C-2674-56DF-EA71-D87F3E0A92FA}"/>
              </a:ext>
            </a:extLst>
          </p:cNvPr>
          <p:cNvSpPr txBox="1"/>
          <p:nvPr/>
        </p:nvSpPr>
        <p:spPr>
          <a:xfrm>
            <a:off x="6019799" y="751820"/>
            <a:ext cx="5286377" cy="954107"/>
          </a:xfrm>
          <a:prstGeom prst="rect">
            <a:avLst/>
          </a:prstGeom>
          <a:solidFill>
            <a:schemeClr val="accent6">
              <a:lumMod val="40000"/>
              <a:lumOff val="60000"/>
            </a:schemeClr>
          </a:solidFill>
        </p:spPr>
        <p:txBody>
          <a:bodyPr wrap="square">
            <a:spAutoFit/>
          </a:bodyPr>
          <a:lstStyle/>
          <a:p>
            <a:pPr algn="ctr"/>
            <a:r>
              <a:rPr lang="vi-VN" sz="2800" b="1" i="0" dirty="0" smtClean="0">
                <a:solidFill>
                  <a:srgbClr val="0070C0"/>
                </a:solidFill>
                <a:effectLst/>
                <a:latin typeface="Nunito Black" pitchFamily="2" charset="0"/>
              </a:rPr>
              <a:t>Các </a:t>
            </a:r>
            <a:r>
              <a:rPr lang="vi-VN" sz="2800" b="1" i="0" dirty="0">
                <a:solidFill>
                  <a:srgbClr val="0070C0"/>
                </a:solidFill>
                <a:effectLst/>
                <a:latin typeface="Nunito Black" pitchFamily="2" charset="0"/>
              </a:rPr>
              <a:t>vật, chất dễ bắt lửa như diêm, bật lửa, hóa chất,…</a:t>
            </a:r>
            <a:endParaRPr lang="en-US" sz="2800" b="1" dirty="0">
              <a:solidFill>
                <a:srgbClr val="0070C0"/>
              </a:solidFill>
              <a:latin typeface="Nunito Black" pitchFamily="2" charset="0"/>
            </a:endParaRPr>
          </a:p>
        </p:txBody>
      </p:sp>
      <p:pic>
        <p:nvPicPr>
          <p:cNvPr id="5124" name="Picture 4" descr="Bật lửa được phát minh ra trước diêm? Đúng hay sai?">
            <a:extLst>
              <a:ext uri="{FF2B5EF4-FFF2-40B4-BE49-F238E27FC236}">
                <a16:creationId xmlns:a16="http://schemas.microsoft.com/office/drawing/2014/main" xmlns="" id="{A389327C-F1BC-42FE-5071-3099333FA0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000"/>
          <a:stretch/>
        </p:blipFill>
        <p:spPr bwMode="auto">
          <a:xfrm>
            <a:off x="5901594" y="1683442"/>
            <a:ext cx="3785329" cy="25574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6" name="Picture 6" descr="Hóa chất dễ cháy có được coi là hóa chất nguy hiểm không?">
            <a:extLst>
              <a:ext uri="{FF2B5EF4-FFF2-40B4-BE49-F238E27FC236}">
                <a16:creationId xmlns:a16="http://schemas.microsoft.com/office/drawing/2014/main" xmlns="" id="{005BF7E4-A179-9EA5-9663-BAD7EC4E20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29800" y="1705927"/>
            <a:ext cx="2133600" cy="229618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562B044B-2889-2715-9A31-97EDB1DCA934}"/>
              </a:ext>
            </a:extLst>
          </p:cNvPr>
          <p:cNvSpPr txBox="1"/>
          <p:nvPr/>
        </p:nvSpPr>
        <p:spPr>
          <a:xfrm>
            <a:off x="2841008" y="4894160"/>
            <a:ext cx="3016867" cy="1384995"/>
          </a:xfrm>
          <a:prstGeom prst="rect">
            <a:avLst/>
          </a:prstGeom>
          <a:solidFill>
            <a:schemeClr val="accent6">
              <a:lumMod val="40000"/>
              <a:lumOff val="60000"/>
            </a:schemeClr>
          </a:solidFill>
        </p:spPr>
        <p:txBody>
          <a:bodyPr wrap="square">
            <a:spAutoFit/>
          </a:bodyPr>
          <a:lstStyle/>
          <a:p>
            <a:pPr algn="just"/>
            <a:r>
              <a:rPr lang="en-US" sz="2800" b="1" i="0" dirty="0" err="1" smtClean="0">
                <a:solidFill>
                  <a:srgbClr val="0070C0"/>
                </a:solidFill>
                <a:effectLst/>
                <a:latin typeface="Nunito Black" pitchFamily="2" charset="0"/>
              </a:rPr>
              <a:t>Không</a:t>
            </a:r>
            <a:r>
              <a:rPr lang="en-US" sz="2800" b="1" i="0" dirty="0" smtClean="0">
                <a:solidFill>
                  <a:srgbClr val="0070C0"/>
                </a:solidFill>
                <a:effectLst/>
                <a:latin typeface="Nunito Black" pitchFamily="2" charset="0"/>
              </a:rPr>
              <a:t> </a:t>
            </a:r>
            <a:r>
              <a:rPr lang="en-US" sz="2800" b="1" i="0" dirty="0" err="1">
                <a:solidFill>
                  <a:srgbClr val="0070C0"/>
                </a:solidFill>
                <a:effectLst/>
                <a:latin typeface="Nunito Black" pitchFamily="2" charset="0"/>
              </a:rPr>
              <a:t>cẩn</a:t>
            </a:r>
            <a:r>
              <a:rPr lang="en-US" sz="2800" b="1" i="0" dirty="0">
                <a:solidFill>
                  <a:srgbClr val="0070C0"/>
                </a:solidFill>
                <a:effectLst/>
                <a:latin typeface="Nunito Black" pitchFamily="2" charset="0"/>
              </a:rPr>
              <a:t> </a:t>
            </a:r>
            <a:r>
              <a:rPr lang="en-US" sz="2800" b="1" i="0" dirty="0" err="1">
                <a:solidFill>
                  <a:srgbClr val="0070C0"/>
                </a:solidFill>
                <a:effectLst/>
                <a:latin typeface="Nunito Black" pitchFamily="2" charset="0"/>
              </a:rPr>
              <a:t>thận</a:t>
            </a:r>
            <a:r>
              <a:rPr lang="en-US" sz="2800" b="1" i="0" dirty="0">
                <a:solidFill>
                  <a:srgbClr val="0070C0"/>
                </a:solidFill>
                <a:effectLst/>
                <a:latin typeface="Nunito Black" pitchFamily="2" charset="0"/>
              </a:rPr>
              <a:t> </a:t>
            </a:r>
            <a:r>
              <a:rPr lang="en-US" sz="2800" b="1" i="0" dirty="0" err="1">
                <a:solidFill>
                  <a:srgbClr val="0070C0"/>
                </a:solidFill>
                <a:effectLst/>
                <a:latin typeface="Nunito Black" pitchFamily="2" charset="0"/>
              </a:rPr>
              <a:t>trong</a:t>
            </a:r>
            <a:r>
              <a:rPr lang="en-US" sz="2800" b="1" i="0" dirty="0">
                <a:solidFill>
                  <a:srgbClr val="0070C0"/>
                </a:solidFill>
                <a:effectLst/>
                <a:latin typeface="Nunito Black" pitchFamily="2" charset="0"/>
              </a:rPr>
              <a:t> </a:t>
            </a:r>
            <a:r>
              <a:rPr lang="en-US" sz="2800" b="1" i="0" dirty="0" err="1">
                <a:solidFill>
                  <a:srgbClr val="0070C0"/>
                </a:solidFill>
                <a:effectLst/>
                <a:latin typeface="Nunito Black" pitchFamily="2" charset="0"/>
              </a:rPr>
              <a:t>sử</a:t>
            </a:r>
            <a:r>
              <a:rPr lang="en-US" sz="2800" b="1" i="0" dirty="0">
                <a:solidFill>
                  <a:srgbClr val="0070C0"/>
                </a:solidFill>
                <a:effectLst/>
                <a:latin typeface="Nunito Black" pitchFamily="2" charset="0"/>
              </a:rPr>
              <a:t> </a:t>
            </a:r>
            <a:r>
              <a:rPr lang="en-US" sz="2800" b="1" i="0" dirty="0" err="1">
                <a:solidFill>
                  <a:srgbClr val="0070C0"/>
                </a:solidFill>
                <a:effectLst/>
                <a:latin typeface="Nunito Black" pitchFamily="2" charset="0"/>
              </a:rPr>
              <a:t>dụng</a:t>
            </a:r>
            <a:r>
              <a:rPr lang="en-US" sz="2800" b="1" i="0" dirty="0">
                <a:solidFill>
                  <a:srgbClr val="0070C0"/>
                </a:solidFill>
                <a:effectLst/>
                <a:latin typeface="Nunito Black" pitchFamily="2" charset="0"/>
              </a:rPr>
              <a:t> </a:t>
            </a:r>
            <a:r>
              <a:rPr lang="en-US" sz="2800" b="1" i="0" dirty="0" err="1">
                <a:solidFill>
                  <a:srgbClr val="0070C0"/>
                </a:solidFill>
                <a:effectLst/>
                <a:latin typeface="Nunito Black" pitchFamily="2" charset="0"/>
              </a:rPr>
              <a:t>thiết</a:t>
            </a:r>
            <a:r>
              <a:rPr lang="en-US" sz="2800" b="1" i="0" dirty="0">
                <a:solidFill>
                  <a:srgbClr val="0070C0"/>
                </a:solidFill>
                <a:effectLst/>
                <a:latin typeface="Nunito Black" pitchFamily="2" charset="0"/>
              </a:rPr>
              <a:t> </a:t>
            </a:r>
            <a:r>
              <a:rPr lang="en-US" sz="2800" b="1" i="0" dirty="0" err="1">
                <a:solidFill>
                  <a:srgbClr val="0070C0"/>
                </a:solidFill>
                <a:effectLst/>
                <a:latin typeface="Nunito Black" pitchFamily="2" charset="0"/>
              </a:rPr>
              <a:t>bị</a:t>
            </a:r>
            <a:r>
              <a:rPr lang="en-US" sz="2800" b="1" i="0" dirty="0">
                <a:solidFill>
                  <a:srgbClr val="0070C0"/>
                </a:solidFill>
                <a:effectLst/>
                <a:latin typeface="Nunito Black" pitchFamily="2" charset="0"/>
              </a:rPr>
              <a:t> </a:t>
            </a:r>
            <a:r>
              <a:rPr lang="en-US" sz="2800" b="1" i="0" dirty="0" err="1">
                <a:solidFill>
                  <a:srgbClr val="0070C0"/>
                </a:solidFill>
                <a:effectLst/>
                <a:latin typeface="Nunito Black" pitchFamily="2" charset="0"/>
              </a:rPr>
              <a:t>điện</a:t>
            </a:r>
            <a:r>
              <a:rPr lang="en-US" sz="2800" b="1" i="0" dirty="0">
                <a:solidFill>
                  <a:srgbClr val="0070C0"/>
                </a:solidFill>
                <a:effectLst/>
                <a:latin typeface="Nunito Black" pitchFamily="2" charset="0"/>
              </a:rPr>
              <a:t>.</a:t>
            </a:r>
            <a:endParaRPr lang="en-US" sz="2800" b="1" dirty="0">
              <a:solidFill>
                <a:srgbClr val="0070C0"/>
              </a:solidFill>
              <a:latin typeface="Nunito Black" pitchFamily="2" charset="0"/>
            </a:endParaRPr>
          </a:p>
        </p:txBody>
      </p:sp>
      <p:pic>
        <p:nvPicPr>
          <p:cNvPr id="5128" name="Picture 8" descr="Cẩm Nang PCCC Trong Gia Đình | BAOPHONG.VN - Thiết bị an ninh tại Huế">
            <a:extLst>
              <a:ext uri="{FF2B5EF4-FFF2-40B4-BE49-F238E27FC236}">
                <a16:creationId xmlns:a16="http://schemas.microsoft.com/office/drawing/2014/main" xmlns="" id="{EEE6F4B8-C902-691D-F5EC-50D555A19B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8400" y="4367458"/>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23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barn(inVertical)">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barn(inVertical)">
                                      <p:cBhvr>
                                        <p:cTn id="18" dur="500"/>
                                        <p:tgtEl>
                                          <p:spTgt spid="5124"/>
                                        </p:tgtEl>
                                      </p:cBhvr>
                                    </p:animEffect>
                                  </p:childTnLst>
                                </p:cTn>
                              </p:par>
                              <p:par>
                                <p:cTn id="19" presetID="16" presetClass="entr" presetSubtype="21" fill="hold" nodeType="withEffect">
                                  <p:stCondLst>
                                    <p:cond delay="0"/>
                                  </p:stCondLst>
                                  <p:childTnLst>
                                    <p:set>
                                      <p:cBhvr>
                                        <p:cTn id="20" dur="1" fill="hold">
                                          <p:stCondLst>
                                            <p:cond delay="0"/>
                                          </p:stCondLst>
                                        </p:cTn>
                                        <p:tgtEl>
                                          <p:spTgt spid="5126"/>
                                        </p:tgtEl>
                                        <p:attrNameLst>
                                          <p:attrName>style.visibility</p:attrName>
                                        </p:attrNameLst>
                                      </p:cBhvr>
                                      <p:to>
                                        <p:strVal val="visible"/>
                                      </p:to>
                                    </p:set>
                                    <p:animEffect transition="in" filter="barn(inVertical)">
                                      <p:cBhvr>
                                        <p:cTn id="21" dur="500"/>
                                        <p:tgtEl>
                                          <p:spTgt spid="512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arn(inVertical)">
                                      <p:cBhvr>
                                        <p:cTn id="26" dur="500"/>
                                        <p:tgtEl>
                                          <p:spTgt spid="12"/>
                                        </p:tgtEl>
                                      </p:cBhvr>
                                    </p:animEffect>
                                  </p:childTnLst>
                                </p:cTn>
                              </p:par>
                              <p:par>
                                <p:cTn id="27" presetID="16" presetClass="entr" presetSubtype="21" fill="hold" nodeType="withEffect">
                                  <p:stCondLst>
                                    <p:cond delay="0"/>
                                  </p:stCondLst>
                                  <p:childTnLst>
                                    <p:set>
                                      <p:cBhvr>
                                        <p:cTn id="28" dur="1" fill="hold">
                                          <p:stCondLst>
                                            <p:cond delay="0"/>
                                          </p:stCondLst>
                                        </p:cTn>
                                        <p:tgtEl>
                                          <p:spTgt spid="5128"/>
                                        </p:tgtEl>
                                        <p:attrNameLst>
                                          <p:attrName>style.visibility</p:attrName>
                                        </p:attrNameLst>
                                      </p:cBhvr>
                                      <p:to>
                                        <p:strVal val="visible"/>
                                      </p:to>
                                    </p:set>
                                    <p:animEffect transition="in" filter="barn(inVertical)">
                                      <p:cBhvr>
                                        <p:cTn id="29" dur="5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E16B6B8-B319-39A2-4185-FCFB4E9D3477}"/>
              </a:ext>
            </a:extLst>
          </p:cNvPr>
          <p:cNvPicPr>
            <a:picLocks noChangeAspect="1"/>
          </p:cNvPicPr>
          <p:nvPr/>
        </p:nvPicPr>
        <p:blipFill>
          <a:blip r:embed="rId3"/>
          <a:stretch>
            <a:fillRect/>
          </a:stretch>
        </p:blipFill>
        <p:spPr>
          <a:xfrm>
            <a:off x="5867400" y="1533426"/>
            <a:ext cx="5853749" cy="4342781"/>
          </a:xfrm>
          <a:prstGeom prst="rect">
            <a:avLst/>
          </a:prstGeom>
        </p:spPr>
      </p:pic>
      <p:sp>
        <p:nvSpPr>
          <p:cNvPr id="5" name="TextBox 4">
            <a:extLst>
              <a:ext uri="{FF2B5EF4-FFF2-40B4-BE49-F238E27FC236}">
                <a16:creationId xmlns:a16="http://schemas.microsoft.com/office/drawing/2014/main" xmlns="" id="{7A3C49AA-2FA9-FC40-BEB0-5C550FDF76C4}"/>
              </a:ext>
            </a:extLst>
          </p:cNvPr>
          <p:cNvSpPr txBox="1"/>
          <p:nvPr/>
        </p:nvSpPr>
        <p:spPr>
          <a:xfrm>
            <a:off x="0" y="76200"/>
            <a:ext cx="10668000" cy="954107"/>
          </a:xfrm>
          <a:prstGeom prst="rect">
            <a:avLst/>
          </a:prstGeom>
          <a:solidFill>
            <a:schemeClr val="accent1">
              <a:lumMod val="20000"/>
              <a:lumOff val="80000"/>
            </a:schemeClr>
          </a:solidFill>
        </p:spPr>
        <p:txBody>
          <a:bodyPr wrap="square">
            <a:spAutoFit/>
          </a:bodyPr>
          <a:lstStyle/>
          <a:p>
            <a:r>
              <a:rPr lang="vi-VN" sz="2800" b="1" i="0" dirty="0">
                <a:effectLst/>
                <a:latin typeface="Nunito Black" pitchFamily="2" charset="0"/>
              </a:rPr>
              <a:t> 2</a:t>
            </a:r>
            <a:r>
              <a:rPr lang="en-US" sz="2800" b="1" dirty="0">
                <a:latin typeface="Nunito Black" pitchFamily="2" charset="0"/>
              </a:rPr>
              <a:t>. </a:t>
            </a:r>
            <a:r>
              <a:rPr lang="vi-VN" sz="2800" b="0" i="0" dirty="0">
                <a:effectLst/>
                <a:latin typeface="Nunito Black" pitchFamily="2" charset="0"/>
              </a:rPr>
              <a:t>Nêu những thiệt hại có thể xảy ra về người và tài sản do hoả hoạn.</a:t>
            </a:r>
            <a:endParaRPr lang="en-US" sz="2800" dirty="0">
              <a:latin typeface="Nunito Black" pitchFamily="2" charset="0"/>
            </a:endParaRPr>
          </a:p>
        </p:txBody>
      </p:sp>
      <p:sp>
        <p:nvSpPr>
          <p:cNvPr id="6" name="TextBox 5">
            <a:extLst>
              <a:ext uri="{FF2B5EF4-FFF2-40B4-BE49-F238E27FC236}">
                <a16:creationId xmlns:a16="http://schemas.microsoft.com/office/drawing/2014/main" xmlns="" id="{F670EB10-C5FF-5895-FB5C-8AF9116BDCAD}"/>
              </a:ext>
            </a:extLst>
          </p:cNvPr>
          <p:cNvSpPr txBox="1"/>
          <p:nvPr/>
        </p:nvSpPr>
        <p:spPr>
          <a:xfrm>
            <a:off x="685800" y="1524000"/>
            <a:ext cx="4419600" cy="2051625"/>
          </a:xfrm>
          <a:prstGeom prst="roundRect">
            <a:avLst/>
          </a:prstGeom>
          <a:solidFill>
            <a:srgbClr val="FFFF66"/>
          </a:solidFill>
        </p:spPr>
        <p:txBody>
          <a:bodyPr wrap="square">
            <a:spAutoFit/>
          </a:bodyPr>
          <a:lstStyle/>
          <a:p>
            <a:pPr algn="just">
              <a:spcAft>
                <a:spcPts val="80"/>
              </a:spcAft>
            </a:pPr>
            <a:r>
              <a:rPr lang="vi-VN" sz="2800" b="1" i="0" dirty="0">
                <a:solidFill>
                  <a:srgbClr val="00B050"/>
                </a:solidFill>
                <a:effectLst/>
                <a:latin typeface="Nunito Black" pitchFamily="2" charset="0"/>
              </a:rPr>
              <a:t>- Thiệt hại về người:</a:t>
            </a:r>
          </a:p>
          <a:p>
            <a:pPr algn="just">
              <a:spcAft>
                <a:spcPts val="80"/>
              </a:spcAft>
            </a:pPr>
            <a:r>
              <a:rPr lang="vi-VN" sz="2800" b="1" i="0" dirty="0">
                <a:solidFill>
                  <a:srgbClr val="00B050"/>
                </a:solidFill>
                <a:effectLst/>
                <a:latin typeface="Nunito Black" pitchFamily="2" charset="0"/>
              </a:rPr>
              <a:t>+ Tổn hại về tính mạng</a:t>
            </a:r>
          </a:p>
          <a:p>
            <a:pPr algn="just">
              <a:spcAft>
                <a:spcPts val="80"/>
              </a:spcAft>
            </a:pPr>
            <a:r>
              <a:rPr lang="vi-VN" sz="2800" b="1" i="0" dirty="0">
                <a:solidFill>
                  <a:srgbClr val="00B050"/>
                </a:solidFill>
                <a:effectLst/>
                <a:latin typeface="Nunito Black" pitchFamily="2" charset="0"/>
              </a:rPr>
              <a:t>+ Bị thương</a:t>
            </a:r>
            <a:endParaRPr lang="en-US" sz="2800" b="1" i="0" dirty="0">
              <a:solidFill>
                <a:srgbClr val="00B050"/>
              </a:solidFill>
              <a:effectLst/>
              <a:latin typeface="Nunito Black" pitchFamily="2" charset="0"/>
            </a:endParaRPr>
          </a:p>
          <a:p>
            <a:pPr algn="just">
              <a:spcAft>
                <a:spcPts val="80"/>
              </a:spcAft>
            </a:pPr>
            <a:r>
              <a:rPr lang="en-US" sz="2800" b="1" dirty="0">
                <a:solidFill>
                  <a:srgbClr val="00B050"/>
                </a:solidFill>
                <a:latin typeface="Nunito Black" pitchFamily="2" charset="0"/>
              </a:rPr>
              <a:t>…</a:t>
            </a:r>
            <a:endParaRPr lang="vi-VN" sz="2800" b="1" i="0" dirty="0">
              <a:solidFill>
                <a:srgbClr val="00B050"/>
              </a:solidFill>
              <a:effectLst/>
              <a:latin typeface="Nunito Black" pitchFamily="2" charset="0"/>
            </a:endParaRPr>
          </a:p>
        </p:txBody>
      </p:sp>
      <p:sp>
        <p:nvSpPr>
          <p:cNvPr id="7" name="TextBox 6">
            <a:extLst>
              <a:ext uri="{FF2B5EF4-FFF2-40B4-BE49-F238E27FC236}">
                <a16:creationId xmlns:a16="http://schemas.microsoft.com/office/drawing/2014/main" xmlns="" id="{05F5BCEF-6EF9-CE76-EAF8-510F2674531A}"/>
              </a:ext>
            </a:extLst>
          </p:cNvPr>
          <p:cNvSpPr txBox="1"/>
          <p:nvPr/>
        </p:nvSpPr>
        <p:spPr>
          <a:xfrm>
            <a:off x="685800" y="3911501"/>
            <a:ext cx="4419600" cy="2051625"/>
          </a:xfrm>
          <a:prstGeom prst="roundRect">
            <a:avLst/>
          </a:prstGeom>
          <a:solidFill>
            <a:srgbClr val="FFFF66"/>
          </a:solidFill>
        </p:spPr>
        <p:txBody>
          <a:bodyPr wrap="square">
            <a:spAutoFit/>
          </a:bodyPr>
          <a:lstStyle/>
          <a:p>
            <a:pPr algn="just">
              <a:spcAft>
                <a:spcPts val="80"/>
              </a:spcAft>
            </a:pPr>
            <a:r>
              <a:rPr lang="en-US" sz="2800" b="1" i="0">
                <a:solidFill>
                  <a:srgbClr val="00B050"/>
                </a:solidFill>
                <a:effectLst/>
                <a:latin typeface="Nunito Black" pitchFamily="2" charset="0"/>
              </a:rPr>
              <a:t>- Thiệt hại về tài sản:</a:t>
            </a:r>
          </a:p>
          <a:p>
            <a:pPr algn="just">
              <a:spcAft>
                <a:spcPts val="80"/>
              </a:spcAft>
            </a:pPr>
            <a:r>
              <a:rPr lang="en-US" sz="2800" b="1" i="0">
                <a:solidFill>
                  <a:srgbClr val="00B050"/>
                </a:solidFill>
                <a:effectLst/>
                <a:latin typeface="Nunito Black" pitchFamily="2" charset="0"/>
              </a:rPr>
              <a:t>+ Tài sản bị thiêu rụi</a:t>
            </a:r>
          </a:p>
          <a:p>
            <a:pPr algn="just">
              <a:spcAft>
                <a:spcPts val="80"/>
              </a:spcAft>
            </a:pPr>
            <a:r>
              <a:rPr lang="en-US" sz="2800" b="1" i="0">
                <a:solidFill>
                  <a:srgbClr val="00B050"/>
                </a:solidFill>
                <a:effectLst/>
                <a:latin typeface="Nunito Black" pitchFamily="2" charset="0"/>
              </a:rPr>
              <a:t>+ Nhà cửa bị cháy</a:t>
            </a:r>
          </a:p>
          <a:p>
            <a:pPr algn="just">
              <a:spcAft>
                <a:spcPts val="80"/>
              </a:spcAft>
            </a:pPr>
            <a:r>
              <a:rPr lang="en-US" sz="2800" b="1">
                <a:solidFill>
                  <a:srgbClr val="00B050"/>
                </a:solidFill>
                <a:latin typeface="Nunito Black" pitchFamily="2" charset="0"/>
              </a:rPr>
              <a:t>…</a:t>
            </a:r>
            <a:endParaRPr lang="en-US" sz="2800" b="1" i="0">
              <a:solidFill>
                <a:srgbClr val="00B050"/>
              </a:solidFill>
              <a:effectLst/>
              <a:latin typeface="Nunito Black" pitchFamily="2" charset="0"/>
            </a:endParaRPr>
          </a:p>
        </p:txBody>
      </p:sp>
    </p:spTree>
    <p:extLst>
      <p:ext uri="{BB962C8B-B14F-4D97-AF65-F5344CB8AC3E}">
        <p14:creationId xmlns:p14="http://schemas.microsoft.com/office/powerpoint/2010/main" val="351168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4E1A2D5-078B-EF5D-2392-449F99D71E54}"/>
              </a:ext>
            </a:extLst>
          </p:cNvPr>
          <p:cNvSpPr txBox="1"/>
          <p:nvPr/>
        </p:nvSpPr>
        <p:spPr>
          <a:xfrm>
            <a:off x="76200" y="76200"/>
            <a:ext cx="10972800" cy="954107"/>
          </a:xfrm>
          <a:prstGeom prst="rect">
            <a:avLst/>
          </a:prstGeom>
          <a:solidFill>
            <a:schemeClr val="accent6">
              <a:lumMod val="20000"/>
              <a:lumOff val="80000"/>
            </a:schemeClr>
          </a:solidFill>
        </p:spPr>
        <p:txBody>
          <a:bodyPr wrap="square">
            <a:spAutoFit/>
          </a:bodyPr>
          <a:lstStyle/>
          <a:p>
            <a:r>
              <a:rPr lang="vi-VN" sz="2800" b="1" i="0">
                <a:solidFill>
                  <a:srgbClr val="002060"/>
                </a:solidFill>
                <a:effectLst/>
                <a:latin typeface="Nunito Black" pitchFamily="2" charset="0"/>
              </a:rPr>
              <a:t>3</a:t>
            </a:r>
            <a:r>
              <a:rPr lang="en-US" sz="2800" b="1" i="0">
                <a:solidFill>
                  <a:srgbClr val="002060"/>
                </a:solidFill>
                <a:effectLst/>
                <a:latin typeface="Nunito Black" pitchFamily="2" charset="0"/>
              </a:rPr>
              <a:t>.</a:t>
            </a:r>
            <a:r>
              <a:rPr lang="vi-VN" sz="2800" b="1" i="0">
                <a:solidFill>
                  <a:srgbClr val="002060"/>
                </a:solidFill>
                <a:effectLst/>
                <a:latin typeface="Nunito Black" pitchFamily="2" charset="0"/>
              </a:rPr>
              <a:t> </a:t>
            </a:r>
            <a:r>
              <a:rPr lang="vi-VN" sz="2800" b="0" i="0">
                <a:solidFill>
                  <a:srgbClr val="002060"/>
                </a:solidFill>
                <a:effectLst/>
                <a:latin typeface="Nunito Black" pitchFamily="2" charset="0"/>
              </a:rPr>
              <a:t>Mọi người trong hình đang làm gì? Nêu nhận xét của em về các cách ứng xử của mọi người trong hình đó.</a:t>
            </a:r>
            <a:endParaRPr lang="en-US" sz="2800">
              <a:solidFill>
                <a:srgbClr val="002060"/>
              </a:solidFill>
              <a:latin typeface="Nunito Black" pitchFamily="2" charset="0"/>
            </a:endParaRPr>
          </a:p>
        </p:txBody>
      </p:sp>
      <p:pic>
        <p:nvPicPr>
          <p:cNvPr id="5" name="Picture 4">
            <a:extLst>
              <a:ext uri="{FF2B5EF4-FFF2-40B4-BE49-F238E27FC236}">
                <a16:creationId xmlns:a16="http://schemas.microsoft.com/office/drawing/2014/main" xmlns="" id="{F8EE5907-CB52-1186-BE4F-E9FF44C56BF1}"/>
              </a:ext>
            </a:extLst>
          </p:cNvPr>
          <p:cNvPicPr>
            <a:picLocks noChangeAspect="1"/>
          </p:cNvPicPr>
          <p:nvPr/>
        </p:nvPicPr>
        <p:blipFill>
          <a:blip r:embed="rId4"/>
          <a:stretch>
            <a:fillRect/>
          </a:stretch>
        </p:blipFill>
        <p:spPr>
          <a:xfrm>
            <a:off x="381000" y="1308152"/>
            <a:ext cx="5181600" cy="4241693"/>
          </a:xfrm>
          <a:prstGeom prst="rect">
            <a:avLst/>
          </a:prstGeom>
        </p:spPr>
      </p:pic>
      <p:pic>
        <p:nvPicPr>
          <p:cNvPr id="7" name="Picture 6">
            <a:extLst>
              <a:ext uri="{FF2B5EF4-FFF2-40B4-BE49-F238E27FC236}">
                <a16:creationId xmlns:a16="http://schemas.microsoft.com/office/drawing/2014/main" xmlns="" id="{3F3EE385-CF9D-F549-6316-9819F5AC7361}"/>
              </a:ext>
            </a:extLst>
          </p:cNvPr>
          <p:cNvPicPr>
            <a:picLocks noChangeAspect="1"/>
          </p:cNvPicPr>
          <p:nvPr/>
        </p:nvPicPr>
        <p:blipFill>
          <a:blip r:embed="rId5"/>
          <a:stretch>
            <a:fillRect/>
          </a:stretch>
        </p:blipFill>
        <p:spPr>
          <a:xfrm>
            <a:off x="6858000" y="1308153"/>
            <a:ext cx="4800600" cy="4241694"/>
          </a:xfrm>
          <a:prstGeom prst="rect">
            <a:avLst/>
          </a:prstGeom>
        </p:spPr>
      </p:pic>
    </p:spTree>
    <p:extLst>
      <p:ext uri="{BB962C8B-B14F-4D97-AF65-F5344CB8AC3E}">
        <p14:creationId xmlns:p14="http://schemas.microsoft.com/office/powerpoint/2010/main" val="2186964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E392912-5D6C-4DC5-5C5B-D56D82B1E9EA}"/>
              </a:ext>
            </a:extLst>
          </p:cNvPr>
          <p:cNvPicPr>
            <a:picLocks noChangeAspect="1"/>
          </p:cNvPicPr>
          <p:nvPr/>
        </p:nvPicPr>
        <p:blipFill>
          <a:blip r:embed="rId3"/>
          <a:stretch>
            <a:fillRect/>
          </a:stretch>
        </p:blipFill>
        <p:spPr>
          <a:xfrm>
            <a:off x="685800" y="1481137"/>
            <a:ext cx="5291860" cy="4614863"/>
          </a:xfrm>
          <a:prstGeom prst="rect">
            <a:avLst/>
          </a:prstGeom>
        </p:spPr>
      </p:pic>
      <p:pic>
        <p:nvPicPr>
          <p:cNvPr id="8" name="Picture 7">
            <a:extLst>
              <a:ext uri="{FF2B5EF4-FFF2-40B4-BE49-F238E27FC236}">
                <a16:creationId xmlns:a16="http://schemas.microsoft.com/office/drawing/2014/main" xmlns="" id="{FE12B3A7-BFDF-713B-44D8-4253B1287D06}"/>
              </a:ext>
            </a:extLst>
          </p:cNvPr>
          <p:cNvPicPr>
            <a:picLocks noChangeAspect="1"/>
          </p:cNvPicPr>
          <p:nvPr/>
        </p:nvPicPr>
        <p:blipFill>
          <a:blip r:embed="rId4"/>
          <a:stretch>
            <a:fillRect/>
          </a:stretch>
        </p:blipFill>
        <p:spPr>
          <a:xfrm>
            <a:off x="6477000" y="1481137"/>
            <a:ext cx="5224894" cy="4462463"/>
          </a:xfrm>
          <a:prstGeom prst="rect">
            <a:avLst/>
          </a:prstGeom>
        </p:spPr>
      </p:pic>
      <p:sp>
        <p:nvSpPr>
          <p:cNvPr id="5" name="TextBox 4">
            <a:extLst>
              <a:ext uri="{FF2B5EF4-FFF2-40B4-BE49-F238E27FC236}">
                <a16:creationId xmlns:a16="http://schemas.microsoft.com/office/drawing/2014/main" xmlns="" id="{04E1A2D5-078B-EF5D-2392-449F99D71E54}"/>
              </a:ext>
            </a:extLst>
          </p:cNvPr>
          <p:cNvSpPr txBox="1"/>
          <p:nvPr/>
        </p:nvSpPr>
        <p:spPr>
          <a:xfrm>
            <a:off x="76200" y="76200"/>
            <a:ext cx="10972800" cy="954107"/>
          </a:xfrm>
          <a:prstGeom prst="rect">
            <a:avLst/>
          </a:prstGeom>
          <a:solidFill>
            <a:schemeClr val="accent6">
              <a:lumMod val="20000"/>
              <a:lumOff val="80000"/>
            </a:schemeClr>
          </a:solidFill>
        </p:spPr>
        <p:txBody>
          <a:bodyPr wrap="square">
            <a:spAutoFit/>
          </a:bodyPr>
          <a:lstStyle/>
          <a:p>
            <a:r>
              <a:rPr lang="vi-VN" sz="2800" b="1" i="0">
                <a:solidFill>
                  <a:srgbClr val="002060"/>
                </a:solidFill>
                <a:effectLst/>
                <a:latin typeface="Nunito Black" pitchFamily="2" charset="0"/>
              </a:rPr>
              <a:t>3</a:t>
            </a:r>
            <a:r>
              <a:rPr lang="en-US" sz="2800" b="1" i="0">
                <a:solidFill>
                  <a:srgbClr val="002060"/>
                </a:solidFill>
                <a:effectLst/>
                <a:latin typeface="Nunito Black" pitchFamily="2" charset="0"/>
              </a:rPr>
              <a:t>.</a:t>
            </a:r>
            <a:r>
              <a:rPr lang="vi-VN" sz="2800" b="1" i="0">
                <a:solidFill>
                  <a:srgbClr val="002060"/>
                </a:solidFill>
                <a:effectLst/>
                <a:latin typeface="Nunito Black" pitchFamily="2" charset="0"/>
              </a:rPr>
              <a:t> </a:t>
            </a:r>
            <a:r>
              <a:rPr lang="vi-VN" sz="2800" b="0" i="0">
                <a:solidFill>
                  <a:srgbClr val="002060"/>
                </a:solidFill>
                <a:effectLst/>
                <a:latin typeface="Nunito Black" pitchFamily="2" charset="0"/>
              </a:rPr>
              <a:t>Mọi người trong hình đang làm gì? Nêu nhận xét của em về các cách ứng xử của mọi người trong hình đó.</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3893012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F8EE5907-CB52-1186-BE4F-E9FF44C56BF1}"/>
              </a:ext>
            </a:extLst>
          </p:cNvPr>
          <p:cNvPicPr>
            <a:picLocks noChangeAspect="1"/>
          </p:cNvPicPr>
          <p:nvPr/>
        </p:nvPicPr>
        <p:blipFill>
          <a:blip r:embed="rId3"/>
          <a:stretch>
            <a:fillRect/>
          </a:stretch>
        </p:blipFill>
        <p:spPr>
          <a:xfrm>
            <a:off x="381000" y="1308152"/>
            <a:ext cx="5181600" cy="4241693"/>
          </a:xfrm>
          <a:prstGeom prst="rect">
            <a:avLst/>
          </a:prstGeom>
        </p:spPr>
      </p:pic>
      <p:sp>
        <p:nvSpPr>
          <p:cNvPr id="9" name="TextBox 8">
            <a:extLst>
              <a:ext uri="{FF2B5EF4-FFF2-40B4-BE49-F238E27FC236}">
                <a16:creationId xmlns:a16="http://schemas.microsoft.com/office/drawing/2014/main" xmlns="" id="{21E611EC-7FFC-8192-56FC-9061A0649D36}"/>
              </a:ext>
            </a:extLst>
          </p:cNvPr>
          <p:cNvSpPr txBox="1"/>
          <p:nvPr/>
        </p:nvSpPr>
        <p:spPr>
          <a:xfrm>
            <a:off x="5867400" y="1600200"/>
            <a:ext cx="5410200" cy="954107"/>
          </a:xfrm>
          <a:prstGeom prst="rect">
            <a:avLst/>
          </a:prstGeom>
          <a:solidFill>
            <a:srgbClr val="FFFF99"/>
          </a:solidFill>
        </p:spPr>
        <p:txBody>
          <a:bodyPr wrap="square">
            <a:spAutoFit/>
          </a:bodyPr>
          <a:lstStyle/>
          <a:p>
            <a:pPr algn="ctr"/>
            <a:r>
              <a:rPr lang="en-US" sz="2800" b="0" i="0">
                <a:solidFill>
                  <a:srgbClr val="002060"/>
                </a:solidFill>
                <a:effectLst/>
                <a:latin typeface="Open Sans" panose="020B0606030504020204" pitchFamily="34" charset="0"/>
              </a:rPr>
              <a:t>Các học sinh đang tìm lối thoát hiểm bằng cầu thang bộ</a:t>
            </a:r>
            <a:endParaRPr lang="en-US" sz="2800">
              <a:solidFill>
                <a:srgbClr val="002060"/>
              </a:solidFill>
            </a:endParaRPr>
          </a:p>
        </p:txBody>
      </p:sp>
      <p:sp>
        <p:nvSpPr>
          <p:cNvPr id="2" name="Arrow: Down 1">
            <a:extLst>
              <a:ext uri="{FF2B5EF4-FFF2-40B4-BE49-F238E27FC236}">
                <a16:creationId xmlns:a16="http://schemas.microsoft.com/office/drawing/2014/main" xmlns="" id="{D3C08CC1-2FDB-FAB7-4D2A-D4A5EE735916}"/>
              </a:ext>
            </a:extLst>
          </p:cNvPr>
          <p:cNvSpPr/>
          <p:nvPr/>
        </p:nvSpPr>
        <p:spPr>
          <a:xfrm>
            <a:off x="8352019" y="2801152"/>
            <a:ext cx="457200" cy="381000"/>
          </a:xfrm>
          <a:prstGeom prst="down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20E18882-DD40-6F54-130D-AB1B308FEC30}"/>
              </a:ext>
            </a:extLst>
          </p:cNvPr>
          <p:cNvSpPr txBox="1"/>
          <p:nvPr/>
        </p:nvSpPr>
        <p:spPr>
          <a:xfrm>
            <a:off x="5867400" y="3428998"/>
            <a:ext cx="5426439" cy="1532334"/>
          </a:xfrm>
          <a:prstGeom prst="roundRect">
            <a:avLst/>
          </a:prstGeom>
          <a:solidFill>
            <a:srgbClr val="99FF66"/>
          </a:solidFill>
          <a:ln>
            <a:solidFill>
              <a:srgbClr val="99FF66"/>
            </a:solidFill>
          </a:ln>
        </p:spPr>
        <p:txBody>
          <a:bodyPr wrap="square">
            <a:spAutoFit/>
          </a:bodyPr>
          <a:lstStyle/>
          <a:p>
            <a:pPr algn="ctr"/>
            <a:r>
              <a:rPr lang="en-US" sz="2800" b="0" i="0">
                <a:solidFill>
                  <a:srgbClr val="FF0000"/>
                </a:solidFill>
                <a:effectLst/>
                <a:latin typeface="Open Sans" panose="020B0606030504020204" pitchFamily="34" charset="0"/>
              </a:rPr>
              <a:t>Cách ứng xử của bạn rất đúng. Vì khi xảy ra hỏa hoạn không nên sử dụng thang máy.</a:t>
            </a:r>
            <a:endParaRPr lang="en-US" sz="2800">
              <a:solidFill>
                <a:srgbClr val="FF0000"/>
              </a:solidFill>
            </a:endParaRPr>
          </a:p>
        </p:txBody>
      </p:sp>
      <p:sp>
        <p:nvSpPr>
          <p:cNvPr id="7" name="TextBox 6">
            <a:extLst>
              <a:ext uri="{FF2B5EF4-FFF2-40B4-BE49-F238E27FC236}">
                <a16:creationId xmlns:a16="http://schemas.microsoft.com/office/drawing/2014/main" xmlns="" id="{04E1A2D5-078B-EF5D-2392-449F99D71E54}"/>
              </a:ext>
            </a:extLst>
          </p:cNvPr>
          <p:cNvSpPr txBox="1"/>
          <p:nvPr/>
        </p:nvSpPr>
        <p:spPr>
          <a:xfrm>
            <a:off x="0" y="45617"/>
            <a:ext cx="10972800" cy="954107"/>
          </a:xfrm>
          <a:prstGeom prst="rect">
            <a:avLst/>
          </a:prstGeom>
          <a:solidFill>
            <a:schemeClr val="accent6">
              <a:lumMod val="20000"/>
              <a:lumOff val="80000"/>
            </a:schemeClr>
          </a:solidFill>
        </p:spPr>
        <p:txBody>
          <a:bodyPr wrap="square">
            <a:spAutoFit/>
          </a:bodyPr>
          <a:lstStyle/>
          <a:p>
            <a:r>
              <a:rPr lang="vi-VN" sz="2800" b="1" i="0">
                <a:solidFill>
                  <a:srgbClr val="002060"/>
                </a:solidFill>
                <a:effectLst/>
                <a:latin typeface="Nunito Black" pitchFamily="2" charset="0"/>
              </a:rPr>
              <a:t>3</a:t>
            </a:r>
            <a:r>
              <a:rPr lang="en-US" sz="2800" b="1" i="0">
                <a:solidFill>
                  <a:srgbClr val="002060"/>
                </a:solidFill>
                <a:effectLst/>
                <a:latin typeface="Nunito Black" pitchFamily="2" charset="0"/>
              </a:rPr>
              <a:t>.</a:t>
            </a:r>
            <a:r>
              <a:rPr lang="vi-VN" sz="2800" b="1" i="0">
                <a:solidFill>
                  <a:srgbClr val="002060"/>
                </a:solidFill>
                <a:effectLst/>
                <a:latin typeface="Nunito Black" pitchFamily="2" charset="0"/>
              </a:rPr>
              <a:t> </a:t>
            </a:r>
            <a:r>
              <a:rPr lang="vi-VN" sz="2800" b="0" i="0">
                <a:solidFill>
                  <a:srgbClr val="002060"/>
                </a:solidFill>
                <a:effectLst/>
                <a:latin typeface="Nunito Black" pitchFamily="2" charset="0"/>
              </a:rPr>
              <a:t>Mọi người trong hình đang làm gì? Nêu nhận xét của em về các cách ứng xử của mọi người trong hình đó.</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99158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F3EE385-CF9D-F549-6316-9819F5AC7361}"/>
              </a:ext>
            </a:extLst>
          </p:cNvPr>
          <p:cNvPicPr>
            <a:picLocks noChangeAspect="1"/>
          </p:cNvPicPr>
          <p:nvPr/>
        </p:nvPicPr>
        <p:blipFill>
          <a:blip r:embed="rId3"/>
          <a:stretch>
            <a:fillRect/>
          </a:stretch>
        </p:blipFill>
        <p:spPr>
          <a:xfrm>
            <a:off x="1066800" y="1524000"/>
            <a:ext cx="4800600" cy="4241694"/>
          </a:xfrm>
          <a:prstGeom prst="rect">
            <a:avLst/>
          </a:prstGeom>
        </p:spPr>
      </p:pic>
      <p:sp>
        <p:nvSpPr>
          <p:cNvPr id="8" name="TextBox 7">
            <a:extLst>
              <a:ext uri="{FF2B5EF4-FFF2-40B4-BE49-F238E27FC236}">
                <a16:creationId xmlns:a16="http://schemas.microsoft.com/office/drawing/2014/main" xmlns="" id="{3358CB4D-9A9F-5EF3-942D-4050153CE46B}"/>
              </a:ext>
            </a:extLst>
          </p:cNvPr>
          <p:cNvSpPr txBox="1"/>
          <p:nvPr/>
        </p:nvSpPr>
        <p:spPr>
          <a:xfrm>
            <a:off x="6629400" y="1752600"/>
            <a:ext cx="4800600" cy="523220"/>
          </a:xfrm>
          <a:prstGeom prst="rect">
            <a:avLst/>
          </a:prstGeom>
          <a:solidFill>
            <a:srgbClr val="FFFF99"/>
          </a:solidFill>
        </p:spPr>
        <p:txBody>
          <a:bodyPr wrap="square">
            <a:spAutoFit/>
          </a:bodyPr>
          <a:lstStyle/>
          <a:p>
            <a:r>
              <a:rPr lang="en-US" sz="2800" b="0" i="0" dirty="0" err="1">
                <a:solidFill>
                  <a:srgbClr val="212529"/>
                </a:solidFill>
                <a:effectLst/>
                <a:latin typeface="Open Sans" panose="020B0606030504020204" pitchFamily="34" charset="0"/>
              </a:rPr>
              <a:t>Hai</a:t>
            </a:r>
            <a:r>
              <a:rPr lang="en-US" sz="2800" b="0" i="0" dirty="0">
                <a:solidFill>
                  <a:srgbClr val="212529"/>
                </a:solidFill>
                <a:effectLst/>
                <a:latin typeface="Open Sans" panose="020B0606030504020204" pitchFamily="34" charset="0"/>
              </a:rPr>
              <a:t> </a:t>
            </a:r>
            <a:r>
              <a:rPr lang="en-US" sz="2800" b="0" i="0" dirty="0" err="1">
                <a:solidFill>
                  <a:srgbClr val="212529"/>
                </a:solidFill>
                <a:effectLst/>
                <a:latin typeface="Open Sans" panose="020B0606030504020204" pitchFamily="34" charset="0"/>
              </a:rPr>
              <a:t>mẹ</a:t>
            </a:r>
            <a:r>
              <a:rPr lang="en-US" sz="2800" b="0" i="0" dirty="0">
                <a:solidFill>
                  <a:srgbClr val="212529"/>
                </a:solidFill>
                <a:effectLst/>
                <a:latin typeface="Open Sans" panose="020B0606030504020204" pitchFamily="34" charset="0"/>
              </a:rPr>
              <a:t> con </a:t>
            </a:r>
            <a:r>
              <a:rPr lang="en-US" sz="2800" b="0" i="0" dirty="0" err="1">
                <a:solidFill>
                  <a:srgbClr val="212529"/>
                </a:solidFill>
                <a:effectLst/>
                <a:latin typeface="Open Sans" panose="020B0606030504020204" pitchFamily="34" charset="0"/>
              </a:rPr>
              <a:t>đang</a:t>
            </a:r>
            <a:r>
              <a:rPr lang="en-US" sz="2800" b="0" i="0" dirty="0">
                <a:solidFill>
                  <a:srgbClr val="212529"/>
                </a:solidFill>
                <a:effectLst/>
                <a:latin typeface="Open Sans" panose="020B0606030504020204" pitchFamily="34" charset="0"/>
              </a:rPr>
              <a:t> </a:t>
            </a:r>
            <a:r>
              <a:rPr lang="en-US" sz="2800" b="0" i="0" dirty="0" err="1">
                <a:solidFill>
                  <a:srgbClr val="212529"/>
                </a:solidFill>
                <a:effectLst/>
                <a:latin typeface="Open Sans" panose="020B0606030504020204" pitchFamily="34" charset="0"/>
              </a:rPr>
              <a:t>cầu</a:t>
            </a:r>
            <a:r>
              <a:rPr lang="en-US" sz="2800" b="0" i="0" dirty="0">
                <a:solidFill>
                  <a:srgbClr val="212529"/>
                </a:solidFill>
                <a:effectLst/>
                <a:latin typeface="Open Sans" panose="020B0606030504020204" pitchFamily="34" charset="0"/>
              </a:rPr>
              <a:t> </a:t>
            </a:r>
            <a:r>
              <a:rPr lang="en-US" sz="2800" b="0" i="0" dirty="0" err="1">
                <a:solidFill>
                  <a:srgbClr val="212529"/>
                </a:solidFill>
                <a:effectLst/>
                <a:latin typeface="Open Sans" panose="020B0606030504020204" pitchFamily="34" charset="0"/>
              </a:rPr>
              <a:t>cứu</a:t>
            </a:r>
            <a:endParaRPr lang="en-US" sz="2800" dirty="0"/>
          </a:p>
        </p:txBody>
      </p:sp>
      <p:sp>
        <p:nvSpPr>
          <p:cNvPr id="10" name="Arrow: Down 9">
            <a:extLst>
              <a:ext uri="{FF2B5EF4-FFF2-40B4-BE49-F238E27FC236}">
                <a16:creationId xmlns:a16="http://schemas.microsoft.com/office/drawing/2014/main" xmlns="" id="{C912F007-243F-C0AD-D5DC-5C8DD370461B}"/>
              </a:ext>
            </a:extLst>
          </p:cNvPr>
          <p:cNvSpPr/>
          <p:nvPr/>
        </p:nvSpPr>
        <p:spPr>
          <a:xfrm>
            <a:off x="8572500" y="2464713"/>
            <a:ext cx="457200" cy="381000"/>
          </a:xfrm>
          <a:prstGeom prst="downArrow">
            <a:avLst/>
          </a:prstGeom>
          <a:solidFill>
            <a:srgbClr val="FF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B8CF668B-D73B-CBE8-6C0A-1C4F9E004EC2}"/>
              </a:ext>
            </a:extLst>
          </p:cNvPr>
          <p:cNvSpPr txBox="1"/>
          <p:nvPr/>
        </p:nvSpPr>
        <p:spPr>
          <a:xfrm>
            <a:off x="5982950" y="3246121"/>
            <a:ext cx="6093500" cy="1532334"/>
          </a:xfrm>
          <a:prstGeom prst="roundRect">
            <a:avLst/>
          </a:prstGeom>
          <a:solidFill>
            <a:srgbClr val="99FF66"/>
          </a:solidFill>
          <a:ln>
            <a:solidFill>
              <a:srgbClr val="99FF66"/>
            </a:solidFill>
          </a:ln>
        </p:spPr>
        <p:txBody>
          <a:bodyPr wrap="square">
            <a:spAutoFit/>
          </a:bodyPr>
          <a:lstStyle/>
          <a:p>
            <a:r>
              <a:rPr lang="vi-VN" sz="2800" b="0" i="0">
                <a:solidFill>
                  <a:srgbClr val="FF0000"/>
                </a:solidFill>
                <a:effectLst/>
                <a:latin typeface="Open Sans" panose="020B0606030504020204" pitchFamily="34" charset="0"/>
              </a:rPr>
              <a:t>Cách ứng xử của người mẹ rất hợp lý. Khi xảy ra hỏa hoạn cần kêu để nhận được sự giúp đỡ.</a:t>
            </a:r>
            <a:endParaRPr lang="en-US" sz="2800">
              <a:solidFill>
                <a:srgbClr val="FF0000"/>
              </a:solidFill>
            </a:endParaRPr>
          </a:p>
        </p:txBody>
      </p:sp>
      <p:sp>
        <p:nvSpPr>
          <p:cNvPr id="9" name="TextBox 8">
            <a:extLst>
              <a:ext uri="{FF2B5EF4-FFF2-40B4-BE49-F238E27FC236}">
                <a16:creationId xmlns:a16="http://schemas.microsoft.com/office/drawing/2014/main" xmlns="" id="{04E1A2D5-078B-EF5D-2392-449F99D71E54}"/>
              </a:ext>
            </a:extLst>
          </p:cNvPr>
          <p:cNvSpPr txBox="1"/>
          <p:nvPr/>
        </p:nvSpPr>
        <p:spPr>
          <a:xfrm>
            <a:off x="76200" y="76200"/>
            <a:ext cx="10972800" cy="954107"/>
          </a:xfrm>
          <a:prstGeom prst="rect">
            <a:avLst/>
          </a:prstGeom>
          <a:solidFill>
            <a:schemeClr val="accent6">
              <a:lumMod val="20000"/>
              <a:lumOff val="80000"/>
            </a:schemeClr>
          </a:solidFill>
        </p:spPr>
        <p:txBody>
          <a:bodyPr wrap="square">
            <a:spAutoFit/>
          </a:bodyPr>
          <a:lstStyle/>
          <a:p>
            <a:r>
              <a:rPr lang="vi-VN" sz="2800" b="1" i="0">
                <a:solidFill>
                  <a:srgbClr val="002060"/>
                </a:solidFill>
                <a:effectLst/>
                <a:latin typeface="Nunito Black" pitchFamily="2" charset="0"/>
              </a:rPr>
              <a:t>3</a:t>
            </a:r>
            <a:r>
              <a:rPr lang="en-US" sz="2800" b="1" i="0">
                <a:solidFill>
                  <a:srgbClr val="002060"/>
                </a:solidFill>
                <a:effectLst/>
                <a:latin typeface="Nunito Black" pitchFamily="2" charset="0"/>
              </a:rPr>
              <a:t>.</a:t>
            </a:r>
            <a:r>
              <a:rPr lang="vi-VN" sz="2800" b="1" i="0">
                <a:solidFill>
                  <a:srgbClr val="002060"/>
                </a:solidFill>
                <a:effectLst/>
                <a:latin typeface="Nunito Black" pitchFamily="2" charset="0"/>
              </a:rPr>
              <a:t> </a:t>
            </a:r>
            <a:r>
              <a:rPr lang="vi-VN" sz="2800" b="0" i="0">
                <a:solidFill>
                  <a:srgbClr val="002060"/>
                </a:solidFill>
                <a:effectLst/>
                <a:latin typeface="Nunito Black" pitchFamily="2" charset="0"/>
              </a:rPr>
              <a:t>Mọi người trong hình đang làm gì? Nêu nhận xét của em về các cách ứng xử của mọi người trong hình đó.</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3559105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AE392912-5D6C-4DC5-5C5B-D56D82B1E9EA}"/>
              </a:ext>
            </a:extLst>
          </p:cNvPr>
          <p:cNvPicPr>
            <a:picLocks noChangeAspect="1"/>
          </p:cNvPicPr>
          <p:nvPr/>
        </p:nvPicPr>
        <p:blipFill>
          <a:blip r:embed="rId3"/>
          <a:stretch>
            <a:fillRect/>
          </a:stretch>
        </p:blipFill>
        <p:spPr>
          <a:xfrm>
            <a:off x="6400800" y="1524000"/>
            <a:ext cx="5291860" cy="4614863"/>
          </a:xfrm>
          <a:prstGeom prst="rect">
            <a:avLst/>
          </a:prstGeom>
        </p:spPr>
      </p:pic>
      <p:sp>
        <p:nvSpPr>
          <p:cNvPr id="6" name="TextBox 5">
            <a:extLst>
              <a:ext uri="{FF2B5EF4-FFF2-40B4-BE49-F238E27FC236}">
                <a16:creationId xmlns:a16="http://schemas.microsoft.com/office/drawing/2014/main" xmlns="" id="{E6F98C65-9B93-F416-2D51-19F2A05834DF}"/>
              </a:ext>
            </a:extLst>
          </p:cNvPr>
          <p:cNvSpPr txBox="1"/>
          <p:nvPr/>
        </p:nvSpPr>
        <p:spPr>
          <a:xfrm>
            <a:off x="1377846" y="1676400"/>
            <a:ext cx="4267200" cy="523220"/>
          </a:xfrm>
          <a:prstGeom prst="rect">
            <a:avLst/>
          </a:prstGeom>
          <a:solidFill>
            <a:srgbClr val="FFFF99"/>
          </a:solidFill>
        </p:spPr>
        <p:txBody>
          <a:bodyPr wrap="square">
            <a:spAutoFit/>
          </a:bodyPr>
          <a:lstStyle/>
          <a:p>
            <a:r>
              <a:rPr lang="vi-VN" sz="2800" b="0" i="0">
                <a:solidFill>
                  <a:srgbClr val="212529"/>
                </a:solidFill>
                <a:effectLst/>
                <a:latin typeface="Open Sans" panose="020B0606030504020204" pitchFamily="34" charset="0"/>
              </a:rPr>
              <a:t>Mọi người đang gọi 114</a:t>
            </a:r>
            <a:endParaRPr lang="en-US" sz="2800"/>
          </a:p>
        </p:txBody>
      </p:sp>
      <p:sp>
        <p:nvSpPr>
          <p:cNvPr id="7" name="Arrow: Down 6">
            <a:extLst>
              <a:ext uri="{FF2B5EF4-FFF2-40B4-BE49-F238E27FC236}">
                <a16:creationId xmlns:a16="http://schemas.microsoft.com/office/drawing/2014/main" xmlns="" id="{468AB753-A142-D134-810E-F825D2457250}"/>
              </a:ext>
            </a:extLst>
          </p:cNvPr>
          <p:cNvSpPr/>
          <p:nvPr/>
        </p:nvSpPr>
        <p:spPr>
          <a:xfrm>
            <a:off x="2915588" y="2344639"/>
            <a:ext cx="457200" cy="381000"/>
          </a:xfrm>
          <a:prstGeom prst="downArrow">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xmlns="" id="{A668044C-37E1-7D23-9C0F-B0D4EA1FC35A}"/>
              </a:ext>
            </a:extLst>
          </p:cNvPr>
          <p:cNvSpPr txBox="1"/>
          <p:nvPr/>
        </p:nvSpPr>
        <p:spPr>
          <a:xfrm>
            <a:off x="762000" y="3124200"/>
            <a:ext cx="5319008" cy="2009061"/>
          </a:xfrm>
          <a:prstGeom prst="roundRect">
            <a:avLst/>
          </a:prstGeom>
          <a:solidFill>
            <a:srgbClr val="99FF66"/>
          </a:solidFill>
          <a:ln>
            <a:solidFill>
              <a:srgbClr val="99FF66"/>
            </a:solidFill>
          </a:ln>
        </p:spPr>
        <p:txBody>
          <a:bodyPr wrap="square">
            <a:spAutoFit/>
          </a:bodyPr>
          <a:lstStyle/>
          <a:p>
            <a:pPr algn="just"/>
            <a:r>
              <a:rPr lang="vi-VN" sz="2800" b="0" i="0">
                <a:solidFill>
                  <a:srgbClr val="FF0000"/>
                </a:solidFill>
                <a:effectLst/>
                <a:latin typeface="Open Sans" panose="020B0606030504020204" pitchFamily="34" charset="0"/>
              </a:rPr>
              <a:t>Cách ứng xử của mọi người rất đúng. Khi xảy ra hỏa hoạn cần kêu cứu và gọi 114 để nhận được sự giúp đỡ.</a:t>
            </a:r>
            <a:endParaRPr lang="en-US" sz="2800">
              <a:solidFill>
                <a:srgbClr val="FF0000"/>
              </a:solidFill>
            </a:endParaRPr>
          </a:p>
        </p:txBody>
      </p:sp>
      <p:sp>
        <p:nvSpPr>
          <p:cNvPr id="8" name="TextBox 7">
            <a:extLst>
              <a:ext uri="{FF2B5EF4-FFF2-40B4-BE49-F238E27FC236}">
                <a16:creationId xmlns:a16="http://schemas.microsoft.com/office/drawing/2014/main" xmlns="" id="{04E1A2D5-078B-EF5D-2392-449F99D71E54}"/>
              </a:ext>
            </a:extLst>
          </p:cNvPr>
          <p:cNvSpPr txBox="1"/>
          <p:nvPr/>
        </p:nvSpPr>
        <p:spPr>
          <a:xfrm>
            <a:off x="76200" y="76200"/>
            <a:ext cx="10972800" cy="954107"/>
          </a:xfrm>
          <a:prstGeom prst="rect">
            <a:avLst/>
          </a:prstGeom>
          <a:solidFill>
            <a:schemeClr val="accent6">
              <a:lumMod val="20000"/>
              <a:lumOff val="80000"/>
            </a:schemeClr>
          </a:solidFill>
        </p:spPr>
        <p:txBody>
          <a:bodyPr wrap="square">
            <a:spAutoFit/>
          </a:bodyPr>
          <a:lstStyle/>
          <a:p>
            <a:r>
              <a:rPr lang="vi-VN" sz="2800" b="1" i="0">
                <a:solidFill>
                  <a:srgbClr val="002060"/>
                </a:solidFill>
                <a:effectLst/>
                <a:latin typeface="Nunito Black" pitchFamily="2" charset="0"/>
              </a:rPr>
              <a:t>3</a:t>
            </a:r>
            <a:r>
              <a:rPr lang="en-US" sz="2800" b="1" i="0">
                <a:solidFill>
                  <a:srgbClr val="002060"/>
                </a:solidFill>
                <a:effectLst/>
                <a:latin typeface="Nunito Black" pitchFamily="2" charset="0"/>
              </a:rPr>
              <a:t>.</a:t>
            </a:r>
            <a:r>
              <a:rPr lang="vi-VN" sz="2800" b="1" i="0">
                <a:solidFill>
                  <a:srgbClr val="002060"/>
                </a:solidFill>
                <a:effectLst/>
                <a:latin typeface="Nunito Black" pitchFamily="2" charset="0"/>
              </a:rPr>
              <a:t> </a:t>
            </a:r>
            <a:r>
              <a:rPr lang="vi-VN" sz="2800" b="0" i="0">
                <a:solidFill>
                  <a:srgbClr val="002060"/>
                </a:solidFill>
                <a:effectLst/>
                <a:latin typeface="Nunito Black" pitchFamily="2" charset="0"/>
              </a:rPr>
              <a:t>Mọi người trong hình đang làm gì? Nêu nhận xét của em về các cách ứng xử của mọi người trong hình đó.</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237899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FE12B3A7-BFDF-713B-44D8-4253B1287D06}"/>
              </a:ext>
            </a:extLst>
          </p:cNvPr>
          <p:cNvPicPr>
            <a:picLocks noChangeAspect="1"/>
          </p:cNvPicPr>
          <p:nvPr/>
        </p:nvPicPr>
        <p:blipFill>
          <a:blip r:embed="rId3"/>
          <a:stretch>
            <a:fillRect/>
          </a:stretch>
        </p:blipFill>
        <p:spPr>
          <a:xfrm>
            <a:off x="382676" y="1522153"/>
            <a:ext cx="5224894" cy="4462463"/>
          </a:xfrm>
          <a:prstGeom prst="rect">
            <a:avLst/>
          </a:prstGeom>
        </p:spPr>
      </p:pic>
      <p:sp>
        <p:nvSpPr>
          <p:cNvPr id="5" name="TextBox 4">
            <a:extLst>
              <a:ext uri="{FF2B5EF4-FFF2-40B4-BE49-F238E27FC236}">
                <a16:creationId xmlns:a16="http://schemas.microsoft.com/office/drawing/2014/main" xmlns="" id="{4AC283B0-2DDA-311E-7C69-8595554B78D9}"/>
              </a:ext>
            </a:extLst>
          </p:cNvPr>
          <p:cNvSpPr txBox="1"/>
          <p:nvPr/>
        </p:nvSpPr>
        <p:spPr>
          <a:xfrm>
            <a:off x="6857999" y="1658509"/>
            <a:ext cx="4171011" cy="954107"/>
          </a:xfrm>
          <a:prstGeom prst="rect">
            <a:avLst/>
          </a:prstGeom>
          <a:solidFill>
            <a:srgbClr val="FFFF99"/>
          </a:solidFill>
        </p:spPr>
        <p:txBody>
          <a:bodyPr wrap="square">
            <a:spAutoFit/>
          </a:bodyPr>
          <a:lstStyle/>
          <a:p>
            <a:pPr algn="ctr"/>
            <a:r>
              <a:rPr lang="vi-VN" sz="2800" b="0" i="0">
                <a:solidFill>
                  <a:srgbClr val="212529"/>
                </a:solidFill>
                <a:effectLst/>
                <a:latin typeface="Open Sans" panose="020B0606030504020204" pitchFamily="34" charset="0"/>
              </a:rPr>
              <a:t>Cậu bé đang dập lửa bằng nước.</a:t>
            </a:r>
            <a:endParaRPr lang="en-US" sz="2800"/>
          </a:p>
        </p:txBody>
      </p:sp>
      <p:sp>
        <p:nvSpPr>
          <p:cNvPr id="6" name="Arrow: Down 5">
            <a:extLst>
              <a:ext uri="{FF2B5EF4-FFF2-40B4-BE49-F238E27FC236}">
                <a16:creationId xmlns:a16="http://schemas.microsoft.com/office/drawing/2014/main" xmlns="" id="{EB57E7CB-0B2F-262B-847E-E301E57DCE13}"/>
              </a:ext>
            </a:extLst>
          </p:cNvPr>
          <p:cNvSpPr/>
          <p:nvPr/>
        </p:nvSpPr>
        <p:spPr>
          <a:xfrm>
            <a:off x="8796724" y="2808644"/>
            <a:ext cx="457200" cy="381000"/>
          </a:xfrm>
          <a:prstGeom prst="downArrow">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C0D881E-81EC-2EF1-21EC-D83F34C6BC87}"/>
              </a:ext>
            </a:extLst>
          </p:cNvPr>
          <p:cNvSpPr txBox="1"/>
          <p:nvPr/>
        </p:nvSpPr>
        <p:spPr>
          <a:xfrm>
            <a:off x="5943600" y="3361938"/>
            <a:ext cx="6128474" cy="2009061"/>
          </a:xfrm>
          <a:prstGeom prst="roundRect">
            <a:avLst/>
          </a:prstGeom>
          <a:solidFill>
            <a:srgbClr val="99FF66"/>
          </a:solidFill>
          <a:ln>
            <a:solidFill>
              <a:srgbClr val="99FF66"/>
            </a:solidFill>
          </a:ln>
        </p:spPr>
        <p:txBody>
          <a:bodyPr wrap="square">
            <a:spAutoFit/>
          </a:bodyPr>
          <a:lstStyle/>
          <a:p>
            <a:pPr algn="ctr"/>
            <a:r>
              <a:rPr lang="vi-VN" sz="2800">
                <a:solidFill>
                  <a:srgbClr val="FF0000"/>
                </a:solidFill>
                <a:latin typeface="Open Sans" panose="020B0606030504020204" pitchFamily="34" charset="0"/>
                <a:ea typeface="Open Sans" panose="020B0606030504020204" pitchFamily="34" charset="0"/>
                <a:cs typeface="Open Sans" panose="020B0606030504020204" pitchFamily="34" charset="0"/>
              </a:rPr>
              <a:t>Cách ứng xử của cậu bé là không nên. Vì cậu còn bé, dập nước như vậy rất nguy hiểm. Cần thông báo cho người lớn để tìm hướng xử lí.</a:t>
            </a:r>
            <a:endParaRPr lang="en-US" sz="280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xmlns="" id="{04E1A2D5-078B-EF5D-2392-449F99D71E54}"/>
              </a:ext>
            </a:extLst>
          </p:cNvPr>
          <p:cNvSpPr txBox="1"/>
          <p:nvPr/>
        </p:nvSpPr>
        <p:spPr>
          <a:xfrm>
            <a:off x="76200" y="76200"/>
            <a:ext cx="10972800" cy="954107"/>
          </a:xfrm>
          <a:prstGeom prst="rect">
            <a:avLst/>
          </a:prstGeom>
          <a:solidFill>
            <a:schemeClr val="accent6">
              <a:lumMod val="20000"/>
              <a:lumOff val="80000"/>
            </a:schemeClr>
          </a:solidFill>
        </p:spPr>
        <p:txBody>
          <a:bodyPr wrap="square">
            <a:spAutoFit/>
          </a:bodyPr>
          <a:lstStyle/>
          <a:p>
            <a:r>
              <a:rPr lang="vi-VN" sz="2800" b="1" i="0">
                <a:solidFill>
                  <a:srgbClr val="002060"/>
                </a:solidFill>
                <a:effectLst/>
                <a:latin typeface="Nunito Black" pitchFamily="2" charset="0"/>
              </a:rPr>
              <a:t>3</a:t>
            </a:r>
            <a:r>
              <a:rPr lang="en-US" sz="2800" b="1" i="0">
                <a:solidFill>
                  <a:srgbClr val="002060"/>
                </a:solidFill>
                <a:effectLst/>
                <a:latin typeface="Nunito Black" pitchFamily="2" charset="0"/>
              </a:rPr>
              <a:t>.</a:t>
            </a:r>
            <a:r>
              <a:rPr lang="vi-VN" sz="2800" b="1" i="0">
                <a:solidFill>
                  <a:srgbClr val="002060"/>
                </a:solidFill>
                <a:effectLst/>
                <a:latin typeface="Nunito Black" pitchFamily="2" charset="0"/>
              </a:rPr>
              <a:t> </a:t>
            </a:r>
            <a:r>
              <a:rPr lang="vi-VN" sz="2800" b="0" i="0">
                <a:solidFill>
                  <a:srgbClr val="002060"/>
                </a:solidFill>
                <a:effectLst/>
                <a:latin typeface="Nunito Black" pitchFamily="2" charset="0"/>
              </a:rPr>
              <a:t>Mọi người trong hình đang làm gì? Nêu nhận xét của em về các cách ứng xử của mọi người trong hình đó.</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309745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pic>
        <p:nvPicPr>
          <p:cNvPr id="3" name="Picture 2">
            <a:extLst>
              <a:ext uri="{FF2B5EF4-FFF2-40B4-BE49-F238E27FC236}">
                <a16:creationId xmlns:a16="http://schemas.microsoft.com/office/drawing/2014/main" xmlns="" id="{7A464D6E-4EE8-8563-FA5A-342FDA098DD8}"/>
              </a:ext>
            </a:extLst>
          </p:cNvPr>
          <p:cNvPicPr>
            <a:picLocks noChangeAspect="1"/>
          </p:cNvPicPr>
          <p:nvPr/>
        </p:nvPicPr>
        <p:blipFill rotWithShape="1">
          <a:blip r:embed="rId2"/>
          <a:srcRect b="900"/>
          <a:stretch/>
        </p:blipFill>
        <p:spPr>
          <a:xfrm>
            <a:off x="13" y="1282"/>
            <a:ext cx="12191987" cy="6856718"/>
          </a:xfrm>
          <a:prstGeom prst="rect">
            <a:avLst/>
          </a:prstGeom>
        </p:spPr>
      </p:pic>
    </p:spTree>
    <p:extLst>
      <p:ext uri="{BB962C8B-B14F-4D97-AF65-F5344CB8AC3E}">
        <p14:creationId xmlns:p14="http://schemas.microsoft.com/office/powerpoint/2010/main" val="38921368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xmlns="" id="{C6258C25-9AC4-F6CB-0E86-31EDD3BE5F65}"/>
              </a:ext>
            </a:extLst>
          </p:cNvPr>
          <p:cNvPicPr>
            <a:picLocks noChangeAspect="1"/>
          </p:cNvPicPr>
          <p:nvPr/>
        </p:nvPicPr>
        <p:blipFill rotWithShape="1">
          <a:blip r:embed="rId2">
            <a:alphaModFix amt="35000"/>
          </a:blip>
          <a:srcRect l="7991" r="4871" b="-1"/>
          <a:stretch/>
        </p:blipFill>
        <p:spPr>
          <a:xfrm>
            <a:off x="-1" y="-30"/>
            <a:ext cx="12192000" cy="6855958"/>
          </a:xfrm>
          <a:prstGeom prst="rect">
            <a:avLst/>
          </a:prstGeom>
        </p:spPr>
      </p:pic>
      <p:sp>
        <p:nvSpPr>
          <p:cNvPr id="6" name="TextBox 5">
            <a:extLst>
              <a:ext uri="{FF2B5EF4-FFF2-40B4-BE49-F238E27FC236}">
                <a16:creationId xmlns:a16="http://schemas.microsoft.com/office/drawing/2014/main" xmlns="" id="{EF839EB8-8201-63F3-BBB7-AFBB0E77BB6D}"/>
              </a:ext>
            </a:extLst>
          </p:cNvPr>
          <p:cNvSpPr txBox="1"/>
          <p:nvPr/>
        </p:nvSpPr>
        <p:spPr>
          <a:xfrm>
            <a:off x="914400" y="3613254"/>
            <a:ext cx="4666470" cy="2076333"/>
          </a:xfrm>
          <a:prstGeom prst="rect">
            <a:avLst/>
          </a:prstGeom>
        </p:spPr>
        <p:txBody>
          <a:bodyPr vert="horz" lIns="91440" tIns="45720" rIns="91440" bIns="45720" rtlCol="0" anchor="t">
            <a:normAutofit/>
          </a:bodyPr>
          <a:lstStyle/>
          <a:p>
            <a:pPr defTabSz="914400">
              <a:lnSpc>
                <a:spcPct val="90000"/>
              </a:lnSpc>
              <a:spcBef>
                <a:spcPct val="0"/>
              </a:spcBef>
              <a:spcAft>
                <a:spcPts val="400"/>
              </a:spcAft>
            </a:pPr>
            <a:r>
              <a:rPr lang="en-US" sz="4800" kern="1200">
                <a:solidFill>
                  <a:srgbClr val="FFFF00"/>
                </a:solidFill>
                <a:latin typeface="Sigmar One" panose="00000500000000000000" pitchFamily="2" charset="0"/>
                <a:ea typeface="+mj-ea"/>
                <a:cs typeface="+mj-cs"/>
              </a:rPr>
              <a:t>Thực hành</a:t>
            </a:r>
          </a:p>
          <a:p>
            <a:pPr indent="-152408" defTabSz="914400">
              <a:lnSpc>
                <a:spcPct val="90000"/>
              </a:lnSpc>
              <a:spcBef>
                <a:spcPct val="0"/>
              </a:spcBef>
              <a:spcAft>
                <a:spcPts val="400"/>
              </a:spcAft>
            </a:pPr>
            <a:endParaRPr lang="en-US" sz="4800" kern="1200">
              <a:solidFill>
                <a:srgbClr val="FFFF00"/>
              </a:solidFill>
              <a:latin typeface="Sigmar One" panose="00000500000000000000" pitchFamily="2" charset="0"/>
              <a:ea typeface="+mj-ea"/>
              <a:cs typeface="+mj-cs"/>
            </a:endParaRPr>
          </a:p>
        </p:txBody>
      </p:sp>
      <p:sp>
        <p:nvSpPr>
          <p:cNvPr id="4103" name="Freeform: Shape 4102">
            <a:extLst>
              <a:ext uri="{FF2B5EF4-FFF2-40B4-BE49-F238E27FC236}">
                <a16:creationId xmlns:a16="http://schemas.microsoft.com/office/drawing/2014/main" xmlns="" id="{BCC55ACC-A2F6-403C-A3A4-D59B3734D4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xmlns="" id="{88BF58B1-51D1-8840-56B3-0104E0486E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6" r="22533" b="10866"/>
          <a:stretch/>
        </p:blipFill>
        <p:spPr bwMode="auto">
          <a:xfrm>
            <a:off x="6021086" y="544805"/>
            <a:ext cx="6170914" cy="5627396"/>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58935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75DAB84-AAE2-5339-D8B7-3240599ADB10}"/>
              </a:ext>
            </a:extLst>
          </p:cNvPr>
          <p:cNvSpPr txBox="1"/>
          <p:nvPr/>
        </p:nvSpPr>
        <p:spPr>
          <a:xfrm>
            <a:off x="777049" y="108783"/>
            <a:ext cx="9906000" cy="954107"/>
          </a:xfrm>
          <a:prstGeom prst="rect">
            <a:avLst/>
          </a:prstGeom>
          <a:solidFill>
            <a:schemeClr val="bg2"/>
          </a:solidFill>
        </p:spPr>
        <p:txBody>
          <a:bodyPr wrap="square">
            <a:spAutoFit/>
          </a:bodyPr>
          <a:lstStyle/>
          <a:p>
            <a:r>
              <a:rPr lang="en-US" sz="2800" b="1" i="0" dirty="0">
                <a:solidFill>
                  <a:srgbClr val="008000"/>
                </a:solidFill>
                <a:effectLst/>
                <a:latin typeface="Open Sans" panose="020B0606030504020204" pitchFamily="34" charset="0"/>
              </a:rPr>
              <a:t> </a:t>
            </a:r>
            <a:r>
              <a:rPr lang="en-US" sz="2800" b="1" i="0" dirty="0">
                <a:solidFill>
                  <a:srgbClr val="008000"/>
                </a:solidFill>
                <a:effectLst/>
                <a:latin typeface="Nunito Black" pitchFamily="2" charset="0"/>
              </a:rPr>
              <a:t>1.</a:t>
            </a:r>
            <a:r>
              <a:rPr lang="en-US" sz="2800" b="1" i="0" dirty="0">
                <a:solidFill>
                  <a:srgbClr val="212529"/>
                </a:solidFill>
                <a:effectLst/>
                <a:latin typeface="Nunito Black" pitchFamily="2" charset="0"/>
              </a:rPr>
              <a:t> </a:t>
            </a:r>
            <a:r>
              <a:rPr lang="en-US" sz="2800" b="0" i="0" dirty="0" err="1">
                <a:solidFill>
                  <a:srgbClr val="212529"/>
                </a:solidFill>
                <a:effectLst/>
                <a:latin typeface="Nunito Black" pitchFamily="2" charset="0"/>
              </a:rPr>
              <a:t>Điều</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tra</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phát</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hiện</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những</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thứ</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có</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thể</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gây</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cháy</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trong</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nhà</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em</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theo</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gợi</a:t>
            </a:r>
            <a:r>
              <a:rPr lang="en-US" sz="2800" b="0" i="0" dirty="0">
                <a:solidFill>
                  <a:srgbClr val="212529"/>
                </a:solidFill>
                <a:effectLst/>
                <a:latin typeface="Nunito Black" pitchFamily="2" charset="0"/>
              </a:rPr>
              <a:t> ý </a:t>
            </a:r>
            <a:r>
              <a:rPr lang="en-US" sz="2800" b="0" i="0" dirty="0" err="1">
                <a:solidFill>
                  <a:srgbClr val="212529"/>
                </a:solidFill>
                <a:effectLst/>
                <a:latin typeface="Nunito Black" pitchFamily="2" charset="0"/>
              </a:rPr>
              <a:t>sau</a:t>
            </a:r>
            <a:r>
              <a:rPr lang="en-US" sz="2800" b="0" i="0" dirty="0">
                <a:solidFill>
                  <a:srgbClr val="212529"/>
                </a:solidFill>
                <a:effectLst/>
                <a:latin typeface="Nunito Black" pitchFamily="2" charset="0"/>
              </a:rPr>
              <a:t>:</a:t>
            </a:r>
            <a:endParaRPr lang="en-US" sz="2800" dirty="0">
              <a:latin typeface="Nunito Black" pitchFamily="2" charset="0"/>
            </a:endParaRPr>
          </a:p>
        </p:txBody>
      </p:sp>
      <p:pic>
        <p:nvPicPr>
          <p:cNvPr id="5" name="Picture 4">
            <a:extLst>
              <a:ext uri="{FF2B5EF4-FFF2-40B4-BE49-F238E27FC236}">
                <a16:creationId xmlns:a16="http://schemas.microsoft.com/office/drawing/2014/main" xmlns="" id="{63B04E27-7A67-04EE-88FC-008234143570}"/>
              </a:ext>
            </a:extLst>
          </p:cNvPr>
          <p:cNvPicPr>
            <a:picLocks noChangeAspect="1"/>
          </p:cNvPicPr>
          <p:nvPr/>
        </p:nvPicPr>
        <p:blipFill rotWithShape="1">
          <a:blip r:embed="rId3"/>
          <a:srcRect l="18932" t="12133"/>
          <a:stretch/>
        </p:blipFill>
        <p:spPr>
          <a:xfrm>
            <a:off x="0" y="152400"/>
            <a:ext cx="795337" cy="954107"/>
          </a:xfrm>
          <a:prstGeom prst="rect">
            <a:avLst/>
          </a:prstGeom>
        </p:spPr>
      </p:pic>
      <p:graphicFrame>
        <p:nvGraphicFramePr>
          <p:cNvPr id="9" name="Table 8">
            <a:extLst>
              <a:ext uri="{FF2B5EF4-FFF2-40B4-BE49-F238E27FC236}">
                <a16:creationId xmlns:a16="http://schemas.microsoft.com/office/drawing/2014/main" xmlns="" id="{B153AD25-E51C-E8D0-F2A4-78556BF1E0EC}"/>
              </a:ext>
            </a:extLst>
          </p:cNvPr>
          <p:cNvGraphicFramePr>
            <a:graphicFrameLocks noGrp="1"/>
          </p:cNvGraphicFramePr>
          <p:nvPr>
            <p:extLst>
              <p:ext uri="{D42A27DB-BD31-4B8C-83A1-F6EECF244321}">
                <p14:modId xmlns:p14="http://schemas.microsoft.com/office/powerpoint/2010/main" val="2021457251"/>
              </p:ext>
            </p:extLst>
          </p:nvPr>
        </p:nvGraphicFramePr>
        <p:xfrm>
          <a:off x="228600" y="1447800"/>
          <a:ext cx="11734800" cy="4471385"/>
        </p:xfrm>
        <a:graphic>
          <a:graphicData uri="http://schemas.openxmlformats.org/drawingml/2006/table">
            <a:tbl>
              <a:tblPr/>
              <a:tblGrid>
                <a:gridCol w="3911600">
                  <a:extLst>
                    <a:ext uri="{9D8B030D-6E8A-4147-A177-3AD203B41FA5}">
                      <a16:colId xmlns:a16="http://schemas.microsoft.com/office/drawing/2014/main" xmlns="" val="2763791861"/>
                    </a:ext>
                  </a:extLst>
                </a:gridCol>
                <a:gridCol w="3911600">
                  <a:extLst>
                    <a:ext uri="{9D8B030D-6E8A-4147-A177-3AD203B41FA5}">
                      <a16:colId xmlns:a16="http://schemas.microsoft.com/office/drawing/2014/main" xmlns="" val="1817190971"/>
                    </a:ext>
                  </a:extLst>
                </a:gridCol>
                <a:gridCol w="3911600">
                  <a:extLst>
                    <a:ext uri="{9D8B030D-6E8A-4147-A177-3AD203B41FA5}">
                      <a16:colId xmlns:a16="http://schemas.microsoft.com/office/drawing/2014/main" xmlns="" val="3518487577"/>
                    </a:ext>
                  </a:extLst>
                </a:gridCol>
              </a:tblGrid>
              <a:tr h="685800">
                <a:tc>
                  <a:txBody>
                    <a:bodyPr/>
                    <a:lstStyle/>
                    <a:p>
                      <a:pPr algn="ctr">
                        <a:spcAft>
                          <a:spcPts val="80"/>
                        </a:spcAft>
                      </a:pPr>
                      <a:r>
                        <a:rPr lang="en-US" sz="28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Các thứ dễ gây cháy</a:t>
                      </a:r>
                      <a:endParaRPr lang="en-US" sz="28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Aft>
                          <a:spcPts val="80"/>
                        </a:spcAft>
                      </a:pPr>
                      <a:r>
                        <a:rPr lang="vi-VN" sz="28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Nguy cơ gây cháy</a:t>
                      </a:r>
                      <a:endParaRPr lang="vi-VN" sz="28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spcAft>
                          <a:spcPts val="80"/>
                        </a:spcAft>
                      </a:pPr>
                      <a:r>
                        <a:rPr lang="en-US" sz="2800" b="1">
                          <a:solidFill>
                            <a:schemeClr val="bg1"/>
                          </a:solidFill>
                          <a:effectLst/>
                          <a:latin typeface="Open Sans" panose="020B0606030504020204" pitchFamily="34" charset="0"/>
                          <a:ea typeface="Open Sans" panose="020B0606030504020204" pitchFamily="34" charset="0"/>
                          <a:cs typeface="Open Sans" panose="020B0606030504020204" pitchFamily="34" charset="0"/>
                        </a:rPr>
                        <a:t>Đề xuất của em</a:t>
                      </a:r>
                      <a:endParaRPr lang="en-US" sz="2800">
                        <a:solidFill>
                          <a:schemeClr val="bg1"/>
                        </a:solidFill>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xmlns="" val="145771475"/>
                  </a:ext>
                </a:extLst>
              </a:tr>
              <a:tr h="910031">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3839439585"/>
                  </a:ext>
                </a:extLst>
              </a:tr>
              <a:tr h="910031">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3020240453"/>
                  </a:ext>
                </a:extLst>
              </a:tr>
              <a:tr h="910031">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2367209440"/>
                  </a:ext>
                </a:extLst>
              </a:tr>
              <a:tr h="622707">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pt-BR"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3769639497"/>
                  </a:ext>
                </a:extLst>
              </a:tr>
              <a:tr h="432785">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a:spcAft>
                          <a:spcPts val="80"/>
                        </a:spcAft>
                      </a:pPr>
                      <a:endParaRPr lang="en-US" sz="2800">
                        <a:effectLst/>
                        <a:latin typeface="Open Sans" panose="020B0606030504020204" pitchFamily="34" charset="0"/>
                        <a:ea typeface="Open Sans" panose="020B0606030504020204" pitchFamily="34" charset="0"/>
                        <a:cs typeface="Open Sans" panose="020B0606030504020204" pitchFamily="34" charset="0"/>
                      </a:endParaRPr>
                    </a:p>
                  </a:txBody>
                  <a:tcPr marL="60309" marR="603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extLst>
                  <a:ext uri="{0D108BD9-81ED-4DB2-BD59-A6C34878D82A}">
                    <a16:rowId xmlns:a16="http://schemas.microsoft.com/office/drawing/2014/main" xmlns="" val="547796865"/>
                  </a:ext>
                </a:extLst>
              </a:tr>
            </a:tbl>
          </a:graphicData>
        </a:graphic>
      </p:graphicFrame>
      <p:sp>
        <p:nvSpPr>
          <p:cNvPr id="11" name="TextBox 10">
            <a:extLst>
              <a:ext uri="{FF2B5EF4-FFF2-40B4-BE49-F238E27FC236}">
                <a16:creationId xmlns:a16="http://schemas.microsoft.com/office/drawing/2014/main" xmlns="" id="{DAAC111B-A7CE-2FA5-0F5C-301B4A1650A9}"/>
              </a:ext>
            </a:extLst>
          </p:cNvPr>
          <p:cNvSpPr txBox="1"/>
          <p:nvPr/>
        </p:nvSpPr>
        <p:spPr>
          <a:xfrm>
            <a:off x="1143000" y="2362200"/>
            <a:ext cx="2086131"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Can xăng</a:t>
            </a:r>
          </a:p>
        </p:txBody>
      </p:sp>
      <p:sp>
        <p:nvSpPr>
          <p:cNvPr id="13" name="TextBox 12">
            <a:extLst>
              <a:ext uri="{FF2B5EF4-FFF2-40B4-BE49-F238E27FC236}">
                <a16:creationId xmlns:a16="http://schemas.microsoft.com/office/drawing/2014/main" xmlns="" id="{56D5FBAC-2CF2-1176-FD65-78E350615782}"/>
              </a:ext>
            </a:extLst>
          </p:cNvPr>
          <p:cNvSpPr txBox="1"/>
          <p:nvPr/>
        </p:nvSpPr>
        <p:spPr>
          <a:xfrm>
            <a:off x="4572000" y="2362200"/>
            <a:ext cx="3429000"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Để gần bếp lửa</a:t>
            </a:r>
          </a:p>
        </p:txBody>
      </p:sp>
      <p:sp>
        <p:nvSpPr>
          <p:cNvPr id="15" name="TextBox 14">
            <a:extLst>
              <a:ext uri="{FF2B5EF4-FFF2-40B4-BE49-F238E27FC236}">
                <a16:creationId xmlns:a16="http://schemas.microsoft.com/office/drawing/2014/main" xmlns="" id="{7F3933C9-E3F4-6CB9-69CF-FD5A1CEF2ED5}"/>
              </a:ext>
            </a:extLst>
          </p:cNvPr>
          <p:cNvSpPr txBox="1"/>
          <p:nvPr/>
        </p:nvSpPr>
        <p:spPr>
          <a:xfrm>
            <a:off x="7834235" y="2351117"/>
            <a:ext cx="4295931"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Không để gần bếp lửa</a:t>
            </a:r>
          </a:p>
        </p:txBody>
      </p:sp>
      <p:sp>
        <p:nvSpPr>
          <p:cNvPr id="17" name="TextBox 16">
            <a:extLst>
              <a:ext uri="{FF2B5EF4-FFF2-40B4-BE49-F238E27FC236}">
                <a16:creationId xmlns:a16="http://schemas.microsoft.com/office/drawing/2014/main" xmlns="" id="{F57214FE-38A4-0E45-5828-EE7DA3AB6A7F}"/>
              </a:ext>
            </a:extLst>
          </p:cNvPr>
          <p:cNvSpPr txBox="1"/>
          <p:nvPr/>
        </p:nvSpPr>
        <p:spPr>
          <a:xfrm>
            <a:off x="795337" y="3276600"/>
            <a:ext cx="2667000"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Sách vở</a:t>
            </a:r>
          </a:p>
        </p:txBody>
      </p:sp>
      <p:sp>
        <p:nvSpPr>
          <p:cNvPr id="19" name="TextBox 18">
            <a:extLst>
              <a:ext uri="{FF2B5EF4-FFF2-40B4-BE49-F238E27FC236}">
                <a16:creationId xmlns:a16="http://schemas.microsoft.com/office/drawing/2014/main" xmlns="" id="{B649FE97-CEBF-9755-41B1-EC46BC77C57B}"/>
              </a:ext>
            </a:extLst>
          </p:cNvPr>
          <p:cNvSpPr txBox="1"/>
          <p:nvPr/>
        </p:nvSpPr>
        <p:spPr>
          <a:xfrm>
            <a:off x="4193419" y="3254434"/>
            <a:ext cx="3805161"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Để gần bếp lửa</a:t>
            </a:r>
          </a:p>
        </p:txBody>
      </p:sp>
      <p:sp>
        <p:nvSpPr>
          <p:cNvPr id="21" name="TextBox 20">
            <a:extLst>
              <a:ext uri="{FF2B5EF4-FFF2-40B4-BE49-F238E27FC236}">
                <a16:creationId xmlns:a16="http://schemas.microsoft.com/office/drawing/2014/main" xmlns="" id="{AE5D0730-9834-6498-94EC-BABA0D0AE5AE}"/>
              </a:ext>
            </a:extLst>
          </p:cNvPr>
          <p:cNvSpPr txBox="1"/>
          <p:nvPr/>
        </p:nvSpPr>
        <p:spPr>
          <a:xfrm>
            <a:off x="8158238" y="3290500"/>
            <a:ext cx="3805161"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Không để gần bếp lửa</a:t>
            </a:r>
          </a:p>
        </p:txBody>
      </p:sp>
      <p:sp>
        <p:nvSpPr>
          <p:cNvPr id="23" name="TextBox 22">
            <a:extLst>
              <a:ext uri="{FF2B5EF4-FFF2-40B4-BE49-F238E27FC236}">
                <a16:creationId xmlns:a16="http://schemas.microsoft.com/office/drawing/2014/main" xmlns="" id="{194EDCF9-2C70-E170-FCA2-0CABB4A320B6}"/>
              </a:ext>
            </a:extLst>
          </p:cNvPr>
          <p:cNvSpPr txBox="1"/>
          <p:nvPr/>
        </p:nvSpPr>
        <p:spPr>
          <a:xfrm>
            <a:off x="1522790" y="4141113"/>
            <a:ext cx="1326549"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Bàn là</a:t>
            </a:r>
          </a:p>
        </p:txBody>
      </p:sp>
      <p:sp>
        <p:nvSpPr>
          <p:cNvPr id="25" name="TextBox 24">
            <a:extLst>
              <a:ext uri="{FF2B5EF4-FFF2-40B4-BE49-F238E27FC236}">
                <a16:creationId xmlns:a16="http://schemas.microsoft.com/office/drawing/2014/main" xmlns="" id="{8E2D75B6-BC96-0D22-1111-F091AECBEF26}"/>
              </a:ext>
            </a:extLst>
          </p:cNvPr>
          <p:cNvSpPr txBox="1"/>
          <p:nvPr/>
        </p:nvSpPr>
        <p:spPr>
          <a:xfrm>
            <a:off x="4143452" y="3925669"/>
            <a:ext cx="3805161" cy="954107"/>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Không tắt bàn là dẫn đến nóng</a:t>
            </a:r>
          </a:p>
        </p:txBody>
      </p:sp>
      <p:sp>
        <p:nvSpPr>
          <p:cNvPr id="27" name="TextBox 26">
            <a:extLst>
              <a:ext uri="{FF2B5EF4-FFF2-40B4-BE49-F238E27FC236}">
                <a16:creationId xmlns:a16="http://schemas.microsoft.com/office/drawing/2014/main" xmlns="" id="{07980983-1814-1924-780A-BA8F9F43073F}"/>
              </a:ext>
            </a:extLst>
          </p:cNvPr>
          <p:cNvSpPr txBox="1"/>
          <p:nvPr/>
        </p:nvSpPr>
        <p:spPr>
          <a:xfrm>
            <a:off x="7886701" y="4118947"/>
            <a:ext cx="4243465"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Tắt khi không sử dụng</a:t>
            </a:r>
          </a:p>
        </p:txBody>
      </p:sp>
      <p:sp>
        <p:nvSpPr>
          <p:cNvPr id="29" name="TextBox 28">
            <a:extLst>
              <a:ext uri="{FF2B5EF4-FFF2-40B4-BE49-F238E27FC236}">
                <a16:creationId xmlns:a16="http://schemas.microsoft.com/office/drawing/2014/main" xmlns="" id="{8CA30BA2-C7BD-A4F3-8C5C-F199B597A286}"/>
              </a:ext>
            </a:extLst>
          </p:cNvPr>
          <p:cNvSpPr txBox="1"/>
          <p:nvPr/>
        </p:nvSpPr>
        <p:spPr>
          <a:xfrm>
            <a:off x="795337" y="4882800"/>
            <a:ext cx="3543339"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Bật lửa, diêm</a:t>
            </a:r>
          </a:p>
        </p:txBody>
      </p:sp>
      <p:sp>
        <p:nvSpPr>
          <p:cNvPr id="31" name="TextBox 30">
            <a:extLst>
              <a:ext uri="{FF2B5EF4-FFF2-40B4-BE49-F238E27FC236}">
                <a16:creationId xmlns:a16="http://schemas.microsoft.com/office/drawing/2014/main" xmlns="" id="{1B1C21CD-1D48-B3C9-D21E-13D503E87C69}"/>
              </a:ext>
            </a:extLst>
          </p:cNvPr>
          <p:cNvSpPr txBox="1"/>
          <p:nvPr/>
        </p:nvSpPr>
        <p:spPr>
          <a:xfrm>
            <a:off x="4543149" y="4923393"/>
            <a:ext cx="3419205"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Trẻ em nghịch</a:t>
            </a:r>
          </a:p>
        </p:txBody>
      </p:sp>
      <p:sp>
        <p:nvSpPr>
          <p:cNvPr id="33" name="TextBox 32">
            <a:extLst>
              <a:ext uri="{FF2B5EF4-FFF2-40B4-BE49-F238E27FC236}">
                <a16:creationId xmlns:a16="http://schemas.microsoft.com/office/drawing/2014/main" xmlns="" id="{A2057E74-E6AC-48E6-57CF-EC8BE62ED293}"/>
              </a:ext>
            </a:extLst>
          </p:cNvPr>
          <p:cNvSpPr txBox="1"/>
          <p:nvPr/>
        </p:nvSpPr>
        <p:spPr>
          <a:xfrm>
            <a:off x="8057506" y="4923393"/>
            <a:ext cx="3901854" cy="523220"/>
          </a:xfrm>
          <a:prstGeom prst="rect">
            <a:avLst/>
          </a:prstGeom>
          <a:noFill/>
        </p:spPr>
        <p:txBody>
          <a:bodyPr wrap="square">
            <a:spAutoFit/>
          </a:bodyPr>
          <a:lstStyle/>
          <a:p>
            <a:pPr algn="ctr">
              <a:spcAft>
                <a:spcPts val="80"/>
              </a:spcAft>
            </a:pPr>
            <a:r>
              <a:rPr lang="pt-BR" sz="2800">
                <a:effectLst/>
                <a:latin typeface="Open Sans" panose="020B0606030504020204" pitchFamily="34" charset="0"/>
                <a:ea typeface="Open Sans" panose="020B0606030504020204" pitchFamily="34" charset="0"/>
                <a:cs typeface="Open Sans" panose="020B0606030504020204" pitchFamily="34" charset="0"/>
              </a:rPr>
              <a:t>Để xa tầm tay trẻ em</a:t>
            </a:r>
          </a:p>
        </p:txBody>
      </p:sp>
      <p:sp>
        <p:nvSpPr>
          <p:cNvPr id="35" name="TextBox 34">
            <a:extLst>
              <a:ext uri="{FF2B5EF4-FFF2-40B4-BE49-F238E27FC236}">
                <a16:creationId xmlns:a16="http://schemas.microsoft.com/office/drawing/2014/main" xmlns="" id="{BC9A8048-71F3-4FC1-E1E9-E55E33B1AE15}"/>
              </a:ext>
            </a:extLst>
          </p:cNvPr>
          <p:cNvSpPr txBox="1"/>
          <p:nvPr/>
        </p:nvSpPr>
        <p:spPr>
          <a:xfrm>
            <a:off x="1572756" y="5485987"/>
            <a:ext cx="1276583"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36" name="TextBox 35">
            <a:extLst>
              <a:ext uri="{FF2B5EF4-FFF2-40B4-BE49-F238E27FC236}">
                <a16:creationId xmlns:a16="http://schemas.microsoft.com/office/drawing/2014/main" xmlns="" id="{A46D9C28-BBBD-FA89-2AF5-7E889A0F66BF}"/>
              </a:ext>
            </a:extLst>
          </p:cNvPr>
          <p:cNvSpPr txBox="1"/>
          <p:nvPr/>
        </p:nvSpPr>
        <p:spPr>
          <a:xfrm>
            <a:off x="5648208" y="5466229"/>
            <a:ext cx="1276583"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a:t>
            </a:r>
          </a:p>
        </p:txBody>
      </p:sp>
      <p:sp>
        <p:nvSpPr>
          <p:cNvPr id="37" name="TextBox 36">
            <a:extLst>
              <a:ext uri="{FF2B5EF4-FFF2-40B4-BE49-F238E27FC236}">
                <a16:creationId xmlns:a16="http://schemas.microsoft.com/office/drawing/2014/main" xmlns="" id="{7C166BD7-2F1A-ED81-E8E3-1CC1D4FB0FEF}"/>
              </a:ext>
            </a:extLst>
          </p:cNvPr>
          <p:cNvSpPr txBox="1"/>
          <p:nvPr/>
        </p:nvSpPr>
        <p:spPr>
          <a:xfrm>
            <a:off x="9373849" y="5422713"/>
            <a:ext cx="1276583" cy="523220"/>
          </a:xfrm>
          <a:prstGeom prst="rect">
            <a:avLst/>
          </a:prstGeom>
          <a:noFill/>
        </p:spPr>
        <p:txBody>
          <a:bodyPr wrap="square">
            <a:spAutoFit/>
          </a:bodyPr>
          <a:lstStyle/>
          <a:p>
            <a:pPr algn="ctr">
              <a:spcAft>
                <a:spcPts val="80"/>
              </a:spcAft>
            </a:pPr>
            <a:r>
              <a:rPr lang="en-US" sz="2800">
                <a:effectLst/>
                <a:latin typeface="Open Sans" panose="020B0606030504020204" pitchFamily="34" charset="0"/>
                <a:ea typeface="Open Sans" panose="020B0606030504020204" pitchFamily="34" charset="0"/>
                <a:cs typeface="Open Sans" panose="020B0606030504020204" pitchFamily="34" charset="0"/>
              </a:rPr>
              <a:t>….</a:t>
            </a:r>
          </a:p>
        </p:txBody>
      </p:sp>
    </p:spTree>
    <p:extLst>
      <p:ext uri="{BB962C8B-B14F-4D97-AF65-F5344CB8AC3E}">
        <p14:creationId xmlns:p14="http://schemas.microsoft.com/office/powerpoint/2010/main" val="26710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arn(inVertic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arn(inVertical)">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barn(inVertical)">
                                      <p:cBhvr>
                                        <p:cTn id="47" dur="500"/>
                                        <p:tgtEl>
                                          <p:spTgt spid="2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barn(inVertical)">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barn(inVertical)">
                                      <p:cBhvr>
                                        <p:cTn id="57" dur="500"/>
                                        <p:tgtEl>
                                          <p:spTgt spid="29"/>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35"/>
                                        </p:tgtEl>
                                        <p:attrNameLst>
                                          <p:attrName>style.visibility</p:attrName>
                                        </p:attrNameLst>
                                      </p:cBhvr>
                                      <p:to>
                                        <p:strVal val="visible"/>
                                      </p:to>
                                    </p:set>
                                    <p:animEffect transition="in" filter="barn(inVertical)">
                                      <p:cBhvr>
                                        <p:cTn id="72" dur="500"/>
                                        <p:tgtEl>
                                          <p:spTgt spid="35"/>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barn(inVertical)">
                                      <p:cBhvr>
                                        <p:cTn id="77" dur="500"/>
                                        <p:tgtEl>
                                          <p:spTgt spid="36"/>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grpId="0"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barn(inVertical)">
                                      <p:cBhvr>
                                        <p:cTn id="8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17" grpId="0"/>
      <p:bldP spid="19" grpId="0"/>
      <p:bldP spid="21" grpId="0"/>
      <p:bldP spid="23" grpId="0"/>
      <p:bldP spid="25" grpId="0"/>
      <p:bldP spid="27" grpId="0"/>
      <p:bldP spid="29" grpId="0"/>
      <p:bldP spid="31" grpId="0"/>
      <p:bldP spid="33" grpId="0"/>
      <p:bldP spid="35" grpId="0"/>
      <p:bldP spid="36" grpId="0"/>
      <p:bldP spid="37"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2F19B711-C590-44D1-9AA8-9F143B0ED58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 name="Rectangle 11">
            <a:extLst>
              <a:ext uri="{FF2B5EF4-FFF2-40B4-BE49-F238E27FC236}">
                <a16:creationId xmlns:a16="http://schemas.microsoft.com/office/drawing/2014/main" xmlns="" id="{C0C79CF2-6A1C-4636-84CE-ABB2BE191D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4" name="Rectangle 13">
            <a:extLst>
              <a:ext uri="{FF2B5EF4-FFF2-40B4-BE49-F238E27FC236}">
                <a16:creationId xmlns:a16="http://schemas.microsoft.com/office/drawing/2014/main" xmlns="" id="{7A5D17DF-AD65-402C-A95C-F13C770C9F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4">
            <a:extLst>
              <a:ext uri="{FF2B5EF4-FFF2-40B4-BE49-F238E27FC236}">
                <a16:creationId xmlns:a16="http://schemas.microsoft.com/office/drawing/2014/main" xmlns="" id="{4ADE3135-50A5-18B0-4018-9DAE2F3C7ED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303092" y="1244600"/>
            <a:ext cx="3995469" cy="4604800"/>
          </a:xfrm>
          <a:prstGeom prst="rect">
            <a:avLst/>
          </a:prstGeom>
        </p:spPr>
      </p:pic>
      <p:pic>
        <p:nvPicPr>
          <p:cNvPr id="5" name="Picture 11">
            <a:extLst>
              <a:ext uri="{FF2B5EF4-FFF2-40B4-BE49-F238E27FC236}">
                <a16:creationId xmlns:a16="http://schemas.microsoft.com/office/drawing/2014/main" xmlns="" id="{D2BF21FF-F40E-20C9-9A3E-948335DAFB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689600" y="3656687"/>
            <a:ext cx="3987625" cy="2075269"/>
          </a:xfrm>
          <a:prstGeom prst="rect">
            <a:avLst/>
          </a:prstGeom>
        </p:spPr>
      </p:pic>
      <p:sp>
        <p:nvSpPr>
          <p:cNvPr id="6" name="TextBox 5">
            <a:extLst>
              <a:ext uri="{FF2B5EF4-FFF2-40B4-BE49-F238E27FC236}">
                <a16:creationId xmlns:a16="http://schemas.microsoft.com/office/drawing/2014/main" xmlns="" id="{73F78383-08B4-8072-A611-E22385B21675}"/>
              </a:ext>
            </a:extLst>
          </p:cNvPr>
          <p:cNvSpPr txBox="1"/>
          <p:nvPr/>
        </p:nvSpPr>
        <p:spPr>
          <a:xfrm>
            <a:off x="5428907" y="2108200"/>
            <a:ext cx="4248318" cy="1952947"/>
          </a:xfrm>
          <a:prstGeom prst="rect">
            <a:avLst/>
          </a:prstGeom>
          <a:noFill/>
        </p:spPr>
        <p:txBody>
          <a:bodyPr vert="horz" lIns="60960" tIns="30480" rIns="60960" bIns="30480" rtlCol="0" anchor="ctr">
            <a:normAutofit/>
          </a:bodyPr>
          <a:lstStyle/>
          <a:p>
            <a:pPr algn="ctr">
              <a:lnSpc>
                <a:spcPct val="90000"/>
              </a:lnSpc>
              <a:spcBef>
                <a:spcPct val="0"/>
              </a:spcBef>
              <a:spcAft>
                <a:spcPts val="400"/>
              </a:spcAft>
            </a:pPr>
            <a:r>
              <a:rPr lang="en-US" sz="5867">
                <a:solidFill>
                  <a:srgbClr val="F46F18"/>
                </a:solidFill>
                <a:latin typeface="Sigmar One" panose="00000500000000000000" pitchFamily="2" charset="0"/>
                <a:ea typeface="+mj-ea"/>
                <a:cs typeface="+mj-cs"/>
              </a:rPr>
              <a:t>Tiết 2</a:t>
            </a:r>
          </a:p>
          <a:p>
            <a:pPr indent="-152408" algn="ctr">
              <a:lnSpc>
                <a:spcPct val="90000"/>
              </a:lnSpc>
              <a:spcBef>
                <a:spcPct val="0"/>
              </a:spcBef>
              <a:spcAft>
                <a:spcPts val="400"/>
              </a:spcAft>
            </a:pPr>
            <a:endParaRPr lang="en-US" sz="3600">
              <a:solidFill>
                <a:srgbClr val="40AFB9"/>
              </a:solidFill>
              <a:latin typeface="+mj-lt"/>
              <a:ea typeface="+mj-ea"/>
              <a:cs typeface="+mj-cs"/>
            </a:endParaRPr>
          </a:p>
        </p:txBody>
      </p:sp>
    </p:spTree>
    <p:extLst>
      <p:ext uri="{BB962C8B-B14F-4D97-AF65-F5344CB8AC3E}">
        <p14:creationId xmlns:p14="http://schemas.microsoft.com/office/powerpoint/2010/main" val="23010316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xmlns="" id="{C6258C25-9AC4-F6CB-0E86-31EDD3BE5F65}"/>
              </a:ext>
            </a:extLst>
          </p:cNvPr>
          <p:cNvPicPr>
            <a:picLocks noChangeAspect="1"/>
          </p:cNvPicPr>
          <p:nvPr/>
        </p:nvPicPr>
        <p:blipFill rotWithShape="1">
          <a:blip r:embed="rId2">
            <a:alphaModFix amt="35000"/>
          </a:blip>
          <a:srcRect l="7991" r="4871" b="-1"/>
          <a:stretch/>
        </p:blipFill>
        <p:spPr>
          <a:xfrm>
            <a:off x="-1" y="-30"/>
            <a:ext cx="12192000" cy="6855958"/>
          </a:xfrm>
          <a:prstGeom prst="rect">
            <a:avLst/>
          </a:prstGeom>
        </p:spPr>
      </p:pic>
      <p:sp>
        <p:nvSpPr>
          <p:cNvPr id="6" name="TextBox 5">
            <a:extLst>
              <a:ext uri="{FF2B5EF4-FFF2-40B4-BE49-F238E27FC236}">
                <a16:creationId xmlns:a16="http://schemas.microsoft.com/office/drawing/2014/main" xmlns="" id="{EF839EB8-8201-63F3-BBB7-AFBB0E77BB6D}"/>
              </a:ext>
            </a:extLst>
          </p:cNvPr>
          <p:cNvSpPr txBox="1"/>
          <p:nvPr/>
        </p:nvSpPr>
        <p:spPr>
          <a:xfrm>
            <a:off x="914400" y="3613254"/>
            <a:ext cx="4666470" cy="2076333"/>
          </a:xfrm>
          <a:prstGeom prst="rect">
            <a:avLst/>
          </a:prstGeom>
        </p:spPr>
        <p:txBody>
          <a:bodyPr vert="horz" lIns="91440" tIns="45720" rIns="91440" bIns="45720" rtlCol="0" anchor="t">
            <a:normAutofit/>
          </a:bodyPr>
          <a:lstStyle/>
          <a:p>
            <a:pPr defTabSz="914400">
              <a:lnSpc>
                <a:spcPct val="90000"/>
              </a:lnSpc>
              <a:spcBef>
                <a:spcPct val="0"/>
              </a:spcBef>
              <a:spcAft>
                <a:spcPts val="400"/>
              </a:spcAft>
            </a:pPr>
            <a:r>
              <a:rPr lang="en-US" sz="4800" kern="1200" dirty="0" smtClean="0">
                <a:solidFill>
                  <a:srgbClr val="FFFF00"/>
                </a:solidFill>
                <a:latin typeface="Sigmar One" panose="00000500000000000000" pitchFamily="2" charset="0"/>
                <a:ea typeface="+mj-ea"/>
                <a:cs typeface="+mj-cs"/>
              </a:rPr>
              <a:t>KHỞI ĐỘNG</a:t>
            </a:r>
            <a:endParaRPr lang="en-US" sz="4800" kern="1200" dirty="0">
              <a:solidFill>
                <a:srgbClr val="FFFF00"/>
              </a:solidFill>
              <a:latin typeface="Sigmar One" panose="00000500000000000000" pitchFamily="2" charset="0"/>
              <a:ea typeface="+mj-ea"/>
              <a:cs typeface="+mj-cs"/>
            </a:endParaRPr>
          </a:p>
          <a:p>
            <a:pPr indent="-152408" defTabSz="914400">
              <a:lnSpc>
                <a:spcPct val="90000"/>
              </a:lnSpc>
              <a:spcBef>
                <a:spcPct val="0"/>
              </a:spcBef>
              <a:spcAft>
                <a:spcPts val="400"/>
              </a:spcAft>
            </a:pPr>
            <a:endParaRPr lang="en-US" sz="4800" kern="1200" dirty="0">
              <a:solidFill>
                <a:srgbClr val="FFFF00"/>
              </a:solidFill>
              <a:latin typeface="Sigmar One" panose="00000500000000000000" pitchFamily="2" charset="0"/>
              <a:ea typeface="+mj-ea"/>
              <a:cs typeface="+mj-cs"/>
            </a:endParaRPr>
          </a:p>
        </p:txBody>
      </p:sp>
      <p:sp>
        <p:nvSpPr>
          <p:cNvPr id="4103" name="Freeform: Shape 4102">
            <a:extLst>
              <a:ext uri="{FF2B5EF4-FFF2-40B4-BE49-F238E27FC236}">
                <a16:creationId xmlns:a16="http://schemas.microsoft.com/office/drawing/2014/main" xmlns="" id="{BCC55ACC-A2F6-403C-A3A4-D59B3734D4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xmlns="" id="{88BF58B1-51D1-8840-56B3-0104E0486E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6" r="22533" b="10866"/>
          <a:stretch/>
        </p:blipFill>
        <p:spPr bwMode="auto">
          <a:xfrm>
            <a:off x="6021086" y="544805"/>
            <a:ext cx="6170914" cy="5627396"/>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13235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Người lính cứu hỏa dũng cả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838200"/>
            <a:ext cx="10546124" cy="5932195"/>
          </a:xfrm>
          <a:prstGeom prst="roundRect">
            <a:avLst>
              <a:gd name="adj" fmla="val 5439"/>
            </a:avLst>
          </a:prstGeom>
          <a:ln>
            <a:noFill/>
          </a:ln>
          <a:effectLst>
            <a:innerShdw blurRad="114300" dist="50800">
              <a:srgbClr val="000000">
                <a:alpha val="0"/>
              </a:srgbClr>
            </a:innerShdw>
          </a:effectLst>
        </p:spPr>
      </p:pic>
      <p:sp>
        <p:nvSpPr>
          <p:cNvPr id="7" name="TextBox 6">
            <a:extLst>
              <a:ext uri="{FF2B5EF4-FFF2-40B4-BE49-F238E27FC236}">
                <a16:creationId xmlns:a16="http://schemas.microsoft.com/office/drawing/2014/main" xmlns="" id="{73F78383-08B4-8072-A611-E22385B21675}"/>
              </a:ext>
            </a:extLst>
          </p:cNvPr>
          <p:cNvSpPr txBox="1"/>
          <p:nvPr/>
        </p:nvSpPr>
        <p:spPr>
          <a:xfrm>
            <a:off x="1524000" y="304800"/>
            <a:ext cx="9304867" cy="914400"/>
          </a:xfrm>
          <a:prstGeom prst="rect">
            <a:avLst/>
          </a:prstGeom>
          <a:noFill/>
        </p:spPr>
        <p:txBody>
          <a:bodyPr vert="horz" lIns="60960" tIns="30480" rIns="60960" bIns="30480" rtlCol="0" anchor="ctr">
            <a:normAutofit fontScale="92500" lnSpcReduction="20000"/>
          </a:bodyPr>
          <a:lstStyle/>
          <a:p>
            <a:pPr marL="0" marR="0" lvl="0" indent="0" algn="ctr" defTabSz="914400" eaLnBrk="1" fontAlgn="auto" latinLnBrk="0" hangingPunct="1">
              <a:lnSpc>
                <a:spcPct val="90000"/>
              </a:lnSpc>
              <a:spcBef>
                <a:spcPct val="0"/>
              </a:spcBef>
              <a:spcAft>
                <a:spcPts val="400"/>
              </a:spcAft>
              <a:buClrTx/>
              <a:buSzTx/>
              <a:buFontTx/>
              <a:buNone/>
              <a:tabLst/>
              <a:defRPr/>
            </a:pPr>
            <a:r>
              <a:rPr kumimoji="0" lang="en-US" sz="3600" b="0" i="0" u="none" strike="noStrike" kern="0" cap="none" spc="0" normalizeH="0" baseline="0" noProof="0" dirty="0" smtClean="0">
                <a:ln>
                  <a:noFill/>
                </a:ln>
                <a:solidFill>
                  <a:srgbClr val="00B050"/>
                </a:solidFill>
                <a:effectLst/>
                <a:uLnTx/>
                <a:uFillTx/>
                <a:latin typeface="Sigmar One" panose="00000500000000000000" pitchFamily="2" charset="0"/>
                <a:ea typeface="+mj-ea"/>
                <a:cs typeface="+mj-cs"/>
              </a:rPr>
              <a:t>NGHE BÀI HÁT: </a:t>
            </a:r>
          </a:p>
          <a:p>
            <a:pPr marL="0" marR="0" lvl="0" indent="0" algn="ctr" defTabSz="914400" eaLnBrk="1" fontAlgn="auto" latinLnBrk="0" hangingPunct="1">
              <a:lnSpc>
                <a:spcPct val="90000"/>
              </a:lnSpc>
              <a:spcBef>
                <a:spcPct val="0"/>
              </a:spcBef>
              <a:spcAft>
                <a:spcPts val="400"/>
              </a:spcAft>
              <a:buClrTx/>
              <a:buSzTx/>
              <a:buFontTx/>
              <a:buNone/>
              <a:tabLst/>
              <a:defRPr/>
            </a:pPr>
            <a:r>
              <a:rPr kumimoji="0" lang="en-US" sz="3600" b="0" i="0" u="none" strike="noStrike" kern="0" cap="none" spc="0" normalizeH="0" baseline="0" noProof="0" dirty="0" smtClean="0">
                <a:ln>
                  <a:noFill/>
                </a:ln>
                <a:solidFill>
                  <a:srgbClr val="FF0000"/>
                </a:solidFill>
                <a:effectLst/>
                <a:uLnTx/>
                <a:uFillTx/>
                <a:latin typeface="Sigmar One" panose="00000500000000000000" pitchFamily="2" charset="0"/>
                <a:ea typeface="+mj-ea"/>
                <a:cs typeface="+mj-cs"/>
              </a:rPr>
              <a:t>NGƯỜI LÍNH CỨU HỎA DŨNG  CẢM</a:t>
            </a:r>
          </a:p>
          <a:p>
            <a:pPr marL="0" marR="0" lvl="0" indent="-152408" algn="ctr" defTabSz="914400" eaLnBrk="1" fontAlgn="auto" latinLnBrk="0" hangingPunct="1">
              <a:lnSpc>
                <a:spcPct val="90000"/>
              </a:lnSpc>
              <a:spcBef>
                <a:spcPct val="0"/>
              </a:spcBef>
              <a:spcAft>
                <a:spcPts val="400"/>
              </a:spcAft>
              <a:buClrTx/>
              <a:buSzTx/>
              <a:buFontTx/>
              <a:buNone/>
              <a:tabLst/>
              <a:defRPr/>
            </a:pPr>
            <a:endParaRPr kumimoji="0" lang="en-US" sz="3600" b="0" i="0" u="none" strike="noStrike" kern="0" cap="none" spc="0" normalizeH="0" baseline="0" noProof="0" dirty="0" smtClean="0">
              <a:ln>
                <a:noFill/>
              </a:ln>
              <a:solidFill>
                <a:srgbClr val="40AFB9"/>
              </a:solidFill>
              <a:effectLst/>
              <a:uLnTx/>
              <a:uFillTx/>
              <a:ea typeface="+mj-ea"/>
              <a:cs typeface="+mj-cs"/>
            </a:endParaRPr>
          </a:p>
        </p:txBody>
      </p:sp>
    </p:spTree>
    <p:extLst>
      <p:ext uri="{BB962C8B-B14F-4D97-AF65-F5344CB8AC3E}">
        <p14:creationId xmlns:p14="http://schemas.microsoft.com/office/powerpoint/2010/main" val="326656062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xmlns="" id="{C6258C25-9AC4-F6CB-0E86-31EDD3BE5F65}"/>
              </a:ext>
            </a:extLst>
          </p:cNvPr>
          <p:cNvPicPr>
            <a:picLocks noChangeAspect="1"/>
          </p:cNvPicPr>
          <p:nvPr/>
        </p:nvPicPr>
        <p:blipFill rotWithShape="1">
          <a:blip r:embed="rId2">
            <a:alphaModFix amt="35000"/>
          </a:blip>
          <a:srcRect l="7991" r="4871" b="-1"/>
          <a:stretch/>
        </p:blipFill>
        <p:spPr>
          <a:xfrm>
            <a:off x="-1" y="-30"/>
            <a:ext cx="12192000" cy="6855958"/>
          </a:xfrm>
          <a:prstGeom prst="rect">
            <a:avLst/>
          </a:prstGeom>
        </p:spPr>
      </p:pic>
      <p:sp>
        <p:nvSpPr>
          <p:cNvPr id="6" name="TextBox 5">
            <a:extLst>
              <a:ext uri="{FF2B5EF4-FFF2-40B4-BE49-F238E27FC236}">
                <a16:creationId xmlns:a16="http://schemas.microsoft.com/office/drawing/2014/main" xmlns="" id="{EF839EB8-8201-63F3-BBB7-AFBB0E77BB6D}"/>
              </a:ext>
            </a:extLst>
          </p:cNvPr>
          <p:cNvSpPr txBox="1"/>
          <p:nvPr/>
        </p:nvSpPr>
        <p:spPr>
          <a:xfrm>
            <a:off x="914400" y="3613254"/>
            <a:ext cx="4666470" cy="2076333"/>
          </a:xfrm>
          <a:prstGeom prst="rect">
            <a:avLst/>
          </a:prstGeom>
        </p:spPr>
        <p:txBody>
          <a:bodyPr vert="horz" lIns="91440" tIns="45720" rIns="91440" bIns="45720" rtlCol="0" anchor="t">
            <a:normAutofit/>
          </a:bodyPr>
          <a:lstStyle/>
          <a:p>
            <a:pPr defTabSz="914400">
              <a:lnSpc>
                <a:spcPct val="90000"/>
              </a:lnSpc>
              <a:spcBef>
                <a:spcPct val="0"/>
              </a:spcBef>
              <a:spcAft>
                <a:spcPts val="400"/>
              </a:spcAft>
            </a:pPr>
            <a:r>
              <a:rPr lang="en-US" sz="4800" kern="1200">
                <a:solidFill>
                  <a:srgbClr val="FFFF00"/>
                </a:solidFill>
                <a:latin typeface="Sigmar One" panose="00000500000000000000" pitchFamily="2" charset="0"/>
                <a:ea typeface="+mj-ea"/>
                <a:cs typeface="+mj-cs"/>
              </a:rPr>
              <a:t>Thực hành</a:t>
            </a:r>
          </a:p>
          <a:p>
            <a:pPr indent="-152408" defTabSz="914400">
              <a:lnSpc>
                <a:spcPct val="90000"/>
              </a:lnSpc>
              <a:spcBef>
                <a:spcPct val="0"/>
              </a:spcBef>
              <a:spcAft>
                <a:spcPts val="400"/>
              </a:spcAft>
            </a:pPr>
            <a:endParaRPr lang="en-US" sz="4800" kern="1200">
              <a:solidFill>
                <a:srgbClr val="FFFF00"/>
              </a:solidFill>
              <a:latin typeface="Sigmar One" panose="00000500000000000000" pitchFamily="2" charset="0"/>
              <a:ea typeface="+mj-ea"/>
              <a:cs typeface="+mj-cs"/>
            </a:endParaRPr>
          </a:p>
        </p:txBody>
      </p:sp>
      <p:sp>
        <p:nvSpPr>
          <p:cNvPr id="4103" name="Freeform: Shape 4102">
            <a:extLst>
              <a:ext uri="{FF2B5EF4-FFF2-40B4-BE49-F238E27FC236}">
                <a16:creationId xmlns:a16="http://schemas.microsoft.com/office/drawing/2014/main" xmlns="" id="{BCC55ACC-A2F6-403C-A3A4-D59B3734D4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xmlns="" id="{88BF58B1-51D1-8840-56B3-0104E0486E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6" r="22533" b="10866"/>
          <a:stretch/>
        </p:blipFill>
        <p:spPr bwMode="auto">
          <a:xfrm>
            <a:off x="6021086" y="544805"/>
            <a:ext cx="6170914" cy="5627396"/>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70636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6BB7B0D3-1846-63AA-8DAB-22F514902534}"/>
              </a:ext>
            </a:extLst>
          </p:cNvPr>
          <p:cNvSpPr txBox="1"/>
          <p:nvPr/>
        </p:nvSpPr>
        <p:spPr>
          <a:xfrm>
            <a:off x="152400" y="304800"/>
            <a:ext cx="4343400" cy="3134191"/>
          </a:xfrm>
          <a:prstGeom prst="rect">
            <a:avLst/>
          </a:prstGeom>
          <a:solidFill>
            <a:srgbClr val="FFFFCC"/>
          </a:solidFill>
        </p:spPr>
        <p:txBody>
          <a:bodyPr wrap="square">
            <a:spAutoFit/>
          </a:bodyPr>
          <a:lstStyle/>
          <a:p>
            <a:pPr algn="just">
              <a:spcAft>
                <a:spcPts val="80"/>
              </a:spcAft>
            </a:pPr>
            <a:r>
              <a:rPr lang="vi-VN" sz="2800" b="1" i="0" dirty="0">
                <a:solidFill>
                  <a:srgbClr val="FF0000"/>
                </a:solidFill>
                <a:effectLst/>
                <a:latin typeface="Nunito Black" pitchFamily="2" charset="0"/>
              </a:rPr>
              <a:t>2</a:t>
            </a:r>
            <a:r>
              <a:rPr lang="en-US" sz="2800" b="1" i="0" dirty="0">
                <a:solidFill>
                  <a:srgbClr val="FF0000"/>
                </a:solidFill>
                <a:effectLst/>
                <a:latin typeface="Nunito Black" pitchFamily="2" charset="0"/>
              </a:rPr>
              <a:t>.</a:t>
            </a:r>
            <a:r>
              <a:rPr lang="vi-VN" sz="2800" b="1" i="0" dirty="0">
                <a:solidFill>
                  <a:srgbClr val="008000"/>
                </a:solidFill>
                <a:effectLst/>
                <a:latin typeface="Nunito Black" pitchFamily="2" charset="0"/>
              </a:rPr>
              <a:t> </a:t>
            </a:r>
            <a:r>
              <a:rPr lang="vi-VN" sz="2800" b="0" i="0" dirty="0">
                <a:solidFill>
                  <a:srgbClr val="002060"/>
                </a:solidFill>
                <a:effectLst/>
                <a:latin typeface="Nunito Black" pitchFamily="2" charset="0"/>
              </a:rPr>
              <a:t>Em và các bạn đang chơi ở nhà, bỗng trong bếp phát cháy, em sẽ làm gì?</a:t>
            </a:r>
          </a:p>
          <a:p>
            <a:pPr marL="0" marR="0" algn="just">
              <a:spcBef>
                <a:spcPts val="0"/>
              </a:spcBef>
              <a:spcAft>
                <a:spcPts val="80"/>
              </a:spcAft>
            </a:pPr>
            <a:r>
              <a:rPr lang="vi-VN" sz="2800" b="0" i="0" dirty="0">
                <a:solidFill>
                  <a:srgbClr val="002060"/>
                </a:solidFill>
                <a:effectLst/>
                <a:latin typeface="Nunito Black" pitchFamily="2" charset="0"/>
              </a:rPr>
              <a:t>- Hãy trao đổi và đưa ra cách xử lí.</a:t>
            </a:r>
          </a:p>
          <a:p>
            <a:pPr marL="0" marR="0" algn="just">
              <a:spcBef>
                <a:spcPts val="0"/>
              </a:spcBef>
              <a:spcAft>
                <a:spcPts val="80"/>
              </a:spcAft>
            </a:pPr>
            <a:r>
              <a:rPr lang="vi-VN" sz="2800" b="0" i="0" dirty="0">
                <a:solidFill>
                  <a:srgbClr val="002060"/>
                </a:solidFill>
                <a:effectLst/>
                <a:latin typeface="Nunito Black" pitchFamily="2" charset="0"/>
              </a:rPr>
              <a:t>- Thực hành.</a:t>
            </a:r>
          </a:p>
        </p:txBody>
      </p:sp>
      <p:pic>
        <p:nvPicPr>
          <p:cNvPr id="2050" name="Picture 2" descr="20220527083626_wm_shs-tu-nhien-va-xa-hoi-3">
            <a:extLst>
              <a:ext uri="{FF2B5EF4-FFF2-40B4-BE49-F238E27FC236}">
                <a16:creationId xmlns:a16="http://schemas.microsoft.com/office/drawing/2014/main" xmlns="" id="{C0DAE3D8-D05D-4DA8-4260-A710B7051F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97" t="15556" r="6433" b="18889"/>
          <a:stretch/>
        </p:blipFill>
        <p:spPr bwMode="auto">
          <a:xfrm>
            <a:off x="5029200" y="280416"/>
            <a:ext cx="6034007"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328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050" name="Picture 2" descr="20220527083626_wm_shs-tu-nhien-va-xa-hoi-3">
            <a:extLst>
              <a:ext uri="{FF2B5EF4-FFF2-40B4-BE49-F238E27FC236}">
                <a16:creationId xmlns:a16="http://schemas.microsoft.com/office/drawing/2014/main" xmlns="" id="{C0DAE3D8-D05D-4DA8-4260-A710B7051F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797" t="15556" r="6433" b="18889"/>
          <a:stretch/>
        </p:blipFill>
        <p:spPr bwMode="auto">
          <a:xfrm>
            <a:off x="5181600" y="457200"/>
            <a:ext cx="6034007" cy="6400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89655491-8325-03A3-3BDB-924AA2C43C2B}"/>
              </a:ext>
            </a:extLst>
          </p:cNvPr>
          <p:cNvSpPr txBox="1"/>
          <p:nvPr/>
        </p:nvSpPr>
        <p:spPr>
          <a:xfrm>
            <a:off x="1257300" y="386696"/>
            <a:ext cx="2362200" cy="523220"/>
          </a:xfrm>
          <a:prstGeom prst="rect">
            <a:avLst/>
          </a:prstGeom>
          <a:solidFill>
            <a:srgbClr val="99FF66"/>
          </a:solidFill>
        </p:spPr>
        <p:txBody>
          <a:bodyPr wrap="square">
            <a:spAutoFit/>
          </a:bodyPr>
          <a:lstStyle/>
          <a:p>
            <a:pPr marL="0" marR="0" algn="just">
              <a:spcBef>
                <a:spcPts val="0"/>
              </a:spcBef>
              <a:spcAft>
                <a:spcPts val="80"/>
              </a:spcAft>
            </a:pPr>
            <a:r>
              <a:rPr lang="vi-VN" sz="2800" b="1" dirty="0">
                <a:solidFill>
                  <a:srgbClr val="FF0000"/>
                </a:solidFill>
                <a:effectLst/>
                <a:latin typeface="Nunito Black" pitchFamily="2" charset="0"/>
              </a:rPr>
              <a:t>- Cách xử lí</a:t>
            </a:r>
            <a:r>
              <a:rPr lang="vi-VN" sz="2800" b="1" dirty="0" smtClean="0">
                <a:solidFill>
                  <a:srgbClr val="FF0000"/>
                </a:solidFill>
                <a:effectLst/>
                <a:latin typeface="Nunito Black" pitchFamily="2" charset="0"/>
              </a:rPr>
              <a:t>:</a:t>
            </a:r>
            <a:endParaRPr lang="vi-VN" sz="2800" b="1" dirty="0">
              <a:solidFill>
                <a:srgbClr val="FF0000"/>
              </a:solidFill>
              <a:effectLst/>
              <a:latin typeface="Nunito Black" pitchFamily="2" charset="0"/>
            </a:endParaRPr>
          </a:p>
        </p:txBody>
      </p:sp>
      <p:sp>
        <p:nvSpPr>
          <p:cNvPr id="4" name="TextBox 3">
            <a:extLst>
              <a:ext uri="{FF2B5EF4-FFF2-40B4-BE49-F238E27FC236}">
                <a16:creationId xmlns:a16="http://schemas.microsoft.com/office/drawing/2014/main" xmlns="" id="{89655491-8325-03A3-3BDB-924AA2C43C2B}"/>
              </a:ext>
            </a:extLst>
          </p:cNvPr>
          <p:cNvSpPr txBox="1"/>
          <p:nvPr/>
        </p:nvSpPr>
        <p:spPr>
          <a:xfrm>
            <a:off x="457200" y="997297"/>
            <a:ext cx="4343400" cy="1384995"/>
          </a:xfrm>
          <a:prstGeom prst="rect">
            <a:avLst/>
          </a:prstGeom>
          <a:solidFill>
            <a:srgbClr val="FFFF66"/>
          </a:solidFill>
        </p:spPr>
        <p:txBody>
          <a:bodyPr wrap="square">
            <a:spAutoFit/>
          </a:bodyPr>
          <a:lstStyle/>
          <a:p>
            <a:pPr marL="0" marR="0" algn="just">
              <a:spcBef>
                <a:spcPts val="0"/>
              </a:spcBef>
              <a:spcAft>
                <a:spcPts val="80"/>
              </a:spcAft>
            </a:pPr>
            <a:r>
              <a:rPr lang="vi-VN" sz="2800" b="1" i="1" dirty="0" smtClean="0">
                <a:solidFill>
                  <a:srgbClr val="0070C0"/>
                </a:solidFill>
                <a:effectLst/>
                <a:latin typeface="Open Sans" panose="020B0606030504020204" pitchFamily="34" charset="0"/>
              </a:rPr>
              <a:t>+ </a:t>
            </a:r>
            <a:r>
              <a:rPr lang="vi-VN" sz="2800" b="1" i="1" dirty="0">
                <a:solidFill>
                  <a:srgbClr val="0070C0"/>
                </a:solidFill>
                <a:effectLst/>
                <a:latin typeface="Open Sans" panose="020B0606030504020204" pitchFamily="34" charset="0"/>
              </a:rPr>
              <a:t>Thoát hiểm bằng cầu thang bộ. Không thoát hiểm bằng thang </a:t>
            </a:r>
            <a:r>
              <a:rPr lang="vi-VN" sz="2800" b="1" i="1" dirty="0" smtClean="0">
                <a:solidFill>
                  <a:srgbClr val="0070C0"/>
                </a:solidFill>
                <a:effectLst/>
                <a:latin typeface="Open Sans" panose="020B0606030504020204" pitchFamily="34" charset="0"/>
              </a:rPr>
              <a:t>máy</a:t>
            </a:r>
            <a:endParaRPr lang="vi-VN" sz="2800" b="1" i="1" dirty="0">
              <a:solidFill>
                <a:srgbClr val="0070C0"/>
              </a:solidFill>
              <a:effectLst/>
              <a:latin typeface="Open Sans" panose="020B0606030504020204" pitchFamily="34" charset="0"/>
            </a:endParaRPr>
          </a:p>
        </p:txBody>
      </p:sp>
      <p:sp>
        <p:nvSpPr>
          <p:cNvPr id="6" name="TextBox 5">
            <a:extLst>
              <a:ext uri="{FF2B5EF4-FFF2-40B4-BE49-F238E27FC236}">
                <a16:creationId xmlns:a16="http://schemas.microsoft.com/office/drawing/2014/main" xmlns="" id="{89655491-8325-03A3-3BDB-924AA2C43C2B}"/>
              </a:ext>
            </a:extLst>
          </p:cNvPr>
          <p:cNvSpPr txBox="1"/>
          <p:nvPr/>
        </p:nvSpPr>
        <p:spPr>
          <a:xfrm>
            <a:off x="457200" y="2533081"/>
            <a:ext cx="4343400" cy="1384995"/>
          </a:xfrm>
          <a:prstGeom prst="rect">
            <a:avLst/>
          </a:prstGeom>
          <a:solidFill>
            <a:srgbClr val="FFFF66"/>
          </a:solidFill>
        </p:spPr>
        <p:txBody>
          <a:bodyPr wrap="square">
            <a:spAutoFit/>
          </a:bodyPr>
          <a:lstStyle/>
          <a:p>
            <a:pPr marL="0" marR="0" algn="just">
              <a:spcBef>
                <a:spcPts val="0"/>
              </a:spcBef>
              <a:spcAft>
                <a:spcPts val="80"/>
              </a:spcAft>
            </a:pPr>
            <a:r>
              <a:rPr lang="vi-VN" sz="2800" b="1" i="1" dirty="0" smtClean="0">
                <a:solidFill>
                  <a:srgbClr val="0070C0"/>
                </a:solidFill>
                <a:effectLst/>
                <a:latin typeface="Open Sans" panose="020B0606030504020204" pitchFamily="34" charset="0"/>
              </a:rPr>
              <a:t>+ </a:t>
            </a:r>
            <a:r>
              <a:rPr lang="vi-VN" sz="2800" b="1" i="1" dirty="0">
                <a:solidFill>
                  <a:srgbClr val="0070C0"/>
                </a:solidFill>
                <a:effectLst/>
                <a:latin typeface="Open Sans" panose="020B0606030504020204" pitchFamily="34" charset="0"/>
              </a:rPr>
              <a:t>Chạy ra ban công kêu cứu để mọi người giúp đỡ, gọi 114</a:t>
            </a:r>
            <a:r>
              <a:rPr lang="vi-VN" sz="2800" b="1" i="1" dirty="0" smtClean="0">
                <a:solidFill>
                  <a:srgbClr val="0070C0"/>
                </a:solidFill>
                <a:effectLst/>
                <a:latin typeface="Open Sans" panose="020B0606030504020204" pitchFamily="34" charset="0"/>
              </a:rPr>
              <a:t>.</a:t>
            </a:r>
            <a:endParaRPr lang="vi-VN" sz="2800" b="1" i="1" dirty="0">
              <a:solidFill>
                <a:srgbClr val="0070C0"/>
              </a:solidFill>
              <a:effectLst/>
              <a:latin typeface="Open Sans" panose="020B0606030504020204" pitchFamily="34" charset="0"/>
            </a:endParaRPr>
          </a:p>
        </p:txBody>
      </p:sp>
      <p:sp>
        <p:nvSpPr>
          <p:cNvPr id="7" name="TextBox 6">
            <a:extLst>
              <a:ext uri="{FF2B5EF4-FFF2-40B4-BE49-F238E27FC236}">
                <a16:creationId xmlns:a16="http://schemas.microsoft.com/office/drawing/2014/main" xmlns="" id="{89655491-8325-03A3-3BDB-924AA2C43C2B}"/>
              </a:ext>
            </a:extLst>
          </p:cNvPr>
          <p:cNvSpPr txBox="1"/>
          <p:nvPr/>
        </p:nvSpPr>
        <p:spPr>
          <a:xfrm>
            <a:off x="460248" y="4068865"/>
            <a:ext cx="4343400" cy="954107"/>
          </a:xfrm>
          <a:prstGeom prst="rect">
            <a:avLst/>
          </a:prstGeom>
          <a:solidFill>
            <a:srgbClr val="FFFF66"/>
          </a:solidFill>
        </p:spPr>
        <p:txBody>
          <a:bodyPr wrap="square">
            <a:spAutoFit/>
          </a:bodyPr>
          <a:lstStyle/>
          <a:p>
            <a:pPr marL="0" marR="0" algn="just">
              <a:spcBef>
                <a:spcPts val="0"/>
              </a:spcBef>
              <a:spcAft>
                <a:spcPts val="80"/>
              </a:spcAft>
            </a:pPr>
            <a:r>
              <a:rPr lang="vi-VN" sz="2800" b="1" i="1" dirty="0" smtClean="0">
                <a:solidFill>
                  <a:srgbClr val="0070C0"/>
                </a:solidFill>
                <a:effectLst/>
                <a:latin typeface="Open Sans" panose="020B0606030504020204" pitchFamily="34" charset="0"/>
              </a:rPr>
              <a:t>+ </a:t>
            </a:r>
            <a:r>
              <a:rPr lang="vi-VN" sz="2800" b="1" i="1" dirty="0">
                <a:solidFill>
                  <a:srgbClr val="0070C0"/>
                </a:solidFill>
                <a:effectLst/>
                <a:latin typeface="Open Sans" panose="020B0606030504020204" pitchFamily="34" charset="0"/>
              </a:rPr>
              <a:t>Dùng khăn ướt thấm nước bịt mồm và mũi</a:t>
            </a:r>
            <a:r>
              <a:rPr lang="vi-VN" sz="2800" b="1" i="1" dirty="0" smtClean="0">
                <a:solidFill>
                  <a:srgbClr val="0070C0"/>
                </a:solidFill>
                <a:effectLst/>
                <a:latin typeface="Open Sans" panose="020B0606030504020204" pitchFamily="34" charset="0"/>
              </a:rPr>
              <a:t>.</a:t>
            </a:r>
            <a:endParaRPr lang="vi-VN" sz="2800" b="1" i="1" dirty="0">
              <a:solidFill>
                <a:srgbClr val="0070C0"/>
              </a:solidFill>
              <a:effectLst/>
              <a:latin typeface="Open Sans" panose="020B0606030504020204" pitchFamily="34" charset="0"/>
            </a:endParaRPr>
          </a:p>
        </p:txBody>
      </p:sp>
      <p:sp>
        <p:nvSpPr>
          <p:cNvPr id="8" name="TextBox 7">
            <a:extLst>
              <a:ext uri="{FF2B5EF4-FFF2-40B4-BE49-F238E27FC236}">
                <a16:creationId xmlns:a16="http://schemas.microsoft.com/office/drawing/2014/main" xmlns="" id="{89655491-8325-03A3-3BDB-924AA2C43C2B}"/>
              </a:ext>
            </a:extLst>
          </p:cNvPr>
          <p:cNvSpPr txBox="1"/>
          <p:nvPr/>
        </p:nvSpPr>
        <p:spPr>
          <a:xfrm>
            <a:off x="457200" y="5210337"/>
            <a:ext cx="4343400" cy="954107"/>
          </a:xfrm>
          <a:prstGeom prst="rect">
            <a:avLst/>
          </a:prstGeom>
          <a:solidFill>
            <a:srgbClr val="99FF66"/>
          </a:solidFill>
        </p:spPr>
        <p:txBody>
          <a:bodyPr wrap="square">
            <a:spAutoFit/>
          </a:bodyPr>
          <a:lstStyle/>
          <a:p>
            <a:pPr marL="0" marR="0" algn="just">
              <a:spcBef>
                <a:spcPts val="0"/>
              </a:spcBef>
              <a:spcAft>
                <a:spcPts val="80"/>
              </a:spcAft>
            </a:pPr>
            <a:r>
              <a:rPr lang="vi-VN" sz="2800" b="1" dirty="0" smtClean="0">
                <a:solidFill>
                  <a:srgbClr val="FF0000"/>
                </a:solidFill>
                <a:effectLst/>
                <a:latin typeface="Nunito Black" pitchFamily="2" charset="0"/>
              </a:rPr>
              <a:t>- </a:t>
            </a:r>
            <a:r>
              <a:rPr lang="vi-VN" sz="2800" b="1" dirty="0">
                <a:solidFill>
                  <a:srgbClr val="FF0000"/>
                </a:solidFill>
                <a:effectLst/>
                <a:latin typeface="Nunito Black" pitchFamily="2" charset="0"/>
              </a:rPr>
              <a:t>Học sinh thực hành xử lí tình huống.</a:t>
            </a:r>
          </a:p>
        </p:txBody>
      </p:sp>
    </p:spTree>
    <p:extLst>
      <p:ext uri="{BB962C8B-B14F-4D97-AF65-F5344CB8AC3E}">
        <p14:creationId xmlns:p14="http://schemas.microsoft.com/office/powerpoint/2010/main" val="36847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1000"/>
                                        <p:tgtEl>
                                          <p:spTgt spid="7"/>
                                        </p:tgtEl>
                                      </p:cBhvr>
                                    </p:animEffect>
                                    <p:anim calcmode="lin" valueType="num">
                                      <p:cBhvr>
                                        <p:cTn id="34" dur="1000" fill="hold"/>
                                        <p:tgtEl>
                                          <p:spTgt spid="7"/>
                                        </p:tgtEl>
                                        <p:attrNameLst>
                                          <p:attrName>ppt_x</p:attrName>
                                        </p:attrNameLst>
                                      </p:cBhvr>
                                      <p:tavLst>
                                        <p:tav tm="0">
                                          <p:val>
                                            <p:strVal val="#ppt_x"/>
                                          </p:val>
                                        </p:tav>
                                        <p:tav tm="100000">
                                          <p:val>
                                            <p:strVal val="#ppt_x"/>
                                          </p:val>
                                        </p:tav>
                                      </p:tavLst>
                                    </p:anim>
                                    <p:anim calcmode="lin" valueType="num">
                                      <p:cBhvr>
                                        <p:cTn id="3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A1C082F0-B768-7610-5683-FB96B2CFBAB0}"/>
              </a:ext>
            </a:extLst>
          </p:cNvPr>
          <p:cNvSpPr txBox="1"/>
          <p:nvPr/>
        </p:nvSpPr>
        <p:spPr>
          <a:xfrm>
            <a:off x="304800" y="76200"/>
            <a:ext cx="5486400" cy="523220"/>
          </a:xfrm>
          <a:prstGeom prst="rect">
            <a:avLst/>
          </a:prstGeom>
          <a:solidFill>
            <a:srgbClr val="FFFFCC"/>
          </a:solidFill>
        </p:spPr>
        <p:txBody>
          <a:bodyPr wrap="square">
            <a:spAutoFit/>
          </a:bodyPr>
          <a:lstStyle/>
          <a:p>
            <a:pPr marL="0" marR="0" algn="just">
              <a:spcBef>
                <a:spcPts val="0"/>
              </a:spcBef>
              <a:spcAft>
                <a:spcPts val="80"/>
              </a:spcAft>
            </a:pPr>
            <a:r>
              <a:rPr lang="en-US" sz="2800" b="1" i="0" dirty="0">
                <a:solidFill>
                  <a:srgbClr val="FF0000"/>
                </a:solidFill>
                <a:effectLst/>
                <a:latin typeface="Open Sans" panose="020B0606030504020204" pitchFamily="34" charset="0"/>
              </a:rPr>
              <a:t>3.</a:t>
            </a:r>
            <a:r>
              <a:rPr lang="en-US" sz="2800" b="1" i="0" dirty="0">
                <a:solidFill>
                  <a:srgbClr val="212529"/>
                </a:solidFill>
                <a:effectLst/>
                <a:latin typeface="Open Sans" panose="020B0606030504020204" pitchFamily="34" charset="0"/>
              </a:rPr>
              <a:t> </a:t>
            </a:r>
            <a:r>
              <a:rPr lang="en-US" sz="2800" b="0" i="0" dirty="0" err="1">
                <a:solidFill>
                  <a:srgbClr val="212529"/>
                </a:solidFill>
                <a:effectLst/>
                <a:latin typeface="Nunito Black" pitchFamily="2" charset="0"/>
              </a:rPr>
              <a:t>Sau</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khi</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thực</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hành</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em</a:t>
            </a:r>
            <a:r>
              <a:rPr lang="en-US" sz="2800" b="0" i="0" dirty="0">
                <a:solidFill>
                  <a:srgbClr val="212529"/>
                </a:solidFill>
                <a:effectLst/>
                <a:latin typeface="Nunito Black" pitchFamily="2" charset="0"/>
              </a:rPr>
              <a:t> </a:t>
            </a:r>
            <a:r>
              <a:rPr lang="en-US" sz="2800" b="0" i="0" dirty="0" err="1">
                <a:solidFill>
                  <a:srgbClr val="212529"/>
                </a:solidFill>
                <a:effectLst/>
                <a:latin typeface="Nunito Black" pitchFamily="2" charset="0"/>
              </a:rPr>
              <a:t>hãy</a:t>
            </a:r>
            <a:r>
              <a:rPr lang="en-US" sz="2800" b="0" i="0" dirty="0">
                <a:solidFill>
                  <a:srgbClr val="212529"/>
                </a:solidFill>
                <a:effectLst/>
                <a:latin typeface="Nunito Black" pitchFamily="2" charset="0"/>
              </a:rPr>
              <a:t>:</a:t>
            </a:r>
          </a:p>
        </p:txBody>
      </p:sp>
      <p:grpSp>
        <p:nvGrpSpPr>
          <p:cNvPr id="4" name="Group 3"/>
          <p:cNvGrpSpPr/>
          <p:nvPr/>
        </p:nvGrpSpPr>
        <p:grpSpPr>
          <a:xfrm>
            <a:off x="1981200" y="533400"/>
            <a:ext cx="7696200" cy="6414894"/>
            <a:chOff x="457200" y="1219200"/>
            <a:chExt cx="6918806" cy="6110094"/>
          </a:xfrm>
        </p:grpSpPr>
        <p:pic>
          <p:nvPicPr>
            <p:cNvPr id="2" name="Picture 1"/>
            <p:cNvPicPr>
              <a:picLocks noChangeAspect="1"/>
            </p:cNvPicPr>
            <p:nvPr/>
          </p:nvPicPr>
          <p:blipFill>
            <a:blip r:embed="rId3"/>
            <a:stretch>
              <a:fillRect/>
            </a:stretch>
          </p:blipFill>
          <p:spPr>
            <a:xfrm>
              <a:off x="457200" y="1219200"/>
              <a:ext cx="6918806" cy="6110094"/>
            </a:xfrm>
            <a:prstGeom prst="rect">
              <a:avLst/>
            </a:prstGeom>
          </p:spPr>
        </p:pic>
        <p:sp>
          <p:nvSpPr>
            <p:cNvPr id="6" name="TextBox 5">
              <a:extLst>
                <a:ext uri="{FF2B5EF4-FFF2-40B4-BE49-F238E27FC236}">
                  <a16:creationId xmlns:a16="http://schemas.microsoft.com/office/drawing/2014/main" xmlns="" id="{ED8D8C37-E066-4098-97D1-D04E535CA2D6}"/>
                </a:ext>
              </a:extLst>
            </p:cNvPr>
            <p:cNvSpPr txBox="1"/>
            <p:nvPr/>
          </p:nvSpPr>
          <p:spPr>
            <a:xfrm>
              <a:off x="1484745" y="1732157"/>
              <a:ext cx="4452698" cy="1741816"/>
            </a:xfrm>
            <a:prstGeom prst="rect">
              <a:avLst/>
            </a:prstGeom>
            <a:noFill/>
          </p:spPr>
          <p:txBody>
            <a:bodyPr wrap="square">
              <a:spAutoFit/>
            </a:bodyPr>
            <a:lstStyle/>
            <a:p>
              <a:pPr marL="0" marR="0" algn="just">
                <a:spcBef>
                  <a:spcPts val="0"/>
                </a:spcBef>
                <a:spcAft>
                  <a:spcPts val="80"/>
                </a:spcAft>
              </a:pPr>
              <a:r>
                <a:rPr lang="en-US" sz="2800" b="1" i="0" dirty="0">
                  <a:solidFill>
                    <a:schemeClr val="bg1"/>
                  </a:solidFill>
                  <a:effectLst/>
                  <a:latin typeface="Nunito Black" pitchFamily="2" charset="0"/>
                </a:rPr>
                <a:t>- </a:t>
              </a:r>
              <a:r>
                <a:rPr lang="en-US" sz="2800" b="1" i="0" dirty="0" err="1">
                  <a:solidFill>
                    <a:schemeClr val="bg1"/>
                  </a:solidFill>
                  <a:effectLst/>
                  <a:latin typeface="Nunito Black" pitchFamily="2" charset="0"/>
                </a:rPr>
                <a:t>Nhận</a:t>
              </a:r>
              <a:r>
                <a:rPr lang="en-US" sz="2800" b="1" i="0" dirty="0">
                  <a:solidFill>
                    <a:schemeClr val="bg1"/>
                  </a:solidFill>
                  <a:effectLst/>
                  <a:latin typeface="Nunito Black" pitchFamily="2" charset="0"/>
                </a:rPr>
                <a:t> </a:t>
              </a:r>
              <a:r>
                <a:rPr lang="en-US" sz="2800" b="1" i="0" dirty="0" err="1">
                  <a:solidFill>
                    <a:schemeClr val="bg1"/>
                  </a:solidFill>
                  <a:effectLst/>
                  <a:latin typeface="Nunito Black" pitchFamily="2" charset="0"/>
                </a:rPr>
                <a:t>xét</a:t>
              </a:r>
              <a:r>
                <a:rPr lang="en-US" sz="2800" b="1" i="0" dirty="0">
                  <a:solidFill>
                    <a:schemeClr val="bg1"/>
                  </a:solidFill>
                  <a:effectLst/>
                  <a:latin typeface="Nunito Black" pitchFamily="2" charset="0"/>
                </a:rPr>
                <a:t> </a:t>
              </a:r>
              <a:r>
                <a:rPr lang="en-US" sz="2800" b="1" i="0" dirty="0" err="1">
                  <a:solidFill>
                    <a:schemeClr val="bg1"/>
                  </a:solidFill>
                  <a:effectLst/>
                  <a:latin typeface="Nunito Black" pitchFamily="2" charset="0"/>
                </a:rPr>
                <a:t>cách</a:t>
              </a:r>
              <a:r>
                <a:rPr lang="en-US" sz="2800" b="1" i="0" dirty="0">
                  <a:solidFill>
                    <a:schemeClr val="bg1"/>
                  </a:solidFill>
                  <a:effectLst/>
                  <a:latin typeface="Nunito Black" pitchFamily="2" charset="0"/>
                </a:rPr>
                <a:t> </a:t>
              </a:r>
              <a:r>
                <a:rPr lang="en-US" sz="2800" b="1" i="0" dirty="0" err="1">
                  <a:solidFill>
                    <a:schemeClr val="bg1"/>
                  </a:solidFill>
                  <a:effectLst/>
                  <a:latin typeface="Nunito Black" pitchFamily="2" charset="0"/>
                </a:rPr>
                <a:t>xử</a:t>
              </a:r>
              <a:r>
                <a:rPr lang="en-US" sz="2800" b="1" i="0" dirty="0">
                  <a:solidFill>
                    <a:schemeClr val="bg1"/>
                  </a:solidFill>
                  <a:effectLst/>
                  <a:latin typeface="Nunito Black" pitchFamily="2" charset="0"/>
                </a:rPr>
                <a:t> </a:t>
              </a:r>
              <a:r>
                <a:rPr lang="en-US" sz="2800" b="1" i="0" dirty="0" err="1">
                  <a:solidFill>
                    <a:schemeClr val="bg1"/>
                  </a:solidFill>
                  <a:effectLst/>
                  <a:latin typeface="Nunito Black" pitchFamily="2" charset="0"/>
                </a:rPr>
                <a:t>lí</a:t>
              </a:r>
              <a:r>
                <a:rPr lang="en-US" sz="2800" b="1" i="0" dirty="0">
                  <a:solidFill>
                    <a:schemeClr val="bg1"/>
                  </a:solidFill>
                  <a:effectLst/>
                  <a:latin typeface="Nunito Black" pitchFamily="2" charset="0"/>
                </a:rPr>
                <a:t> </a:t>
              </a:r>
              <a:r>
                <a:rPr lang="en-US" sz="2800" b="1" i="0" dirty="0" err="1">
                  <a:solidFill>
                    <a:schemeClr val="bg1"/>
                  </a:solidFill>
                  <a:effectLst/>
                  <a:latin typeface="Nunito Black" pitchFamily="2" charset="0"/>
                </a:rPr>
                <a:t>của</a:t>
              </a:r>
              <a:r>
                <a:rPr lang="en-US" sz="2800" b="1" i="0" dirty="0">
                  <a:solidFill>
                    <a:schemeClr val="bg1"/>
                  </a:solidFill>
                  <a:effectLst/>
                  <a:latin typeface="Nunito Black" pitchFamily="2" charset="0"/>
                </a:rPr>
                <a:t> </a:t>
              </a:r>
              <a:r>
                <a:rPr lang="en-US" sz="2800" b="1" i="0" dirty="0" err="1">
                  <a:solidFill>
                    <a:schemeClr val="bg1"/>
                  </a:solidFill>
                  <a:effectLst/>
                  <a:latin typeface="Nunito Black" pitchFamily="2" charset="0"/>
                </a:rPr>
                <a:t>các</a:t>
              </a:r>
              <a:r>
                <a:rPr lang="en-US" sz="2800" b="1" i="0" dirty="0">
                  <a:solidFill>
                    <a:schemeClr val="bg1"/>
                  </a:solidFill>
                  <a:effectLst/>
                  <a:latin typeface="Nunito Black" pitchFamily="2" charset="0"/>
                </a:rPr>
                <a:t> </a:t>
              </a:r>
              <a:r>
                <a:rPr lang="en-US" sz="2800" b="1" i="0" dirty="0" err="1">
                  <a:solidFill>
                    <a:schemeClr val="bg1"/>
                  </a:solidFill>
                  <a:effectLst/>
                  <a:latin typeface="Nunito Black" pitchFamily="2" charset="0"/>
                </a:rPr>
                <a:t>bạn</a:t>
              </a:r>
              <a:r>
                <a:rPr lang="en-US" sz="2800" b="1" i="0" dirty="0">
                  <a:solidFill>
                    <a:schemeClr val="bg1"/>
                  </a:solidFill>
                  <a:effectLst/>
                  <a:latin typeface="Nunito Black" pitchFamily="2" charset="0"/>
                </a:rPr>
                <a:t>.</a:t>
              </a:r>
            </a:p>
            <a:p>
              <a:pPr marL="0" marR="0" algn="just">
                <a:spcBef>
                  <a:spcPts val="0"/>
                </a:spcBef>
                <a:spcAft>
                  <a:spcPts val="80"/>
                </a:spcAft>
              </a:pPr>
              <a:r>
                <a:rPr lang="en-US" sz="2800" b="1" i="0" dirty="0">
                  <a:solidFill>
                    <a:schemeClr val="bg1"/>
                  </a:solidFill>
                  <a:effectLst/>
                  <a:latin typeface="Nunito Black" pitchFamily="2" charset="0"/>
                </a:rPr>
                <a:t>- </a:t>
              </a:r>
              <a:r>
                <a:rPr lang="en-US" sz="2800" b="1" i="0" dirty="0" err="1">
                  <a:solidFill>
                    <a:schemeClr val="bg1"/>
                  </a:solidFill>
                  <a:effectLst/>
                  <a:latin typeface="Nunito Black" pitchFamily="2" charset="0"/>
                </a:rPr>
                <a:t>Đề</a:t>
              </a:r>
              <a:r>
                <a:rPr lang="en-US" sz="2800" b="1" i="0" dirty="0">
                  <a:solidFill>
                    <a:schemeClr val="bg1"/>
                  </a:solidFill>
                  <a:effectLst/>
                  <a:latin typeface="Nunito Black" pitchFamily="2" charset="0"/>
                </a:rPr>
                <a:t> </a:t>
              </a:r>
              <a:r>
                <a:rPr lang="en-US" sz="2800" b="1" i="0" dirty="0" err="1">
                  <a:solidFill>
                    <a:schemeClr val="bg1"/>
                  </a:solidFill>
                  <a:effectLst/>
                  <a:latin typeface="Nunito Black" pitchFamily="2" charset="0"/>
                </a:rPr>
                <a:t>xuất</a:t>
              </a:r>
              <a:r>
                <a:rPr lang="en-US" sz="2800" b="1" i="0" dirty="0">
                  <a:solidFill>
                    <a:schemeClr val="bg1"/>
                  </a:solidFill>
                  <a:effectLst/>
                  <a:latin typeface="Nunito Black" pitchFamily="2" charset="0"/>
                </a:rPr>
                <a:t> </a:t>
              </a:r>
              <a:r>
                <a:rPr lang="en-US" sz="2800" b="1" i="0" dirty="0" err="1">
                  <a:solidFill>
                    <a:schemeClr val="bg1"/>
                  </a:solidFill>
                  <a:effectLst/>
                  <a:latin typeface="Nunito Black" pitchFamily="2" charset="0"/>
                </a:rPr>
                <a:t>cách</a:t>
              </a:r>
              <a:r>
                <a:rPr lang="en-US" sz="2800" b="1" i="0" dirty="0">
                  <a:solidFill>
                    <a:schemeClr val="bg1"/>
                  </a:solidFill>
                  <a:effectLst/>
                  <a:latin typeface="Nunito Black" pitchFamily="2" charset="0"/>
                </a:rPr>
                <a:t> </a:t>
              </a:r>
              <a:r>
                <a:rPr lang="en-US" sz="2800" b="1" i="0" dirty="0" err="1">
                  <a:solidFill>
                    <a:schemeClr val="bg1"/>
                  </a:solidFill>
                  <a:effectLst/>
                  <a:latin typeface="Nunito Black" pitchFamily="2" charset="0"/>
                </a:rPr>
                <a:t>xử</a:t>
              </a:r>
              <a:r>
                <a:rPr lang="en-US" sz="2800" b="1" i="0" dirty="0">
                  <a:solidFill>
                    <a:schemeClr val="bg1"/>
                  </a:solidFill>
                  <a:effectLst/>
                  <a:latin typeface="Nunito Black" pitchFamily="2" charset="0"/>
                </a:rPr>
                <a:t> </a:t>
              </a:r>
              <a:r>
                <a:rPr lang="en-US" sz="2800" b="1" i="0" dirty="0" err="1">
                  <a:solidFill>
                    <a:schemeClr val="bg1"/>
                  </a:solidFill>
                  <a:effectLst/>
                  <a:latin typeface="Nunito Black" pitchFamily="2" charset="0"/>
                </a:rPr>
                <a:t>lí</a:t>
              </a:r>
              <a:r>
                <a:rPr lang="en-US" sz="2800" b="1" i="0" dirty="0">
                  <a:solidFill>
                    <a:schemeClr val="bg1"/>
                  </a:solidFill>
                  <a:effectLst/>
                  <a:latin typeface="Nunito Black" pitchFamily="2" charset="0"/>
                </a:rPr>
                <a:t> </a:t>
              </a:r>
              <a:r>
                <a:rPr lang="en-US" sz="2800" b="1" i="0" dirty="0" err="1">
                  <a:solidFill>
                    <a:schemeClr val="bg1"/>
                  </a:solidFill>
                  <a:effectLst/>
                  <a:latin typeface="Nunito Black" pitchFamily="2" charset="0"/>
                </a:rPr>
                <a:t>khác</a:t>
              </a:r>
              <a:r>
                <a:rPr lang="en-US" sz="2800" b="1" i="0" dirty="0">
                  <a:solidFill>
                    <a:schemeClr val="bg1"/>
                  </a:solidFill>
                  <a:effectLst/>
                  <a:latin typeface="Nunito Black" pitchFamily="2" charset="0"/>
                </a:rPr>
                <a:t> </a:t>
              </a:r>
              <a:r>
                <a:rPr lang="en-US" sz="2800" b="1" i="0" dirty="0" err="1">
                  <a:solidFill>
                    <a:schemeClr val="bg1"/>
                  </a:solidFill>
                  <a:effectLst/>
                  <a:latin typeface="Nunito Black" pitchFamily="2" charset="0"/>
                </a:rPr>
                <a:t>để</a:t>
              </a:r>
              <a:r>
                <a:rPr lang="en-US" sz="2800" b="1" i="0" dirty="0">
                  <a:solidFill>
                    <a:schemeClr val="bg1"/>
                  </a:solidFill>
                  <a:effectLst/>
                  <a:latin typeface="Nunito Black" pitchFamily="2" charset="0"/>
                </a:rPr>
                <a:t> </a:t>
              </a:r>
              <a:r>
                <a:rPr lang="en-US" sz="2800" b="1" i="0" dirty="0" err="1">
                  <a:solidFill>
                    <a:schemeClr val="bg1"/>
                  </a:solidFill>
                  <a:effectLst/>
                  <a:latin typeface="Nunito Black" pitchFamily="2" charset="0"/>
                </a:rPr>
                <a:t>đảm</a:t>
              </a:r>
              <a:r>
                <a:rPr lang="en-US" sz="2800" b="1" i="0" dirty="0">
                  <a:solidFill>
                    <a:schemeClr val="bg1"/>
                  </a:solidFill>
                  <a:effectLst/>
                  <a:latin typeface="Nunito Black" pitchFamily="2" charset="0"/>
                </a:rPr>
                <a:t> </a:t>
              </a:r>
              <a:r>
                <a:rPr lang="en-US" sz="2800" b="1" i="0" dirty="0" err="1">
                  <a:solidFill>
                    <a:schemeClr val="bg1"/>
                  </a:solidFill>
                  <a:effectLst/>
                  <a:latin typeface="Nunito Black" pitchFamily="2" charset="0"/>
                </a:rPr>
                <a:t>bảo</a:t>
              </a:r>
              <a:r>
                <a:rPr lang="en-US" sz="2800" b="1" i="0" dirty="0">
                  <a:solidFill>
                    <a:schemeClr val="bg1"/>
                  </a:solidFill>
                  <a:effectLst/>
                  <a:latin typeface="Nunito Black" pitchFamily="2" charset="0"/>
                </a:rPr>
                <a:t> an </a:t>
              </a:r>
              <a:r>
                <a:rPr lang="en-US" sz="2800" b="1" i="0" dirty="0" err="1">
                  <a:solidFill>
                    <a:schemeClr val="bg1"/>
                  </a:solidFill>
                  <a:effectLst/>
                  <a:latin typeface="Nunito Black" pitchFamily="2" charset="0"/>
                </a:rPr>
                <a:t>toàn</a:t>
              </a:r>
              <a:r>
                <a:rPr lang="en-US" sz="2800" b="1" i="0" dirty="0">
                  <a:solidFill>
                    <a:schemeClr val="bg1"/>
                  </a:solidFill>
                  <a:effectLst/>
                  <a:latin typeface="Nunito Black" pitchFamily="2" charset="0"/>
                </a:rPr>
                <a:t>.</a:t>
              </a:r>
            </a:p>
          </p:txBody>
        </p:sp>
      </p:grpSp>
    </p:spTree>
    <p:extLst>
      <p:ext uri="{BB962C8B-B14F-4D97-AF65-F5344CB8AC3E}">
        <p14:creationId xmlns:p14="http://schemas.microsoft.com/office/powerpoint/2010/main" val="79962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xmlns="" id="{C6258C25-9AC4-F6CB-0E86-31EDD3BE5F65}"/>
              </a:ext>
            </a:extLst>
          </p:cNvPr>
          <p:cNvPicPr>
            <a:picLocks noChangeAspect="1"/>
          </p:cNvPicPr>
          <p:nvPr/>
        </p:nvPicPr>
        <p:blipFill rotWithShape="1">
          <a:blip r:embed="rId2">
            <a:alphaModFix amt="35000"/>
          </a:blip>
          <a:srcRect l="7991" r="4871" b="-1"/>
          <a:stretch/>
        </p:blipFill>
        <p:spPr>
          <a:xfrm>
            <a:off x="-1" y="-30"/>
            <a:ext cx="12192000" cy="6855958"/>
          </a:xfrm>
          <a:prstGeom prst="rect">
            <a:avLst/>
          </a:prstGeom>
        </p:spPr>
      </p:pic>
      <p:sp>
        <p:nvSpPr>
          <p:cNvPr id="6" name="TextBox 5">
            <a:extLst>
              <a:ext uri="{FF2B5EF4-FFF2-40B4-BE49-F238E27FC236}">
                <a16:creationId xmlns:a16="http://schemas.microsoft.com/office/drawing/2014/main" xmlns="" id="{EF839EB8-8201-63F3-BBB7-AFBB0E77BB6D}"/>
              </a:ext>
            </a:extLst>
          </p:cNvPr>
          <p:cNvSpPr txBox="1"/>
          <p:nvPr/>
        </p:nvSpPr>
        <p:spPr>
          <a:xfrm>
            <a:off x="914400" y="3613254"/>
            <a:ext cx="4666470" cy="2076333"/>
          </a:xfrm>
          <a:prstGeom prst="rect">
            <a:avLst/>
          </a:prstGeom>
        </p:spPr>
        <p:txBody>
          <a:bodyPr vert="horz" lIns="91440" tIns="45720" rIns="91440" bIns="45720" rtlCol="0" anchor="t">
            <a:normAutofit/>
          </a:bodyPr>
          <a:lstStyle/>
          <a:p>
            <a:pPr defTabSz="914400">
              <a:lnSpc>
                <a:spcPct val="90000"/>
              </a:lnSpc>
              <a:spcBef>
                <a:spcPct val="0"/>
              </a:spcBef>
              <a:spcAft>
                <a:spcPts val="400"/>
              </a:spcAft>
            </a:pPr>
            <a:r>
              <a:rPr lang="en-US" sz="4800" kern="1200">
                <a:solidFill>
                  <a:srgbClr val="FFFF00"/>
                </a:solidFill>
                <a:latin typeface="Sigmar One" panose="00000500000000000000" pitchFamily="2" charset="0"/>
                <a:ea typeface="+mj-ea"/>
                <a:cs typeface="+mj-cs"/>
              </a:rPr>
              <a:t>Vận dụng</a:t>
            </a:r>
          </a:p>
          <a:p>
            <a:pPr indent="-152408" defTabSz="914400">
              <a:lnSpc>
                <a:spcPct val="90000"/>
              </a:lnSpc>
              <a:spcBef>
                <a:spcPct val="0"/>
              </a:spcBef>
              <a:spcAft>
                <a:spcPts val="400"/>
              </a:spcAft>
            </a:pPr>
            <a:endParaRPr lang="en-US" sz="4800" kern="1200">
              <a:solidFill>
                <a:srgbClr val="FFFF00"/>
              </a:solidFill>
              <a:latin typeface="Sigmar One" panose="00000500000000000000" pitchFamily="2" charset="0"/>
              <a:ea typeface="+mj-ea"/>
              <a:cs typeface="+mj-cs"/>
            </a:endParaRPr>
          </a:p>
        </p:txBody>
      </p:sp>
      <p:sp>
        <p:nvSpPr>
          <p:cNvPr id="4103" name="Freeform: Shape 4102">
            <a:extLst>
              <a:ext uri="{FF2B5EF4-FFF2-40B4-BE49-F238E27FC236}">
                <a16:creationId xmlns:a16="http://schemas.microsoft.com/office/drawing/2014/main" xmlns="" id="{BCC55ACC-A2F6-403C-A3A4-D59B3734D4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xmlns="" id="{88BF58B1-51D1-8840-56B3-0104E0486E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6" r="22533" b="10866"/>
          <a:stretch/>
        </p:blipFill>
        <p:spPr bwMode="auto">
          <a:xfrm>
            <a:off x="6021086" y="544805"/>
            <a:ext cx="6170914" cy="5627396"/>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22368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CA0E28F7-C2FC-6CA9-E824-0E775DE5C238}"/>
              </a:ext>
            </a:extLst>
          </p:cNvPr>
          <p:cNvSpPr txBox="1"/>
          <p:nvPr/>
        </p:nvSpPr>
        <p:spPr>
          <a:xfrm>
            <a:off x="7188052" y="3200400"/>
            <a:ext cx="4574986" cy="1244073"/>
          </a:xfrm>
          <a:prstGeom prst="rect">
            <a:avLst/>
          </a:prstGeom>
        </p:spPr>
        <p:txBody>
          <a:bodyPr vert="horz" lIns="91440" tIns="45720" rIns="91440" bIns="45720" rtlCol="0" anchor="b">
            <a:normAutofit/>
          </a:bodyPr>
          <a:lstStyle/>
          <a:p>
            <a:pPr indent="-152408" defTabSz="914400">
              <a:lnSpc>
                <a:spcPct val="90000"/>
              </a:lnSpc>
              <a:spcBef>
                <a:spcPct val="0"/>
              </a:spcBef>
              <a:spcAft>
                <a:spcPts val="400"/>
              </a:spcAft>
            </a:pPr>
            <a:r>
              <a:rPr lang="en-US" sz="5400">
                <a:solidFill>
                  <a:srgbClr val="FFFF00"/>
                </a:solidFill>
                <a:latin typeface="Sigmar One" panose="00000500000000000000" pitchFamily="2" charset="0"/>
                <a:ea typeface="+mj-ea"/>
                <a:cs typeface="+mj-cs"/>
              </a:rPr>
              <a:t>Khởi động</a:t>
            </a:r>
          </a:p>
        </p:txBody>
      </p:sp>
      <p:sp>
        <p:nvSpPr>
          <p:cNvPr id="2055" name="Freeform: Shape 2054">
            <a:extLst>
              <a:ext uri="{FF2B5EF4-FFF2-40B4-BE49-F238E27FC236}">
                <a16:creationId xmlns:a16="http://schemas.microsoft.com/office/drawing/2014/main" xmlns="" id="{E49CC64F-7275-4E33-961B-0C5CDC43987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50" name="Picture 2">
            <a:extLst>
              <a:ext uri="{FF2B5EF4-FFF2-40B4-BE49-F238E27FC236}">
                <a16:creationId xmlns:a16="http://schemas.microsoft.com/office/drawing/2014/main" xmlns="" id="{2ED3B14D-D14C-A956-6CF0-75446786F57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410" r="-1" b="11701"/>
          <a:stretch/>
        </p:blipFill>
        <p:spPr bwMode="auto">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223428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DB218C7-37B9-6326-3E45-DC3A84E883E7}"/>
              </a:ext>
            </a:extLst>
          </p:cNvPr>
          <p:cNvPicPr>
            <a:picLocks noChangeAspect="1"/>
          </p:cNvPicPr>
          <p:nvPr/>
        </p:nvPicPr>
        <p:blipFill>
          <a:blip r:embed="rId3"/>
          <a:stretch>
            <a:fillRect/>
          </a:stretch>
        </p:blipFill>
        <p:spPr>
          <a:xfrm>
            <a:off x="228600" y="228600"/>
            <a:ext cx="723900" cy="904875"/>
          </a:xfrm>
          <a:prstGeom prst="rect">
            <a:avLst/>
          </a:prstGeom>
        </p:spPr>
      </p:pic>
      <p:sp>
        <p:nvSpPr>
          <p:cNvPr id="7" name="TextBox 6">
            <a:extLst>
              <a:ext uri="{FF2B5EF4-FFF2-40B4-BE49-F238E27FC236}">
                <a16:creationId xmlns:a16="http://schemas.microsoft.com/office/drawing/2014/main" xmlns="" id="{D00BAB05-59E1-C271-008C-7ABC8647A896}"/>
              </a:ext>
            </a:extLst>
          </p:cNvPr>
          <p:cNvSpPr txBox="1"/>
          <p:nvPr/>
        </p:nvSpPr>
        <p:spPr>
          <a:xfrm>
            <a:off x="1790075" y="264826"/>
            <a:ext cx="8611849" cy="523220"/>
          </a:xfrm>
          <a:prstGeom prst="rect">
            <a:avLst/>
          </a:prstGeom>
          <a:noFill/>
        </p:spPr>
        <p:txBody>
          <a:bodyPr wrap="square">
            <a:spAutoFit/>
          </a:bodyPr>
          <a:lstStyle/>
          <a:p>
            <a:r>
              <a:rPr lang="vi-VN" sz="2800" b="1" i="0" dirty="0">
                <a:solidFill>
                  <a:srgbClr val="FF0000"/>
                </a:solidFill>
                <a:effectLst/>
                <a:latin typeface="Nunito Black" pitchFamily="2" charset="0"/>
              </a:rPr>
              <a:t>1</a:t>
            </a:r>
            <a:r>
              <a:rPr lang="en-US" sz="2800" b="1" i="0" dirty="0">
                <a:solidFill>
                  <a:srgbClr val="FF0000"/>
                </a:solidFill>
                <a:effectLst/>
                <a:latin typeface="Nunito Black" pitchFamily="2" charset="0"/>
              </a:rPr>
              <a:t>.</a:t>
            </a:r>
            <a:r>
              <a:rPr lang="vi-VN" sz="2800" b="0" i="0" dirty="0">
                <a:solidFill>
                  <a:srgbClr val="212529"/>
                </a:solidFill>
                <a:effectLst/>
                <a:latin typeface="Nunito Black" pitchFamily="2" charset="0"/>
              </a:rPr>
              <a:t> Em sẽ xử lý như thế nào trong tình huống sau?</a:t>
            </a:r>
            <a:endParaRPr lang="en-US" sz="2800" dirty="0">
              <a:latin typeface="Nunito Black" pitchFamily="2" charset="0"/>
            </a:endParaRPr>
          </a:p>
        </p:txBody>
      </p:sp>
      <p:pic>
        <p:nvPicPr>
          <p:cNvPr id="9" name="Picture 8">
            <a:extLst>
              <a:ext uri="{FF2B5EF4-FFF2-40B4-BE49-F238E27FC236}">
                <a16:creationId xmlns:a16="http://schemas.microsoft.com/office/drawing/2014/main" xmlns="" id="{0BB3C3ED-5F2D-6B22-AE02-46F9C25C8798}"/>
              </a:ext>
            </a:extLst>
          </p:cNvPr>
          <p:cNvPicPr>
            <a:picLocks noChangeAspect="1"/>
          </p:cNvPicPr>
          <p:nvPr/>
        </p:nvPicPr>
        <p:blipFill>
          <a:blip r:embed="rId4"/>
          <a:stretch>
            <a:fillRect/>
          </a:stretch>
        </p:blipFill>
        <p:spPr>
          <a:xfrm>
            <a:off x="2274835" y="788046"/>
            <a:ext cx="7824788" cy="3988648"/>
          </a:xfrm>
          <a:prstGeom prst="rect">
            <a:avLst/>
          </a:prstGeom>
        </p:spPr>
      </p:pic>
      <p:sp>
        <p:nvSpPr>
          <p:cNvPr id="11" name="TextBox 10">
            <a:extLst>
              <a:ext uri="{FF2B5EF4-FFF2-40B4-BE49-F238E27FC236}">
                <a16:creationId xmlns:a16="http://schemas.microsoft.com/office/drawing/2014/main" xmlns="" id="{8E67EE19-F9C8-81F2-B8A3-2E43A2467C89}"/>
              </a:ext>
            </a:extLst>
          </p:cNvPr>
          <p:cNvSpPr txBox="1"/>
          <p:nvPr/>
        </p:nvSpPr>
        <p:spPr>
          <a:xfrm>
            <a:off x="1981200" y="4776694"/>
            <a:ext cx="8876676" cy="1815882"/>
          </a:xfrm>
          <a:custGeom>
            <a:avLst/>
            <a:gdLst>
              <a:gd name="connsiteX0" fmla="*/ 0 w 8876676"/>
              <a:gd name="connsiteY0" fmla="*/ 334850 h 2009061"/>
              <a:gd name="connsiteX1" fmla="*/ 334850 w 8876676"/>
              <a:gd name="connsiteY1" fmla="*/ 0 h 2009061"/>
              <a:gd name="connsiteX2" fmla="*/ 854625 w 8876676"/>
              <a:gd name="connsiteY2" fmla="*/ 0 h 2009061"/>
              <a:gd name="connsiteX3" fmla="*/ 1456470 w 8876676"/>
              <a:gd name="connsiteY3" fmla="*/ 0 h 2009061"/>
              <a:gd name="connsiteX4" fmla="*/ 1894175 w 8876676"/>
              <a:gd name="connsiteY4" fmla="*/ 0 h 2009061"/>
              <a:gd name="connsiteX5" fmla="*/ 2578090 w 8876676"/>
              <a:gd name="connsiteY5" fmla="*/ 0 h 2009061"/>
              <a:gd name="connsiteX6" fmla="*/ 3426144 w 8876676"/>
              <a:gd name="connsiteY6" fmla="*/ 0 h 2009061"/>
              <a:gd name="connsiteX7" fmla="*/ 4274198 w 8876676"/>
              <a:gd name="connsiteY7" fmla="*/ 0 h 2009061"/>
              <a:gd name="connsiteX8" fmla="*/ 4958113 w 8876676"/>
              <a:gd name="connsiteY8" fmla="*/ 0 h 2009061"/>
              <a:gd name="connsiteX9" fmla="*/ 5724098 w 8876676"/>
              <a:gd name="connsiteY9" fmla="*/ 0 h 2009061"/>
              <a:gd name="connsiteX10" fmla="*/ 6243873 w 8876676"/>
              <a:gd name="connsiteY10" fmla="*/ 0 h 2009061"/>
              <a:gd name="connsiteX11" fmla="*/ 6927787 w 8876676"/>
              <a:gd name="connsiteY11" fmla="*/ 0 h 2009061"/>
              <a:gd name="connsiteX12" fmla="*/ 7775842 w 8876676"/>
              <a:gd name="connsiteY12" fmla="*/ 0 h 2009061"/>
              <a:gd name="connsiteX13" fmla="*/ 8541826 w 8876676"/>
              <a:gd name="connsiteY13" fmla="*/ 0 h 2009061"/>
              <a:gd name="connsiteX14" fmla="*/ 8876676 w 8876676"/>
              <a:gd name="connsiteY14" fmla="*/ 334850 h 2009061"/>
              <a:gd name="connsiteX15" fmla="*/ 8876676 w 8876676"/>
              <a:gd name="connsiteY15" fmla="*/ 1004531 h 2009061"/>
              <a:gd name="connsiteX16" fmla="*/ 8876676 w 8876676"/>
              <a:gd name="connsiteY16" fmla="*/ 1674211 h 2009061"/>
              <a:gd name="connsiteX17" fmla="*/ 8541826 w 8876676"/>
              <a:gd name="connsiteY17" fmla="*/ 2009061 h 2009061"/>
              <a:gd name="connsiteX18" fmla="*/ 7857911 w 8876676"/>
              <a:gd name="connsiteY18" fmla="*/ 2009061 h 2009061"/>
              <a:gd name="connsiteX19" fmla="*/ 7256066 w 8876676"/>
              <a:gd name="connsiteY19" fmla="*/ 2009061 h 2009061"/>
              <a:gd name="connsiteX20" fmla="*/ 6736291 w 8876676"/>
              <a:gd name="connsiteY20" fmla="*/ 2009061 h 2009061"/>
              <a:gd name="connsiteX21" fmla="*/ 6052377 w 8876676"/>
              <a:gd name="connsiteY21" fmla="*/ 2009061 h 2009061"/>
              <a:gd name="connsiteX22" fmla="*/ 5450532 w 8876676"/>
              <a:gd name="connsiteY22" fmla="*/ 2009061 h 2009061"/>
              <a:gd name="connsiteX23" fmla="*/ 4848687 w 8876676"/>
              <a:gd name="connsiteY23" fmla="*/ 2009061 h 2009061"/>
              <a:gd name="connsiteX24" fmla="*/ 4410981 w 8876676"/>
              <a:gd name="connsiteY24" fmla="*/ 2009061 h 2009061"/>
              <a:gd name="connsiteX25" fmla="*/ 3973276 w 8876676"/>
              <a:gd name="connsiteY25" fmla="*/ 2009061 h 2009061"/>
              <a:gd name="connsiteX26" fmla="*/ 3207292 w 8876676"/>
              <a:gd name="connsiteY26" fmla="*/ 2009061 h 2009061"/>
              <a:gd name="connsiteX27" fmla="*/ 2359237 w 8876676"/>
              <a:gd name="connsiteY27" fmla="*/ 2009061 h 2009061"/>
              <a:gd name="connsiteX28" fmla="*/ 1675323 w 8876676"/>
              <a:gd name="connsiteY28" fmla="*/ 2009061 h 2009061"/>
              <a:gd name="connsiteX29" fmla="*/ 1237617 w 8876676"/>
              <a:gd name="connsiteY29" fmla="*/ 2009061 h 2009061"/>
              <a:gd name="connsiteX30" fmla="*/ 334850 w 8876676"/>
              <a:gd name="connsiteY30" fmla="*/ 2009061 h 2009061"/>
              <a:gd name="connsiteX31" fmla="*/ 0 w 8876676"/>
              <a:gd name="connsiteY31" fmla="*/ 1674211 h 2009061"/>
              <a:gd name="connsiteX32" fmla="*/ 0 w 8876676"/>
              <a:gd name="connsiteY32" fmla="*/ 991137 h 2009061"/>
              <a:gd name="connsiteX33" fmla="*/ 0 w 8876676"/>
              <a:gd name="connsiteY33" fmla="*/ 334850 h 2009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876676" h="2009061" fill="none" extrusionOk="0">
                <a:moveTo>
                  <a:pt x="0" y="334850"/>
                </a:moveTo>
                <a:cubicBezTo>
                  <a:pt x="-9390" y="149380"/>
                  <a:pt x="136172" y="-1000"/>
                  <a:pt x="334850" y="0"/>
                </a:cubicBezTo>
                <a:cubicBezTo>
                  <a:pt x="529791" y="-19041"/>
                  <a:pt x="613901" y="18452"/>
                  <a:pt x="854625" y="0"/>
                </a:cubicBezTo>
                <a:cubicBezTo>
                  <a:pt x="1095349" y="-18452"/>
                  <a:pt x="1166956" y="15005"/>
                  <a:pt x="1456470" y="0"/>
                </a:cubicBezTo>
                <a:cubicBezTo>
                  <a:pt x="1745984" y="-15005"/>
                  <a:pt x="1716261" y="-235"/>
                  <a:pt x="1894175" y="0"/>
                </a:cubicBezTo>
                <a:cubicBezTo>
                  <a:pt x="2072090" y="235"/>
                  <a:pt x="2368721" y="3235"/>
                  <a:pt x="2578090" y="0"/>
                </a:cubicBezTo>
                <a:cubicBezTo>
                  <a:pt x="2787459" y="-3235"/>
                  <a:pt x="3029443" y="29298"/>
                  <a:pt x="3426144" y="0"/>
                </a:cubicBezTo>
                <a:cubicBezTo>
                  <a:pt x="3822845" y="-29298"/>
                  <a:pt x="3851294" y="-1008"/>
                  <a:pt x="4274198" y="0"/>
                </a:cubicBezTo>
                <a:cubicBezTo>
                  <a:pt x="4697102" y="1008"/>
                  <a:pt x="4780910" y="-8154"/>
                  <a:pt x="4958113" y="0"/>
                </a:cubicBezTo>
                <a:cubicBezTo>
                  <a:pt x="5135317" y="8154"/>
                  <a:pt x="5409307" y="-6033"/>
                  <a:pt x="5724098" y="0"/>
                </a:cubicBezTo>
                <a:cubicBezTo>
                  <a:pt x="6038889" y="6033"/>
                  <a:pt x="6086355" y="-23478"/>
                  <a:pt x="6243873" y="0"/>
                </a:cubicBezTo>
                <a:cubicBezTo>
                  <a:pt x="6401391" y="23478"/>
                  <a:pt x="6742906" y="-23230"/>
                  <a:pt x="6927787" y="0"/>
                </a:cubicBezTo>
                <a:cubicBezTo>
                  <a:pt x="7112668" y="23230"/>
                  <a:pt x="7457862" y="11719"/>
                  <a:pt x="7775842" y="0"/>
                </a:cubicBezTo>
                <a:cubicBezTo>
                  <a:pt x="8093823" y="-11719"/>
                  <a:pt x="8381403" y="-24457"/>
                  <a:pt x="8541826" y="0"/>
                </a:cubicBezTo>
                <a:cubicBezTo>
                  <a:pt x="8715696" y="10596"/>
                  <a:pt x="8871651" y="147077"/>
                  <a:pt x="8876676" y="334850"/>
                </a:cubicBezTo>
                <a:cubicBezTo>
                  <a:pt x="8860717" y="554507"/>
                  <a:pt x="8862495" y="751741"/>
                  <a:pt x="8876676" y="1004531"/>
                </a:cubicBezTo>
                <a:cubicBezTo>
                  <a:pt x="8890857" y="1257321"/>
                  <a:pt x="8873708" y="1422792"/>
                  <a:pt x="8876676" y="1674211"/>
                </a:cubicBezTo>
                <a:cubicBezTo>
                  <a:pt x="8920828" y="1872199"/>
                  <a:pt x="8693420" y="2028493"/>
                  <a:pt x="8541826" y="2009061"/>
                </a:cubicBezTo>
                <a:cubicBezTo>
                  <a:pt x="8210996" y="1988104"/>
                  <a:pt x="8059928" y="2031809"/>
                  <a:pt x="7857911" y="2009061"/>
                </a:cubicBezTo>
                <a:cubicBezTo>
                  <a:pt x="7655895" y="1986313"/>
                  <a:pt x="7554633" y="2021268"/>
                  <a:pt x="7256066" y="2009061"/>
                </a:cubicBezTo>
                <a:cubicBezTo>
                  <a:pt x="6957499" y="1996854"/>
                  <a:pt x="6929587" y="1994108"/>
                  <a:pt x="6736291" y="2009061"/>
                </a:cubicBezTo>
                <a:cubicBezTo>
                  <a:pt x="6542996" y="2024014"/>
                  <a:pt x="6318139" y="2027919"/>
                  <a:pt x="6052377" y="2009061"/>
                </a:cubicBezTo>
                <a:cubicBezTo>
                  <a:pt x="5786615" y="1990203"/>
                  <a:pt x="5738018" y="1989294"/>
                  <a:pt x="5450532" y="2009061"/>
                </a:cubicBezTo>
                <a:cubicBezTo>
                  <a:pt x="5163047" y="2028828"/>
                  <a:pt x="5100320" y="1979476"/>
                  <a:pt x="4848687" y="2009061"/>
                </a:cubicBezTo>
                <a:cubicBezTo>
                  <a:pt x="4597055" y="2038646"/>
                  <a:pt x="4602950" y="2002504"/>
                  <a:pt x="4410981" y="2009061"/>
                </a:cubicBezTo>
                <a:cubicBezTo>
                  <a:pt x="4219012" y="2015618"/>
                  <a:pt x="4122034" y="2021156"/>
                  <a:pt x="3973276" y="2009061"/>
                </a:cubicBezTo>
                <a:cubicBezTo>
                  <a:pt x="3824518" y="1996966"/>
                  <a:pt x="3538031" y="2014090"/>
                  <a:pt x="3207292" y="2009061"/>
                </a:cubicBezTo>
                <a:cubicBezTo>
                  <a:pt x="2876553" y="2004032"/>
                  <a:pt x="2555054" y="2007781"/>
                  <a:pt x="2359237" y="2009061"/>
                </a:cubicBezTo>
                <a:cubicBezTo>
                  <a:pt x="2163421" y="2010341"/>
                  <a:pt x="1958311" y="1994592"/>
                  <a:pt x="1675323" y="2009061"/>
                </a:cubicBezTo>
                <a:cubicBezTo>
                  <a:pt x="1392335" y="2023530"/>
                  <a:pt x="1412751" y="2005004"/>
                  <a:pt x="1237617" y="2009061"/>
                </a:cubicBezTo>
                <a:cubicBezTo>
                  <a:pt x="1062483" y="2013118"/>
                  <a:pt x="719576" y="2051829"/>
                  <a:pt x="334850" y="2009061"/>
                </a:cubicBezTo>
                <a:cubicBezTo>
                  <a:pt x="109403" y="2009957"/>
                  <a:pt x="2337" y="1900375"/>
                  <a:pt x="0" y="1674211"/>
                </a:cubicBezTo>
                <a:cubicBezTo>
                  <a:pt x="-18917" y="1445812"/>
                  <a:pt x="27170" y="1286311"/>
                  <a:pt x="0" y="991137"/>
                </a:cubicBezTo>
                <a:cubicBezTo>
                  <a:pt x="-27170" y="695963"/>
                  <a:pt x="20192" y="631954"/>
                  <a:pt x="0" y="334850"/>
                </a:cubicBezTo>
                <a:close/>
              </a:path>
              <a:path w="8876676" h="2009061" stroke="0" extrusionOk="0">
                <a:moveTo>
                  <a:pt x="0" y="334850"/>
                </a:moveTo>
                <a:cubicBezTo>
                  <a:pt x="-7511" y="176035"/>
                  <a:pt x="163311" y="-5383"/>
                  <a:pt x="334850" y="0"/>
                </a:cubicBezTo>
                <a:cubicBezTo>
                  <a:pt x="582732" y="24594"/>
                  <a:pt x="822360" y="9545"/>
                  <a:pt x="1018765" y="0"/>
                </a:cubicBezTo>
                <a:cubicBezTo>
                  <a:pt x="1215171" y="-9545"/>
                  <a:pt x="1461010" y="13438"/>
                  <a:pt x="1702679" y="0"/>
                </a:cubicBezTo>
                <a:cubicBezTo>
                  <a:pt x="1944348" y="-13438"/>
                  <a:pt x="2103765" y="24984"/>
                  <a:pt x="2222454" y="0"/>
                </a:cubicBezTo>
                <a:cubicBezTo>
                  <a:pt x="2341143" y="-24984"/>
                  <a:pt x="2675300" y="30681"/>
                  <a:pt x="2906369" y="0"/>
                </a:cubicBezTo>
                <a:cubicBezTo>
                  <a:pt x="3137438" y="-30681"/>
                  <a:pt x="3459081" y="15941"/>
                  <a:pt x="3672354" y="0"/>
                </a:cubicBezTo>
                <a:cubicBezTo>
                  <a:pt x="3885628" y="-15941"/>
                  <a:pt x="4136636" y="-22245"/>
                  <a:pt x="4356268" y="0"/>
                </a:cubicBezTo>
                <a:cubicBezTo>
                  <a:pt x="4575900" y="22245"/>
                  <a:pt x="4636525" y="-14688"/>
                  <a:pt x="4876043" y="0"/>
                </a:cubicBezTo>
                <a:cubicBezTo>
                  <a:pt x="5115562" y="14688"/>
                  <a:pt x="5376954" y="-28081"/>
                  <a:pt x="5642028" y="0"/>
                </a:cubicBezTo>
                <a:cubicBezTo>
                  <a:pt x="5907102" y="28081"/>
                  <a:pt x="5873831" y="-8928"/>
                  <a:pt x="6079733" y="0"/>
                </a:cubicBezTo>
                <a:cubicBezTo>
                  <a:pt x="6285636" y="8928"/>
                  <a:pt x="6484061" y="10458"/>
                  <a:pt x="6681578" y="0"/>
                </a:cubicBezTo>
                <a:cubicBezTo>
                  <a:pt x="6879095" y="-10458"/>
                  <a:pt x="7037510" y="173"/>
                  <a:pt x="7283423" y="0"/>
                </a:cubicBezTo>
                <a:cubicBezTo>
                  <a:pt x="7529336" y="-173"/>
                  <a:pt x="8094508" y="-40993"/>
                  <a:pt x="8541826" y="0"/>
                </a:cubicBezTo>
                <a:cubicBezTo>
                  <a:pt x="8738026" y="-13252"/>
                  <a:pt x="8869582" y="144924"/>
                  <a:pt x="8876676" y="334850"/>
                </a:cubicBezTo>
                <a:cubicBezTo>
                  <a:pt x="8871164" y="469812"/>
                  <a:pt x="8899642" y="721899"/>
                  <a:pt x="8876676" y="977743"/>
                </a:cubicBezTo>
                <a:cubicBezTo>
                  <a:pt x="8853710" y="1233587"/>
                  <a:pt x="8900872" y="1363447"/>
                  <a:pt x="8876676" y="1674211"/>
                </a:cubicBezTo>
                <a:cubicBezTo>
                  <a:pt x="8912441" y="1873067"/>
                  <a:pt x="8762249" y="2003812"/>
                  <a:pt x="8541826" y="2009061"/>
                </a:cubicBezTo>
                <a:cubicBezTo>
                  <a:pt x="8292666" y="2038274"/>
                  <a:pt x="8136211" y="2032719"/>
                  <a:pt x="7939981" y="2009061"/>
                </a:cubicBezTo>
                <a:cubicBezTo>
                  <a:pt x="7743752" y="1985403"/>
                  <a:pt x="7363682" y="2008270"/>
                  <a:pt x="7091927" y="2009061"/>
                </a:cubicBezTo>
                <a:cubicBezTo>
                  <a:pt x="6820172" y="2009852"/>
                  <a:pt x="6589755" y="2015444"/>
                  <a:pt x="6325942" y="2009061"/>
                </a:cubicBezTo>
                <a:cubicBezTo>
                  <a:pt x="6062130" y="2002678"/>
                  <a:pt x="6043834" y="1997665"/>
                  <a:pt x="5806167" y="2009061"/>
                </a:cubicBezTo>
                <a:cubicBezTo>
                  <a:pt x="5568501" y="2020457"/>
                  <a:pt x="5430631" y="2006676"/>
                  <a:pt x="5122253" y="2009061"/>
                </a:cubicBezTo>
                <a:cubicBezTo>
                  <a:pt x="4813875" y="2011446"/>
                  <a:pt x="4847207" y="1993034"/>
                  <a:pt x="4684547" y="2009061"/>
                </a:cubicBezTo>
                <a:cubicBezTo>
                  <a:pt x="4521887" y="2025088"/>
                  <a:pt x="4388467" y="2008292"/>
                  <a:pt x="4246842" y="2009061"/>
                </a:cubicBezTo>
                <a:cubicBezTo>
                  <a:pt x="4105217" y="2009830"/>
                  <a:pt x="3979832" y="2021952"/>
                  <a:pt x="3809137" y="2009061"/>
                </a:cubicBezTo>
                <a:cubicBezTo>
                  <a:pt x="3638442" y="1996170"/>
                  <a:pt x="3227346" y="1999602"/>
                  <a:pt x="2961082" y="2009061"/>
                </a:cubicBezTo>
                <a:cubicBezTo>
                  <a:pt x="2694818" y="2018520"/>
                  <a:pt x="2665438" y="2009023"/>
                  <a:pt x="2523377" y="2009061"/>
                </a:cubicBezTo>
                <a:cubicBezTo>
                  <a:pt x="2381316" y="2009099"/>
                  <a:pt x="2203982" y="2011224"/>
                  <a:pt x="2085672" y="2009061"/>
                </a:cubicBezTo>
                <a:cubicBezTo>
                  <a:pt x="1967363" y="2006898"/>
                  <a:pt x="1667449" y="1979347"/>
                  <a:pt x="1401757" y="2009061"/>
                </a:cubicBezTo>
                <a:cubicBezTo>
                  <a:pt x="1136065" y="2038775"/>
                  <a:pt x="617267" y="2009082"/>
                  <a:pt x="334850" y="2009061"/>
                </a:cubicBezTo>
                <a:cubicBezTo>
                  <a:pt x="167869" y="1968746"/>
                  <a:pt x="-6206" y="1881561"/>
                  <a:pt x="0" y="1674211"/>
                </a:cubicBezTo>
                <a:cubicBezTo>
                  <a:pt x="18392" y="1361039"/>
                  <a:pt x="12818" y="1192455"/>
                  <a:pt x="0" y="991137"/>
                </a:cubicBezTo>
                <a:cubicBezTo>
                  <a:pt x="-12818" y="789819"/>
                  <a:pt x="-18392" y="543658"/>
                  <a:pt x="0" y="334850"/>
                </a:cubicBezTo>
                <a:close/>
              </a:path>
            </a:pathLst>
          </a:custGeom>
          <a:solidFill>
            <a:srgbClr val="FFFF66"/>
          </a:solidFill>
          <a:ln w="38100">
            <a:solidFill>
              <a:srgbClr val="00B050"/>
            </a:solidFill>
            <a:prstDash val="sysDash"/>
            <a:extLst>
              <a:ext uri="{C807C97D-BFC1-408E-A445-0C87EB9F89A2}">
                <ask:lineSketchStyleProps xmlns:ask="http://schemas.microsoft.com/office/drawing/2018/sketchyshapes" xmlns="" sd="3438592488">
                  <a:prstGeom prst="roundRect">
                    <a:avLst/>
                  </a:prstGeom>
                  <ask:type>
                    <ask:lineSketchFreehand/>
                  </ask:type>
                </ask:lineSketchStyleProps>
              </a:ext>
            </a:extLst>
          </a:ln>
        </p:spPr>
        <p:txBody>
          <a:bodyPr wrap="square">
            <a:spAutoFit/>
          </a:bodyPr>
          <a:lstStyle/>
          <a:p>
            <a:r>
              <a:rPr lang="en-US" sz="2800" b="0" i="0" dirty="0">
                <a:solidFill>
                  <a:srgbClr val="FF0000"/>
                </a:solidFill>
                <a:effectLst/>
                <a:latin typeface="Open Sans" panose="020B0606030504020204" pitchFamily="34" charset="0"/>
              </a:rPr>
              <a:t>	</a:t>
            </a:r>
            <a:r>
              <a:rPr lang="en-US" sz="2800" b="0" i="0" dirty="0">
                <a:solidFill>
                  <a:srgbClr val="00B050"/>
                </a:solidFill>
                <a:effectLst/>
                <a:latin typeface="Nunito Black" pitchFamily="2" charset="0"/>
              </a:rPr>
              <a:t>N</a:t>
            </a:r>
            <a:r>
              <a:rPr lang="vi-VN" sz="2800" b="0" i="0" dirty="0">
                <a:solidFill>
                  <a:srgbClr val="00B050"/>
                </a:solidFill>
                <a:effectLst/>
                <a:latin typeface="Nunito Black" pitchFamily="2" charset="0"/>
              </a:rPr>
              <a:t>gay lập tức thông báo cho bố mẹ hoặc người lớn để xem xét và tìm cách xử lí phù hợp. Không tự ý sửa chữa vì có thể dẫn đến cháy nổ bình ga, rất nguy hiểm.</a:t>
            </a:r>
            <a:endParaRPr lang="en-US" sz="2800" dirty="0">
              <a:solidFill>
                <a:srgbClr val="00B050"/>
              </a:solidFill>
              <a:latin typeface="Nunito Black" pitchFamily="2" charset="0"/>
            </a:endParaRPr>
          </a:p>
        </p:txBody>
      </p:sp>
    </p:spTree>
    <p:extLst>
      <p:ext uri="{BB962C8B-B14F-4D97-AF65-F5344CB8AC3E}">
        <p14:creationId xmlns:p14="http://schemas.microsoft.com/office/powerpoint/2010/main" val="2174503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BA7E2FC2-FF34-6E05-7EC1-E301E3EF8D24}"/>
              </a:ext>
            </a:extLst>
          </p:cNvPr>
          <p:cNvSpPr txBox="1"/>
          <p:nvPr/>
        </p:nvSpPr>
        <p:spPr>
          <a:xfrm>
            <a:off x="533400" y="152400"/>
            <a:ext cx="10439400" cy="954107"/>
          </a:xfrm>
          <a:prstGeom prst="rect">
            <a:avLst/>
          </a:prstGeom>
          <a:solidFill>
            <a:srgbClr val="FFFFCC"/>
          </a:solidFill>
        </p:spPr>
        <p:txBody>
          <a:bodyPr wrap="square">
            <a:spAutoFit/>
          </a:bodyPr>
          <a:lstStyle/>
          <a:p>
            <a:r>
              <a:rPr lang="vi-VN" sz="2800" b="1" i="0" dirty="0">
                <a:solidFill>
                  <a:srgbClr val="FF0000"/>
                </a:solidFill>
                <a:effectLst/>
                <a:latin typeface="Nunito Black" pitchFamily="2" charset="0"/>
              </a:rPr>
              <a:t>2</a:t>
            </a:r>
            <a:r>
              <a:rPr lang="en-US" sz="2800" b="1" i="0" dirty="0">
                <a:solidFill>
                  <a:srgbClr val="FF0000"/>
                </a:solidFill>
                <a:effectLst/>
                <a:latin typeface="Nunito Black" pitchFamily="2" charset="0"/>
              </a:rPr>
              <a:t>.</a:t>
            </a:r>
            <a:r>
              <a:rPr lang="vi-VN" sz="2800" b="1" i="0" dirty="0">
                <a:solidFill>
                  <a:srgbClr val="212529"/>
                </a:solidFill>
                <a:effectLst/>
                <a:latin typeface="Nunito Black" pitchFamily="2" charset="0"/>
              </a:rPr>
              <a:t> </a:t>
            </a:r>
            <a:r>
              <a:rPr lang="vi-VN" sz="2800" b="0" i="0" dirty="0">
                <a:solidFill>
                  <a:srgbClr val="212529"/>
                </a:solidFill>
                <a:effectLst/>
                <a:latin typeface="Nunito Black" pitchFamily="2" charset="0"/>
              </a:rPr>
              <a:t>Nói với người lớn những việc nên làm hoặc không nên làm để phòng tránh cháy nhà.</a:t>
            </a:r>
            <a:endParaRPr lang="en-US" sz="2800" dirty="0">
              <a:latin typeface="Nunito Black" pitchFamily="2" charset="0"/>
            </a:endParaRPr>
          </a:p>
        </p:txBody>
      </p:sp>
      <p:pic>
        <p:nvPicPr>
          <p:cNvPr id="7" name="Picture 6">
            <a:extLst>
              <a:ext uri="{FF2B5EF4-FFF2-40B4-BE49-F238E27FC236}">
                <a16:creationId xmlns:a16="http://schemas.microsoft.com/office/drawing/2014/main" xmlns="" id="{9AD29718-F6F5-9BCD-B489-0916C5C34AFD}"/>
              </a:ext>
            </a:extLst>
          </p:cNvPr>
          <p:cNvPicPr>
            <a:picLocks noChangeAspect="1"/>
          </p:cNvPicPr>
          <p:nvPr/>
        </p:nvPicPr>
        <p:blipFill rotWithShape="1">
          <a:blip r:embed="rId3"/>
          <a:srcRect t="4079"/>
          <a:stretch/>
        </p:blipFill>
        <p:spPr>
          <a:xfrm>
            <a:off x="2133600" y="1600200"/>
            <a:ext cx="7696200" cy="43290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36762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304800" y="990600"/>
            <a:ext cx="11430000" cy="4800600"/>
          </a:xfrm>
          <a:prstGeom prst="roundRect">
            <a:avLst/>
          </a:prstGeom>
          <a:solidFill>
            <a:schemeClr val="accent6">
              <a:lumMod val="20000"/>
              <a:lumOff val="80000"/>
            </a:schemeClr>
          </a:solidFill>
          <a:ln>
            <a:solidFill>
              <a:srgbClr val="00B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2231" y="1073448"/>
            <a:ext cx="11430000" cy="4565352"/>
          </a:xfrm>
          <a:prstGeom prst="rect">
            <a:avLst/>
          </a:prstGeom>
        </p:spPr>
        <p:txBody>
          <a:bodyPr wrap="square">
            <a:spAutoFit/>
          </a:bodyPr>
          <a:lstStyle/>
          <a:p>
            <a:pPr lvl="0" algn="ctr">
              <a:spcAft>
                <a:spcPts val="80"/>
              </a:spcAft>
            </a:pPr>
            <a:r>
              <a:rPr lang="en-US" sz="3200" b="1" dirty="0" err="1">
                <a:solidFill>
                  <a:srgbClr val="00B050"/>
                </a:solidFill>
                <a:latin typeface="Sigmar One" panose="00000500000000000000" pitchFamily="2" charset="0"/>
              </a:rPr>
              <a:t>Nên</a:t>
            </a:r>
            <a:r>
              <a:rPr lang="en-US" sz="3200" b="1" dirty="0">
                <a:solidFill>
                  <a:srgbClr val="00B050"/>
                </a:solidFill>
                <a:latin typeface="Sigmar One" panose="00000500000000000000" pitchFamily="2" charset="0"/>
              </a:rPr>
              <a:t> </a:t>
            </a:r>
            <a:r>
              <a:rPr lang="en-US" sz="3200" b="1" dirty="0" err="1">
                <a:solidFill>
                  <a:srgbClr val="00B050"/>
                </a:solidFill>
                <a:latin typeface="Sigmar One" panose="00000500000000000000" pitchFamily="2" charset="0"/>
              </a:rPr>
              <a:t>làm</a:t>
            </a:r>
            <a:endParaRPr lang="en-US" sz="3200" b="1" dirty="0">
              <a:solidFill>
                <a:srgbClr val="00B050"/>
              </a:solidFill>
              <a:latin typeface="Sigmar One" panose="00000500000000000000" pitchFamily="2" charset="0"/>
            </a:endParaRPr>
          </a:p>
          <a:p>
            <a:pPr lvl="0" algn="just">
              <a:spcAft>
                <a:spcPts val="80"/>
              </a:spcAft>
            </a:pPr>
            <a:r>
              <a:rPr lang="en-US" sz="2800" b="1" dirty="0">
                <a:solidFill>
                  <a:srgbClr val="002060"/>
                </a:solidFill>
                <a:latin typeface="Nunito Black" pitchFamily="2" charset="0"/>
              </a:rPr>
              <a:t>+ </a:t>
            </a:r>
            <a:r>
              <a:rPr lang="en-US" sz="2800" b="1" spc="10" dirty="0" err="1">
                <a:solidFill>
                  <a:srgbClr val="002060"/>
                </a:solidFill>
                <a:latin typeface="Nunito Black" pitchFamily="2" charset="0"/>
              </a:rPr>
              <a:t>Tránh</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đặt</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bếp</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ga</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gần</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các</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thiết</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bị</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điện</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các</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vật</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chất</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dễ</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bắt</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lửa</a:t>
            </a:r>
            <a:r>
              <a:rPr lang="en-US" sz="2800" b="1" spc="10" dirty="0">
                <a:solidFill>
                  <a:srgbClr val="002060"/>
                </a:solidFill>
                <a:latin typeface="Nunito Black" pitchFamily="2" charset="0"/>
              </a:rPr>
              <a:t>.</a:t>
            </a:r>
            <a:endParaRPr lang="en-US" sz="2800" b="1" dirty="0">
              <a:solidFill>
                <a:srgbClr val="002060"/>
              </a:solidFill>
              <a:latin typeface="Nunito Black" pitchFamily="2" charset="0"/>
            </a:endParaRPr>
          </a:p>
          <a:p>
            <a:pPr lvl="0" algn="just">
              <a:spcAft>
                <a:spcPts val="80"/>
              </a:spcAft>
            </a:pP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Tắt</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bàn</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là</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khi</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không</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sử</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dụng</a:t>
            </a:r>
            <a:r>
              <a:rPr lang="en-US" sz="2800" b="1" spc="10" dirty="0">
                <a:solidFill>
                  <a:srgbClr val="002060"/>
                </a:solidFill>
                <a:latin typeface="Nunito Black" pitchFamily="2" charset="0"/>
              </a:rPr>
              <a:t>.</a:t>
            </a:r>
            <a:endParaRPr lang="en-US" sz="2800" b="1" dirty="0">
              <a:solidFill>
                <a:srgbClr val="002060"/>
              </a:solidFill>
              <a:latin typeface="Nunito Black" pitchFamily="2" charset="0"/>
            </a:endParaRPr>
          </a:p>
          <a:p>
            <a:pPr lvl="0" algn="just">
              <a:spcAft>
                <a:spcPts val="80"/>
              </a:spcAft>
            </a:pP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Tránh</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đặt</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máy</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sấy</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tóc</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gần</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các</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thiết</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bị</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điện</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các</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vật</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chất</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dễ</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bắt</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lửa</a:t>
            </a:r>
            <a:r>
              <a:rPr lang="en-US" sz="2800" b="1" spc="10" dirty="0">
                <a:solidFill>
                  <a:srgbClr val="002060"/>
                </a:solidFill>
                <a:latin typeface="Nunito Black" pitchFamily="2" charset="0"/>
              </a:rPr>
              <a:t>.</a:t>
            </a:r>
            <a:endParaRPr lang="en-US" sz="2800" b="1" dirty="0">
              <a:solidFill>
                <a:srgbClr val="002060"/>
              </a:solidFill>
              <a:latin typeface="Nunito Black" pitchFamily="2" charset="0"/>
            </a:endParaRPr>
          </a:p>
          <a:p>
            <a:pPr lvl="0" algn="just">
              <a:spcAft>
                <a:spcPts val="80"/>
              </a:spcAft>
            </a:pP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Không</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để</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trẻ</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nhỏ</a:t>
            </a:r>
            <a:r>
              <a:rPr lang="en-US" sz="2800" b="1" spc="10" dirty="0">
                <a:solidFill>
                  <a:srgbClr val="002060"/>
                </a:solidFill>
                <a:latin typeface="Nunito Black" pitchFamily="2" charset="0"/>
              </a:rPr>
              <a:t> ở </a:t>
            </a:r>
            <a:r>
              <a:rPr lang="en-US" sz="2800" b="1" spc="10" dirty="0" err="1">
                <a:solidFill>
                  <a:srgbClr val="002060"/>
                </a:solidFill>
                <a:latin typeface="Nunito Black" pitchFamily="2" charset="0"/>
              </a:rPr>
              <a:t>gần</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các</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thiết</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bị</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điện</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vật</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chất</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dễ</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cháy</a:t>
            </a:r>
            <a:r>
              <a:rPr lang="en-US" sz="2800" b="1" spc="10" dirty="0">
                <a:solidFill>
                  <a:srgbClr val="002060"/>
                </a:solidFill>
                <a:latin typeface="Nunito Black" pitchFamily="2" charset="0"/>
              </a:rPr>
              <a:t>.</a:t>
            </a:r>
            <a:endParaRPr lang="en-US" sz="2800" b="1" dirty="0">
              <a:solidFill>
                <a:srgbClr val="002060"/>
              </a:solidFill>
              <a:latin typeface="Nunito Black" pitchFamily="2" charset="0"/>
            </a:endParaRPr>
          </a:p>
          <a:p>
            <a:pPr lvl="0" algn="just">
              <a:spcAft>
                <a:spcPts val="80"/>
              </a:spcAft>
            </a:pP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Không</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cắm</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nhiều</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thiết</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bị</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điện</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cùng</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một</a:t>
            </a:r>
            <a:r>
              <a:rPr lang="en-US" sz="2800" b="1" spc="10" dirty="0">
                <a:solidFill>
                  <a:srgbClr val="002060"/>
                </a:solidFill>
                <a:latin typeface="Nunito Black" pitchFamily="2" charset="0"/>
              </a:rPr>
              <a:t> ổ </a:t>
            </a:r>
            <a:r>
              <a:rPr lang="en-US" sz="2800" b="1" spc="10" dirty="0" err="1">
                <a:solidFill>
                  <a:srgbClr val="002060"/>
                </a:solidFill>
                <a:latin typeface="Nunito Black" pitchFamily="2" charset="0"/>
              </a:rPr>
              <a:t>điện</a:t>
            </a:r>
            <a:r>
              <a:rPr lang="en-US" sz="2800" b="1" spc="10" dirty="0">
                <a:solidFill>
                  <a:srgbClr val="002060"/>
                </a:solidFill>
                <a:latin typeface="Nunito Black" pitchFamily="2" charset="0"/>
              </a:rPr>
              <a:t>.</a:t>
            </a:r>
            <a:endParaRPr lang="en-US" sz="2800" b="1" dirty="0">
              <a:solidFill>
                <a:srgbClr val="002060"/>
              </a:solidFill>
              <a:latin typeface="Nunito Black" pitchFamily="2" charset="0"/>
            </a:endParaRPr>
          </a:p>
          <a:p>
            <a:pPr lvl="0" algn="just">
              <a:spcAft>
                <a:spcPts val="80"/>
              </a:spcAft>
            </a:pP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Không</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để</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các</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thiết</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bị</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điện</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quá</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gần</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nhau</a:t>
            </a:r>
            <a:r>
              <a:rPr lang="en-US" sz="2800" b="1" spc="10" dirty="0">
                <a:solidFill>
                  <a:srgbClr val="002060"/>
                </a:solidFill>
                <a:latin typeface="Nunito Black" pitchFamily="2" charset="0"/>
              </a:rPr>
              <a:t>.</a:t>
            </a:r>
            <a:endParaRPr lang="en-US" sz="2800" b="1" dirty="0">
              <a:solidFill>
                <a:srgbClr val="002060"/>
              </a:solidFill>
              <a:latin typeface="Nunito Black" pitchFamily="2" charset="0"/>
            </a:endParaRPr>
          </a:p>
          <a:p>
            <a:pPr lvl="0" algn="just">
              <a:spcAft>
                <a:spcPts val="80"/>
              </a:spcAft>
            </a:pP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Khóa</a:t>
            </a:r>
            <a:r>
              <a:rPr lang="en-US" sz="2800" b="1" spc="10" dirty="0">
                <a:solidFill>
                  <a:srgbClr val="002060"/>
                </a:solidFill>
                <a:latin typeface="Nunito Black" pitchFamily="2" charset="0"/>
              </a:rPr>
              <a:t> van </a:t>
            </a:r>
            <a:r>
              <a:rPr lang="en-US" sz="2800" b="1" spc="10" dirty="0" err="1">
                <a:solidFill>
                  <a:srgbClr val="002060"/>
                </a:solidFill>
                <a:latin typeface="Nunito Black" pitchFamily="2" charset="0"/>
              </a:rPr>
              <a:t>bình</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ga</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sau</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khi</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sử</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dụng</a:t>
            </a:r>
            <a:r>
              <a:rPr lang="en-US" sz="2800" b="1" spc="10" dirty="0">
                <a:solidFill>
                  <a:srgbClr val="002060"/>
                </a:solidFill>
                <a:latin typeface="Nunito Black" pitchFamily="2" charset="0"/>
              </a:rPr>
              <a:t>.</a:t>
            </a:r>
            <a:endParaRPr lang="en-US" sz="2800" b="1" dirty="0">
              <a:solidFill>
                <a:srgbClr val="002060"/>
              </a:solidFill>
              <a:latin typeface="Nunito Black" pitchFamily="2" charset="0"/>
            </a:endParaRPr>
          </a:p>
          <a:p>
            <a:pPr lvl="0" algn="just">
              <a:spcAft>
                <a:spcPts val="80"/>
              </a:spcAft>
            </a:pPr>
            <a:r>
              <a:rPr lang="en-US" sz="2800" b="1" spc="10" dirty="0" smtClean="0">
                <a:solidFill>
                  <a:srgbClr val="002060"/>
                </a:solidFill>
                <a:latin typeface="Nunito Black" pitchFamily="2" charset="0"/>
              </a:rPr>
              <a:t>+ </a:t>
            </a:r>
            <a:r>
              <a:rPr lang="en-US" sz="2800" b="1" spc="10" dirty="0" err="1" smtClean="0">
                <a:solidFill>
                  <a:srgbClr val="002060"/>
                </a:solidFill>
                <a:latin typeface="Nunito Black" pitchFamily="2" charset="0"/>
              </a:rPr>
              <a:t>Không</a:t>
            </a:r>
            <a:r>
              <a:rPr lang="en-US" sz="2800" b="1" spc="10" dirty="0" smtClean="0">
                <a:solidFill>
                  <a:srgbClr val="002060"/>
                </a:solidFill>
                <a:latin typeface="Nunito Black" pitchFamily="2" charset="0"/>
              </a:rPr>
              <a:t> </a:t>
            </a:r>
            <a:r>
              <a:rPr lang="en-US" sz="2800" b="1" spc="10" dirty="0" err="1">
                <a:solidFill>
                  <a:srgbClr val="002060"/>
                </a:solidFill>
                <a:latin typeface="Nunito Black" pitchFamily="2" charset="0"/>
              </a:rPr>
              <a:t>nên</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để</a:t>
            </a:r>
            <a:r>
              <a:rPr lang="en-US" sz="2800" b="1" spc="10" dirty="0">
                <a:solidFill>
                  <a:srgbClr val="002060"/>
                </a:solidFill>
                <a:latin typeface="Nunito Black" pitchFamily="2" charset="0"/>
              </a:rPr>
              <a:t> ổ </a:t>
            </a:r>
            <a:r>
              <a:rPr lang="en-US" sz="2800" b="1" spc="10" dirty="0" err="1">
                <a:solidFill>
                  <a:srgbClr val="002060"/>
                </a:solidFill>
                <a:latin typeface="Nunito Black" pitchFamily="2" charset="0"/>
              </a:rPr>
              <a:t>điện</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quá</a:t>
            </a:r>
            <a:r>
              <a:rPr lang="en-US" sz="2800" b="1" spc="10" dirty="0">
                <a:solidFill>
                  <a:srgbClr val="002060"/>
                </a:solidFill>
                <a:latin typeface="Nunito Black" pitchFamily="2" charset="0"/>
              </a:rPr>
              <a:t> </a:t>
            </a:r>
            <a:r>
              <a:rPr lang="en-US" sz="2800" b="1" spc="10" dirty="0" err="1">
                <a:solidFill>
                  <a:srgbClr val="002060"/>
                </a:solidFill>
                <a:latin typeface="Nunito Black" pitchFamily="2" charset="0"/>
              </a:rPr>
              <a:t>thấp</a:t>
            </a:r>
            <a:r>
              <a:rPr lang="en-US" sz="2800" b="1" spc="10" dirty="0">
                <a:solidFill>
                  <a:srgbClr val="002060"/>
                </a:solidFill>
                <a:latin typeface="Nunito Black" pitchFamily="2" charset="0"/>
              </a:rPr>
              <a:t>.</a:t>
            </a:r>
            <a:endParaRPr lang="en-US" sz="2800" b="1" dirty="0">
              <a:solidFill>
                <a:srgbClr val="002060"/>
              </a:solidFill>
              <a:latin typeface="Nunito Black" pitchFamily="2"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11058" b="94471" l="2615" r="95077">
                        <a14:foregroundMark x1="58615" y1="26202" x2="72000" y2="16827"/>
                      </a14:backgroundRemoval>
                    </a14:imgEffect>
                  </a14:imgLayer>
                </a14:imgProps>
              </a:ext>
            </a:extLst>
          </a:blip>
          <a:stretch>
            <a:fillRect/>
          </a:stretch>
        </p:blipFill>
        <p:spPr>
          <a:xfrm>
            <a:off x="6096000" y="3350625"/>
            <a:ext cx="6419850" cy="3962400"/>
          </a:xfrm>
          <a:prstGeom prst="rect">
            <a:avLst/>
          </a:prstGeom>
        </p:spPr>
      </p:pic>
    </p:spTree>
    <p:extLst>
      <p:ext uri="{BB962C8B-B14F-4D97-AF65-F5344CB8AC3E}">
        <p14:creationId xmlns:p14="http://schemas.microsoft.com/office/powerpoint/2010/main" val="8645555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FDA780F-2610-1FF1-B641-3E25306DFA31}"/>
              </a:ext>
            </a:extLst>
          </p:cNvPr>
          <p:cNvSpPr txBox="1"/>
          <p:nvPr/>
        </p:nvSpPr>
        <p:spPr>
          <a:xfrm>
            <a:off x="723900" y="1295400"/>
            <a:ext cx="10744200" cy="3578285"/>
          </a:xfrm>
          <a:prstGeom prst="roundRect">
            <a:avLst/>
          </a:prstGeom>
          <a:solidFill>
            <a:srgbClr val="FFFFCC"/>
          </a:solidFill>
          <a:ln w="28575">
            <a:solidFill>
              <a:srgbClr val="00B050"/>
            </a:solidFill>
            <a:prstDash val="sysDash"/>
          </a:ln>
        </p:spPr>
        <p:txBody>
          <a:bodyPr wrap="square">
            <a:spAutoFit/>
          </a:bodyPr>
          <a:lstStyle/>
          <a:p>
            <a:pPr marL="0" marR="0" algn="ctr">
              <a:spcBef>
                <a:spcPts val="0"/>
              </a:spcBef>
              <a:spcAft>
                <a:spcPts val="80"/>
              </a:spcAft>
            </a:pPr>
            <a:r>
              <a:rPr lang="en-US" sz="3200" b="1" i="0" dirty="0" err="1">
                <a:solidFill>
                  <a:srgbClr val="FF0000"/>
                </a:solidFill>
                <a:effectLst/>
                <a:latin typeface="Sigmar One" panose="00000500000000000000" pitchFamily="2" charset="0"/>
              </a:rPr>
              <a:t>Không</a:t>
            </a:r>
            <a:r>
              <a:rPr lang="en-US" sz="3200" b="1" i="0" dirty="0">
                <a:solidFill>
                  <a:srgbClr val="FF0000"/>
                </a:solidFill>
                <a:effectLst/>
                <a:latin typeface="Sigmar One" panose="00000500000000000000" pitchFamily="2" charset="0"/>
              </a:rPr>
              <a:t> </a:t>
            </a:r>
            <a:r>
              <a:rPr lang="en-US" sz="3200" b="1" i="0" dirty="0" err="1">
                <a:solidFill>
                  <a:srgbClr val="FF0000"/>
                </a:solidFill>
                <a:effectLst/>
                <a:latin typeface="Sigmar One" panose="00000500000000000000" pitchFamily="2" charset="0"/>
              </a:rPr>
              <a:t>nên</a:t>
            </a:r>
            <a:r>
              <a:rPr lang="en-US" sz="3200" b="1" i="0" dirty="0">
                <a:solidFill>
                  <a:srgbClr val="FF0000"/>
                </a:solidFill>
                <a:effectLst/>
                <a:latin typeface="Sigmar One" panose="00000500000000000000" pitchFamily="2" charset="0"/>
              </a:rPr>
              <a:t> </a:t>
            </a:r>
            <a:r>
              <a:rPr lang="en-US" sz="3200" b="1" i="0" dirty="0" err="1">
                <a:solidFill>
                  <a:srgbClr val="FF0000"/>
                </a:solidFill>
                <a:effectLst/>
                <a:latin typeface="Sigmar One" panose="00000500000000000000" pitchFamily="2" charset="0"/>
              </a:rPr>
              <a:t>làm</a:t>
            </a:r>
            <a:endParaRPr lang="en-US" sz="3200" b="1" i="0" dirty="0">
              <a:solidFill>
                <a:srgbClr val="FF0000"/>
              </a:solidFill>
              <a:effectLst/>
              <a:latin typeface="Sigmar One" panose="00000500000000000000" pitchFamily="2" charset="0"/>
            </a:endParaRPr>
          </a:p>
          <a:p>
            <a:pPr marL="0" marR="0" algn="just">
              <a:spcBef>
                <a:spcPts val="0"/>
              </a:spcBef>
              <a:spcAft>
                <a:spcPts val="80"/>
              </a:spcAft>
            </a:pPr>
            <a:r>
              <a:rPr lang="en-US" sz="2800" b="1" i="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Để</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các</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thiết</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bị</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điện</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vật</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chất</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dễ</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bắt</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lửa</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gần</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nhau</a:t>
            </a:r>
            <a:r>
              <a:rPr lang="en-US" sz="2800" b="1" i="0" spc="10" dirty="0">
                <a:solidFill>
                  <a:srgbClr val="002060"/>
                </a:solidFill>
                <a:effectLst/>
                <a:latin typeface="Open Sans" panose="020B0606030504020204" pitchFamily="34" charset="0"/>
              </a:rPr>
              <a:t>.</a:t>
            </a:r>
            <a:endParaRPr lang="en-US" sz="2800" b="1" i="0" dirty="0">
              <a:solidFill>
                <a:srgbClr val="002060"/>
              </a:solidFill>
              <a:effectLst/>
              <a:latin typeface="Open Sans" panose="020B0606030504020204" pitchFamily="34" charset="0"/>
            </a:endParaRPr>
          </a:p>
          <a:p>
            <a:pPr marL="0" marR="0" algn="just">
              <a:spcBef>
                <a:spcPts val="0"/>
              </a:spcBef>
              <a:spcAft>
                <a:spcPts val="80"/>
              </a:spcAft>
            </a:pP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Để</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các</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thiết</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bị</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điện</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vật</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chất</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dễ</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bắt</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lửa</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gần</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tầm</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tay</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trẻ</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em</a:t>
            </a:r>
            <a:r>
              <a:rPr lang="en-US" sz="2800" b="1" i="0" spc="10" dirty="0">
                <a:solidFill>
                  <a:srgbClr val="002060"/>
                </a:solidFill>
                <a:effectLst/>
                <a:latin typeface="Open Sans" panose="020B0606030504020204" pitchFamily="34" charset="0"/>
              </a:rPr>
              <a:t>.</a:t>
            </a:r>
            <a:endParaRPr lang="en-US" sz="2800" b="1" i="0" dirty="0">
              <a:solidFill>
                <a:srgbClr val="002060"/>
              </a:solidFill>
              <a:effectLst/>
              <a:latin typeface="Open Sans" panose="020B0606030504020204" pitchFamily="34" charset="0"/>
            </a:endParaRPr>
          </a:p>
          <a:p>
            <a:pPr marL="0" marR="0" algn="just">
              <a:spcBef>
                <a:spcPts val="0"/>
              </a:spcBef>
              <a:spcAft>
                <a:spcPts val="80"/>
              </a:spcAft>
            </a:pP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Cắm</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quá</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nhiều</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thiết</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bị</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điện</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cùng</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một</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dây</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dẫn</a:t>
            </a:r>
            <a:r>
              <a:rPr lang="en-US" sz="2800" b="1" i="0" spc="10" dirty="0">
                <a:solidFill>
                  <a:srgbClr val="002060"/>
                </a:solidFill>
                <a:effectLst/>
                <a:latin typeface="Open Sans" panose="020B0606030504020204" pitchFamily="34" charset="0"/>
              </a:rPr>
              <a:t>.</a:t>
            </a:r>
            <a:endParaRPr lang="en-US" sz="2800" b="1" i="0" dirty="0">
              <a:solidFill>
                <a:srgbClr val="002060"/>
              </a:solidFill>
              <a:effectLst/>
              <a:latin typeface="Open Sans" panose="020B0606030504020204" pitchFamily="34" charset="0"/>
            </a:endParaRPr>
          </a:p>
          <a:p>
            <a:pPr marL="0" marR="0" algn="just">
              <a:spcBef>
                <a:spcPts val="0"/>
              </a:spcBef>
              <a:spcAft>
                <a:spcPts val="80"/>
              </a:spcAft>
            </a:pP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Không</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khóa</a:t>
            </a:r>
            <a:r>
              <a:rPr lang="en-US" sz="2800" b="1" i="0" spc="10" dirty="0">
                <a:solidFill>
                  <a:srgbClr val="002060"/>
                </a:solidFill>
                <a:effectLst/>
                <a:latin typeface="Open Sans" panose="020B0606030504020204" pitchFamily="34" charset="0"/>
              </a:rPr>
              <a:t> van </a:t>
            </a:r>
            <a:r>
              <a:rPr lang="en-US" sz="2800" b="1" i="0" spc="10" dirty="0" err="1">
                <a:solidFill>
                  <a:srgbClr val="002060"/>
                </a:solidFill>
                <a:effectLst/>
                <a:latin typeface="Open Sans" panose="020B0606030504020204" pitchFamily="34" charset="0"/>
              </a:rPr>
              <a:t>bình</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ga</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sau</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khi</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sử</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dụng</a:t>
            </a:r>
            <a:r>
              <a:rPr lang="en-US" sz="2800" b="1" i="0" spc="10" dirty="0">
                <a:solidFill>
                  <a:srgbClr val="002060"/>
                </a:solidFill>
                <a:effectLst/>
                <a:latin typeface="Open Sans" panose="020B0606030504020204" pitchFamily="34" charset="0"/>
              </a:rPr>
              <a:t>.</a:t>
            </a:r>
            <a:endParaRPr lang="en-US" sz="2800" b="1" i="0" dirty="0">
              <a:solidFill>
                <a:srgbClr val="002060"/>
              </a:solidFill>
              <a:effectLst/>
              <a:latin typeface="Open Sans" panose="020B0606030504020204" pitchFamily="34" charset="0"/>
            </a:endParaRPr>
          </a:p>
          <a:p>
            <a:pPr marL="0" marR="0" algn="just">
              <a:spcBef>
                <a:spcPts val="0"/>
              </a:spcBef>
              <a:spcAft>
                <a:spcPts val="80"/>
              </a:spcAft>
            </a:pP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Không</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tắt</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bàn</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là</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sau</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khi</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sử</a:t>
            </a:r>
            <a:r>
              <a:rPr lang="en-US" sz="2800" b="1" i="0" spc="10" dirty="0">
                <a:solidFill>
                  <a:srgbClr val="002060"/>
                </a:solidFill>
                <a:effectLst/>
                <a:latin typeface="Open Sans" panose="020B0606030504020204" pitchFamily="34" charset="0"/>
              </a:rPr>
              <a:t> </a:t>
            </a:r>
            <a:r>
              <a:rPr lang="en-US" sz="2800" b="1" i="0" spc="10" dirty="0" err="1">
                <a:solidFill>
                  <a:srgbClr val="002060"/>
                </a:solidFill>
                <a:effectLst/>
                <a:latin typeface="Open Sans" panose="020B0606030504020204" pitchFamily="34" charset="0"/>
              </a:rPr>
              <a:t>dụng</a:t>
            </a:r>
            <a:r>
              <a:rPr lang="en-US" sz="2800" b="1" i="0" spc="10" dirty="0">
                <a:solidFill>
                  <a:srgbClr val="002060"/>
                </a:solidFill>
                <a:effectLst/>
                <a:latin typeface="Open Sans" panose="020B0606030504020204" pitchFamily="34" charset="0"/>
              </a:rPr>
              <a:t>.</a:t>
            </a:r>
            <a:endParaRPr lang="en-US" sz="2800" b="1" i="0" dirty="0">
              <a:solidFill>
                <a:srgbClr val="002060"/>
              </a:solidFill>
              <a:effectLst/>
              <a:latin typeface="Open Sans" panose="020B0606030504020204" pitchFamily="34"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5900" b="96150" l="2450" r="98000">
                        <a14:foregroundMark x1="10050" y1="22550" x2="50100" y2="52450"/>
                        <a14:foregroundMark x1="10900" y1="25650" x2="19900" y2="63450"/>
                        <a14:foregroundMark x1="29800" y1="38900" x2="8950" y2="42550"/>
                        <a14:foregroundMark x1="10350" y1="26500" x2="43900" y2="29600"/>
                        <a14:foregroundMark x1="28400" y1="20850" x2="31200" y2="45100"/>
                        <a14:foregroundMark x1="26700" y1="27900" x2="46700" y2="31850"/>
                        <a14:foregroundMark x1="32900" y1="21700" x2="32900" y2="21700"/>
                        <a14:foregroundMark x1="32900" y1="24550" x2="32900" y2="24550"/>
                        <a14:foregroundMark x1="32900" y1="24550" x2="32900" y2="24550"/>
                        <a14:foregroundMark x1="32900" y1="22550" x2="9200" y2="41150"/>
                        <a14:foregroundMark x1="15150" y1="45100" x2="13450" y2="63450"/>
                      </a14:backgroundRemoval>
                    </a14:imgEffect>
                  </a14:imgLayer>
                </a14:imgProps>
              </a:ext>
            </a:extLst>
          </a:blip>
          <a:stretch>
            <a:fillRect/>
          </a:stretch>
        </p:blipFill>
        <p:spPr>
          <a:xfrm>
            <a:off x="7239000" y="3733800"/>
            <a:ext cx="3700427" cy="3700427"/>
          </a:xfrm>
          <a:prstGeom prst="rect">
            <a:avLst/>
          </a:prstGeom>
        </p:spPr>
      </p:pic>
    </p:spTree>
    <p:extLst>
      <p:ext uri="{BB962C8B-B14F-4D97-AF65-F5344CB8AC3E}">
        <p14:creationId xmlns:p14="http://schemas.microsoft.com/office/powerpoint/2010/main" val="164153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xmlns="" id="{93C85577-829D-69F6-0A41-A68E288A7BCE}"/>
              </a:ext>
            </a:extLst>
          </p:cNvPr>
          <p:cNvPicPr>
            <a:picLocks noChangeAspect="1"/>
          </p:cNvPicPr>
          <p:nvPr/>
        </p:nvPicPr>
        <p:blipFill rotWithShape="1">
          <a:blip r:embed="rId2"/>
          <a:srcRect r="12872" b="-1"/>
          <a:stretch/>
        </p:blipFill>
        <p:spPr>
          <a:xfrm>
            <a:off x="20" y="1282"/>
            <a:ext cx="12191980" cy="6856718"/>
          </a:xfrm>
          <a:prstGeom prst="rect">
            <a:avLst/>
          </a:prstGeom>
        </p:spPr>
      </p:pic>
    </p:spTree>
    <p:extLst>
      <p:ext uri="{BB962C8B-B14F-4D97-AF65-F5344CB8AC3E}">
        <p14:creationId xmlns:p14="http://schemas.microsoft.com/office/powerpoint/2010/main" val="357229110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xmlns=""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5" name="Picture 8">
            <a:extLst>
              <a:ext uri="{FF2B5EF4-FFF2-40B4-BE49-F238E27FC236}">
                <a16:creationId xmlns:a16="http://schemas.microsoft.com/office/drawing/2014/main" xmlns="" id="{9D0624C8-4D79-C60F-5081-CC78422FEBDD}"/>
              </a:ext>
            </a:extLst>
          </p:cNvPr>
          <p:cNvPicPr>
            <a:picLocks noChangeAspect="1"/>
          </p:cNvPicPr>
          <p:nvPr/>
        </p:nvPicPr>
        <p:blipFill rotWithShape="1">
          <a:blip r:embed="rId2"/>
          <a:srcRect t="9091" r="20138"/>
          <a:stretch/>
        </p:blipFill>
        <p:spPr>
          <a:xfrm>
            <a:off x="3523488" y="7"/>
            <a:ext cx="8668512" cy="6857993"/>
          </a:xfrm>
          <a:prstGeom prst="rect">
            <a:avLst/>
          </a:prstGeom>
        </p:spPr>
      </p:pic>
      <p:sp>
        <p:nvSpPr>
          <p:cNvPr id="30" name="Rectangle 29">
            <a:extLst>
              <a:ext uri="{FF2B5EF4-FFF2-40B4-BE49-F238E27FC236}">
                <a16:creationId xmlns:a16="http://schemas.microsoft.com/office/drawing/2014/main" xmlns=""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6" name="TextBox 5">
            <a:extLst>
              <a:ext uri="{FF2B5EF4-FFF2-40B4-BE49-F238E27FC236}">
                <a16:creationId xmlns:a16="http://schemas.microsoft.com/office/drawing/2014/main" xmlns="" id="{561CDA5A-B024-D5B3-4D0B-010F074979C9}"/>
              </a:ext>
            </a:extLst>
          </p:cNvPr>
          <p:cNvSpPr txBox="1"/>
          <p:nvPr/>
        </p:nvSpPr>
        <p:spPr>
          <a:xfrm>
            <a:off x="152400" y="1651000"/>
            <a:ext cx="7366000" cy="3204134"/>
          </a:xfrm>
          <a:prstGeom prst="rect">
            <a:avLst/>
          </a:prstGeom>
        </p:spPr>
        <p:txBody>
          <a:bodyPr vert="horz" lIns="60960" tIns="30480" rIns="60960" bIns="30480" rtlCol="0" anchor="b">
            <a:normAutofit/>
          </a:bodyPr>
          <a:lstStyle/>
          <a:p>
            <a:pPr>
              <a:lnSpc>
                <a:spcPct val="90000"/>
              </a:lnSpc>
              <a:spcBef>
                <a:spcPct val="0"/>
              </a:spcBef>
              <a:spcAft>
                <a:spcPts val="400"/>
              </a:spcAft>
            </a:pPr>
            <a:r>
              <a:rPr lang="en-US" sz="6400">
                <a:solidFill>
                  <a:srgbClr val="57C7D4"/>
                </a:solidFill>
                <a:latin typeface="Sigmar One" panose="00000500000000000000" pitchFamily="2" charset="0"/>
                <a:ea typeface="+mj-ea"/>
                <a:cs typeface="+mj-cs"/>
              </a:rPr>
              <a:t>Củng cố</a:t>
            </a:r>
          </a:p>
          <a:p>
            <a:pPr>
              <a:lnSpc>
                <a:spcPct val="90000"/>
              </a:lnSpc>
              <a:spcBef>
                <a:spcPct val="0"/>
              </a:spcBef>
              <a:spcAft>
                <a:spcPts val="400"/>
              </a:spcAft>
            </a:pPr>
            <a:r>
              <a:rPr lang="en-US" sz="6400">
                <a:solidFill>
                  <a:srgbClr val="57C7D4"/>
                </a:solidFill>
                <a:latin typeface="Sigmar One" panose="00000500000000000000" pitchFamily="2" charset="0"/>
                <a:ea typeface="+mj-ea"/>
                <a:cs typeface="+mj-cs"/>
              </a:rPr>
              <a:t>            Dặn dò</a:t>
            </a:r>
          </a:p>
          <a:p>
            <a:pPr indent="-152408">
              <a:lnSpc>
                <a:spcPct val="90000"/>
              </a:lnSpc>
              <a:spcBef>
                <a:spcPct val="0"/>
              </a:spcBef>
              <a:spcAft>
                <a:spcPts val="400"/>
              </a:spcAft>
            </a:pPr>
            <a:endParaRPr lang="en-US" sz="6400">
              <a:latin typeface="Sigmar One" panose="00000500000000000000" pitchFamily="2" charset="0"/>
              <a:ea typeface="+mj-ea"/>
              <a:cs typeface="+mj-cs"/>
            </a:endParaRPr>
          </a:p>
        </p:txBody>
      </p:sp>
      <p:sp>
        <p:nvSpPr>
          <p:cNvPr id="32" name="Rectangle 31">
            <a:extLst>
              <a:ext uri="{FF2B5EF4-FFF2-40B4-BE49-F238E27FC236}">
                <a16:creationId xmlns:a16="http://schemas.microsoft.com/office/drawing/2014/main" xmlns=""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prstClr val="white"/>
              </a:solidFill>
              <a:latin typeface="Calibri" panose="020F0502020204030204"/>
            </a:endParaRPr>
          </a:p>
        </p:txBody>
      </p:sp>
      <p:sp>
        <p:nvSpPr>
          <p:cNvPr id="34" name="Rectangle 33">
            <a:extLst>
              <a:ext uri="{FF2B5EF4-FFF2-40B4-BE49-F238E27FC236}">
                <a16:creationId xmlns:a16="http://schemas.microsoft.com/office/drawing/2014/main" xmlns=""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a:solidFill>
                <a:prstClr val="white"/>
              </a:solidFill>
              <a:latin typeface="Calibri" panose="020F0502020204030204"/>
            </a:endParaRPr>
          </a:p>
        </p:txBody>
      </p:sp>
      <p:pic>
        <p:nvPicPr>
          <p:cNvPr id="7" name="Picture 3">
            <a:extLst>
              <a:ext uri="{FF2B5EF4-FFF2-40B4-BE49-F238E27FC236}">
                <a16:creationId xmlns:a16="http://schemas.microsoft.com/office/drawing/2014/main" xmlns="" id="{C8A3EEF3-C730-EF72-8C57-2EF76FDA0C2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1029" y="3284375"/>
            <a:ext cx="2029968" cy="1922625"/>
          </a:xfrm>
          <a:prstGeom prst="rect">
            <a:avLst/>
          </a:prstGeom>
        </p:spPr>
      </p:pic>
    </p:spTree>
    <p:extLst>
      <p:ext uri="{BB962C8B-B14F-4D97-AF65-F5344CB8AC3E}">
        <p14:creationId xmlns:p14="http://schemas.microsoft.com/office/powerpoint/2010/main" val="10546112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4747089-0322-4B03-B224-817DD4C8B7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dirty="0"/>
          </a:p>
        </p:txBody>
      </p:sp>
      <p:sp>
        <p:nvSpPr>
          <p:cNvPr id="11" name="Freeform: Shape 10">
            <a:extLst>
              <a:ext uri="{FF2B5EF4-FFF2-40B4-BE49-F238E27FC236}">
                <a16:creationId xmlns:a16="http://schemas.microsoft.com/office/drawing/2014/main" xmlns="" id="{7228512D-3055-4911-A4D1-4A084C9C420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7933928" y="1372793"/>
            <a:ext cx="6135300" cy="5537781"/>
          </a:xfrm>
          <a:custGeom>
            <a:avLst/>
            <a:gdLst>
              <a:gd name="connsiteX0" fmla="*/ 0 w 6135300"/>
              <a:gd name="connsiteY0" fmla="*/ 0 h 5537781"/>
              <a:gd name="connsiteX1" fmla="*/ 6135300 w 6135300"/>
              <a:gd name="connsiteY1" fmla="*/ 0 h 5537781"/>
              <a:gd name="connsiteX2" fmla="*/ 6135300 w 6135300"/>
              <a:gd name="connsiteY2" fmla="*/ 3548931 h 5537781"/>
              <a:gd name="connsiteX3" fmla="*/ 4146451 w 6135300"/>
              <a:gd name="connsiteY3" fmla="*/ 5537781 h 5537781"/>
              <a:gd name="connsiteX4" fmla="*/ 0 w 6135300"/>
              <a:gd name="connsiteY4" fmla="*/ 1391331 h 5537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35300" h="5537781">
                <a:moveTo>
                  <a:pt x="0" y="0"/>
                </a:moveTo>
                <a:lnTo>
                  <a:pt x="6135300" y="0"/>
                </a:lnTo>
                <a:lnTo>
                  <a:pt x="6135300" y="3548931"/>
                </a:lnTo>
                <a:lnTo>
                  <a:pt x="4146451" y="5537781"/>
                </a:lnTo>
                <a:lnTo>
                  <a:pt x="0" y="1391331"/>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3" name="Isosceles Triangle 12">
            <a:extLst>
              <a:ext uri="{FF2B5EF4-FFF2-40B4-BE49-F238E27FC236}">
                <a16:creationId xmlns:a16="http://schemas.microsoft.com/office/drawing/2014/main" xmlns="" id="{3C98C7BF-70D9-4D19-BD2D-D808991FDF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83853" y="5272381"/>
            <a:ext cx="3171238" cy="1585619"/>
          </a:xfrm>
          <a:prstGeom prst="triangle">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5" name="Rectangle 14">
            <a:extLst>
              <a:ext uri="{FF2B5EF4-FFF2-40B4-BE49-F238E27FC236}">
                <a16:creationId xmlns:a16="http://schemas.microsoft.com/office/drawing/2014/main" xmlns="" id="{B497CCB5-5FC2-473C-AFCC-2430CEF1DF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6940246"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7" name="Frame 16">
            <a:extLst>
              <a:ext uri="{FF2B5EF4-FFF2-40B4-BE49-F238E27FC236}">
                <a16:creationId xmlns:a16="http://schemas.microsoft.com/office/drawing/2014/main" xmlns="" id="{599C8C75-BFDF-44E7-A028-EEB5EDD5881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700000">
            <a:off x="6501610"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p:txBody>
      </p:sp>
      <p:sp>
        <p:nvSpPr>
          <p:cNvPr id="4" name="TextBox 3">
            <a:extLst>
              <a:ext uri="{FF2B5EF4-FFF2-40B4-BE49-F238E27FC236}">
                <a16:creationId xmlns:a16="http://schemas.microsoft.com/office/drawing/2014/main" xmlns="" id="{207EFB32-B781-FF92-BEB9-B051AE4A6ADB}"/>
              </a:ext>
            </a:extLst>
          </p:cNvPr>
          <p:cNvSpPr txBox="1"/>
          <p:nvPr/>
        </p:nvSpPr>
        <p:spPr>
          <a:xfrm>
            <a:off x="5556452" y="3028595"/>
            <a:ext cx="5920804" cy="1345720"/>
          </a:xfrm>
          <a:prstGeom prst="rect">
            <a:avLst/>
          </a:prstGeom>
          <a:noFill/>
        </p:spPr>
        <p:txBody>
          <a:bodyPr vert="horz" lIns="60960" tIns="30480" rIns="60960" bIns="30480" rtlCol="0" anchor="ctr">
            <a:noAutofit/>
          </a:bodyPr>
          <a:lstStyle/>
          <a:p>
            <a:pPr algn="ctr">
              <a:lnSpc>
                <a:spcPct val="90000"/>
              </a:lnSpc>
              <a:spcBef>
                <a:spcPct val="0"/>
              </a:spcBef>
              <a:spcAft>
                <a:spcPts val="400"/>
              </a:spcAft>
            </a:pPr>
            <a:r>
              <a:rPr lang="en-US" sz="6400" b="1" dirty="0" err="1">
                <a:solidFill>
                  <a:srgbClr val="73C532"/>
                </a:solidFill>
                <a:latin typeface="Sigmar One" panose="00000500000000000000" pitchFamily="2" charset="0"/>
                <a:ea typeface="+mj-ea"/>
                <a:cs typeface="+mj-cs"/>
              </a:rPr>
              <a:t>Hẹn</a:t>
            </a:r>
            <a:r>
              <a:rPr lang="en-US" sz="6400" b="1" dirty="0">
                <a:solidFill>
                  <a:srgbClr val="73C532"/>
                </a:solidFill>
                <a:latin typeface="Sigmar One" panose="00000500000000000000" pitchFamily="2" charset="0"/>
                <a:ea typeface="+mj-ea"/>
                <a:cs typeface="+mj-cs"/>
              </a:rPr>
              <a:t> </a:t>
            </a:r>
            <a:r>
              <a:rPr lang="en-US" sz="6400" b="1" dirty="0" err="1">
                <a:solidFill>
                  <a:srgbClr val="73C532"/>
                </a:solidFill>
                <a:latin typeface="Sigmar One" panose="00000500000000000000" pitchFamily="2" charset="0"/>
                <a:ea typeface="+mj-ea"/>
                <a:cs typeface="+mj-cs"/>
              </a:rPr>
              <a:t>gặp</a:t>
            </a:r>
            <a:r>
              <a:rPr lang="en-US" sz="6400" b="1" dirty="0">
                <a:solidFill>
                  <a:srgbClr val="73C532"/>
                </a:solidFill>
                <a:latin typeface="Sigmar One" panose="00000500000000000000" pitchFamily="2" charset="0"/>
                <a:ea typeface="+mj-ea"/>
                <a:cs typeface="+mj-cs"/>
              </a:rPr>
              <a:t> </a:t>
            </a:r>
            <a:r>
              <a:rPr lang="en-US" sz="6400" b="1" dirty="0" err="1">
                <a:solidFill>
                  <a:srgbClr val="73C532"/>
                </a:solidFill>
                <a:latin typeface="Sigmar One" panose="00000500000000000000" pitchFamily="2" charset="0"/>
                <a:ea typeface="+mj-ea"/>
                <a:cs typeface="+mj-cs"/>
              </a:rPr>
              <a:t>lại</a:t>
            </a:r>
            <a:r>
              <a:rPr lang="en-US" sz="6400" b="1" dirty="0">
                <a:solidFill>
                  <a:srgbClr val="73C532"/>
                </a:solidFill>
                <a:latin typeface="Sigmar One" panose="00000500000000000000" pitchFamily="2" charset="0"/>
                <a:ea typeface="+mj-ea"/>
                <a:cs typeface="+mj-cs"/>
              </a:rPr>
              <a:t> </a:t>
            </a:r>
          </a:p>
          <a:p>
            <a:pPr algn="ctr">
              <a:lnSpc>
                <a:spcPct val="90000"/>
              </a:lnSpc>
              <a:spcBef>
                <a:spcPct val="0"/>
              </a:spcBef>
              <a:spcAft>
                <a:spcPts val="400"/>
              </a:spcAft>
            </a:pPr>
            <a:r>
              <a:rPr lang="en-US" sz="6400" b="1" dirty="0" err="1">
                <a:solidFill>
                  <a:srgbClr val="73C532"/>
                </a:solidFill>
                <a:latin typeface="Sigmar One" panose="00000500000000000000" pitchFamily="2" charset="0"/>
                <a:ea typeface="+mj-ea"/>
                <a:cs typeface="+mj-cs"/>
              </a:rPr>
              <a:t>các</a:t>
            </a:r>
            <a:r>
              <a:rPr lang="en-US" sz="6400" b="1" dirty="0">
                <a:solidFill>
                  <a:srgbClr val="73C532"/>
                </a:solidFill>
                <a:latin typeface="Sigmar One" panose="00000500000000000000" pitchFamily="2" charset="0"/>
                <a:ea typeface="+mj-ea"/>
                <a:cs typeface="+mj-cs"/>
              </a:rPr>
              <a:t> </a:t>
            </a:r>
            <a:r>
              <a:rPr lang="en-US" sz="6400" b="1" dirty="0" err="1">
                <a:solidFill>
                  <a:srgbClr val="73C532"/>
                </a:solidFill>
                <a:latin typeface="Sigmar One" panose="00000500000000000000" pitchFamily="2" charset="0"/>
                <a:ea typeface="+mj-ea"/>
                <a:cs typeface="+mj-cs"/>
              </a:rPr>
              <a:t>em</a:t>
            </a:r>
            <a:r>
              <a:rPr lang="en-US" sz="6400" b="1" dirty="0">
                <a:solidFill>
                  <a:srgbClr val="73C532"/>
                </a:solidFill>
                <a:latin typeface="Sigmar One" panose="00000500000000000000" pitchFamily="2" charset="0"/>
                <a:ea typeface="+mj-ea"/>
                <a:cs typeface="+mj-cs"/>
              </a:rPr>
              <a:t>!</a:t>
            </a:r>
          </a:p>
        </p:txBody>
      </p:sp>
      <p:sp>
        <p:nvSpPr>
          <p:cNvPr id="19" name="Freeform: Shape 18">
            <a:extLst>
              <a:ext uri="{FF2B5EF4-FFF2-40B4-BE49-F238E27FC236}">
                <a16:creationId xmlns:a16="http://schemas.microsoft.com/office/drawing/2014/main" xmlns="" id="{FFD685C2-1A84-41DE-BFA0-0A068F83D2D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8900000" flipH="1">
            <a:off x="-914977" y="292975"/>
            <a:ext cx="5056735" cy="9206602"/>
          </a:xfrm>
          <a:custGeom>
            <a:avLst/>
            <a:gdLst>
              <a:gd name="connsiteX0" fmla="*/ 0 w 5053652"/>
              <a:gd name="connsiteY0" fmla="*/ 209273 h 9200989"/>
              <a:gd name="connsiteX1" fmla="*/ 209274 w 5053652"/>
              <a:gd name="connsiteY1" fmla="*/ 0 h 9200989"/>
              <a:gd name="connsiteX2" fmla="*/ 5053652 w 5053652"/>
              <a:gd name="connsiteY2" fmla="*/ 4844379 h 9200989"/>
              <a:gd name="connsiteX3" fmla="*/ 697042 w 5053652"/>
              <a:gd name="connsiteY3" fmla="*/ 9200989 h 9200989"/>
              <a:gd name="connsiteX4" fmla="*/ 0 w 5053652"/>
              <a:gd name="connsiteY4" fmla="*/ 9200989 h 9200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3652" h="9200989">
                <a:moveTo>
                  <a:pt x="0" y="209273"/>
                </a:moveTo>
                <a:lnTo>
                  <a:pt x="209274" y="0"/>
                </a:lnTo>
                <a:lnTo>
                  <a:pt x="5053652" y="4844379"/>
                </a:lnTo>
                <a:lnTo>
                  <a:pt x="697042" y="9200989"/>
                </a:lnTo>
                <a:lnTo>
                  <a:pt x="0" y="9200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pic>
        <p:nvPicPr>
          <p:cNvPr id="3" name="Picture 2">
            <a:extLst>
              <a:ext uri="{FF2B5EF4-FFF2-40B4-BE49-F238E27FC236}">
                <a16:creationId xmlns:a16="http://schemas.microsoft.com/office/drawing/2014/main" xmlns="" id="{EBBF361E-F561-9F7D-45A5-664B39FAA2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21735" y="615317"/>
            <a:ext cx="4978053" cy="5627364"/>
          </a:xfrm>
          <a:prstGeom prst="rect">
            <a:avLst/>
          </a:prstGeom>
        </p:spPr>
      </p:pic>
    </p:spTree>
    <p:extLst>
      <p:ext uri="{BB962C8B-B14F-4D97-AF65-F5344CB8AC3E}">
        <p14:creationId xmlns:p14="http://schemas.microsoft.com/office/powerpoint/2010/main" val="41429767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AB1284B-94DC-D9D4-F60E-49CFFFD4A979}"/>
              </a:ext>
            </a:extLst>
          </p:cNvPr>
          <p:cNvPicPr>
            <a:picLocks noChangeAspect="1"/>
          </p:cNvPicPr>
          <p:nvPr/>
        </p:nvPicPr>
        <p:blipFill rotWithShape="1">
          <a:blip r:embed="rId3"/>
          <a:srcRect l="-711" t="18750" r="92892" b="14037"/>
          <a:stretch/>
        </p:blipFill>
        <p:spPr>
          <a:xfrm>
            <a:off x="0" y="29980"/>
            <a:ext cx="838201" cy="819462"/>
          </a:xfrm>
          <a:prstGeom prst="rect">
            <a:avLst/>
          </a:prstGeom>
        </p:spPr>
      </p:pic>
      <p:sp>
        <p:nvSpPr>
          <p:cNvPr id="6" name="TextBox 5">
            <a:extLst>
              <a:ext uri="{FF2B5EF4-FFF2-40B4-BE49-F238E27FC236}">
                <a16:creationId xmlns:a16="http://schemas.microsoft.com/office/drawing/2014/main" xmlns="" id="{82AF59CC-555A-C631-02E4-CDE1FCC4ACAC}"/>
              </a:ext>
            </a:extLst>
          </p:cNvPr>
          <p:cNvSpPr txBox="1"/>
          <p:nvPr/>
        </p:nvSpPr>
        <p:spPr>
          <a:xfrm>
            <a:off x="1066800" y="238434"/>
            <a:ext cx="8763000" cy="646986"/>
          </a:xfrm>
          <a:prstGeom prst="roundRect">
            <a:avLst/>
          </a:prstGeom>
          <a:solidFill>
            <a:schemeClr val="accent6">
              <a:lumMod val="20000"/>
              <a:lumOff val="80000"/>
            </a:schemeClr>
          </a:solidFill>
          <a:ln>
            <a:solidFill>
              <a:schemeClr val="accent1"/>
            </a:solidFill>
          </a:ln>
        </p:spPr>
        <p:txBody>
          <a:bodyPr wrap="square">
            <a:spAutoFit/>
          </a:bodyPr>
          <a:lstStyle/>
          <a:p>
            <a:r>
              <a:rPr lang="vi-VN" sz="3200" b="1" i="0">
                <a:solidFill>
                  <a:srgbClr val="212529"/>
                </a:solidFill>
                <a:effectLst/>
                <a:latin typeface="Open Sans" panose="020B0606030504020204" pitchFamily="34" charset="0"/>
              </a:rPr>
              <a:t>Em đã nhìn thấy cháy nhà chưa? Ở đâu?</a:t>
            </a:r>
            <a:endParaRPr lang="en-US" sz="3200" b="1"/>
          </a:p>
        </p:txBody>
      </p:sp>
      <p:pic>
        <p:nvPicPr>
          <p:cNvPr id="3074" name="Picture 2" descr="Mơ thấy cháy nhà đánh con gì ? Là số mấy ? Lành hay Dữ">
            <a:extLst>
              <a:ext uri="{FF2B5EF4-FFF2-40B4-BE49-F238E27FC236}">
                <a16:creationId xmlns:a16="http://schemas.microsoft.com/office/drawing/2014/main" xmlns="" id="{7AF631F8-E433-F330-EBFF-B4B61A3979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6756" y="1524000"/>
            <a:ext cx="6511844" cy="434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a:extLst>
              <a:ext uri="{FF2B5EF4-FFF2-40B4-BE49-F238E27FC236}">
                <a16:creationId xmlns:a16="http://schemas.microsoft.com/office/drawing/2014/main" xmlns="" id="{E8AB32D7-FAEF-2A04-F47B-7CED951F4F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97398"/>
            <a:ext cx="3062287" cy="3660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2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1000"/>
                                        <p:tgtEl>
                                          <p:spTgt spid="3074"/>
                                        </p:tgtEl>
                                      </p:cBhvr>
                                    </p:animEffect>
                                    <p:anim calcmode="lin" valueType="num">
                                      <p:cBhvr>
                                        <p:cTn id="13" dur="1000" fill="hold"/>
                                        <p:tgtEl>
                                          <p:spTgt spid="3074"/>
                                        </p:tgtEl>
                                        <p:attrNameLst>
                                          <p:attrName>ppt_x</p:attrName>
                                        </p:attrNameLst>
                                      </p:cBhvr>
                                      <p:tavLst>
                                        <p:tav tm="0">
                                          <p:val>
                                            <p:strVal val="#ppt_x"/>
                                          </p:val>
                                        </p:tav>
                                        <p:tav tm="100000">
                                          <p:val>
                                            <p:strVal val="#ppt_x"/>
                                          </p:val>
                                        </p:tav>
                                      </p:tavLst>
                                    </p:anim>
                                    <p:anim calcmode="lin" valueType="num">
                                      <p:cBhvr>
                                        <p:cTn id="14"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xmlns="" id="{C6258C25-9AC4-F6CB-0E86-31EDD3BE5F65}"/>
              </a:ext>
            </a:extLst>
          </p:cNvPr>
          <p:cNvPicPr>
            <a:picLocks noChangeAspect="1"/>
          </p:cNvPicPr>
          <p:nvPr/>
        </p:nvPicPr>
        <p:blipFill rotWithShape="1">
          <a:blip r:embed="rId2">
            <a:alphaModFix amt="35000"/>
          </a:blip>
          <a:srcRect l="7991" r="4871" b="-1"/>
          <a:stretch/>
        </p:blipFill>
        <p:spPr>
          <a:xfrm>
            <a:off x="-1" y="-30"/>
            <a:ext cx="12192000" cy="6855958"/>
          </a:xfrm>
          <a:prstGeom prst="rect">
            <a:avLst/>
          </a:prstGeom>
        </p:spPr>
      </p:pic>
      <p:sp>
        <p:nvSpPr>
          <p:cNvPr id="6" name="TextBox 5">
            <a:extLst>
              <a:ext uri="{FF2B5EF4-FFF2-40B4-BE49-F238E27FC236}">
                <a16:creationId xmlns:a16="http://schemas.microsoft.com/office/drawing/2014/main" xmlns="" id="{EF839EB8-8201-63F3-BBB7-AFBB0E77BB6D}"/>
              </a:ext>
            </a:extLst>
          </p:cNvPr>
          <p:cNvSpPr txBox="1"/>
          <p:nvPr/>
        </p:nvSpPr>
        <p:spPr>
          <a:xfrm>
            <a:off x="914400" y="3613254"/>
            <a:ext cx="4666470" cy="2076333"/>
          </a:xfrm>
          <a:prstGeom prst="rect">
            <a:avLst/>
          </a:prstGeom>
        </p:spPr>
        <p:txBody>
          <a:bodyPr vert="horz" lIns="91440" tIns="45720" rIns="91440" bIns="45720" rtlCol="0" anchor="t">
            <a:normAutofit/>
          </a:bodyPr>
          <a:lstStyle/>
          <a:p>
            <a:pPr defTabSz="914400">
              <a:lnSpc>
                <a:spcPct val="90000"/>
              </a:lnSpc>
              <a:spcBef>
                <a:spcPct val="0"/>
              </a:spcBef>
              <a:spcAft>
                <a:spcPts val="400"/>
              </a:spcAft>
            </a:pPr>
            <a:r>
              <a:rPr lang="en-US" sz="4800" kern="1200">
                <a:solidFill>
                  <a:srgbClr val="FFFF00"/>
                </a:solidFill>
                <a:latin typeface="Sigmar One" panose="00000500000000000000" pitchFamily="2" charset="0"/>
                <a:ea typeface="+mj-ea"/>
                <a:cs typeface="+mj-cs"/>
              </a:rPr>
              <a:t>Khám phá</a:t>
            </a:r>
          </a:p>
          <a:p>
            <a:pPr indent="-152408" defTabSz="914400">
              <a:lnSpc>
                <a:spcPct val="90000"/>
              </a:lnSpc>
              <a:spcBef>
                <a:spcPct val="0"/>
              </a:spcBef>
              <a:spcAft>
                <a:spcPts val="400"/>
              </a:spcAft>
            </a:pPr>
            <a:endParaRPr lang="en-US" sz="4800" kern="1200">
              <a:solidFill>
                <a:srgbClr val="FFFF00"/>
              </a:solidFill>
              <a:latin typeface="Sigmar One" panose="00000500000000000000" pitchFamily="2" charset="0"/>
              <a:ea typeface="+mj-ea"/>
              <a:cs typeface="+mj-cs"/>
            </a:endParaRPr>
          </a:p>
        </p:txBody>
      </p:sp>
      <p:sp>
        <p:nvSpPr>
          <p:cNvPr id="4103" name="Freeform: Shape 4102">
            <a:extLst>
              <a:ext uri="{FF2B5EF4-FFF2-40B4-BE49-F238E27FC236}">
                <a16:creationId xmlns:a16="http://schemas.microsoft.com/office/drawing/2014/main" xmlns="" id="{BCC55ACC-A2F6-403C-A3A4-D59B3734D45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xmlns="" id="{88BF58B1-51D1-8840-56B3-0104E0486E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26" r="22533" b="10866"/>
          <a:stretch/>
        </p:blipFill>
        <p:spPr bwMode="auto">
          <a:xfrm>
            <a:off x="6021086" y="544805"/>
            <a:ext cx="6170914" cy="5627396"/>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44880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C43A47-9543-5F1A-05A4-7475E24679DC}"/>
              </a:ext>
            </a:extLst>
          </p:cNvPr>
          <p:cNvPicPr>
            <a:picLocks noChangeAspect="1"/>
          </p:cNvPicPr>
          <p:nvPr/>
        </p:nvPicPr>
        <p:blipFill>
          <a:blip r:embed="rId3"/>
          <a:stretch>
            <a:fillRect/>
          </a:stretch>
        </p:blipFill>
        <p:spPr>
          <a:xfrm>
            <a:off x="0" y="0"/>
            <a:ext cx="891915" cy="990600"/>
          </a:xfrm>
          <a:prstGeom prst="rect">
            <a:avLst/>
          </a:prstGeom>
        </p:spPr>
      </p:pic>
      <p:sp>
        <p:nvSpPr>
          <p:cNvPr id="5" name="TextBox 4">
            <a:extLst>
              <a:ext uri="{FF2B5EF4-FFF2-40B4-BE49-F238E27FC236}">
                <a16:creationId xmlns:a16="http://schemas.microsoft.com/office/drawing/2014/main" xmlns="" id="{1C909630-BDA2-8541-67FA-78575D937FB8}"/>
              </a:ext>
            </a:extLst>
          </p:cNvPr>
          <p:cNvSpPr txBox="1"/>
          <p:nvPr/>
        </p:nvSpPr>
        <p:spPr>
          <a:xfrm>
            <a:off x="891915" y="63571"/>
            <a:ext cx="9220200" cy="1410643"/>
          </a:xfrm>
          <a:prstGeom prst="rect">
            <a:avLst/>
          </a:prstGeom>
          <a:noFill/>
        </p:spPr>
        <p:txBody>
          <a:bodyPr wrap="square">
            <a:spAutoFit/>
          </a:bodyPr>
          <a:lstStyle/>
          <a:p>
            <a:pPr algn="just">
              <a:spcAft>
                <a:spcPts val="80"/>
              </a:spcAft>
            </a:pPr>
            <a:r>
              <a:rPr lang="en-US" sz="2800" b="1" i="0" dirty="0">
                <a:solidFill>
                  <a:srgbClr val="0070C0"/>
                </a:solidFill>
                <a:effectLst/>
                <a:latin typeface="Nunito Black" pitchFamily="2" charset="0"/>
              </a:rPr>
              <a:t>1.</a:t>
            </a:r>
            <a:r>
              <a:rPr lang="en-US" sz="2800" b="0" i="0" spc="10" dirty="0">
                <a:solidFill>
                  <a:srgbClr val="008000"/>
                </a:solidFill>
                <a:effectLst/>
                <a:latin typeface="Nunito Black" pitchFamily="2" charset="0"/>
              </a:rPr>
              <a:t> </a:t>
            </a:r>
            <a:r>
              <a:rPr lang="en-US" sz="2800" b="0" i="0" spc="10" dirty="0" err="1">
                <a:solidFill>
                  <a:srgbClr val="0070C0"/>
                </a:solidFill>
                <a:effectLst/>
                <a:latin typeface="Nunito Black" pitchFamily="2" charset="0"/>
              </a:rPr>
              <a:t>Quan</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sát</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hình</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và</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cho</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biết</a:t>
            </a:r>
            <a:r>
              <a:rPr lang="en-US" sz="2800" b="0" i="0" spc="10" dirty="0">
                <a:solidFill>
                  <a:srgbClr val="0070C0"/>
                </a:solidFill>
                <a:effectLst/>
                <a:latin typeface="Nunito Black" pitchFamily="2" charset="0"/>
              </a:rPr>
              <a:t>:</a:t>
            </a:r>
            <a:endParaRPr lang="en-US" sz="2800" b="0" i="0" dirty="0">
              <a:solidFill>
                <a:srgbClr val="0070C0"/>
              </a:solidFill>
              <a:effectLst/>
              <a:latin typeface="Nunito Black" pitchFamily="2" charset="0"/>
            </a:endParaRPr>
          </a:p>
          <a:p>
            <a:pPr algn="l">
              <a:spcAft>
                <a:spcPts val="80"/>
              </a:spcAft>
            </a:pP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Điều</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gì</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có</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thể</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xảy</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ra</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trong</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mỗi</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hình</a:t>
            </a:r>
            <a:r>
              <a:rPr lang="en-US" sz="2800" b="0" i="0" spc="10" dirty="0">
                <a:solidFill>
                  <a:srgbClr val="0070C0"/>
                </a:solidFill>
                <a:effectLst/>
                <a:latin typeface="Nunito Black" pitchFamily="2" charset="0"/>
              </a:rPr>
              <a:t>?</a:t>
            </a:r>
            <a:endParaRPr lang="en-US" sz="2800" b="0" i="0" dirty="0">
              <a:solidFill>
                <a:srgbClr val="0070C0"/>
              </a:solidFill>
              <a:effectLst/>
              <a:latin typeface="Nunito Black" pitchFamily="2" charset="0"/>
            </a:endParaRPr>
          </a:p>
          <a:p>
            <a:pPr algn="l">
              <a:spcAft>
                <a:spcPts val="80"/>
              </a:spcAft>
            </a:pP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Những</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nguyên</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nhân</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nào</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dẫn</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đến</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cháy</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nhà</a:t>
            </a:r>
            <a:r>
              <a:rPr lang="en-US" sz="2800" b="0" i="0" spc="10" dirty="0">
                <a:solidFill>
                  <a:srgbClr val="0070C0"/>
                </a:solidFill>
                <a:effectLst/>
                <a:latin typeface="Nunito Black" pitchFamily="2" charset="0"/>
              </a:rPr>
              <a:t>?</a:t>
            </a:r>
            <a:endParaRPr lang="en-US" sz="2800" b="0" i="0" dirty="0">
              <a:solidFill>
                <a:srgbClr val="0070C0"/>
              </a:solidFill>
              <a:effectLst/>
              <a:latin typeface="Nunito Black" pitchFamily="2" charset="0"/>
            </a:endParaRPr>
          </a:p>
        </p:txBody>
      </p:sp>
      <p:pic>
        <p:nvPicPr>
          <p:cNvPr id="7" name="Picture 6">
            <a:extLst>
              <a:ext uri="{FF2B5EF4-FFF2-40B4-BE49-F238E27FC236}">
                <a16:creationId xmlns:a16="http://schemas.microsoft.com/office/drawing/2014/main" xmlns="" id="{1D58F9D1-4FC9-6442-C395-1C9F70D5F732}"/>
              </a:ext>
            </a:extLst>
          </p:cNvPr>
          <p:cNvPicPr>
            <a:picLocks noChangeAspect="1"/>
          </p:cNvPicPr>
          <p:nvPr/>
        </p:nvPicPr>
        <p:blipFill>
          <a:blip r:embed="rId4"/>
          <a:stretch>
            <a:fillRect/>
          </a:stretch>
        </p:blipFill>
        <p:spPr>
          <a:xfrm>
            <a:off x="2057399" y="1455926"/>
            <a:ext cx="3857625" cy="2647950"/>
          </a:xfrm>
          <a:prstGeom prst="rect">
            <a:avLst/>
          </a:prstGeom>
        </p:spPr>
      </p:pic>
      <p:pic>
        <p:nvPicPr>
          <p:cNvPr id="9" name="Picture 8">
            <a:extLst>
              <a:ext uri="{FF2B5EF4-FFF2-40B4-BE49-F238E27FC236}">
                <a16:creationId xmlns:a16="http://schemas.microsoft.com/office/drawing/2014/main" xmlns="" id="{417E6401-9380-35BD-227F-0994C1749DB4}"/>
              </a:ext>
            </a:extLst>
          </p:cNvPr>
          <p:cNvPicPr>
            <a:picLocks noChangeAspect="1"/>
          </p:cNvPicPr>
          <p:nvPr/>
        </p:nvPicPr>
        <p:blipFill>
          <a:blip r:embed="rId5"/>
          <a:stretch>
            <a:fillRect/>
          </a:stretch>
        </p:blipFill>
        <p:spPr>
          <a:xfrm>
            <a:off x="6781800" y="1474214"/>
            <a:ext cx="3762375" cy="2667000"/>
          </a:xfrm>
          <a:prstGeom prst="rect">
            <a:avLst/>
          </a:prstGeom>
        </p:spPr>
      </p:pic>
      <p:pic>
        <p:nvPicPr>
          <p:cNvPr id="11" name="Picture 10">
            <a:extLst>
              <a:ext uri="{FF2B5EF4-FFF2-40B4-BE49-F238E27FC236}">
                <a16:creationId xmlns:a16="http://schemas.microsoft.com/office/drawing/2014/main" xmlns="" id="{F08C4E1A-BBCB-2DAA-2FB5-94CC03EFFA4E}"/>
              </a:ext>
            </a:extLst>
          </p:cNvPr>
          <p:cNvPicPr>
            <a:picLocks noChangeAspect="1"/>
          </p:cNvPicPr>
          <p:nvPr/>
        </p:nvPicPr>
        <p:blipFill>
          <a:blip r:embed="rId6"/>
          <a:stretch>
            <a:fillRect/>
          </a:stretch>
        </p:blipFill>
        <p:spPr>
          <a:xfrm>
            <a:off x="2128837" y="4218950"/>
            <a:ext cx="3714750" cy="2676525"/>
          </a:xfrm>
          <a:prstGeom prst="rect">
            <a:avLst/>
          </a:prstGeom>
        </p:spPr>
      </p:pic>
      <p:pic>
        <p:nvPicPr>
          <p:cNvPr id="13" name="Picture 12">
            <a:extLst>
              <a:ext uri="{FF2B5EF4-FFF2-40B4-BE49-F238E27FC236}">
                <a16:creationId xmlns:a16="http://schemas.microsoft.com/office/drawing/2014/main" xmlns="" id="{C55B7CF6-5B64-04DD-86B2-F81E14DB178C}"/>
              </a:ext>
            </a:extLst>
          </p:cNvPr>
          <p:cNvPicPr>
            <a:picLocks noChangeAspect="1"/>
          </p:cNvPicPr>
          <p:nvPr/>
        </p:nvPicPr>
        <p:blipFill>
          <a:blip r:embed="rId7"/>
          <a:stretch>
            <a:fillRect/>
          </a:stretch>
        </p:blipFill>
        <p:spPr>
          <a:xfrm>
            <a:off x="6781800" y="4131976"/>
            <a:ext cx="3790950" cy="2686050"/>
          </a:xfrm>
          <a:prstGeom prst="rect">
            <a:avLst/>
          </a:prstGeom>
        </p:spPr>
      </p:pic>
    </p:spTree>
    <p:extLst>
      <p:ext uri="{BB962C8B-B14F-4D97-AF65-F5344CB8AC3E}">
        <p14:creationId xmlns:p14="http://schemas.microsoft.com/office/powerpoint/2010/main" val="236577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1C43A47-9543-5F1A-05A4-7475E24679DC}"/>
              </a:ext>
            </a:extLst>
          </p:cNvPr>
          <p:cNvPicPr>
            <a:picLocks noChangeAspect="1"/>
          </p:cNvPicPr>
          <p:nvPr/>
        </p:nvPicPr>
        <p:blipFill>
          <a:blip r:embed="rId3"/>
          <a:stretch>
            <a:fillRect/>
          </a:stretch>
        </p:blipFill>
        <p:spPr>
          <a:xfrm>
            <a:off x="22485" y="0"/>
            <a:ext cx="685800" cy="904875"/>
          </a:xfrm>
          <a:prstGeom prst="rect">
            <a:avLst/>
          </a:prstGeom>
        </p:spPr>
      </p:pic>
      <p:sp>
        <p:nvSpPr>
          <p:cNvPr id="5" name="TextBox 4">
            <a:extLst>
              <a:ext uri="{FF2B5EF4-FFF2-40B4-BE49-F238E27FC236}">
                <a16:creationId xmlns:a16="http://schemas.microsoft.com/office/drawing/2014/main" xmlns="" id="{1C909630-BDA2-8541-67FA-78575D937FB8}"/>
              </a:ext>
            </a:extLst>
          </p:cNvPr>
          <p:cNvSpPr txBox="1"/>
          <p:nvPr/>
        </p:nvSpPr>
        <p:spPr>
          <a:xfrm>
            <a:off x="914400" y="96264"/>
            <a:ext cx="7086600" cy="523220"/>
          </a:xfrm>
          <a:prstGeom prst="rect">
            <a:avLst/>
          </a:prstGeom>
          <a:noFill/>
        </p:spPr>
        <p:txBody>
          <a:bodyPr wrap="square">
            <a:spAutoFit/>
          </a:bodyPr>
          <a:lstStyle/>
          <a:p>
            <a:pPr algn="l">
              <a:spcAft>
                <a:spcPts val="80"/>
              </a:spcAft>
            </a:pPr>
            <a:r>
              <a:rPr lang="en-US" sz="2800" b="0" i="0" spc="10" dirty="0" smtClean="0">
                <a:solidFill>
                  <a:srgbClr val="0070C0"/>
                </a:solidFill>
                <a:effectLst/>
                <a:latin typeface="Nunito Black" pitchFamily="2" charset="0"/>
              </a:rPr>
              <a:t>- </a:t>
            </a:r>
            <a:r>
              <a:rPr lang="en-US" sz="2800" b="0" i="0" spc="10" dirty="0" err="1" smtClean="0">
                <a:solidFill>
                  <a:srgbClr val="0070C0"/>
                </a:solidFill>
                <a:effectLst/>
                <a:latin typeface="Nunito Black" pitchFamily="2" charset="0"/>
              </a:rPr>
              <a:t>Điềucó</a:t>
            </a:r>
            <a:r>
              <a:rPr lang="en-US" sz="2800" b="0" i="0" spc="10" dirty="0" smtClean="0">
                <a:solidFill>
                  <a:srgbClr val="0070C0"/>
                </a:solidFill>
                <a:effectLst/>
                <a:latin typeface="Nunito Black" pitchFamily="2" charset="0"/>
              </a:rPr>
              <a:t> </a:t>
            </a:r>
            <a:r>
              <a:rPr lang="en-US" sz="2800" b="0" i="0" spc="10" dirty="0" err="1">
                <a:solidFill>
                  <a:srgbClr val="0070C0"/>
                </a:solidFill>
                <a:effectLst/>
                <a:latin typeface="Nunito Black" pitchFamily="2" charset="0"/>
              </a:rPr>
              <a:t>thể</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xảy</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ra</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trong</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mỗi</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hình</a:t>
            </a:r>
            <a:r>
              <a:rPr lang="en-US" sz="2800" b="0" i="0" spc="10" dirty="0">
                <a:solidFill>
                  <a:srgbClr val="0070C0"/>
                </a:solidFill>
                <a:effectLst/>
                <a:latin typeface="Nunito Black" pitchFamily="2" charset="0"/>
              </a:rPr>
              <a:t> </a:t>
            </a:r>
            <a:r>
              <a:rPr lang="en-US" sz="2800" b="0" i="0" spc="10" dirty="0" err="1">
                <a:solidFill>
                  <a:srgbClr val="0070C0"/>
                </a:solidFill>
                <a:effectLst/>
                <a:latin typeface="Nunito Black" pitchFamily="2" charset="0"/>
              </a:rPr>
              <a:t>là</a:t>
            </a:r>
            <a:endParaRPr lang="en-US" sz="2800" b="0" i="0" dirty="0">
              <a:solidFill>
                <a:srgbClr val="0070C0"/>
              </a:solidFill>
              <a:effectLst/>
              <a:latin typeface="Nunito Black" pitchFamily="2" charset="0"/>
            </a:endParaRPr>
          </a:p>
        </p:txBody>
      </p:sp>
      <p:pic>
        <p:nvPicPr>
          <p:cNvPr id="7" name="Picture 6">
            <a:extLst>
              <a:ext uri="{FF2B5EF4-FFF2-40B4-BE49-F238E27FC236}">
                <a16:creationId xmlns:a16="http://schemas.microsoft.com/office/drawing/2014/main" xmlns="" id="{1D58F9D1-4FC9-6442-C395-1C9F70D5F732}"/>
              </a:ext>
            </a:extLst>
          </p:cNvPr>
          <p:cNvPicPr>
            <a:picLocks noChangeAspect="1"/>
          </p:cNvPicPr>
          <p:nvPr/>
        </p:nvPicPr>
        <p:blipFill>
          <a:blip r:embed="rId4"/>
          <a:stretch>
            <a:fillRect/>
          </a:stretch>
        </p:blipFill>
        <p:spPr>
          <a:xfrm>
            <a:off x="1721099" y="1192409"/>
            <a:ext cx="4019550" cy="2759099"/>
          </a:xfrm>
          <a:prstGeom prst="rect">
            <a:avLst/>
          </a:prstGeom>
        </p:spPr>
      </p:pic>
      <p:pic>
        <p:nvPicPr>
          <p:cNvPr id="9" name="Picture 8">
            <a:extLst>
              <a:ext uri="{FF2B5EF4-FFF2-40B4-BE49-F238E27FC236}">
                <a16:creationId xmlns:a16="http://schemas.microsoft.com/office/drawing/2014/main" xmlns="" id="{417E6401-9380-35BD-227F-0994C1749DB4}"/>
              </a:ext>
            </a:extLst>
          </p:cNvPr>
          <p:cNvPicPr>
            <a:picLocks noChangeAspect="1"/>
          </p:cNvPicPr>
          <p:nvPr/>
        </p:nvPicPr>
        <p:blipFill>
          <a:blip r:embed="rId5"/>
          <a:stretch>
            <a:fillRect/>
          </a:stretch>
        </p:blipFill>
        <p:spPr>
          <a:xfrm>
            <a:off x="6477000" y="1196733"/>
            <a:ext cx="3886200" cy="2754775"/>
          </a:xfrm>
          <a:prstGeom prst="rect">
            <a:avLst/>
          </a:prstGeom>
        </p:spPr>
      </p:pic>
      <p:pic>
        <p:nvPicPr>
          <p:cNvPr id="11" name="Picture 10">
            <a:extLst>
              <a:ext uri="{FF2B5EF4-FFF2-40B4-BE49-F238E27FC236}">
                <a16:creationId xmlns:a16="http://schemas.microsoft.com/office/drawing/2014/main" xmlns="" id="{F08C4E1A-BBCB-2DAA-2FB5-94CC03EFFA4E}"/>
              </a:ext>
            </a:extLst>
          </p:cNvPr>
          <p:cNvPicPr>
            <a:picLocks noChangeAspect="1"/>
          </p:cNvPicPr>
          <p:nvPr/>
        </p:nvPicPr>
        <p:blipFill>
          <a:blip r:embed="rId6"/>
          <a:stretch>
            <a:fillRect/>
          </a:stretch>
        </p:blipFill>
        <p:spPr>
          <a:xfrm>
            <a:off x="1828800" y="4181475"/>
            <a:ext cx="3911849" cy="2676525"/>
          </a:xfrm>
          <a:prstGeom prst="rect">
            <a:avLst/>
          </a:prstGeom>
        </p:spPr>
      </p:pic>
      <p:pic>
        <p:nvPicPr>
          <p:cNvPr id="13" name="Picture 12">
            <a:extLst>
              <a:ext uri="{FF2B5EF4-FFF2-40B4-BE49-F238E27FC236}">
                <a16:creationId xmlns:a16="http://schemas.microsoft.com/office/drawing/2014/main" xmlns="" id="{C55B7CF6-5B64-04DD-86B2-F81E14DB178C}"/>
              </a:ext>
            </a:extLst>
          </p:cNvPr>
          <p:cNvPicPr>
            <a:picLocks noChangeAspect="1"/>
          </p:cNvPicPr>
          <p:nvPr/>
        </p:nvPicPr>
        <p:blipFill>
          <a:blip r:embed="rId7"/>
          <a:stretch>
            <a:fillRect/>
          </a:stretch>
        </p:blipFill>
        <p:spPr>
          <a:xfrm>
            <a:off x="6400800" y="4144036"/>
            <a:ext cx="3962399" cy="2718726"/>
          </a:xfrm>
          <a:prstGeom prst="rect">
            <a:avLst/>
          </a:prstGeom>
        </p:spPr>
      </p:pic>
      <p:sp>
        <p:nvSpPr>
          <p:cNvPr id="2" name="TextBox 1">
            <a:extLst>
              <a:ext uri="{FF2B5EF4-FFF2-40B4-BE49-F238E27FC236}">
                <a16:creationId xmlns:a16="http://schemas.microsoft.com/office/drawing/2014/main" xmlns="" id="{95A2D552-6665-7552-BAB3-4EC48A3888C2}"/>
              </a:ext>
            </a:extLst>
          </p:cNvPr>
          <p:cNvSpPr txBox="1"/>
          <p:nvPr/>
        </p:nvSpPr>
        <p:spPr>
          <a:xfrm>
            <a:off x="7467600" y="77770"/>
            <a:ext cx="2209800" cy="523220"/>
          </a:xfrm>
          <a:prstGeom prst="rect">
            <a:avLst/>
          </a:prstGeom>
          <a:solidFill>
            <a:schemeClr val="bg1"/>
          </a:solidFill>
        </p:spPr>
        <p:txBody>
          <a:bodyPr wrap="square" rtlCol="0">
            <a:spAutoFit/>
          </a:bodyPr>
          <a:lstStyle/>
          <a:p>
            <a:r>
              <a:rPr lang="en-US" sz="28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cháy</a:t>
            </a:r>
            <a:r>
              <a:rPr lang="en-US" sz="2800" b="1" dirty="0">
                <a:solidFill>
                  <a:srgbClr val="FF0000"/>
                </a:solidFill>
                <a:latin typeface="Open Sans" panose="020B0606030504020204" pitchFamily="34" charset="0"/>
                <a:ea typeface="Open Sans" panose="020B0606030504020204" pitchFamily="34" charset="0"/>
                <a:cs typeface="Open Sans" panose="020B0606030504020204" pitchFamily="34" charset="0"/>
              </a:rPr>
              <a:t> </a:t>
            </a:r>
            <a:r>
              <a:rPr lang="en-US" sz="2800" b="1" dirty="0" err="1">
                <a:solidFill>
                  <a:srgbClr val="FF0000"/>
                </a:solidFill>
                <a:latin typeface="Open Sans" panose="020B0606030504020204" pitchFamily="34" charset="0"/>
                <a:ea typeface="Open Sans" panose="020B0606030504020204" pitchFamily="34" charset="0"/>
                <a:cs typeface="Open Sans" panose="020B0606030504020204" pitchFamily="34" charset="0"/>
              </a:rPr>
              <a:t>nhà</a:t>
            </a:r>
            <a:endParaRPr lang="en-US" sz="2800" b="1"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TextBox 9">
            <a:extLst>
              <a:ext uri="{FF2B5EF4-FFF2-40B4-BE49-F238E27FC236}">
                <a16:creationId xmlns:a16="http://schemas.microsoft.com/office/drawing/2014/main" xmlns="" id="{B0A33C43-2BDC-D61D-89A4-729CD1CA4DA4}"/>
              </a:ext>
            </a:extLst>
          </p:cNvPr>
          <p:cNvSpPr txBox="1"/>
          <p:nvPr/>
        </p:nvSpPr>
        <p:spPr>
          <a:xfrm>
            <a:off x="914400" y="625164"/>
            <a:ext cx="7403891" cy="523220"/>
          </a:xfrm>
          <a:prstGeom prst="rect">
            <a:avLst/>
          </a:prstGeom>
          <a:noFill/>
        </p:spPr>
        <p:txBody>
          <a:bodyPr wrap="square">
            <a:spAutoFit/>
          </a:bodyPr>
          <a:lstStyle/>
          <a:p>
            <a:r>
              <a:rPr lang="en-US" sz="2800" b="1" i="0" dirty="0" smtClean="0">
                <a:solidFill>
                  <a:srgbClr val="0070C0"/>
                </a:solidFill>
                <a:effectLst/>
                <a:latin typeface="Nunito Black" pitchFamily="2" charset="0"/>
              </a:rPr>
              <a:t>- </a:t>
            </a:r>
            <a:r>
              <a:rPr lang="en-US" sz="2800" b="1" i="0" dirty="0" err="1" smtClean="0">
                <a:solidFill>
                  <a:srgbClr val="0070C0"/>
                </a:solidFill>
                <a:effectLst/>
                <a:latin typeface="Nunito Black" pitchFamily="2" charset="0"/>
              </a:rPr>
              <a:t>Những</a:t>
            </a:r>
            <a:r>
              <a:rPr lang="en-US" sz="2800" b="1" i="0" dirty="0" smtClean="0">
                <a:solidFill>
                  <a:srgbClr val="0070C0"/>
                </a:solidFill>
                <a:effectLst/>
                <a:latin typeface="Nunito Black" pitchFamily="2" charset="0"/>
              </a:rPr>
              <a:t> </a:t>
            </a:r>
            <a:r>
              <a:rPr lang="en-US" sz="2800" b="1" i="0" dirty="0" err="1">
                <a:solidFill>
                  <a:srgbClr val="0070C0"/>
                </a:solidFill>
                <a:effectLst/>
                <a:latin typeface="Nunito Black" pitchFamily="2" charset="0"/>
              </a:rPr>
              <a:t>nguyên</a:t>
            </a:r>
            <a:r>
              <a:rPr lang="en-US" sz="2800" b="1" i="0" dirty="0">
                <a:solidFill>
                  <a:srgbClr val="0070C0"/>
                </a:solidFill>
                <a:effectLst/>
                <a:latin typeface="Nunito Black" pitchFamily="2" charset="0"/>
              </a:rPr>
              <a:t> </a:t>
            </a:r>
            <a:r>
              <a:rPr lang="en-US" sz="2800" b="1" i="0" dirty="0" err="1">
                <a:solidFill>
                  <a:srgbClr val="0070C0"/>
                </a:solidFill>
                <a:effectLst/>
                <a:latin typeface="Nunito Black" pitchFamily="2" charset="0"/>
              </a:rPr>
              <a:t>nhân</a:t>
            </a:r>
            <a:r>
              <a:rPr lang="en-US" sz="2800" b="1" i="0" dirty="0">
                <a:solidFill>
                  <a:srgbClr val="0070C0"/>
                </a:solidFill>
                <a:effectLst/>
                <a:latin typeface="Nunito Black" pitchFamily="2" charset="0"/>
              </a:rPr>
              <a:t> </a:t>
            </a:r>
            <a:r>
              <a:rPr lang="en-US" sz="2800" b="1" i="0" dirty="0" err="1">
                <a:solidFill>
                  <a:srgbClr val="0070C0"/>
                </a:solidFill>
                <a:effectLst/>
                <a:latin typeface="Nunito Black" pitchFamily="2" charset="0"/>
              </a:rPr>
              <a:t>dẫn</a:t>
            </a:r>
            <a:r>
              <a:rPr lang="en-US" sz="2800" b="1" i="0" dirty="0">
                <a:solidFill>
                  <a:srgbClr val="0070C0"/>
                </a:solidFill>
                <a:effectLst/>
                <a:latin typeface="Nunito Black" pitchFamily="2" charset="0"/>
              </a:rPr>
              <a:t> </a:t>
            </a:r>
            <a:r>
              <a:rPr lang="en-US" sz="2800" b="1" i="0" dirty="0" err="1">
                <a:solidFill>
                  <a:srgbClr val="0070C0"/>
                </a:solidFill>
                <a:effectLst/>
                <a:latin typeface="Nunito Black" pitchFamily="2" charset="0"/>
              </a:rPr>
              <a:t>đến</a:t>
            </a:r>
            <a:r>
              <a:rPr lang="en-US" sz="2800" b="1" i="0" dirty="0">
                <a:solidFill>
                  <a:srgbClr val="0070C0"/>
                </a:solidFill>
                <a:effectLst/>
                <a:latin typeface="Nunito Black" pitchFamily="2" charset="0"/>
              </a:rPr>
              <a:t> </a:t>
            </a:r>
            <a:r>
              <a:rPr lang="en-US" sz="2800" b="1" i="0" dirty="0" err="1">
                <a:solidFill>
                  <a:srgbClr val="0070C0"/>
                </a:solidFill>
                <a:effectLst/>
                <a:latin typeface="Nunito Black" pitchFamily="2" charset="0"/>
              </a:rPr>
              <a:t>cháy</a:t>
            </a:r>
            <a:r>
              <a:rPr lang="en-US" sz="2800" b="1" i="0" dirty="0">
                <a:solidFill>
                  <a:srgbClr val="0070C0"/>
                </a:solidFill>
                <a:effectLst/>
                <a:latin typeface="Nunito Black" pitchFamily="2" charset="0"/>
              </a:rPr>
              <a:t> </a:t>
            </a:r>
            <a:r>
              <a:rPr lang="en-US" sz="2800" b="1" i="0" dirty="0" err="1">
                <a:solidFill>
                  <a:srgbClr val="0070C0"/>
                </a:solidFill>
                <a:effectLst/>
                <a:latin typeface="Nunito Black" pitchFamily="2" charset="0"/>
              </a:rPr>
              <a:t>nhà</a:t>
            </a:r>
            <a:r>
              <a:rPr lang="en-US" sz="2800" b="1" i="0" dirty="0">
                <a:solidFill>
                  <a:srgbClr val="0070C0"/>
                </a:solidFill>
                <a:effectLst/>
                <a:latin typeface="Nunito Black" pitchFamily="2" charset="0"/>
              </a:rPr>
              <a:t>:</a:t>
            </a:r>
            <a:endParaRPr lang="en-US" sz="2800" b="1" dirty="0">
              <a:solidFill>
                <a:srgbClr val="0070C0"/>
              </a:solidFill>
              <a:latin typeface="Nunito Black" pitchFamily="2" charset="0"/>
            </a:endParaRPr>
          </a:p>
        </p:txBody>
      </p:sp>
    </p:spTree>
    <p:extLst>
      <p:ext uri="{BB962C8B-B14F-4D97-AF65-F5344CB8AC3E}">
        <p14:creationId xmlns:p14="http://schemas.microsoft.com/office/powerpoint/2010/main" val="107191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8181FC64-B306-4821-98E2-780662EFC4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Picture 1">
            <a:extLst>
              <a:ext uri="{FF2B5EF4-FFF2-40B4-BE49-F238E27FC236}">
                <a16:creationId xmlns:a16="http://schemas.microsoft.com/office/drawing/2014/main" xmlns="" id="{5BC382D2-B373-60AC-B1F8-3EB8F83109FB}"/>
              </a:ext>
            </a:extLst>
          </p:cNvPr>
          <p:cNvPicPr>
            <a:picLocks noChangeAspect="1"/>
          </p:cNvPicPr>
          <p:nvPr/>
        </p:nvPicPr>
        <p:blipFill rotWithShape="1">
          <a:blip r:embed="rId2"/>
          <a:srcRect l="283" r="-1" b="-1"/>
          <a:stretch/>
        </p:blipFill>
        <p:spPr>
          <a:xfrm>
            <a:off x="-152260" y="685800"/>
            <a:ext cx="8178707" cy="5638800"/>
          </a:xfrm>
          <a:prstGeom prst="rect">
            <a:avLst/>
          </a:prstGeom>
        </p:spPr>
      </p:pic>
      <p:sp>
        <p:nvSpPr>
          <p:cNvPr id="11" name="Freeform: Shape 10">
            <a:extLst>
              <a:ext uri="{FF2B5EF4-FFF2-40B4-BE49-F238E27FC236}">
                <a16:creationId xmlns:a16="http://schemas.microsoft.com/office/drawing/2014/main" xmlns="" id="{5871FC61-DD4E-47D4-81FD-8A7E7D12B3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3" name="Freeform: Shape 12">
            <a:extLst>
              <a:ext uri="{FF2B5EF4-FFF2-40B4-BE49-F238E27FC236}">
                <a16:creationId xmlns:a16="http://schemas.microsoft.com/office/drawing/2014/main" xmlns="" id="{F9EC3F91-A75C-4F74-867E-E4C28C13546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15" name="Freeform: Shape 14">
            <a:extLst>
              <a:ext uri="{FF2B5EF4-FFF2-40B4-BE49-F238E27FC236}">
                <a16:creationId xmlns:a16="http://schemas.microsoft.com/office/drawing/2014/main" xmlns="" id="{829A1E2C-5AC8-40FC-99E9-832069D397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 name="TextBox 3">
            <a:extLst>
              <a:ext uri="{FF2B5EF4-FFF2-40B4-BE49-F238E27FC236}">
                <a16:creationId xmlns:a16="http://schemas.microsoft.com/office/drawing/2014/main" xmlns="" id="{5A8598E3-D86A-D095-3053-DD6E3BED1927}"/>
              </a:ext>
            </a:extLst>
          </p:cNvPr>
          <p:cNvSpPr txBox="1"/>
          <p:nvPr/>
        </p:nvSpPr>
        <p:spPr>
          <a:xfrm>
            <a:off x="7620000" y="1600200"/>
            <a:ext cx="4419600" cy="3212991"/>
          </a:xfrm>
          <a:prstGeom prst="rect">
            <a:avLst/>
          </a:prstGeom>
        </p:spPr>
        <p:txBody>
          <a:bodyPr vert="horz" lIns="91440" tIns="45720" rIns="91440" bIns="45720" rtlCol="0">
            <a:normAutofit/>
          </a:bodyPr>
          <a:lstStyle/>
          <a:p>
            <a:pPr defTabSz="914400">
              <a:lnSpc>
                <a:spcPct val="90000"/>
              </a:lnSpc>
              <a:spcAft>
                <a:spcPts val="600"/>
              </a:spcAft>
            </a:pPr>
            <a:r>
              <a:rPr lang="en-US" sz="4400" b="1" i="0" dirty="0">
                <a:solidFill>
                  <a:srgbClr val="FF0000"/>
                </a:solidFill>
                <a:effectLst/>
                <a:latin typeface="Great Vibes" pitchFamily="2" charset="0"/>
              </a:rPr>
              <a:t>	</a:t>
            </a:r>
            <a:r>
              <a:rPr lang="en-US" sz="4400" b="1" dirty="0" err="1">
                <a:solidFill>
                  <a:srgbClr val="FF0000"/>
                </a:solidFill>
                <a:latin typeface="Great Vibes" pitchFamily="2" charset="0"/>
              </a:rPr>
              <a:t>C</a:t>
            </a:r>
            <a:r>
              <a:rPr lang="en-US" sz="4400" b="1" i="0" dirty="0" err="1">
                <a:solidFill>
                  <a:srgbClr val="FF0000"/>
                </a:solidFill>
                <a:effectLst/>
                <a:latin typeface="Great Vibes" pitchFamily="2" charset="0"/>
              </a:rPr>
              <a:t>háy</a:t>
            </a:r>
            <a:r>
              <a:rPr lang="en-US" sz="4400" b="1" i="0" dirty="0">
                <a:solidFill>
                  <a:srgbClr val="FF0000"/>
                </a:solidFill>
                <a:effectLst/>
                <a:latin typeface="Great Vibes" pitchFamily="2" charset="0"/>
              </a:rPr>
              <a:t> </a:t>
            </a:r>
            <a:r>
              <a:rPr lang="en-US" sz="4400" b="1" i="0" dirty="0" err="1">
                <a:solidFill>
                  <a:srgbClr val="FF0000"/>
                </a:solidFill>
                <a:effectLst/>
                <a:latin typeface="Great Vibes" pitchFamily="2" charset="0"/>
              </a:rPr>
              <a:t>nhà</a:t>
            </a:r>
            <a:r>
              <a:rPr lang="en-US" sz="4400" b="1" i="0" dirty="0">
                <a:solidFill>
                  <a:srgbClr val="FF0000"/>
                </a:solidFill>
                <a:effectLst/>
                <a:latin typeface="Great Vibes" pitchFamily="2" charset="0"/>
              </a:rPr>
              <a:t> </a:t>
            </a:r>
            <a:r>
              <a:rPr lang="en-US" sz="4400" b="1" i="0" dirty="0" err="1">
                <a:solidFill>
                  <a:srgbClr val="FF0000"/>
                </a:solidFill>
                <a:effectLst/>
                <a:latin typeface="Great Vibes" pitchFamily="2" charset="0"/>
              </a:rPr>
              <a:t>cho</a:t>
            </a:r>
            <a:r>
              <a:rPr lang="en-US" sz="4400" b="1" i="0" dirty="0">
                <a:solidFill>
                  <a:srgbClr val="FF0000"/>
                </a:solidFill>
                <a:effectLst/>
                <a:latin typeface="Great Vibes" pitchFamily="2" charset="0"/>
              </a:rPr>
              <a:t> </a:t>
            </a:r>
            <a:r>
              <a:rPr lang="en-US" sz="4400" b="1" i="0" dirty="0" err="1">
                <a:solidFill>
                  <a:srgbClr val="FF0000"/>
                </a:solidFill>
                <a:effectLst/>
                <a:latin typeface="Great Vibes" pitchFamily="2" charset="0"/>
              </a:rPr>
              <a:t>không</a:t>
            </a:r>
            <a:r>
              <a:rPr lang="en-US" sz="4400" b="1" i="0" dirty="0">
                <a:solidFill>
                  <a:srgbClr val="FF0000"/>
                </a:solidFill>
                <a:effectLst/>
                <a:latin typeface="Great Vibes" pitchFamily="2" charset="0"/>
              </a:rPr>
              <a:t> </a:t>
            </a:r>
            <a:r>
              <a:rPr lang="en-US" sz="4400" b="1" i="0" dirty="0" err="1">
                <a:solidFill>
                  <a:srgbClr val="FF0000"/>
                </a:solidFill>
                <a:effectLst/>
                <a:latin typeface="Great Vibes" pitchFamily="2" charset="0"/>
              </a:rPr>
              <a:t>cẩn</a:t>
            </a:r>
            <a:r>
              <a:rPr lang="en-US" sz="4400" b="1" i="0" dirty="0">
                <a:solidFill>
                  <a:srgbClr val="FF0000"/>
                </a:solidFill>
                <a:effectLst/>
                <a:latin typeface="Great Vibes" pitchFamily="2" charset="0"/>
              </a:rPr>
              <a:t> </a:t>
            </a:r>
            <a:r>
              <a:rPr lang="en-US" sz="4400" b="1" i="0" dirty="0" err="1">
                <a:solidFill>
                  <a:srgbClr val="FF0000"/>
                </a:solidFill>
                <a:effectLst/>
                <a:latin typeface="Great Vibes" pitchFamily="2" charset="0"/>
              </a:rPr>
              <a:t>thận</a:t>
            </a:r>
            <a:r>
              <a:rPr lang="en-US" sz="4400" b="1" i="0" dirty="0">
                <a:solidFill>
                  <a:srgbClr val="FF0000"/>
                </a:solidFill>
                <a:effectLst/>
                <a:latin typeface="Great Vibes" pitchFamily="2" charset="0"/>
              </a:rPr>
              <a:t> </a:t>
            </a:r>
            <a:r>
              <a:rPr lang="en-US" sz="4400" b="1" i="0" dirty="0" err="1">
                <a:solidFill>
                  <a:srgbClr val="FF0000"/>
                </a:solidFill>
                <a:effectLst/>
                <a:latin typeface="Great Vibes" pitchFamily="2" charset="0"/>
              </a:rPr>
              <a:t>đối</a:t>
            </a:r>
            <a:r>
              <a:rPr lang="en-US" sz="4400" b="1" i="0" dirty="0">
                <a:solidFill>
                  <a:srgbClr val="FF0000"/>
                </a:solidFill>
                <a:effectLst/>
                <a:latin typeface="Great Vibes" pitchFamily="2" charset="0"/>
              </a:rPr>
              <a:t> </a:t>
            </a:r>
            <a:r>
              <a:rPr lang="en-US" sz="4400" b="1" i="0" dirty="0" err="1">
                <a:solidFill>
                  <a:srgbClr val="FF0000"/>
                </a:solidFill>
                <a:effectLst/>
                <a:latin typeface="Great Vibes" pitchFamily="2" charset="0"/>
              </a:rPr>
              <a:t>với</a:t>
            </a:r>
            <a:r>
              <a:rPr lang="en-US" sz="4400" b="1" i="0" dirty="0">
                <a:solidFill>
                  <a:srgbClr val="FF0000"/>
                </a:solidFill>
                <a:effectLst/>
                <a:latin typeface="Great Vibes" pitchFamily="2" charset="0"/>
              </a:rPr>
              <a:t> </a:t>
            </a:r>
            <a:r>
              <a:rPr lang="en-US" sz="4400" b="1" i="0" dirty="0" err="1">
                <a:solidFill>
                  <a:srgbClr val="FF0000"/>
                </a:solidFill>
                <a:effectLst/>
                <a:latin typeface="Great Vibes" pitchFamily="2" charset="0"/>
              </a:rPr>
              <a:t>những</a:t>
            </a:r>
            <a:r>
              <a:rPr lang="en-US" sz="4400" b="1" i="0" dirty="0">
                <a:solidFill>
                  <a:srgbClr val="FF0000"/>
                </a:solidFill>
                <a:effectLst/>
                <a:latin typeface="Great Vibes" pitchFamily="2" charset="0"/>
              </a:rPr>
              <a:t> </a:t>
            </a:r>
            <a:r>
              <a:rPr lang="en-US" sz="4400" b="1" i="0" dirty="0" err="1">
                <a:solidFill>
                  <a:srgbClr val="FF0000"/>
                </a:solidFill>
                <a:effectLst/>
                <a:latin typeface="Great Vibes" pitchFamily="2" charset="0"/>
              </a:rPr>
              <a:t>vật</a:t>
            </a:r>
            <a:r>
              <a:rPr lang="en-US" sz="4400" b="1" i="0" dirty="0">
                <a:solidFill>
                  <a:srgbClr val="FF0000"/>
                </a:solidFill>
                <a:effectLst/>
                <a:latin typeface="Great Vibes" pitchFamily="2" charset="0"/>
              </a:rPr>
              <a:t> </a:t>
            </a:r>
            <a:r>
              <a:rPr lang="en-US" sz="4400" b="1" i="0" dirty="0" err="1">
                <a:solidFill>
                  <a:srgbClr val="FF0000"/>
                </a:solidFill>
                <a:effectLst/>
                <a:latin typeface="Great Vibes" pitchFamily="2" charset="0"/>
              </a:rPr>
              <a:t>dễ</a:t>
            </a:r>
            <a:r>
              <a:rPr lang="en-US" sz="4400" b="1" i="0" dirty="0">
                <a:solidFill>
                  <a:srgbClr val="FF0000"/>
                </a:solidFill>
                <a:effectLst/>
                <a:latin typeface="Great Vibes" pitchFamily="2" charset="0"/>
              </a:rPr>
              <a:t> </a:t>
            </a:r>
            <a:r>
              <a:rPr lang="en-US" sz="4400" b="1" i="0" dirty="0" err="1">
                <a:solidFill>
                  <a:srgbClr val="FF0000"/>
                </a:solidFill>
                <a:effectLst/>
                <a:latin typeface="Great Vibes" pitchFamily="2" charset="0"/>
              </a:rPr>
              <a:t>bén</a:t>
            </a:r>
            <a:r>
              <a:rPr lang="en-US" sz="4400" b="1" i="0" dirty="0">
                <a:solidFill>
                  <a:srgbClr val="FF0000"/>
                </a:solidFill>
                <a:effectLst/>
                <a:latin typeface="Great Vibes" pitchFamily="2" charset="0"/>
              </a:rPr>
              <a:t> </a:t>
            </a:r>
            <a:r>
              <a:rPr lang="en-US" sz="4400" b="1" i="0" dirty="0" err="1">
                <a:solidFill>
                  <a:srgbClr val="FF0000"/>
                </a:solidFill>
                <a:effectLst/>
                <a:latin typeface="Great Vibes" pitchFamily="2" charset="0"/>
              </a:rPr>
              <a:t>lửa</a:t>
            </a:r>
            <a:r>
              <a:rPr lang="en-US" sz="4400" b="1" i="0" dirty="0">
                <a:solidFill>
                  <a:srgbClr val="FF0000"/>
                </a:solidFill>
                <a:effectLst/>
                <a:latin typeface="Great Vibes" pitchFamily="2" charset="0"/>
              </a:rPr>
              <a:t> </a:t>
            </a:r>
            <a:endParaRPr lang="en-US" sz="4400" b="1" i="0" dirty="0" smtClean="0">
              <a:solidFill>
                <a:srgbClr val="FF0000"/>
              </a:solidFill>
              <a:effectLst/>
              <a:latin typeface="Great Vibes" pitchFamily="2" charset="0"/>
            </a:endParaRPr>
          </a:p>
          <a:p>
            <a:pPr defTabSz="914400">
              <a:lnSpc>
                <a:spcPct val="90000"/>
              </a:lnSpc>
              <a:spcAft>
                <a:spcPts val="600"/>
              </a:spcAft>
            </a:pPr>
            <a:r>
              <a:rPr lang="en-US" sz="4400" b="1" i="0" dirty="0" smtClean="0">
                <a:solidFill>
                  <a:srgbClr val="FF0000"/>
                </a:solidFill>
                <a:effectLst/>
                <a:latin typeface="Great Vibes" pitchFamily="2" charset="0"/>
              </a:rPr>
              <a:t>(</a:t>
            </a:r>
            <a:r>
              <a:rPr lang="en-US" sz="4400" b="1" i="0" dirty="0" err="1">
                <a:solidFill>
                  <a:srgbClr val="FF0000"/>
                </a:solidFill>
                <a:effectLst/>
                <a:latin typeface="Great Vibes" pitchFamily="2" charset="0"/>
              </a:rPr>
              <a:t>đốt</a:t>
            </a:r>
            <a:r>
              <a:rPr lang="en-US" sz="4400" b="1" i="0" dirty="0">
                <a:solidFill>
                  <a:srgbClr val="FF0000"/>
                </a:solidFill>
                <a:effectLst/>
                <a:latin typeface="Great Vibes" pitchFamily="2" charset="0"/>
              </a:rPr>
              <a:t> </a:t>
            </a:r>
            <a:r>
              <a:rPr lang="en-US" sz="4400" b="1" i="0" dirty="0" err="1">
                <a:solidFill>
                  <a:srgbClr val="FF0000"/>
                </a:solidFill>
                <a:effectLst/>
                <a:latin typeface="Great Vibes" pitchFamily="2" charset="0"/>
              </a:rPr>
              <a:t>lửa</a:t>
            </a:r>
            <a:r>
              <a:rPr lang="en-US" sz="4400" b="1" i="0" dirty="0">
                <a:solidFill>
                  <a:srgbClr val="FF0000"/>
                </a:solidFill>
                <a:effectLst/>
                <a:latin typeface="Great Vibes" pitchFamily="2" charset="0"/>
              </a:rPr>
              <a:t> </a:t>
            </a:r>
            <a:r>
              <a:rPr lang="en-US" sz="4400" b="1" i="0" dirty="0" err="1">
                <a:solidFill>
                  <a:srgbClr val="FF0000"/>
                </a:solidFill>
                <a:effectLst/>
                <a:latin typeface="Great Vibes" pitchFamily="2" charset="0"/>
              </a:rPr>
              <a:t>gần</a:t>
            </a:r>
            <a:r>
              <a:rPr lang="en-US" sz="4400" b="1" i="0" dirty="0">
                <a:solidFill>
                  <a:srgbClr val="FF0000"/>
                </a:solidFill>
                <a:effectLst/>
                <a:latin typeface="Great Vibes" pitchFamily="2" charset="0"/>
              </a:rPr>
              <a:t> </a:t>
            </a:r>
            <a:r>
              <a:rPr lang="en-US" sz="4400" b="1" i="0" dirty="0" err="1">
                <a:solidFill>
                  <a:srgbClr val="FF0000"/>
                </a:solidFill>
                <a:effectLst/>
                <a:latin typeface="Great Vibes" pitchFamily="2" charset="0"/>
              </a:rPr>
              <a:t>cây</a:t>
            </a:r>
            <a:r>
              <a:rPr lang="en-US" sz="4400" b="1" i="0" dirty="0">
                <a:solidFill>
                  <a:srgbClr val="FF0000"/>
                </a:solidFill>
                <a:effectLst/>
                <a:latin typeface="Great Vibes" pitchFamily="2" charset="0"/>
              </a:rPr>
              <a:t> </a:t>
            </a:r>
            <a:r>
              <a:rPr lang="en-US" sz="4400" b="1" i="0" dirty="0" err="1">
                <a:solidFill>
                  <a:srgbClr val="FF0000"/>
                </a:solidFill>
                <a:effectLst/>
                <a:latin typeface="Great Vibes" pitchFamily="2" charset="0"/>
              </a:rPr>
              <a:t>rơm</a:t>
            </a:r>
            <a:r>
              <a:rPr lang="en-US" sz="4400" b="1" i="0" dirty="0" smtClean="0">
                <a:solidFill>
                  <a:srgbClr val="FF0000"/>
                </a:solidFill>
                <a:effectLst/>
                <a:latin typeface="Great Vibes" pitchFamily="2" charset="0"/>
              </a:rPr>
              <a:t>)</a:t>
            </a:r>
            <a:endParaRPr lang="en-US" sz="4400" b="1" dirty="0">
              <a:solidFill>
                <a:srgbClr val="FF0000"/>
              </a:solidFill>
              <a:latin typeface="Great Vibes" pitchFamily="2" charset="0"/>
            </a:endParaRPr>
          </a:p>
        </p:txBody>
      </p:sp>
    </p:spTree>
    <p:extLst>
      <p:ext uri="{BB962C8B-B14F-4D97-AF65-F5344CB8AC3E}">
        <p14:creationId xmlns:p14="http://schemas.microsoft.com/office/powerpoint/2010/main" val="18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04812C46-200A-4DEB-A05E-3ED6C68C23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xmlns="" id="{56482DA0-8D77-4B25-BCAA-5C0D321C3088}"/>
              </a:ext>
            </a:extLst>
          </p:cNvPr>
          <p:cNvPicPr>
            <a:picLocks noChangeAspect="1"/>
          </p:cNvPicPr>
          <p:nvPr/>
        </p:nvPicPr>
        <p:blipFill rotWithShape="1">
          <a:blip r:embed="rId2"/>
          <a:srcRect l="52" r="1" b="1"/>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xmlns="" id="{D1EA859B-E555-4109-94F3-6700E046E0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xmlns="" id="{FE0B43D9-8B7F-0C83-0486-CAD4763BCA84}"/>
              </a:ext>
            </a:extLst>
          </p:cNvPr>
          <p:cNvSpPr txBox="1"/>
          <p:nvPr/>
        </p:nvSpPr>
        <p:spPr>
          <a:xfrm>
            <a:off x="684742" y="3009900"/>
            <a:ext cx="3010388" cy="838200"/>
          </a:xfrm>
          <a:prstGeom prst="roundRect">
            <a:avLst/>
          </a:prstGeom>
          <a:solidFill>
            <a:srgbClr val="00B05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vert="horz" lIns="91440" tIns="45720" rIns="91440" bIns="45720" rtlCol="0" anchor="ctr">
            <a:normAutofit/>
          </a:bodyPr>
          <a:lstStyle/>
          <a:p>
            <a:pPr algn="ctr" defTabSz="914400">
              <a:lnSpc>
                <a:spcPct val="90000"/>
              </a:lnSpc>
              <a:spcAft>
                <a:spcPts val="600"/>
              </a:spcAft>
            </a:pPr>
            <a:r>
              <a:rPr lang="en-US" sz="3600" b="0" i="1" dirty="0" err="1">
                <a:solidFill>
                  <a:schemeClr val="bg1"/>
                </a:solidFill>
                <a:effectLst/>
                <a:latin typeface="Sigmar One" panose="00000500000000000000" pitchFamily="2" charset="0"/>
              </a:rPr>
              <a:t>chập</a:t>
            </a:r>
            <a:r>
              <a:rPr lang="en-US" sz="3600" b="0" i="1" dirty="0">
                <a:solidFill>
                  <a:schemeClr val="bg1"/>
                </a:solidFill>
                <a:effectLst/>
                <a:latin typeface="Sigmar One" panose="00000500000000000000" pitchFamily="2" charset="0"/>
              </a:rPr>
              <a:t> </a:t>
            </a:r>
            <a:r>
              <a:rPr lang="en-US" sz="3600" b="0" i="1" dirty="0" err="1">
                <a:solidFill>
                  <a:schemeClr val="bg1"/>
                </a:solidFill>
                <a:effectLst/>
                <a:latin typeface="Sigmar One" panose="00000500000000000000" pitchFamily="2" charset="0"/>
              </a:rPr>
              <a:t>điện</a:t>
            </a:r>
            <a:endParaRPr lang="en-US" sz="3600" i="1" dirty="0">
              <a:solidFill>
                <a:schemeClr val="bg1"/>
              </a:solidFill>
              <a:latin typeface="Sigmar One" panose="00000500000000000000" pitchFamily="2" charset="0"/>
            </a:endParaRPr>
          </a:p>
        </p:txBody>
      </p:sp>
    </p:spTree>
    <p:extLst>
      <p:ext uri="{BB962C8B-B14F-4D97-AF65-F5344CB8AC3E}">
        <p14:creationId xmlns:p14="http://schemas.microsoft.com/office/powerpoint/2010/main" val="1349644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333</TotalTime>
  <Words>455</Words>
  <Application>Microsoft Office PowerPoint</Application>
  <PresentationFormat>Widescreen</PresentationFormat>
  <Paragraphs>101</Paragraphs>
  <Slides>36</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Nunito Black</vt:lpstr>
      <vt:lpstr>Great Vibes</vt:lpstr>
      <vt:lpstr>Meiryo</vt:lpstr>
      <vt:lpstr>Calibri</vt:lpstr>
      <vt:lpstr>Sigmar One</vt:lpstr>
      <vt:lpstr>Arial</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Nhiều màu sắc Họa tiết và Hình dạng Trừu tượng Đoán bức hình Bản thuyết trình Vui nhộn</dc:title>
  <dc:creator>Admin</dc:creator>
  <cp:lastModifiedBy>Admin</cp:lastModifiedBy>
  <cp:revision>11</cp:revision>
  <dcterms:created xsi:type="dcterms:W3CDTF">2006-08-16T00:00:00Z</dcterms:created>
  <dcterms:modified xsi:type="dcterms:W3CDTF">2022-07-24T02:47:43Z</dcterms:modified>
  <dc:identifier>DAFDiO2oNAs</dc:identifier>
</cp:coreProperties>
</file>