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7" r:id="rId2"/>
    <p:sldId id="309" r:id="rId3"/>
    <p:sldId id="307" r:id="rId4"/>
    <p:sldId id="335" r:id="rId5"/>
    <p:sldId id="258" r:id="rId6"/>
    <p:sldId id="308" r:id="rId7"/>
    <p:sldId id="259" r:id="rId8"/>
    <p:sldId id="311" r:id="rId9"/>
    <p:sldId id="265" r:id="rId10"/>
    <p:sldId id="336" r:id="rId11"/>
    <p:sldId id="312" r:id="rId12"/>
    <p:sldId id="314" r:id="rId13"/>
    <p:sldId id="323" r:id="rId14"/>
    <p:sldId id="315" r:id="rId15"/>
    <p:sldId id="310" r:id="rId16"/>
    <p:sldId id="317" r:id="rId17"/>
    <p:sldId id="318" r:id="rId18"/>
    <p:sldId id="319" r:id="rId19"/>
    <p:sldId id="320" r:id="rId20"/>
    <p:sldId id="325" r:id="rId21"/>
    <p:sldId id="321" r:id="rId22"/>
    <p:sldId id="322" r:id="rId23"/>
    <p:sldId id="326" r:id="rId24"/>
    <p:sldId id="328" r:id="rId25"/>
    <p:sldId id="327" r:id="rId26"/>
    <p:sldId id="329" r:id="rId27"/>
    <p:sldId id="330" r:id="rId28"/>
    <p:sldId id="331" r:id="rId29"/>
    <p:sldId id="333" r:id="rId30"/>
    <p:sldId id="332" r:id="rId31"/>
    <p:sldId id="334" r:id="rId32"/>
    <p:sldId id="281" r:id="rId33"/>
  </p:sldIdLst>
  <p:sldSz cx="12192000" cy="6858000"/>
  <p:notesSz cx="7104063" cy="10234613"/>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FF66"/>
    <a:srgbClr val="FFFF99"/>
    <a:srgbClr val="9ED6C9"/>
    <a:srgbClr val="FFFFCC"/>
    <a:srgbClr val="FF3300"/>
    <a:srgbClr val="FF9900"/>
    <a:srgbClr val="00CC00"/>
    <a:srgbClr val="66FF33"/>
    <a:srgbClr val="F8C2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9" autoAdjust="0"/>
    <p:restoredTop sz="94660"/>
  </p:normalViewPr>
  <p:slideViewPr>
    <p:cSldViewPr snapToGrid="0">
      <p:cViewPr varScale="1">
        <p:scale>
          <a:sx n="88" d="100"/>
          <a:sy n="88" d="100"/>
        </p:scale>
        <p:origin x="418" y="53"/>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2022/7/24</a:t>
            </a:fld>
            <a:endParaRPr lang="zh-CN" altLang="en-US"/>
          </a:p>
        </p:txBody>
      </p:sp>
      <p:sp>
        <p:nvSpPr>
          <p:cNvPr id="4" name="幻灯片图像占位符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905042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342048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4162985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1659367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920297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60760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535425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112314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1006512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3783473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1871693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extLst>
      <p:ext uri="{BB962C8B-B14F-4D97-AF65-F5344CB8AC3E}">
        <p14:creationId xmlns:p14="http://schemas.microsoft.com/office/powerpoint/2010/main" val="381734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78426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extLst>
      <p:ext uri="{BB962C8B-B14F-4D97-AF65-F5344CB8AC3E}">
        <p14:creationId xmlns:p14="http://schemas.microsoft.com/office/powerpoint/2010/main" val="2869309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extLst>
      <p:ext uri="{BB962C8B-B14F-4D97-AF65-F5344CB8AC3E}">
        <p14:creationId xmlns:p14="http://schemas.microsoft.com/office/powerpoint/2010/main" val="3789817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extLst>
      <p:ext uri="{BB962C8B-B14F-4D97-AF65-F5344CB8AC3E}">
        <p14:creationId xmlns:p14="http://schemas.microsoft.com/office/powerpoint/2010/main" val="766104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28</a:t>
            </a:fld>
            <a:endParaRPr lang="zh-CN" altLang="en-US"/>
          </a:p>
        </p:txBody>
      </p:sp>
    </p:spTree>
    <p:extLst>
      <p:ext uri="{BB962C8B-B14F-4D97-AF65-F5344CB8AC3E}">
        <p14:creationId xmlns:p14="http://schemas.microsoft.com/office/powerpoint/2010/main" val="126324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extLst>
      <p:ext uri="{BB962C8B-B14F-4D97-AF65-F5344CB8AC3E}">
        <p14:creationId xmlns:p14="http://schemas.microsoft.com/office/powerpoint/2010/main" val="161331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30</a:t>
            </a:fld>
            <a:endParaRPr lang="zh-CN" altLang="en-US"/>
          </a:p>
        </p:txBody>
      </p:sp>
    </p:spTree>
    <p:extLst>
      <p:ext uri="{BB962C8B-B14F-4D97-AF65-F5344CB8AC3E}">
        <p14:creationId xmlns:p14="http://schemas.microsoft.com/office/powerpoint/2010/main" val="3269450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extLst>
      <p:ext uri="{BB962C8B-B14F-4D97-AF65-F5344CB8AC3E}">
        <p14:creationId xmlns:p14="http://schemas.microsoft.com/office/powerpoint/2010/main" val="3323210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32</a:t>
            </a:fld>
            <a:endParaRPr lang="zh-CN" altLang="en-US"/>
          </a:p>
        </p:txBody>
      </p:sp>
    </p:spTree>
    <p:extLst>
      <p:ext uri="{BB962C8B-B14F-4D97-AF65-F5344CB8AC3E}">
        <p14:creationId xmlns:p14="http://schemas.microsoft.com/office/powerpoint/2010/main" val="177146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77672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3134408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326693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89504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72139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1355570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6718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2022/7/24</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2022/7/24</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3.png"/><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41.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0.png"/><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3411" y="51911"/>
            <a:ext cx="12125995" cy="6858594"/>
          </a:xfrm>
          <a:prstGeom prst="rect">
            <a:avLst/>
          </a:prstGeom>
        </p:spPr>
      </p:pic>
      <p:sp>
        <p:nvSpPr>
          <p:cNvPr id="4" name="文本框 26"/>
          <p:cNvSpPr txBox="1">
            <a:spLocks noChangeArrowheads="1"/>
          </p:cNvSpPr>
          <p:nvPr/>
        </p:nvSpPr>
        <p:spPr bwMode="auto">
          <a:xfrm>
            <a:off x="1956454" y="400252"/>
            <a:ext cx="78649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00000"/>
              </a:lnSpc>
              <a:spcBef>
                <a:spcPct val="0"/>
              </a:spcBef>
              <a:buFontTx/>
              <a:buNone/>
            </a:pPr>
            <a:r>
              <a:rPr lang="en-US" altLang="zh-CN" sz="3600" b="1" dirty="0" err="1">
                <a:solidFill>
                  <a:srgbClr val="FF9900"/>
                </a:solidFill>
                <a:latin typeface="Nunito Black" pitchFamily="2" charset="0"/>
                <a:ea typeface="Open Sans" panose="020B0606030504020204" pitchFamily="34" charset="0"/>
                <a:cs typeface="Open Sans" panose="020B0606030504020204" pitchFamily="34" charset="0"/>
                <a:sym typeface="+mn-lt"/>
              </a:rPr>
              <a:t>Thứ</a:t>
            </a:r>
            <a:r>
              <a:rPr lang="en-US" altLang="zh-CN" sz="3600" b="1" dirty="0">
                <a:solidFill>
                  <a:srgbClr val="FF9900"/>
                </a:solidFill>
                <a:latin typeface="Nunito Black" pitchFamily="2" charset="0"/>
                <a:ea typeface="Open Sans" panose="020B0606030504020204" pitchFamily="34" charset="0"/>
                <a:cs typeface="Open Sans" panose="020B0606030504020204" pitchFamily="34" charset="0"/>
                <a:sym typeface="+mn-lt"/>
              </a:rPr>
              <a:t> …</a:t>
            </a:r>
            <a:r>
              <a:rPr lang="en-US" altLang="zh-CN" sz="3600" b="1" dirty="0" err="1">
                <a:solidFill>
                  <a:srgbClr val="FF9900"/>
                </a:solidFill>
                <a:latin typeface="Nunito Black" pitchFamily="2" charset="0"/>
                <a:ea typeface="Open Sans" panose="020B0606030504020204" pitchFamily="34" charset="0"/>
                <a:cs typeface="Open Sans" panose="020B0606030504020204" pitchFamily="34" charset="0"/>
                <a:sym typeface="+mn-lt"/>
              </a:rPr>
              <a:t>ngày</a:t>
            </a:r>
            <a:r>
              <a:rPr lang="en-US" altLang="zh-CN" sz="3600" b="1" dirty="0">
                <a:solidFill>
                  <a:srgbClr val="FF9900"/>
                </a:solidFill>
                <a:latin typeface="Nunito Black" pitchFamily="2" charset="0"/>
                <a:ea typeface="Open Sans" panose="020B0606030504020204" pitchFamily="34" charset="0"/>
                <a:cs typeface="Open Sans" panose="020B0606030504020204" pitchFamily="34" charset="0"/>
                <a:sym typeface="+mn-lt"/>
              </a:rPr>
              <a:t>…</a:t>
            </a:r>
            <a:r>
              <a:rPr lang="en-US" altLang="zh-CN" sz="3600" b="1" dirty="0" err="1">
                <a:solidFill>
                  <a:srgbClr val="FF9900"/>
                </a:solidFill>
                <a:latin typeface="Nunito Black" pitchFamily="2" charset="0"/>
                <a:ea typeface="Open Sans" panose="020B0606030504020204" pitchFamily="34" charset="0"/>
                <a:cs typeface="Open Sans" panose="020B0606030504020204" pitchFamily="34" charset="0"/>
                <a:sym typeface="+mn-lt"/>
              </a:rPr>
              <a:t>tháng</a:t>
            </a:r>
            <a:r>
              <a:rPr lang="en-US" altLang="zh-CN" sz="3600" b="1" dirty="0">
                <a:solidFill>
                  <a:srgbClr val="FF9900"/>
                </a:solidFill>
                <a:latin typeface="Nunito Black" pitchFamily="2" charset="0"/>
                <a:ea typeface="Open Sans" panose="020B0606030504020204" pitchFamily="34" charset="0"/>
                <a:cs typeface="Open Sans" panose="020B0606030504020204" pitchFamily="34" charset="0"/>
                <a:sym typeface="+mn-lt"/>
              </a:rPr>
              <a:t>…</a:t>
            </a:r>
            <a:r>
              <a:rPr lang="en-US" altLang="zh-CN" sz="3600" b="1" dirty="0" err="1">
                <a:solidFill>
                  <a:srgbClr val="FF9900"/>
                </a:solidFill>
                <a:latin typeface="Nunito Black" pitchFamily="2" charset="0"/>
                <a:ea typeface="Open Sans" panose="020B0606030504020204" pitchFamily="34" charset="0"/>
                <a:cs typeface="Open Sans" panose="020B0606030504020204" pitchFamily="34" charset="0"/>
                <a:sym typeface="+mn-lt"/>
              </a:rPr>
              <a:t>năm</a:t>
            </a:r>
            <a:r>
              <a:rPr lang="en-US" altLang="zh-CN" sz="3600" b="1" dirty="0">
                <a:solidFill>
                  <a:srgbClr val="FF9900"/>
                </a:solidFill>
                <a:latin typeface="Nunito Black" pitchFamily="2" charset="0"/>
                <a:ea typeface="Open Sans" panose="020B0606030504020204" pitchFamily="34" charset="0"/>
                <a:cs typeface="Open Sans" panose="020B0606030504020204" pitchFamily="34" charset="0"/>
                <a:sym typeface="+mn-lt"/>
              </a:rPr>
              <a:t> 2022</a:t>
            </a:r>
          </a:p>
          <a:p>
            <a:pPr algn="ctr">
              <a:lnSpc>
                <a:spcPct val="100000"/>
              </a:lnSpc>
              <a:spcBef>
                <a:spcPct val="0"/>
              </a:spcBef>
              <a:buFontTx/>
              <a:buNone/>
            </a:pPr>
            <a:r>
              <a:rPr lang="en-US" altLang="zh-CN" sz="3600" b="1" dirty="0" err="1">
                <a:solidFill>
                  <a:srgbClr val="00CC00"/>
                </a:solidFill>
                <a:latin typeface="Nunito Black" pitchFamily="2" charset="0"/>
                <a:ea typeface="Open Sans" panose="020B0606030504020204" pitchFamily="34" charset="0"/>
                <a:cs typeface="Open Sans" panose="020B0606030504020204" pitchFamily="34" charset="0"/>
                <a:sym typeface="+mn-lt"/>
              </a:rPr>
              <a:t>Tự</a:t>
            </a:r>
            <a:r>
              <a:rPr lang="en-US" altLang="zh-CN" sz="3600" b="1" dirty="0">
                <a:solidFill>
                  <a:srgbClr val="00CC00"/>
                </a:solidFill>
                <a:latin typeface="Nunito Black" pitchFamily="2" charset="0"/>
                <a:ea typeface="Open Sans" panose="020B0606030504020204" pitchFamily="34" charset="0"/>
                <a:cs typeface="Open Sans" panose="020B0606030504020204" pitchFamily="34" charset="0"/>
                <a:sym typeface="+mn-lt"/>
              </a:rPr>
              <a:t> </a:t>
            </a:r>
            <a:r>
              <a:rPr lang="en-US" altLang="zh-CN" sz="3600" b="1" dirty="0" err="1">
                <a:solidFill>
                  <a:srgbClr val="00CC00"/>
                </a:solidFill>
                <a:latin typeface="Nunito Black" pitchFamily="2" charset="0"/>
                <a:ea typeface="Open Sans" panose="020B0606030504020204" pitchFamily="34" charset="0"/>
                <a:cs typeface="Open Sans" panose="020B0606030504020204" pitchFamily="34" charset="0"/>
                <a:sym typeface="+mn-lt"/>
              </a:rPr>
              <a:t>nhiên</a:t>
            </a:r>
            <a:r>
              <a:rPr lang="en-US" altLang="zh-CN" sz="3600" b="1" dirty="0">
                <a:solidFill>
                  <a:srgbClr val="00CC00"/>
                </a:solidFill>
                <a:latin typeface="Nunito Black" pitchFamily="2" charset="0"/>
                <a:ea typeface="Open Sans" panose="020B0606030504020204" pitchFamily="34" charset="0"/>
                <a:cs typeface="Open Sans" panose="020B0606030504020204" pitchFamily="34" charset="0"/>
                <a:sym typeface="+mn-lt"/>
              </a:rPr>
              <a:t> </a:t>
            </a:r>
            <a:r>
              <a:rPr lang="en-US" altLang="zh-CN" sz="3600" b="1" dirty="0" err="1">
                <a:solidFill>
                  <a:srgbClr val="00CC00"/>
                </a:solidFill>
                <a:latin typeface="Nunito Black" pitchFamily="2" charset="0"/>
                <a:ea typeface="Open Sans" panose="020B0606030504020204" pitchFamily="34" charset="0"/>
                <a:cs typeface="Open Sans" panose="020B0606030504020204" pitchFamily="34" charset="0"/>
                <a:sym typeface="+mn-lt"/>
              </a:rPr>
              <a:t>và</a:t>
            </a:r>
            <a:r>
              <a:rPr lang="en-US" altLang="zh-CN" sz="3600" b="1" dirty="0">
                <a:solidFill>
                  <a:srgbClr val="00CC00"/>
                </a:solidFill>
                <a:latin typeface="Nunito Black" pitchFamily="2" charset="0"/>
                <a:ea typeface="Open Sans" panose="020B0606030504020204" pitchFamily="34" charset="0"/>
                <a:cs typeface="Open Sans" panose="020B0606030504020204" pitchFamily="34" charset="0"/>
                <a:sym typeface="+mn-lt"/>
              </a:rPr>
              <a:t> </a:t>
            </a:r>
            <a:r>
              <a:rPr lang="en-US" altLang="zh-CN" sz="3600" b="1" dirty="0" err="1">
                <a:solidFill>
                  <a:srgbClr val="00CC00"/>
                </a:solidFill>
                <a:latin typeface="Nunito Black" pitchFamily="2" charset="0"/>
                <a:ea typeface="Open Sans" panose="020B0606030504020204" pitchFamily="34" charset="0"/>
                <a:cs typeface="Open Sans" panose="020B0606030504020204" pitchFamily="34" charset="0"/>
                <a:sym typeface="+mn-lt"/>
              </a:rPr>
              <a:t>xã</a:t>
            </a:r>
            <a:r>
              <a:rPr lang="en-US" altLang="zh-CN" sz="3600" b="1" dirty="0">
                <a:solidFill>
                  <a:srgbClr val="00CC00"/>
                </a:solidFill>
                <a:latin typeface="Nunito Black" pitchFamily="2" charset="0"/>
                <a:ea typeface="Open Sans" panose="020B0606030504020204" pitchFamily="34" charset="0"/>
                <a:cs typeface="Open Sans" panose="020B0606030504020204" pitchFamily="34" charset="0"/>
                <a:sym typeface="+mn-lt"/>
              </a:rPr>
              <a:t> </a:t>
            </a:r>
            <a:r>
              <a:rPr lang="en-US" altLang="zh-CN" sz="3600" b="1" dirty="0" err="1">
                <a:solidFill>
                  <a:srgbClr val="00CC00"/>
                </a:solidFill>
                <a:latin typeface="Nunito Black" pitchFamily="2" charset="0"/>
                <a:ea typeface="Open Sans" panose="020B0606030504020204" pitchFamily="34" charset="0"/>
                <a:cs typeface="Open Sans" panose="020B0606030504020204" pitchFamily="34" charset="0"/>
                <a:sym typeface="+mn-lt"/>
              </a:rPr>
              <a:t>hội</a:t>
            </a:r>
            <a:endParaRPr lang="zh-CN" altLang="en-US" sz="3600" b="1" dirty="0">
              <a:solidFill>
                <a:srgbClr val="00CC00"/>
              </a:solidFill>
              <a:latin typeface="Nunito Black" pitchFamily="2" charset="0"/>
              <a:ea typeface="+mn-ea"/>
              <a:cs typeface="Open Sans" panose="020B0606030504020204" pitchFamily="34" charset="0"/>
              <a:sym typeface="+mn-lt"/>
            </a:endParaRPr>
          </a:p>
        </p:txBody>
      </p:sp>
      <p:sp>
        <p:nvSpPr>
          <p:cNvPr id="8" name="Rounded Rectangle 7"/>
          <p:cNvSpPr/>
          <p:nvPr/>
        </p:nvSpPr>
        <p:spPr>
          <a:xfrm>
            <a:off x="3554633" y="1577142"/>
            <a:ext cx="4668633" cy="607372"/>
          </a:xfrm>
          <a:prstGeom prst="round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smtClean="0">
                <a:solidFill>
                  <a:srgbClr val="00B0F0"/>
                </a:solidFill>
                <a:latin typeface="Sigmar One" panose="00000500000000000000" pitchFamily="2" charset="0"/>
              </a:rPr>
              <a:t>CHỦ ĐỀ 1:  GIA ĐÌNH</a:t>
            </a:r>
          </a:p>
        </p:txBody>
      </p:sp>
      <p:sp>
        <p:nvSpPr>
          <p:cNvPr id="11" name="Trapezoid 10"/>
          <p:cNvSpPr/>
          <p:nvPr/>
        </p:nvSpPr>
        <p:spPr>
          <a:xfrm>
            <a:off x="1620873" y="2228517"/>
            <a:ext cx="8720978" cy="933575"/>
          </a:xfrm>
          <a:custGeom>
            <a:avLst/>
            <a:gdLst>
              <a:gd name="connsiteX0" fmla="*/ 0 w 8544793"/>
              <a:gd name="connsiteY0" fmla="*/ 1121808 h 1121808"/>
              <a:gd name="connsiteX1" fmla="*/ 665580 w 8544793"/>
              <a:gd name="connsiteY1" fmla="*/ 0 h 1121808"/>
              <a:gd name="connsiteX2" fmla="*/ 7879213 w 8544793"/>
              <a:gd name="connsiteY2" fmla="*/ 0 h 1121808"/>
              <a:gd name="connsiteX3" fmla="*/ 8544793 w 8544793"/>
              <a:gd name="connsiteY3" fmla="*/ 1121808 h 1121808"/>
              <a:gd name="connsiteX4" fmla="*/ 0 w 8544793"/>
              <a:gd name="connsiteY4" fmla="*/ 1121808 h 1121808"/>
              <a:gd name="connsiteX0" fmla="*/ 0 w 8544793"/>
              <a:gd name="connsiteY0" fmla="*/ 1130434 h 1130434"/>
              <a:gd name="connsiteX1" fmla="*/ 9972 w 8544793"/>
              <a:gd name="connsiteY1" fmla="*/ 0 h 1130434"/>
              <a:gd name="connsiteX2" fmla="*/ 7879213 w 8544793"/>
              <a:gd name="connsiteY2" fmla="*/ 8626 h 1130434"/>
              <a:gd name="connsiteX3" fmla="*/ 8544793 w 8544793"/>
              <a:gd name="connsiteY3" fmla="*/ 1130434 h 1130434"/>
              <a:gd name="connsiteX4" fmla="*/ 0 w 8544793"/>
              <a:gd name="connsiteY4" fmla="*/ 1130434 h 1130434"/>
              <a:gd name="connsiteX0" fmla="*/ 0 w 8544793"/>
              <a:gd name="connsiteY0" fmla="*/ 1139061 h 1139061"/>
              <a:gd name="connsiteX1" fmla="*/ 9972 w 8544793"/>
              <a:gd name="connsiteY1" fmla="*/ 8627 h 1139061"/>
              <a:gd name="connsiteX2" fmla="*/ 8500315 w 8544793"/>
              <a:gd name="connsiteY2" fmla="*/ 0 h 1139061"/>
              <a:gd name="connsiteX3" fmla="*/ 8544793 w 8544793"/>
              <a:gd name="connsiteY3" fmla="*/ 1139061 h 1139061"/>
              <a:gd name="connsiteX4" fmla="*/ 0 w 8544793"/>
              <a:gd name="connsiteY4" fmla="*/ 1139061 h 1139061"/>
              <a:gd name="connsiteX0" fmla="*/ 0 w 8544793"/>
              <a:gd name="connsiteY0" fmla="*/ 1130434 h 1130434"/>
              <a:gd name="connsiteX1" fmla="*/ 9972 w 8544793"/>
              <a:gd name="connsiteY1" fmla="*/ 0 h 1130434"/>
              <a:gd name="connsiteX2" fmla="*/ 8526168 w 8544793"/>
              <a:gd name="connsiteY2" fmla="*/ 66 h 1130434"/>
              <a:gd name="connsiteX3" fmla="*/ 8544793 w 8544793"/>
              <a:gd name="connsiteY3" fmla="*/ 1130434 h 1130434"/>
              <a:gd name="connsiteX4" fmla="*/ 0 w 8544793"/>
              <a:gd name="connsiteY4" fmla="*/ 1130434 h 1130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4793" h="1130434">
                <a:moveTo>
                  <a:pt x="0" y="1130434"/>
                </a:moveTo>
                <a:lnTo>
                  <a:pt x="9972" y="0"/>
                </a:lnTo>
                <a:lnTo>
                  <a:pt x="8526168" y="66"/>
                </a:lnTo>
                <a:lnTo>
                  <a:pt x="8544793" y="1130434"/>
                </a:lnTo>
                <a:lnTo>
                  <a:pt x="0" y="1130434"/>
                </a:lnTo>
                <a:close/>
              </a:path>
            </a:pathLst>
          </a:cu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accent2">
                  <a:lumMod val="20000"/>
                  <a:lumOff val="80000"/>
                </a:schemeClr>
              </a:solidFill>
            </a:endParaRPr>
          </a:p>
        </p:txBody>
      </p:sp>
      <p:sp>
        <p:nvSpPr>
          <p:cNvPr id="13" name="Rounded Rectangle 12"/>
          <p:cNvSpPr/>
          <p:nvPr/>
        </p:nvSpPr>
        <p:spPr>
          <a:xfrm>
            <a:off x="1556796" y="2357207"/>
            <a:ext cx="8777650" cy="6532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smtClean="0">
                <a:solidFill>
                  <a:srgbClr val="FF0000"/>
                </a:solidFill>
                <a:latin typeface="Nunito Black" pitchFamily="2" charset="0"/>
              </a:rPr>
              <a:t>BÀI 1</a:t>
            </a:r>
          </a:p>
          <a:p>
            <a:pPr lvl="0" algn="ctr"/>
            <a:r>
              <a:rPr lang="en-US" sz="2600" b="1" dirty="0" smtClean="0">
                <a:solidFill>
                  <a:srgbClr val="FF0000"/>
                </a:solidFill>
                <a:latin typeface="Nunito Black" pitchFamily="2" charset="0"/>
              </a:rPr>
              <a:t>HỌ HÀNG VÀ NHỮNG NGÀY KỈ NIỆM CỦA GIA ĐÌNH</a:t>
            </a:r>
            <a:endParaRPr lang="en-US" sz="2600" b="1" dirty="0">
              <a:solidFill>
                <a:srgbClr val="FF0000"/>
              </a:solidFill>
              <a:latin typeface="Nunito Black" pitchFamily="2" charset="0"/>
            </a:endParaRPr>
          </a:p>
        </p:txBody>
      </p:sp>
      <p:pic>
        <p:nvPicPr>
          <p:cNvPr id="14" name="Picture 13"/>
          <p:cNvPicPr>
            <a:picLocks noChangeAspect="1"/>
          </p:cNvPicPr>
          <p:nvPr/>
        </p:nvPicPr>
        <p:blipFill>
          <a:blip r:embed="rId4"/>
          <a:stretch>
            <a:fillRect/>
          </a:stretch>
        </p:blipFill>
        <p:spPr>
          <a:xfrm>
            <a:off x="1904260" y="3181117"/>
            <a:ext cx="8154204" cy="3662974"/>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3333" b="98542" l="7500" r="90000">
                        <a14:foregroundMark x1="47708" y1="5417" x2="50833" y2="10417"/>
                        <a14:foregroundMark x1="49375" y1="5417" x2="49375" y2="5417"/>
                      </a14:backgroundRemoval>
                    </a14:imgEffect>
                  </a14:imgLayer>
                </a14:imgProps>
              </a:ext>
            </a:extLst>
          </a:blip>
          <a:stretch>
            <a:fillRect/>
          </a:stretch>
        </p:blipFill>
        <p:spPr>
          <a:xfrm>
            <a:off x="-9150" y="-9720"/>
            <a:ext cx="2300342" cy="2300342"/>
          </a:xfrm>
          <a:prstGeom prst="rect">
            <a:avLst/>
          </a:prstGeom>
        </p:spPr>
      </p:pic>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0" b="99667" l="887" r="99823"/>
                    </a14:imgEffect>
                  </a14:imgLayer>
                </a14:imgProps>
              </a:ext>
            </a:extLst>
          </a:blip>
          <a:stretch>
            <a:fillRect/>
          </a:stretch>
        </p:blipFill>
        <p:spPr>
          <a:xfrm>
            <a:off x="259863" y="3481208"/>
            <a:ext cx="2120816" cy="3391802"/>
          </a:xfrm>
          <a:prstGeom prst="rect">
            <a:avLst/>
          </a:prstGeom>
        </p:spPr>
      </p:pic>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285" b="98575" l="1421" r="98757">
                        <a14:foregroundMark x1="89343" y1="90883" x2="89343" y2="90883"/>
                        <a14:foregroundMark x1="96803" y1="14245" x2="96803" y2="14245"/>
                      </a14:backgroundRemoval>
                    </a14:imgEffect>
                  </a14:imgLayer>
                </a14:imgProps>
              </a:ext>
            </a:extLst>
          </a:blip>
          <a:stretch>
            <a:fillRect/>
          </a:stretch>
        </p:blipFill>
        <p:spPr>
          <a:xfrm>
            <a:off x="9821446" y="5489370"/>
            <a:ext cx="2279485" cy="1421135"/>
          </a:xfrm>
          <a:prstGeom prst="rect">
            <a:avLst/>
          </a:prstGeom>
        </p:spPr>
      </p:pic>
      <p:pic>
        <p:nvPicPr>
          <p:cNvPr id="18" name="Picture 17"/>
          <p:cNvPicPr>
            <a:picLocks noChangeAspect="1"/>
          </p:cNvPicPr>
          <p:nvPr/>
        </p:nvPicPr>
        <p:blipFill>
          <a:blip r:embed="rId11"/>
          <a:stretch>
            <a:fillRect/>
          </a:stretch>
        </p:blipFill>
        <p:spPr>
          <a:xfrm>
            <a:off x="11072735" y="124658"/>
            <a:ext cx="1015793" cy="1015793"/>
          </a:xfrm>
          <a:prstGeom prst="rect">
            <a:avLst/>
          </a:prstGeom>
        </p:spPr>
      </p:pic>
      <p:pic>
        <p:nvPicPr>
          <p:cNvPr id="21" name="Picture 20"/>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53889" y1="32222" x2="68056" y2="55278"/>
                        <a14:foregroundMark x1="28333" y1="61667" x2="42222" y2="80000"/>
                      </a14:backgroundRemoval>
                    </a14:imgEffect>
                  </a14:imgLayer>
                </a14:imgProps>
              </a:ext>
            </a:extLst>
          </a:blip>
          <a:stretch>
            <a:fillRect/>
          </a:stretch>
        </p:blipFill>
        <p:spPr>
          <a:xfrm rot="20073138">
            <a:off x="9127053" y="3374068"/>
            <a:ext cx="1388787" cy="1388787"/>
          </a:xfrm>
          <a:prstGeom prst="rect">
            <a:avLst/>
          </a:prstGeom>
        </p:spPr>
      </p:pic>
      <p:pic>
        <p:nvPicPr>
          <p:cNvPr id="22" name="Picture 21"/>
          <p:cNvPicPr>
            <a:picLocks noChangeAspect="1"/>
          </p:cNvPicPr>
          <p:nvPr/>
        </p:nvPicPr>
        <p:blipFill>
          <a:blip r:embed="rId14">
            <a:extLst>
              <a:ext uri="{BEBA8EAE-BF5A-486C-A8C5-ECC9F3942E4B}">
                <a14:imgProps xmlns:a14="http://schemas.microsoft.com/office/drawing/2010/main">
                  <a14:imgLayer r:embed="rId15">
                    <a14:imgEffect>
                      <a14:backgroundRemoval t="621" b="70807" l="1266" r="97468"/>
                    </a14:imgEffect>
                  </a14:imgLayer>
                </a14:imgProps>
              </a:ext>
            </a:extLst>
          </a:blip>
          <a:stretch>
            <a:fillRect/>
          </a:stretch>
        </p:blipFill>
        <p:spPr>
          <a:xfrm>
            <a:off x="9505331" y="859081"/>
            <a:ext cx="1546123" cy="21006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4" name="Picture 3">
            <a:extLst>
              <a:ext uri="{FF2B5EF4-FFF2-40B4-BE49-F238E27FC236}">
                <a16:creationId xmlns="" xmlns:a16="http://schemas.microsoft.com/office/drawing/2014/main" id="{DD8560D2-41BE-0AEF-673E-C2FB7D21550B}"/>
              </a:ext>
            </a:extLst>
          </p:cNvPr>
          <p:cNvPicPr>
            <a:picLocks noChangeAspect="1"/>
          </p:cNvPicPr>
          <p:nvPr/>
        </p:nvPicPr>
        <p:blipFill rotWithShape="1">
          <a:blip r:embed="rId4"/>
          <a:srcRect r="89983"/>
          <a:stretch/>
        </p:blipFill>
        <p:spPr>
          <a:xfrm>
            <a:off x="109868" y="95693"/>
            <a:ext cx="920615" cy="1409700"/>
          </a:xfrm>
          <a:prstGeom prst="ellipse">
            <a:avLst/>
          </a:prstGeom>
          <a:ln>
            <a:noFill/>
          </a:ln>
          <a:effectLst>
            <a:softEdge rad="112500"/>
          </a:effectLst>
        </p:spPr>
      </p:pic>
      <p:pic>
        <p:nvPicPr>
          <p:cNvPr id="6" name="Picture 5">
            <a:extLst>
              <a:ext uri="{FF2B5EF4-FFF2-40B4-BE49-F238E27FC236}">
                <a16:creationId xmlns="" xmlns:a16="http://schemas.microsoft.com/office/drawing/2014/main" id="{62AB31B5-4CF8-23CF-4757-3E3635B6B72F}"/>
              </a:ext>
            </a:extLst>
          </p:cNvPr>
          <p:cNvPicPr>
            <a:picLocks noChangeAspect="1"/>
          </p:cNvPicPr>
          <p:nvPr/>
        </p:nvPicPr>
        <p:blipFill>
          <a:blip r:embed="rId5"/>
          <a:stretch>
            <a:fillRect/>
          </a:stretch>
        </p:blipFill>
        <p:spPr>
          <a:xfrm>
            <a:off x="4008989" y="1390579"/>
            <a:ext cx="8044759" cy="3782078"/>
          </a:xfrm>
          <a:prstGeom prst="rect">
            <a:avLst/>
          </a:prstGeom>
        </p:spPr>
      </p:pic>
      <p:sp>
        <p:nvSpPr>
          <p:cNvPr id="14" name="TextBox 13">
            <a:extLst>
              <a:ext uri="{FF2B5EF4-FFF2-40B4-BE49-F238E27FC236}">
                <a16:creationId xmlns="" xmlns:a16="http://schemas.microsoft.com/office/drawing/2014/main" id="{E5F3E704-5042-1606-E5FA-2161D1C3ABD3}"/>
              </a:ext>
            </a:extLst>
          </p:cNvPr>
          <p:cNvSpPr txBox="1"/>
          <p:nvPr/>
        </p:nvSpPr>
        <p:spPr>
          <a:xfrm>
            <a:off x="460100" y="2003990"/>
            <a:ext cx="2606040" cy="954107"/>
          </a:xfrm>
          <a:prstGeom prst="rect">
            <a:avLst/>
          </a:prstGeom>
          <a:solidFill>
            <a:srgbClr val="99FF66"/>
          </a:solidFill>
        </p:spPr>
        <p:txBody>
          <a:bodyPr wrap="square">
            <a:spAutoFit/>
          </a:bodyPr>
          <a:lstStyle/>
          <a:p>
            <a:pPr algn="ctr"/>
            <a:r>
              <a:rPr lang="en-US" sz="2800" dirty="0" smtClean="0">
                <a:solidFill>
                  <a:srgbClr val="C00000"/>
                </a:solidFill>
                <a:latin typeface="Nunito Black" pitchFamily="2" charset="0"/>
              </a:rPr>
              <a:t> A</a:t>
            </a:r>
            <a:r>
              <a:rPr lang="vi-VN" sz="2800" i="0" dirty="0" smtClean="0">
                <a:solidFill>
                  <a:srgbClr val="C00000"/>
                </a:solidFill>
                <a:effectLst/>
                <a:latin typeface="Nunito Black" pitchFamily="2" charset="0"/>
              </a:rPr>
              <a:t>nh </a:t>
            </a:r>
            <a:r>
              <a:rPr lang="vi-VN" sz="2800" i="0" dirty="0">
                <a:solidFill>
                  <a:srgbClr val="C00000"/>
                </a:solidFill>
                <a:effectLst/>
                <a:latin typeface="Nunito Black" pitchFamily="2" charset="0"/>
              </a:rPr>
              <a:t>trai của bố là bác </a:t>
            </a:r>
            <a:r>
              <a:rPr lang="vi-VN" sz="2800" i="0" dirty="0" smtClean="0">
                <a:solidFill>
                  <a:srgbClr val="C00000"/>
                </a:solidFill>
                <a:effectLst/>
                <a:latin typeface="Nunito Black" pitchFamily="2" charset="0"/>
              </a:rPr>
              <a:t>trai</a:t>
            </a:r>
            <a:r>
              <a:rPr lang="en-US" sz="2800" i="0" dirty="0" smtClean="0">
                <a:solidFill>
                  <a:srgbClr val="C00000"/>
                </a:solidFill>
                <a:effectLst/>
                <a:latin typeface="Nunito Black" pitchFamily="2" charset="0"/>
              </a:rPr>
              <a:t>.</a:t>
            </a:r>
          </a:p>
        </p:txBody>
      </p:sp>
      <p:sp>
        <p:nvSpPr>
          <p:cNvPr id="9" name="TextBox 8">
            <a:extLst>
              <a:ext uri="{FF2B5EF4-FFF2-40B4-BE49-F238E27FC236}">
                <a16:creationId xmlns="" xmlns:a16="http://schemas.microsoft.com/office/drawing/2014/main" id="{D0A6161D-1B1F-D05A-BC64-BD4704258301}"/>
              </a:ext>
            </a:extLst>
          </p:cNvPr>
          <p:cNvSpPr txBox="1"/>
          <p:nvPr/>
        </p:nvSpPr>
        <p:spPr>
          <a:xfrm>
            <a:off x="875004" y="311421"/>
            <a:ext cx="10071067" cy="1292662"/>
          </a:xfrm>
          <a:prstGeom prst="rect">
            <a:avLst/>
          </a:prstGeom>
          <a:noFill/>
        </p:spPr>
        <p:txBody>
          <a:bodyPr wrap="square">
            <a:spAutoFit/>
          </a:bodyPr>
          <a:lstStyle/>
          <a:p>
            <a:pPr algn="just">
              <a:spcAft>
                <a:spcPts val="80"/>
              </a:spcAft>
            </a:pPr>
            <a:r>
              <a:rPr lang="vi-VN" sz="2600" b="1" dirty="0">
                <a:solidFill>
                  <a:srgbClr val="0070C0"/>
                </a:solidFill>
                <a:latin typeface="Nunito Black" pitchFamily="2" charset="0"/>
                <a:ea typeface="Open Sans" panose="020B0606030504020204" pitchFamily="34" charset="0"/>
                <a:cs typeface="Open Sans" panose="020B0606030504020204" pitchFamily="34" charset="0"/>
              </a:rPr>
              <a:t>2</a:t>
            </a:r>
            <a:r>
              <a:rPr lang="en-US" sz="2600" b="1" dirty="0">
                <a:solidFill>
                  <a:srgbClr val="0070C0"/>
                </a:solidFill>
                <a:latin typeface="Nunito Black" pitchFamily="2" charset="0"/>
                <a:ea typeface="Open Sans" panose="020B0606030504020204" pitchFamily="34" charset="0"/>
                <a:cs typeface="Open Sans" panose="020B0606030504020204" pitchFamily="34" charset="0"/>
              </a:rPr>
              <a:t>. </a:t>
            </a:r>
            <a:r>
              <a:rPr lang="vi-VN" sz="2600" b="1" dirty="0">
                <a:solidFill>
                  <a:srgbClr val="0070C0"/>
                </a:solidFill>
                <a:latin typeface="Nunito Black" pitchFamily="2" charset="0"/>
                <a:ea typeface="Open Sans" panose="020B0606030504020204" pitchFamily="34" charset="0"/>
                <a:cs typeface="Open Sans" panose="020B0606030504020204" pitchFamily="34" charset="0"/>
              </a:rPr>
              <a:t>Quan sát hình, đọc thông tin và cho biết Hoa xưng hô như thế nào với những người trong gia đình thuộc họ hàng bên nội và bên ngoại.</a:t>
            </a:r>
            <a:endParaRPr lang="vi-VN" sz="2600" b="1" i="0" dirty="0">
              <a:solidFill>
                <a:srgbClr val="0070C0"/>
              </a:solidFill>
              <a:effectLst/>
              <a:latin typeface="Nunito Black" pitchFamily="2" charset="0"/>
              <a:ea typeface="Open Sans" panose="020B0606030504020204" pitchFamily="34" charset="0"/>
              <a:cs typeface="Open Sans" panose="020B0606030504020204" pitchFamily="34" charset="0"/>
            </a:endParaRPr>
          </a:p>
        </p:txBody>
      </p:sp>
      <p:sp>
        <p:nvSpPr>
          <p:cNvPr id="3" name="Rectangle 2"/>
          <p:cNvSpPr/>
          <p:nvPr/>
        </p:nvSpPr>
        <p:spPr>
          <a:xfrm>
            <a:off x="6092457" y="5357322"/>
            <a:ext cx="3499537" cy="584775"/>
          </a:xfrm>
          <a:prstGeom prst="rect">
            <a:avLst/>
          </a:prstGeom>
          <a:solidFill>
            <a:srgbClr val="FFFF00"/>
          </a:solidFill>
        </p:spPr>
        <p:txBody>
          <a:bodyPr wrap="square">
            <a:spAutoFit/>
          </a:bodyPr>
          <a:lstStyle/>
          <a:p>
            <a:pPr algn="just"/>
            <a:r>
              <a:rPr lang="en-US" sz="3200" dirty="0">
                <a:latin typeface="Nunito Black" pitchFamily="2" charset="0"/>
              </a:rPr>
              <a:t>H</a:t>
            </a:r>
            <a:r>
              <a:rPr lang="vi-VN" sz="3200" dirty="0" smtClean="0">
                <a:latin typeface="Nunito Black" pitchFamily="2" charset="0"/>
              </a:rPr>
              <a:t>ọ </a:t>
            </a:r>
            <a:r>
              <a:rPr lang="vi-VN" sz="3200" dirty="0">
                <a:latin typeface="Nunito Black" pitchFamily="2" charset="0"/>
              </a:rPr>
              <a:t>hàng </a:t>
            </a:r>
            <a:r>
              <a:rPr lang="vi-VN" sz="3200" dirty="0">
                <a:solidFill>
                  <a:srgbClr val="FF0000"/>
                </a:solidFill>
                <a:latin typeface="Nunito Black" pitchFamily="2" charset="0"/>
              </a:rPr>
              <a:t>bên </a:t>
            </a:r>
            <a:r>
              <a:rPr lang="vi-VN" sz="3200" dirty="0" smtClean="0">
                <a:solidFill>
                  <a:srgbClr val="FF0000"/>
                </a:solidFill>
                <a:latin typeface="Nunito Black" pitchFamily="2" charset="0"/>
              </a:rPr>
              <a:t>nội</a:t>
            </a:r>
            <a:endParaRPr lang="en-US" sz="2000" dirty="0">
              <a:solidFill>
                <a:srgbClr val="FF0000"/>
              </a:solidFill>
              <a:latin typeface="Nunito Black" pitchFamily="2" charset="0"/>
            </a:endParaRP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sp>
        <p:nvSpPr>
          <p:cNvPr id="5" name="Rectangle 4"/>
          <p:cNvSpPr/>
          <p:nvPr/>
        </p:nvSpPr>
        <p:spPr>
          <a:xfrm>
            <a:off x="1074427" y="3209868"/>
            <a:ext cx="2735139" cy="954107"/>
          </a:xfrm>
          <a:prstGeom prst="rect">
            <a:avLst/>
          </a:prstGeom>
          <a:solidFill>
            <a:srgbClr val="FFFF99"/>
          </a:solidFill>
        </p:spPr>
        <p:txBody>
          <a:bodyPr wrap="square">
            <a:spAutoFit/>
          </a:bodyPr>
          <a:lstStyle/>
          <a:p>
            <a:pPr lvl="0" algn="ctr"/>
            <a:r>
              <a:rPr lang="en-US" sz="2800" dirty="0" smtClean="0">
                <a:solidFill>
                  <a:srgbClr val="C00000"/>
                </a:solidFill>
                <a:latin typeface="Nunito Black" pitchFamily="2" charset="0"/>
              </a:rPr>
              <a:t> </a:t>
            </a:r>
            <a:r>
              <a:rPr lang="en-US" sz="2800" dirty="0">
                <a:solidFill>
                  <a:srgbClr val="C00000"/>
                </a:solidFill>
                <a:latin typeface="Nunito Black" pitchFamily="2" charset="0"/>
              </a:rPr>
              <a:t>V</a:t>
            </a:r>
            <a:r>
              <a:rPr lang="vi-VN" sz="2800" dirty="0">
                <a:solidFill>
                  <a:srgbClr val="C00000"/>
                </a:solidFill>
                <a:latin typeface="Nunito Black" pitchFamily="2" charset="0"/>
              </a:rPr>
              <a:t>ợ của bác trai là bác gái</a:t>
            </a:r>
            <a:r>
              <a:rPr lang="en-US" sz="2800" dirty="0" smtClean="0">
                <a:solidFill>
                  <a:srgbClr val="C00000"/>
                </a:solidFill>
                <a:latin typeface="Nunito Black" pitchFamily="2" charset="0"/>
              </a:rPr>
              <a:t>.</a:t>
            </a:r>
            <a:endParaRPr lang="en-US" sz="2800" dirty="0">
              <a:solidFill>
                <a:srgbClr val="C00000"/>
              </a:solidFill>
              <a:latin typeface="Nunito Black" pitchFamily="2" charset="0"/>
            </a:endParaRPr>
          </a:p>
        </p:txBody>
      </p:sp>
      <p:sp>
        <p:nvSpPr>
          <p:cNvPr id="7" name="Rectangle 6"/>
          <p:cNvSpPr/>
          <p:nvPr/>
        </p:nvSpPr>
        <p:spPr>
          <a:xfrm>
            <a:off x="1863665" y="4403215"/>
            <a:ext cx="3281273" cy="954107"/>
          </a:xfrm>
          <a:prstGeom prst="rect">
            <a:avLst/>
          </a:prstGeom>
          <a:solidFill>
            <a:schemeClr val="accent5">
              <a:lumMod val="20000"/>
              <a:lumOff val="80000"/>
            </a:schemeClr>
          </a:solidFill>
        </p:spPr>
        <p:txBody>
          <a:bodyPr wrap="square">
            <a:spAutoFit/>
          </a:bodyPr>
          <a:lstStyle/>
          <a:p>
            <a:pPr lvl="0" algn="ctr"/>
            <a:r>
              <a:rPr lang="en-US" sz="2800" dirty="0" smtClean="0">
                <a:solidFill>
                  <a:srgbClr val="C00000"/>
                </a:solidFill>
                <a:latin typeface="Nunito Black" pitchFamily="2" charset="0"/>
              </a:rPr>
              <a:t>C</a:t>
            </a:r>
            <a:r>
              <a:rPr lang="vi-VN" sz="2800" dirty="0">
                <a:solidFill>
                  <a:srgbClr val="C00000"/>
                </a:solidFill>
                <a:latin typeface="Nunito Black" pitchFamily="2" charset="0"/>
              </a:rPr>
              <a:t>ác con của hai bác là anh chị họ.</a:t>
            </a:r>
            <a:endParaRPr lang="en-US" sz="2800" dirty="0">
              <a:solidFill>
                <a:srgbClr val="C00000"/>
              </a:solidFill>
              <a:latin typeface="Nunito Black" pitchFamily="2" charset="0"/>
            </a:endParaRPr>
          </a:p>
        </p:txBody>
      </p:sp>
      <p:pic>
        <p:nvPicPr>
          <p:cNvPr id="11" name="Picture 10"/>
          <p:cNvPicPr>
            <a:picLocks noChangeAspect="1"/>
          </p:cNvPicPr>
          <p:nvPr/>
        </p:nvPicPr>
        <p:blipFill>
          <a:blip r:embed="rId7"/>
          <a:stretch>
            <a:fillRect/>
          </a:stretch>
        </p:blipFill>
        <p:spPr>
          <a:xfrm>
            <a:off x="-39395" y="4971855"/>
            <a:ext cx="2243100" cy="1767993"/>
          </a:xfrm>
          <a:prstGeom prst="rect">
            <a:avLst/>
          </a:prstGeom>
        </p:spPr>
      </p:pic>
    </p:spTree>
    <p:extLst>
      <p:ext uri="{BB962C8B-B14F-4D97-AF65-F5344CB8AC3E}">
        <p14:creationId xmlns:p14="http://schemas.microsoft.com/office/powerpoint/2010/main" val="98497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3"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3583019" y="1179928"/>
            <a:ext cx="8128188" cy="8939561"/>
          </a:xfrm>
          <a:prstGeom prst="rect">
            <a:avLst/>
          </a:prstGeom>
          <a:ln>
            <a:noFill/>
          </a:ln>
          <a:effectLst>
            <a:softEdge rad="112500"/>
          </a:effectLst>
        </p:spPr>
      </p:pic>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4" name="Picture 3">
            <a:extLst>
              <a:ext uri="{FF2B5EF4-FFF2-40B4-BE49-F238E27FC236}">
                <a16:creationId xmlns="" xmlns:a16="http://schemas.microsoft.com/office/drawing/2014/main" id="{DD8560D2-41BE-0AEF-673E-C2FB7D21550B}"/>
              </a:ext>
            </a:extLst>
          </p:cNvPr>
          <p:cNvPicPr>
            <a:picLocks noChangeAspect="1"/>
          </p:cNvPicPr>
          <p:nvPr/>
        </p:nvPicPr>
        <p:blipFill rotWithShape="1">
          <a:blip r:embed="rId5"/>
          <a:srcRect r="89983"/>
          <a:stretch/>
        </p:blipFill>
        <p:spPr>
          <a:xfrm>
            <a:off x="109868" y="95693"/>
            <a:ext cx="920615" cy="1409700"/>
          </a:xfrm>
          <a:prstGeom prst="ellipse">
            <a:avLst/>
          </a:prstGeom>
          <a:ln>
            <a:noFill/>
          </a:ln>
          <a:effectLst>
            <a:softEdge rad="112500"/>
          </a:effectLst>
        </p:spPr>
      </p:pic>
      <p:sp>
        <p:nvSpPr>
          <p:cNvPr id="9" name="TextBox 8">
            <a:extLst>
              <a:ext uri="{FF2B5EF4-FFF2-40B4-BE49-F238E27FC236}">
                <a16:creationId xmlns="" xmlns:a16="http://schemas.microsoft.com/office/drawing/2014/main" id="{D0A6161D-1B1F-D05A-BC64-BD4704258301}"/>
              </a:ext>
            </a:extLst>
          </p:cNvPr>
          <p:cNvSpPr txBox="1"/>
          <p:nvPr/>
        </p:nvSpPr>
        <p:spPr>
          <a:xfrm>
            <a:off x="875004" y="311421"/>
            <a:ext cx="10071067" cy="1292662"/>
          </a:xfrm>
          <a:prstGeom prst="rect">
            <a:avLst/>
          </a:prstGeom>
          <a:noFill/>
        </p:spPr>
        <p:txBody>
          <a:bodyPr wrap="square">
            <a:spAutoFit/>
          </a:bodyPr>
          <a:lstStyle/>
          <a:p>
            <a:pPr algn="just">
              <a:spcAft>
                <a:spcPts val="80"/>
              </a:spcAft>
            </a:pPr>
            <a:r>
              <a:rPr lang="vi-VN" sz="2600" b="1" dirty="0">
                <a:solidFill>
                  <a:srgbClr val="0070C0"/>
                </a:solidFill>
                <a:latin typeface="Nunito Black" pitchFamily="2" charset="0"/>
                <a:ea typeface="Open Sans" panose="020B0606030504020204" pitchFamily="34" charset="0"/>
                <a:cs typeface="Open Sans" panose="020B0606030504020204" pitchFamily="34" charset="0"/>
              </a:rPr>
              <a:t>2</a:t>
            </a:r>
            <a:r>
              <a:rPr lang="en-US" sz="2600" b="1" dirty="0">
                <a:solidFill>
                  <a:srgbClr val="0070C0"/>
                </a:solidFill>
                <a:latin typeface="Nunito Black" pitchFamily="2" charset="0"/>
                <a:ea typeface="Open Sans" panose="020B0606030504020204" pitchFamily="34" charset="0"/>
                <a:cs typeface="Open Sans" panose="020B0606030504020204" pitchFamily="34" charset="0"/>
              </a:rPr>
              <a:t>. </a:t>
            </a:r>
            <a:r>
              <a:rPr lang="vi-VN" sz="2600" b="1" dirty="0">
                <a:solidFill>
                  <a:srgbClr val="0070C0"/>
                </a:solidFill>
                <a:latin typeface="Nunito Black" pitchFamily="2" charset="0"/>
                <a:ea typeface="Open Sans" panose="020B0606030504020204" pitchFamily="34" charset="0"/>
                <a:cs typeface="Open Sans" panose="020B0606030504020204" pitchFamily="34" charset="0"/>
              </a:rPr>
              <a:t>Quan sát hình, đọc thông tin và cho biết Hoa xưng hô như thế nào với những người trong gia đình thuộc họ hàng bên nội và bên ngoại.</a:t>
            </a:r>
            <a:endParaRPr lang="vi-VN" sz="2600" b="1" i="0" dirty="0">
              <a:solidFill>
                <a:srgbClr val="0070C0"/>
              </a:solidFill>
              <a:effectLst/>
              <a:latin typeface="Nunito Black" pitchFamily="2" charset="0"/>
              <a:ea typeface="Open Sans" panose="020B0606030504020204" pitchFamily="34" charset="0"/>
              <a:cs typeface="Open Sans" panose="020B0606030504020204" pitchFamily="34" charset="0"/>
            </a:endParaRPr>
          </a:p>
        </p:txBody>
      </p:sp>
      <p:sp>
        <p:nvSpPr>
          <p:cNvPr id="15" name="Rectangle 14"/>
          <p:cNvSpPr/>
          <p:nvPr/>
        </p:nvSpPr>
        <p:spPr>
          <a:xfrm>
            <a:off x="5930834" y="5649709"/>
            <a:ext cx="4031510" cy="584775"/>
          </a:xfrm>
          <a:prstGeom prst="rect">
            <a:avLst/>
          </a:prstGeom>
          <a:solidFill>
            <a:srgbClr val="FFFF00"/>
          </a:solidFill>
        </p:spPr>
        <p:txBody>
          <a:bodyPr wrap="square">
            <a:spAutoFit/>
          </a:bodyPr>
          <a:lstStyle/>
          <a:p>
            <a:pPr algn="just"/>
            <a:r>
              <a:rPr lang="en-US" sz="3200" dirty="0">
                <a:latin typeface="Nunito Black" pitchFamily="2" charset="0"/>
              </a:rPr>
              <a:t>H</a:t>
            </a:r>
            <a:r>
              <a:rPr lang="vi-VN" sz="3200" dirty="0" smtClean="0">
                <a:latin typeface="Nunito Black" pitchFamily="2" charset="0"/>
              </a:rPr>
              <a:t>ọ </a:t>
            </a:r>
            <a:r>
              <a:rPr lang="vi-VN" sz="3200" dirty="0">
                <a:latin typeface="Nunito Black" pitchFamily="2" charset="0"/>
              </a:rPr>
              <a:t>hàng </a:t>
            </a:r>
            <a:r>
              <a:rPr lang="vi-VN" sz="3200" dirty="0">
                <a:solidFill>
                  <a:srgbClr val="FF0000"/>
                </a:solidFill>
                <a:latin typeface="Nunito Black" pitchFamily="2" charset="0"/>
              </a:rPr>
              <a:t>bên </a:t>
            </a:r>
            <a:r>
              <a:rPr lang="vi-VN" sz="3200" dirty="0" smtClean="0">
                <a:solidFill>
                  <a:srgbClr val="FF0000"/>
                </a:solidFill>
                <a:latin typeface="Nunito Black" pitchFamily="2" charset="0"/>
              </a:rPr>
              <a:t>n</a:t>
            </a:r>
            <a:r>
              <a:rPr lang="en-US" sz="3200" dirty="0" err="1" smtClean="0">
                <a:solidFill>
                  <a:srgbClr val="FF0000"/>
                </a:solidFill>
                <a:latin typeface="Nunito Black" pitchFamily="2" charset="0"/>
              </a:rPr>
              <a:t>goại</a:t>
            </a:r>
            <a:endParaRPr lang="en-US" sz="2000" dirty="0">
              <a:solidFill>
                <a:srgbClr val="FF0000"/>
              </a:solidFill>
              <a:latin typeface="Nunito Black" pitchFamily="2" charset="0"/>
            </a:endParaRPr>
          </a:p>
        </p:txBody>
      </p:sp>
      <p:sp>
        <p:nvSpPr>
          <p:cNvPr id="5" name="Rectangle 4"/>
          <p:cNvSpPr/>
          <p:nvPr/>
        </p:nvSpPr>
        <p:spPr>
          <a:xfrm>
            <a:off x="1528669" y="3634344"/>
            <a:ext cx="2281759" cy="954107"/>
          </a:xfrm>
          <a:prstGeom prst="rect">
            <a:avLst/>
          </a:prstGeom>
          <a:solidFill>
            <a:srgbClr val="FFFF99"/>
          </a:solidFill>
        </p:spPr>
        <p:txBody>
          <a:bodyPr wrap="square">
            <a:spAutoFit/>
          </a:bodyPr>
          <a:lstStyle/>
          <a:p>
            <a:pPr lvl="0" algn="ctr"/>
            <a:r>
              <a:rPr lang="en-US" sz="2800" dirty="0" err="1" smtClean="0">
                <a:solidFill>
                  <a:srgbClr val="C00000"/>
                </a:solidFill>
                <a:latin typeface="Nunito Black" pitchFamily="2" charset="0"/>
              </a:rPr>
              <a:t>Chồng</a:t>
            </a: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của</a:t>
            </a: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dì</a:t>
            </a: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là</a:t>
            </a: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chú</a:t>
            </a:r>
            <a:r>
              <a:rPr lang="en-US" sz="2800" dirty="0" smtClean="0">
                <a:solidFill>
                  <a:srgbClr val="C00000"/>
                </a:solidFill>
                <a:latin typeface="Nunito Black" pitchFamily="2" charset="0"/>
              </a:rPr>
              <a:t>.</a:t>
            </a:r>
            <a:endParaRPr lang="en-US" sz="2800" dirty="0">
              <a:solidFill>
                <a:srgbClr val="C00000"/>
              </a:solidFill>
              <a:latin typeface="Nunito Black" pitchFamily="2" charset="0"/>
            </a:endParaRPr>
          </a:p>
        </p:txBody>
      </p:sp>
      <p:sp>
        <p:nvSpPr>
          <p:cNvPr id="14" name="TextBox 13">
            <a:extLst>
              <a:ext uri="{FF2B5EF4-FFF2-40B4-BE49-F238E27FC236}">
                <a16:creationId xmlns="" xmlns:a16="http://schemas.microsoft.com/office/drawing/2014/main" id="{E5F3E704-5042-1606-E5FA-2161D1C3ABD3}"/>
              </a:ext>
            </a:extLst>
          </p:cNvPr>
          <p:cNvSpPr txBox="1"/>
          <p:nvPr/>
        </p:nvSpPr>
        <p:spPr>
          <a:xfrm>
            <a:off x="311140" y="2276064"/>
            <a:ext cx="2132854" cy="954107"/>
          </a:xfrm>
          <a:prstGeom prst="rect">
            <a:avLst/>
          </a:prstGeom>
          <a:solidFill>
            <a:srgbClr val="99FF66"/>
          </a:solidFill>
        </p:spPr>
        <p:txBody>
          <a:bodyPr wrap="square">
            <a:spAutoFit/>
          </a:bodyPr>
          <a:lstStyle/>
          <a:p>
            <a:pPr algn="ctr"/>
            <a:r>
              <a:rPr lang="en-US" sz="2800" dirty="0" err="1" smtClean="0">
                <a:solidFill>
                  <a:srgbClr val="C00000"/>
                </a:solidFill>
                <a:latin typeface="Nunito Black" pitchFamily="2" charset="0"/>
              </a:rPr>
              <a:t>Em</a:t>
            </a: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gái</a:t>
            </a: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của</a:t>
            </a: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mẹ</a:t>
            </a: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là</a:t>
            </a: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dì</a:t>
            </a:r>
            <a:r>
              <a:rPr lang="en-US" sz="2800" dirty="0" smtClean="0">
                <a:solidFill>
                  <a:srgbClr val="C00000"/>
                </a:solidFill>
                <a:latin typeface="Nunito Black" pitchFamily="2" charset="0"/>
              </a:rPr>
              <a:t>.</a:t>
            </a:r>
            <a:endParaRPr lang="en-US" sz="2800" i="0" dirty="0" smtClean="0">
              <a:solidFill>
                <a:srgbClr val="C00000"/>
              </a:solidFill>
              <a:effectLst/>
              <a:latin typeface="Nunito Black" pitchFamily="2" charset="0"/>
            </a:endParaRP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72960" y="4730632"/>
            <a:ext cx="2421891" cy="2250440"/>
          </a:xfrm>
          <a:prstGeom prst="rect">
            <a:avLst/>
          </a:prstGeom>
        </p:spPr>
      </p:pic>
      <p:pic>
        <p:nvPicPr>
          <p:cNvPr id="12" name="Picture 11"/>
          <p:cNvPicPr>
            <a:picLocks noChangeAspect="1"/>
          </p:cNvPicPr>
          <p:nvPr/>
        </p:nvPicPr>
        <p:blipFill>
          <a:blip r:embed="rId7"/>
          <a:stretch>
            <a:fillRect/>
          </a:stretch>
        </p:blipFill>
        <p:spPr>
          <a:xfrm>
            <a:off x="106328" y="4992624"/>
            <a:ext cx="2161384" cy="1747224"/>
          </a:xfrm>
          <a:prstGeom prst="rect">
            <a:avLst/>
          </a:prstGeom>
        </p:spPr>
      </p:pic>
    </p:spTree>
    <p:extLst>
      <p:ext uri="{BB962C8B-B14F-4D97-AF65-F5344CB8AC3E}">
        <p14:creationId xmlns:p14="http://schemas.microsoft.com/office/powerpoint/2010/main" val="355125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5"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5" name="Picture 4">
            <a:extLst>
              <a:ext uri="{FF2B5EF4-FFF2-40B4-BE49-F238E27FC236}">
                <a16:creationId xmlns="" xmlns:a16="http://schemas.microsoft.com/office/drawing/2014/main" id="{2E24CF26-8A1F-23C8-87C3-0E8E04CC7643}"/>
              </a:ext>
            </a:extLst>
          </p:cNvPr>
          <p:cNvPicPr>
            <a:picLocks noChangeAspect="1"/>
          </p:cNvPicPr>
          <p:nvPr/>
        </p:nvPicPr>
        <p:blipFill>
          <a:blip r:embed="rId5"/>
          <a:stretch>
            <a:fillRect/>
          </a:stretch>
        </p:blipFill>
        <p:spPr>
          <a:xfrm>
            <a:off x="740427" y="1159674"/>
            <a:ext cx="10079294" cy="3812440"/>
          </a:xfrm>
          <a:prstGeom prst="rect">
            <a:avLst/>
          </a:prstGeom>
        </p:spPr>
      </p:pic>
      <p:sp>
        <p:nvSpPr>
          <p:cNvPr id="9" name="TextBox 8">
            <a:extLst>
              <a:ext uri="{FF2B5EF4-FFF2-40B4-BE49-F238E27FC236}">
                <a16:creationId xmlns="" xmlns:a16="http://schemas.microsoft.com/office/drawing/2014/main" id="{E5F3E704-5042-1606-E5FA-2161D1C3ABD3}"/>
              </a:ext>
            </a:extLst>
          </p:cNvPr>
          <p:cNvSpPr txBox="1"/>
          <p:nvPr/>
        </p:nvSpPr>
        <p:spPr>
          <a:xfrm>
            <a:off x="740427" y="600738"/>
            <a:ext cx="2132854" cy="584775"/>
          </a:xfrm>
          <a:prstGeom prst="rect">
            <a:avLst/>
          </a:prstGeom>
          <a:solidFill>
            <a:schemeClr val="accent5">
              <a:lumMod val="20000"/>
              <a:lumOff val="80000"/>
            </a:schemeClr>
          </a:solidFill>
        </p:spPr>
        <p:txBody>
          <a:bodyPr wrap="square">
            <a:spAutoFit/>
          </a:bodyPr>
          <a:lstStyle/>
          <a:p>
            <a:pPr algn="ctr"/>
            <a:r>
              <a:rPr lang="en-US" sz="3200" dirty="0" err="1" smtClean="0">
                <a:solidFill>
                  <a:schemeClr val="tx2"/>
                </a:solidFill>
                <a:latin typeface="Nunito Black" pitchFamily="2" charset="0"/>
              </a:rPr>
              <a:t>Kết</a:t>
            </a:r>
            <a:r>
              <a:rPr lang="en-US" sz="3200" dirty="0" smtClean="0">
                <a:solidFill>
                  <a:schemeClr val="tx2"/>
                </a:solidFill>
                <a:latin typeface="Nunito Black" pitchFamily="2" charset="0"/>
              </a:rPr>
              <a:t> </a:t>
            </a:r>
            <a:r>
              <a:rPr lang="en-US" sz="3200" dirty="0" err="1" smtClean="0">
                <a:solidFill>
                  <a:schemeClr val="tx2"/>
                </a:solidFill>
                <a:latin typeface="Nunito Black" pitchFamily="2" charset="0"/>
              </a:rPr>
              <a:t>luận</a:t>
            </a:r>
            <a:endParaRPr lang="en-US" sz="3200" i="0" dirty="0" smtClean="0">
              <a:solidFill>
                <a:schemeClr val="tx2"/>
              </a:solidFill>
              <a:effectLst/>
              <a:latin typeface="Nunito Black" pitchFamily="2" charset="0"/>
            </a:endParaRPr>
          </a:p>
        </p:txBody>
      </p:sp>
      <p:pic>
        <p:nvPicPr>
          <p:cNvPr id="4" name="Picture 3"/>
          <p:cNvPicPr>
            <a:picLocks noChangeAspect="1"/>
          </p:cNvPicPr>
          <p:nvPr/>
        </p:nvPicPr>
        <p:blipFill>
          <a:blip r:embed="rId6"/>
          <a:stretch>
            <a:fillRect/>
          </a:stretch>
        </p:blipFill>
        <p:spPr>
          <a:xfrm>
            <a:off x="106327" y="4895012"/>
            <a:ext cx="2341067" cy="1749704"/>
          </a:xfrm>
          <a:prstGeom prst="rect">
            <a:avLst/>
          </a:prstGeom>
        </p:spPr>
      </p:pic>
    </p:spTree>
    <p:extLst>
      <p:ext uri="{BB962C8B-B14F-4D97-AF65-F5344CB8AC3E}">
        <p14:creationId xmlns:p14="http://schemas.microsoft.com/office/powerpoint/2010/main" val="3044185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 xmlns:a16="http://schemas.microsoft.com/office/drawing/2014/main" id="{0A4C81E6-1FEA-7716-965B-D67EAD038C05}"/>
              </a:ext>
            </a:extLst>
          </p:cNvPr>
          <p:cNvSpPr txBox="1"/>
          <p:nvPr/>
        </p:nvSpPr>
        <p:spPr>
          <a:xfrm>
            <a:off x="3379767" y="3267154"/>
            <a:ext cx="5663609" cy="1107996"/>
          </a:xfrm>
          <a:prstGeom prst="rect">
            <a:avLst/>
          </a:prstGeom>
          <a:noFill/>
        </p:spPr>
        <p:txBody>
          <a:bodyPr wrap="square" rtlCol="0">
            <a:spAutoFit/>
          </a:bodyPr>
          <a:lstStyle/>
          <a:p>
            <a:pPr algn="ctr"/>
            <a:r>
              <a:rPr lang="en-US" sz="6600" b="1" dirty="0" err="1">
                <a:solidFill>
                  <a:srgbClr val="FF0000"/>
                </a:solidFill>
                <a:latin typeface="Sigmar One" panose="00000500000000000000" pitchFamily="2" charset="0"/>
              </a:rPr>
              <a:t>Thực</a:t>
            </a:r>
            <a:r>
              <a:rPr lang="en-US" sz="6600" b="1" dirty="0">
                <a:solidFill>
                  <a:srgbClr val="FF0000"/>
                </a:solidFill>
                <a:latin typeface="Sigmar One" panose="00000500000000000000" pitchFamily="2" charset="0"/>
              </a:rPr>
              <a:t> </a:t>
            </a:r>
            <a:r>
              <a:rPr lang="en-US" sz="6600" b="1" dirty="0" err="1">
                <a:solidFill>
                  <a:srgbClr val="FF0000"/>
                </a:solidFill>
                <a:latin typeface="Sigmar One" panose="00000500000000000000" pitchFamily="2" charset="0"/>
              </a:rPr>
              <a:t>hành</a:t>
            </a:r>
            <a:endParaRPr lang="en-US" sz="6600" b="1"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1275098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4" name="Picture 3">
            <a:extLst>
              <a:ext uri="{FF2B5EF4-FFF2-40B4-BE49-F238E27FC236}">
                <a16:creationId xmlns="" xmlns:a16="http://schemas.microsoft.com/office/drawing/2014/main" id="{5D489911-8269-E343-5669-241D41BC947D}"/>
              </a:ext>
            </a:extLst>
          </p:cNvPr>
          <p:cNvPicPr>
            <a:picLocks noChangeAspect="1"/>
          </p:cNvPicPr>
          <p:nvPr/>
        </p:nvPicPr>
        <p:blipFill>
          <a:blip r:embed="rId4"/>
          <a:stretch>
            <a:fillRect/>
          </a:stretch>
        </p:blipFill>
        <p:spPr>
          <a:xfrm>
            <a:off x="160305" y="140435"/>
            <a:ext cx="800100" cy="933450"/>
          </a:xfrm>
          <a:prstGeom prst="rect">
            <a:avLst/>
          </a:prstGeom>
        </p:spPr>
      </p:pic>
      <p:sp>
        <p:nvSpPr>
          <p:cNvPr id="9" name="TextBox 8">
            <a:extLst>
              <a:ext uri="{FF2B5EF4-FFF2-40B4-BE49-F238E27FC236}">
                <a16:creationId xmlns="" xmlns:a16="http://schemas.microsoft.com/office/drawing/2014/main" id="{60682CD3-9B0F-0938-85A9-2407B7852967}"/>
              </a:ext>
            </a:extLst>
          </p:cNvPr>
          <p:cNvSpPr txBox="1"/>
          <p:nvPr/>
        </p:nvSpPr>
        <p:spPr>
          <a:xfrm>
            <a:off x="960405" y="283693"/>
            <a:ext cx="10117907" cy="892552"/>
          </a:xfrm>
          <a:prstGeom prst="rect">
            <a:avLst/>
          </a:prstGeom>
          <a:noFill/>
        </p:spPr>
        <p:txBody>
          <a:bodyPr wrap="square">
            <a:spAutoFit/>
          </a:bodyPr>
          <a:lstStyle/>
          <a:p>
            <a:pPr algn="just"/>
            <a:r>
              <a:rPr lang="vi-VN" sz="2600" b="1" i="0" dirty="0">
                <a:effectLst/>
                <a:latin typeface="Nunito Black" pitchFamily="2" charset="0"/>
              </a:rPr>
              <a:t>1</a:t>
            </a:r>
            <a:r>
              <a:rPr lang="en-US" sz="2600" b="1" i="0" dirty="0">
                <a:effectLst/>
                <a:latin typeface="Nunito Black" pitchFamily="2" charset="0"/>
              </a:rPr>
              <a:t>.</a:t>
            </a:r>
            <a:r>
              <a:rPr lang="vi-VN" sz="2600" b="1" i="0" dirty="0">
                <a:solidFill>
                  <a:srgbClr val="008000"/>
                </a:solidFill>
                <a:effectLst/>
                <a:latin typeface="Nunito Black" pitchFamily="2" charset="0"/>
              </a:rPr>
              <a:t> </a:t>
            </a:r>
            <a:r>
              <a:rPr lang="vi-VN" sz="2600" b="1" i="0" dirty="0">
                <a:solidFill>
                  <a:srgbClr val="212529"/>
                </a:solidFill>
                <a:effectLst/>
                <a:latin typeface="Nunito Black" pitchFamily="2" charset="0"/>
              </a:rPr>
              <a:t>Em hãy nói cách Hoa xưng hô với các thành viên trong gia đình thuộc họ hàng bên nội, bên ngoại trong sơ đồ dưới đây.</a:t>
            </a:r>
            <a:endParaRPr lang="en-US" sz="2600" b="1" dirty="0">
              <a:latin typeface="Nunito Black" pitchFamily="2" charset="0"/>
            </a:endParaRPr>
          </a:p>
        </p:txBody>
      </p:sp>
      <p:pic>
        <p:nvPicPr>
          <p:cNvPr id="1026" name="Picture 2" descr="20220527083626_wm_shs-tu-nhien-va-xa-hoi-3">
            <a:extLst>
              <a:ext uri="{FF2B5EF4-FFF2-40B4-BE49-F238E27FC236}">
                <a16:creationId xmlns="" xmlns:a16="http://schemas.microsoft.com/office/drawing/2014/main" id="{17D29CA3-B0B5-A41B-D99E-E9A7B84377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11502" r="4319" b="50533"/>
          <a:stretch/>
        </p:blipFill>
        <p:spPr bwMode="auto">
          <a:xfrm>
            <a:off x="438703" y="1287042"/>
            <a:ext cx="11545252" cy="5332570"/>
          </a:xfrm>
          <a:prstGeom prst="rect">
            <a:avLst/>
          </a:prstGeom>
          <a:noFill/>
          <a:extLst>
            <a:ext uri="{909E8E84-426E-40DD-AFC4-6F175D3DCCD1}">
              <a14:hiddenFill xmlns:a14="http://schemas.microsoft.com/office/drawing/2010/main">
                <a:solidFill>
                  <a:srgbClr val="FFFFFF"/>
                </a:solidFill>
              </a14:hiddenFill>
            </a:ext>
          </a:extLst>
        </p:spPr>
      </p:pic>
      <p:sp>
        <p:nvSpPr>
          <p:cNvPr id="12" name="Curved Up Ribbon 8">
            <a:extLst>
              <a:ext uri="{FF2B5EF4-FFF2-40B4-BE49-F238E27FC236}">
                <a16:creationId xmlns="" xmlns:a16="http://schemas.microsoft.com/office/drawing/2014/main" id="{9E57F066-7DED-697A-FDEF-66AB8E0FAD6E}"/>
              </a:ext>
            </a:extLst>
          </p:cNvPr>
          <p:cNvSpPr/>
          <p:nvPr/>
        </p:nvSpPr>
        <p:spPr>
          <a:xfrm>
            <a:off x="689317" y="4274532"/>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Open Sans" panose="020B0606030504020204" pitchFamily="34" charset="0"/>
                <a:ea typeface="Open Sans" panose="020B0606030504020204" pitchFamily="34" charset="0"/>
                <a:cs typeface="Open Sans" panose="020B0606030504020204" pitchFamily="34" charset="0"/>
              </a:rPr>
              <a:t>Bác gái</a:t>
            </a:r>
            <a:endParaRPr lang="x-none" b="1">
              <a:solidFill>
                <a:srgbClr val="FF33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Curved Up Ribbon 8">
            <a:extLst>
              <a:ext uri="{FF2B5EF4-FFF2-40B4-BE49-F238E27FC236}">
                <a16:creationId xmlns="" xmlns:a16="http://schemas.microsoft.com/office/drawing/2014/main" id="{2BACB191-EA1A-EBA8-B35B-981ACD31F78B}"/>
              </a:ext>
            </a:extLst>
          </p:cNvPr>
          <p:cNvSpPr/>
          <p:nvPr/>
        </p:nvSpPr>
        <p:spPr>
          <a:xfrm>
            <a:off x="689317" y="5857497"/>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Open Sans" panose="020B0606030504020204" pitchFamily="34" charset="0"/>
                <a:ea typeface="Open Sans" panose="020B0606030504020204" pitchFamily="34" charset="0"/>
                <a:cs typeface="Open Sans" panose="020B0606030504020204" pitchFamily="34" charset="0"/>
              </a:rPr>
              <a:t>Anh họ</a:t>
            </a:r>
            <a:endParaRPr lang="x-none" b="1">
              <a:solidFill>
                <a:srgbClr val="FF33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Curved Up Ribbon 8">
            <a:extLst>
              <a:ext uri="{FF2B5EF4-FFF2-40B4-BE49-F238E27FC236}">
                <a16:creationId xmlns="" xmlns:a16="http://schemas.microsoft.com/office/drawing/2014/main" id="{C7F8059E-FDF5-D4BF-232F-BBBC6F73C5BA}"/>
              </a:ext>
            </a:extLst>
          </p:cNvPr>
          <p:cNvSpPr/>
          <p:nvPr/>
        </p:nvSpPr>
        <p:spPr>
          <a:xfrm>
            <a:off x="2478402" y="5857497"/>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Open Sans" panose="020B0606030504020204" pitchFamily="34" charset="0"/>
                <a:ea typeface="Open Sans" panose="020B0606030504020204" pitchFamily="34" charset="0"/>
                <a:cs typeface="Open Sans" panose="020B0606030504020204" pitchFamily="34" charset="0"/>
              </a:rPr>
              <a:t>Chị họ</a:t>
            </a:r>
            <a:endParaRPr lang="x-none" b="1">
              <a:solidFill>
                <a:srgbClr val="FF33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Curved Up Ribbon 8">
            <a:extLst>
              <a:ext uri="{FF2B5EF4-FFF2-40B4-BE49-F238E27FC236}">
                <a16:creationId xmlns="" xmlns:a16="http://schemas.microsoft.com/office/drawing/2014/main" id="{1C0FD4E8-6B74-DFE6-D5B1-808CDB0E03A7}"/>
              </a:ext>
            </a:extLst>
          </p:cNvPr>
          <p:cNvSpPr/>
          <p:nvPr/>
        </p:nvSpPr>
        <p:spPr>
          <a:xfrm>
            <a:off x="9927102" y="4232894"/>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Open Sans" panose="020B0606030504020204" pitchFamily="34" charset="0"/>
                <a:ea typeface="Open Sans" panose="020B0606030504020204" pitchFamily="34" charset="0"/>
                <a:cs typeface="Open Sans" panose="020B0606030504020204" pitchFamily="34" charset="0"/>
              </a:rPr>
              <a:t>Chú </a:t>
            </a:r>
            <a:endParaRPr lang="x-none" b="1">
              <a:solidFill>
                <a:srgbClr val="FF33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urved Up Ribbon 8">
            <a:extLst>
              <a:ext uri="{FF2B5EF4-FFF2-40B4-BE49-F238E27FC236}">
                <a16:creationId xmlns="" xmlns:a16="http://schemas.microsoft.com/office/drawing/2014/main" id="{80966ED3-CAA4-7F58-5231-7DCD7B19470E}"/>
              </a:ext>
            </a:extLst>
          </p:cNvPr>
          <p:cNvSpPr/>
          <p:nvPr/>
        </p:nvSpPr>
        <p:spPr>
          <a:xfrm>
            <a:off x="9024283" y="5941904"/>
            <a:ext cx="1575581" cy="424077"/>
          </a:xfrm>
          <a:prstGeom prst="ellipseRibbon2">
            <a:avLst>
              <a:gd name="adj1" fmla="val 41470"/>
              <a:gd name="adj2" fmla="val 100000"/>
              <a:gd name="adj3" fmla="val 254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3300"/>
                </a:solidFill>
                <a:latin typeface="Open Sans" panose="020B0606030504020204" pitchFamily="34" charset="0"/>
                <a:ea typeface="Open Sans" panose="020B0606030504020204" pitchFamily="34" charset="0"/>
                <a:cs typeface="Open Sans" panose="020B0606030504020204" pitchFamily="34" charset="0"/>
              </a:rPr>
              <a:t>Em họ</a:t>
            </a:r>
            <a:endParaRPr lang="x-none" b="1">
              <a:solidFill>
                <a:srgbClr val="FF33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34615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8691fc963511599ce3dc24771297d54e">
            <a:extLst>
              <a:ext uri="{FF2B5EF4-FFF2-40B4-BE49-F238E27FC236}">
                <a16:creationId xmlns="" xmlns:a16="http://schemas.microsoft.com/office/drawing/2014/main" id="{7AEB5B01-FC17-4453-039D-35105A2C4D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876" y="1480408"/>
            <a:ext cx="10133012" cy="5208398"/>
          </a:xfrm>
          <a:prstGeom prst="rect">
            <a:avLst/>
          </a:prstGeom>
        </p:spPr>
      </p:pic>
      <p:sp>
        <p:nvSpPr>
          <p:cNvPr id="4" name="Rectangle 3">
            <a:extLst>
              <a:ext uri="{FF2B5EF4-FFF2-40B4-BE49-F238E27FC236}">
                <a16:creationId xmlns="" xmlns:a16="http://schemas.microsoft.com/office/drawing/2014/main" id="{E23B47B3-C3CB-3212-C400-95EF5FDEB0AE}"/>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 xmlns:a16="http://schemas.microsoft.com/office/drawing/2014/main" id="{D6BAFECF-0F25-8DD7-2273-B5C96E673CF7}"/>
              </a:ext>
            </a:extLst>
          </p:cNvPr>
          <p:cNvSpPr txBox="1"/>
          <p:nvPr/>
        </p:nvSpPr>
        <p:spPr>
          <a:xfrm>
            <a:off x="4843698" y="278539"/>
            <a:ext cx="3721396" cy="923330"/>
          </a:xfrm>
          <a:prstGeom prst="rect">
            <a:avLst/>
          </a:prstGeom>
          <a:noFill/>
        </p:spPr>
        <p:txBody>
          <a:bodyPr wrap="square" rtlCol="0">
            <a:spAutoFit/>
          </a:bodyPr>
          <a:lstStyle/>
          <a:p>
            <a:r>
              <a:rPr lang="en-US" sz="5400" b="1" dirty="0" err="1">
                <a:solidFill>
                  <a:srgbClr val="00B050"/>
                </a:solidFill>
                <a:latin typeface="Sigmar One" panose="00000500000000000000" pitchFamily="2" charset="0"/>
                <a:ea typeface="Open Sans" panose="020B0606030504020204" pitchFamily="34" charset="0"/>
                <a:cs typeface="Open Sans" panose="020B0606030504020204" pitchFamily="34" charset="0"/>
              </a:rPr>
              <a:t>Tiết</a:t>
            </a:r>
            <a:r>
              <a:rPr lang="en-US" sz="5400" b="1" dirty="0">
                <a:solidFill>
                  <a:srgbClr val="00B050"/>
                </a:solidFill>
                <a:latin typeface="Sigmar One" panose="00000500000000000000" pitchFamily="2" charset="0"/>
                <a:ea typeface="Open Sans" panose="020B0606030504020204" pitchFamily="34" charset="0"/>
                <a:cs typeface="Open Sans" panose="020B0606030504020204" pitchFamily="34" charset="0"/>
              </a:rPr>
              <a:t> 2</a:t>
            </a:r>
          </a:p>
        </p:txBody>
      </p:sp>
      <p:grpSp>
        <p:nvGrpSpPr>
          <p:cNvPr id="6" name="Group 9">
            <a:extLst>
              <a:ext uri="{FF2B5EF4-FFF2-40B4-BE49-F238E27FC236}">
                <a16:creationId xmlns="" xmlns:a16="http://schemas.microsoft.com/office/drawing/2014/main" id="{D90DE06B-3A4F-4ADD-79D4-419D3100ADE2}"/>
              </a:ext>
            </a:extLst>
          </p:cNvPr>
          <p:cNvGrpSpPr>
            <a:grpSpLocks noChangeAspect="1"/>
          </p:cNvGrpSpPr>
          <p:nvPr/>
        </p:nvGrpSpPr>
        <p:grpSpPr>
          <a:xfrm>
            <a:off x="5525388" y="1105786"/>
            <a:ext cx="946297" cy="946294"/>
            <a:chOff x="0" y="0"/>
            <a:chExt cx="6350000" cy="6349975"/>
          </a:xfrm>
        </p:grpSpPr>
        <p:sp>
          <p:nvSpPr>
            <p:cNvPr id="7" name="Freeform 10">
              <a:extLst>
                <a:ext uri="{FF2B5EF4-FFF2-40B4-BE49-F238E27FC236}">
                  <a16:creationId xmlns="" xmlns:a16="http://schemas.microsoft.com/office/drawing/2014/main" id="{5BDC6BD1-EB2C-E435-B765-D512D5A16A5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9187483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16310" y="4278807"/>
            <a:ext cx="2775690" cy="2579193"/>
          </a:xfrm>
          <a:prstGeom prst="rect">
            <a:avLst/>
          </a:prstGeom>
        </p:spPr>
      </p:pic>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
        <p:nvSpPr>
          <p:cNvPr id="6" name="TextBox 5">
            <a:extLst>
              <a:ext uri="{FF2B5EF4-FFF2-40B4-BE49-F238E27FC236}">
                <a16:creationId xmlns="" xmlns:a16="http://schemas.microsoft.com/office/drawing/2014/main" id="{9CAFF482-2581-3BD5-7647-DBA313129F26}"/>
              </a:ext>
            </a:extLst>
          </p:cNvPr>
          <p:cNvSpPr txBox="1"/>
          <p:nvPr/>
        </p:nvSpPr>
        <p:spPr>
          <a:xfrm>
            <a:off x="157943" y="220901"/>
            <a:ext cx="10860934" cy="1055608"/>
          </a:xfrm>
          <a:prstGeom prst="roundRect">
            <a:avLst/>
          </a:prstGeom>
          <a:solidFill>
            <a:schemeClr val="accent4">
              <a:lumMod val="20000"/>
              <a:lumOff val="80000"/>
            </a:schemeClr>
          </a:solidFill>
          <a:ln w="12700">
            <a:solidFill>
              <a:schemeClr val="tx1"/>
            </a:solidFill>
          </a:ln>
        </p:spPr>
        <p:txBody>
          <a:bodyPr wrap="square">
            <a:spAutoFit/>
          </a:bodyPr>
          <a:lstStyle/>
          <a:p>
            <a:pPr algn="just"/>
            <a:r>
              <a:rPr lang="en-US" sz="2800" b="1" dirty="0">
                <a:solidFill>
                  <a:srgbClr val="002060"/>
                </a:solidFill>
                <a:latin typeface="Nunito Black" pitchFamily="2" charset="0"/>
              </a:rPr>
              <a:t>2. </a:t>
            </a:r>
            <a:r>
              <a:rPr lang="en-US" sz="2800" b="1" i="0" dirty="0" err="1">
                <a:solidFill>
                  <a:srgbClr val="002060"/>
                </a:solidFill>
                <a:effectLst/>
                <a:latin typeface="Nunito Black" pitchFamily="2" charset="0"/>
              </a:rPr>
              <a:t>Kể</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tên</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một</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số</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thành</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viên</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trong</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gia</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đình</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họ</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hàng</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bên</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nội</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bên</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ngoại</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của</a:t>
            </a:r>
            <a:r>
              <a:rPr lang="en-US" sz="2800" b="1" i="0" dirty="0">
                <a:solidFill>
                  <a:srgbClr val="002060"/>
                </a:solidFill>
                <a:effectLst/>
                <a:latin typeface="Nunito Black" pitchFamily="2" charset="0"/>
              </a:rPr>
              <a:t> </a:t>
            </a:r>
            <a:r>
              <a:rPr lang="en-US" sz="2800" b="1" i="0" dirty="0" err="1">
                <a:solidFill>
                  <a:srgbClr val="002060"/>
                </a:solidFill>
                <a:effectLst/>
                <a:latin typeface="Nunito Black" pitchFamily="2" charset="0"/>
              </a:rPr>
              <a:t>em</a:t>
            </a:r>
            <a:r>
              <a:rPr lang="en-US" sz="2800" b="1" i="0" dirty="0">
                <a:solidFill>
                  <a:srgbClr val="002060"/>
                </a:solidFill>
                <a:effectLst/>
                <a:latin typeface="Nunito Black" pitchFamily="2" charset="0"/>
              </a:rPr>
              <a:t>.</a:t>
            </a:r>
            <a:endParaRPr lang="en-US" sz="2800" b="1" dirty="0">
              <a:solidFill>
                <a:srgbClr val="002060"/>
              </a:solidFill>
              <a:latin typeface="Nunito Black" pitchFamily="2" charset="0"/>
            </a:endParaRPr>
          </a:p>
        </p:txBody>
      </p:sp>
      <p:sp>
        <p:nvSpPr>
          <p:cNvPr id="4" name="Thought Bubble: Cloud 3">
            <a:extLst>
              <a:ext uri="{FF2B5EF4-FFF2-40B4-BE49-F238E27FC236}">
                <a16:creationId xmlns="" xmlns:a16="http://schemas.microsoft.com/office/drawing/2014/main" id="{B7DA6AB9-FB0F-E1AD-1769-B7B9DF6905DF}"/>
              </a:ext>
            </a:extLst>
          </p:cNvPr>
          <p:cNvSpPr/>
          <p:nvPr/>
        </p:nvSpPr>
        <p:spPr>
          <a:xfrm>
            <a:off x="5160774" y="2025500"/>
            <a:ext cx="5053074" cy="1979205"/>
          </a:xfrm>
          <a:prstGeom prst="cloudCallout">
            <a:avLst>
              <a:gd name="adj1" fmla="val 52659"/>
              <a:gd name="adj2" fmla="val 74893"/>
            </a:avLst>
          </a:prstGeom>
          <a:solidFill>
            <a:schemeClr val="accent5">
              <a:lumMod val="20000"/>
              <a:lumOff val="80000"/>
            </a:schemeClr>
          </a:solidFill>
          <a:ln w="28575">
            <a:solidFill>
              <a:srgbClr val="99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Học</a:t>
            </a:r>
            <a:r>
              <a:rPr lang="en-US" sz="32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32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sinh</a:t>
            </a:r>
            <a:r>
              <a:rPr lang="en-US" sz="3200" dirty="0">
                <a:solidFill>
                  <a:srgbClr val="002060"/>
                </a:solidFill>
                <a:latin typeface="Open Sans" panose="020B0606030504020204" pitchFamily="34" charset="0"/>
                <a:ea typeface="Open Sans" panose="020B0606030504020204" pitchFamily="34" charset="0"/>
                <a:cs typeface="Open Sans" panose="020B0606030504020204" pitchFamily="34" charset="0"/>
              </a:rPr>
              <a:t> chia </a:t>
            </a:r>
            <a:r>
              <a:rPr lang="en-US" sz="32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sẻ</a:t>
            </a:r>
            <a:r>
              <a:rPr lang="en-US" sz="32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32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trong</a:t>
            </a:r>
            <a:r>
              <a:rPr lang="en-US" sz="32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32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nhóm</a:t>
            </a:r>
            <a:endParaRPr lang="en-US" sz="3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p:cNvPicPr>
            <a:picLocks noChangeAspect="1"/>
          </p:cNvPicPr>
          <p:nvPr/>
        </p:nvPicPr>
        <p:blipFill>
          <a:blip r:embed="rId5"/>
          <a:stretch>
            <a:fillRect/>
          </a:stretch>
        </p:blipFill>
        <p:spPr>
          <a:xfrm>
            <a:off x="737536" y="2904640"/>
            <a:ext cx="4727358" cy="3075536"/>
          </a:xfrm>
          <a:prstGeom prst="rect">
            <a:avLst/>
          </a:prstGeom>
        </p:spPr>
      </p:pic>
    </p:spTree>
    <p:extLst>
      <p:ext uri="{BB962C8B-B14F-4D97-AF65-F5344CB8AC3E}">
        <p14:creationId xmlns:p14="http://schemas.microsoft.com/office/powerpoint/2010/main" val="1108194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F14ACF4B-1FD9-B39F-BC8C-4021E83304F3}"/>
              </a:ext>
            </a:extLst>
          </p:cNvPr>
          <p:cNvSpPr txBox="1"/>
          <p:nvPr/>
        </p:nvSpPr>
        <p:spPr>
          <a:xfrm>
            <a:off x="167040" y="263041"/>
            <a:ext cx="11117022" cy="544830"/>
          </a:xfrm>
          <a:prstGeom prst="roundRect">
            <a:avLst/>
          </a:prstGeom>
          <a:solidFill>
            <a:schemeClr val="accent4">
              <a:lumMod val="20000"/>
              <a:lumOff val="80000"/>
            </a:schemeClr>
          </a:solidFill>
          <a:ln w="12700">
            <a:solidFill>
              <a:schemeClr val="tx1"/>
            </a:solidFill>
          </a:ln>
        </p:spPr>
        <p:txBody>
          <a:bodyPr wrap="square">
            <a:spAutoFit/>
          </a:bodyPr>
          <a:lstStyle/>
          <a:p>
            <a:r>
              <a:rPr lang="vi-VN" sz="2600" b="1" i="0" dirty="0">
                <a:solidFill>
                  <a:srgbClr val="002060"/>
                </a:solidFill>
                <a:effectLst/>
                <a:latin typeface="Nunito Black" pitchFamily="2" charset="0"/>
              </a:rPr>
              <a:t>3</a:t>
            </a:r>
            <a:r>
              <a:rPr lang="en-US" sz="2600" b="1" dirty="0">
                <a:solidFill>
                  <a:srgbClr val="002060"/>
                </a:solidFill>
                <a:latin typeface="Nunito Black" pitchFamily="2" charset="0"/>
              </a:rPr>
              <a:t>. </a:t>
            </a:r>
            <a:r>
              <a:rPr lang="vi-VN" sz="2600" b="1" i="0" dirty="0">
                <a:solidFill>
                  <a:srgbClr val="002060"/>
                </a:solidFill>
                <a:effectLst/>
                <a:latin typeface="Nunito Black" pitchFamily="2" charset="0"/>
              </a:rPr>
              <a:t>Em thường làm gì để thể hiện tình cảm của mình đối với họ</a:t>
            </a:r>
            <a:r>
              <a:rPr lang="en-US" sz="2600" b="1" i="0" dirty="0">
                <a:solidFill>
                  <a:srgbClr val="002060"/>
                </a:solidFill>
                <a:effectLst/>
                <a:latin typeface="Nunito Black" pitchFamily="2" charset="0"/>
              </a:rPr>
              <a:t> </a:t>
            </a:r>
            <a:r>
              <a:rPr lang="vi-VN" sz="2600" b="1" i="0" dirty="0">
                <a:solidFill>
                  <a:srgbClr val="002060"/>
                </a:solidFill>
                <a:effectLst/>
                <a:latin typeface="Nunito Black" pitchFamily="2" charset="0"/>
              </a:rPr>
              <a:t>hàng?</a:t>
            </a:r>
            <a:endParaRPr lang="en-US" sz="2600" b="1" dirty="0">
              <a:solidFill>
                <a:srgbClr val="002060"/>
              </a:solidFill>
              <a:latin typeface="Nunito Black" pitchFamily="2" charset="0"/>
            </a:endParaRPr>
          </a:p>
        </p:txBody>
      </p:sp>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4" name="Picture 3">
            <a:extLst>
              <a:ext uri="{FF2B5EF4-FFF2-40B4-BE49-F238E27FC236}">
                <a16:creationId xmlns="" xmlns:a16="http://schemas.microsoft.com/office/drawing/2014/main" id="{6F2E0EFF-DB32-2A09-9358-CC950799B48C}"/>
              </a:ext>
            </a:extLst>
          </p:cNvPr>
          <p:cNvPicPr>
            <a:picLocks noChangeAspect="1"/>
          </p:cNvPicPr>
          <p:nvPr/>
        </p:nvPicPr>
        <p:blipFill rotWithShape="1">
          <a:blip r:embed="rId4"/>
          <a:srcRect r="884"/>
          <a:stretch/>
        </p:blipFill>
        <p:spPr>
          <a:xfrm>
            <a:off x="250350" y="1292072"/>
            <a:ext cx="5449148" cy="3642482"/>
          </a:xfrm>
          <a:prstGeom prst="rect">
            <a:avLst/>
          </a:prstGeom>
        </p:spPr>
      </p:pic>
      <p:pic>
        <p:nvPicPr>
          <p:cNvPr id="2050" name="Picture 2" descr="20220527083626_wm_shs-tu-nhien-va-xa-hoi-3">
            <a:extLst>
              <a:ext uri="{FF2B5EF4-FFF2-40B4-BE49-F238E27FC236}">
                <a16:creationId xmlns="" xmlns:a16="http://schemas.microsoft.com/office/drawing/2014/main" id="{4924FE2A-02E9-0DB4-3129-20B0827A8E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78" t="5496" r="8044" b="55971"/>
          <a:stretch/>
        </p:blipFill>
        <p:spPr bwMode="auto">
          <a:xfrm>
            <a:off x="5725551" y="1442789"/>
            <a:ext cx="5864939" cy="3642482"/>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88062" y="4881478"/>
            <a:ext cx="2259552" cy="2099593"/>
          </a:xfrm>
          <a:prstGeom prst="rect">
            <a:avLst/>
          </a:prstGeom>
        </p:spPr>
      </p:pic>
      <p:sp>
        <p:nvSpPr>
          <p:cNvPr id="7" name="TextBox 6">
            <a:extLst>
              <a:ext uri="{FF2B5EF4-FFF2-40B4-BE49-F238E27FC236}">
                <a16:creationId xmlns="" xmlns:a16="http://schemas.microsoft.com/office/drawing/2014/main" id="{2F9885DE-AF0F-C349-0D92-466EF56FC6F0}"/>
              </a:ext>
            </a:extLst>
          </p:cNvPr>
          <p:cNvSpPr txBox="1"/>
          <p:nvPr/>
        </p:nvSpPr>
        <p:spPr>
          <a:xfrm>
            <a:off x="276402" y="5053192"/>
            <a:ext cx="6583680" cy="523220"/>
          </a:xfrm>
          <a:prstGeom prst="rect">
            <a:avLst/>
          </a:prstGeom>
          <a:noFill/>
        </p:spPr>
        <p:txBody>
          <a:bodyPr wrap="square" rtlCol="0">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Họ</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đang</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gặp</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nhau</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vào</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dịp</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gì</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a:t>
            </a:r>
          </a:p>
        </p:txBody>
      </p:sp>
      <p:sp>
        <p:nvSpPr>
          <p:cNvPr id="13" name="TextBox 12">
            <a:extLst>
              <a:ext uri="{FF2B5EF4-FFF2-40B4-BE49-F238E27FC236}">
                <a16:creationId xmlns="" xmlns:a16="http://schemas.microsoft.com/office/drawing/2014/main" id="{67EC83E4-772B-F1AD-9E55-65E9AF58A34B}"/>
              </a:ext>
            </a:extLst>
          </p:cNvPr>
          <p:cNvSpPr txBox="1"/>
          <p:nvPr/>
        </p:nvSpPr>
        <p:spPr>
          <a:xfrm>
            <a:off x="276402" y="5676357"/>
            <a:ext cx="9034272" cy="954107"/>
          </a:xfrm>
          <a:prstGeom prst="rect">
            <a:avLst/>
          </a:prstGeom>
          <a:noFill/>
        </p:spPr>
        <p:txBody>
          <a:bodyPr wrap="square" rtlCol="0">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Tình</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cảm</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của</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những</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người</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trong</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hình</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thể</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hiện</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p>
          <a:p>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như</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thế</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B050"/>
                </a:solidFill>
                <a:latin typeface="Nunito Black" pitchFamily="2" charset="0"/>
                <a:ea typeface="Open Sans" panose="020B0606030504020204" pitchFamily="34" charset="0"/>
                <a:cs typeface="Open Sans" panose="020B0606030504020204" pitchFamily="34" charset="0"/>
              </a:rPr>
              <a:t>nào</a:t>
            </a:r>
            <a:r>
              <a:rPr lang="en-US" sz="2800" b="1" dirty="0">
                <a:solidFill>
                  <a:srgbClr val="00B050"/>
                </a:solidFill>
                <a:latin typeface="Nunito Black" pitchFamily="2"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393972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31791" y="4580821"/>
            <a:ext cx="2583115" cy="2400251"/>
          </a:xfrm>
          <a:prstGeom prst="rect">
            <a:avLst/>
          </a:prstGeom>
        </p:spPr>
      </p:pic>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
        <p:nvSpPr>
          <p:cNvPr id="5" name="TextBox 4">
            <a:extLst>
              <a:ext uri="{FF2B5EF4-FFF2-40B4-BE49-F238E27FC236}">
                <a16:creationId xmlns="" xmlns:a16="http://schemas.microsoft.com/office/drawing/2014/main" id="{0FC32321-4A2D-4B31-8E62-7CF869857861}"/>
              </a:ext>
            </a:extLst>
          </p:cNvPr>
          <p:cNvSpPr txBox="1"/>
          <p:nvPr/>
        </p:nvSpPr>
        <p:spPr>
          <a:xfrm>
            <a:off x="801860" y="1172359"/>
            <a:ext cx="10128738" cy="3915966"/>
          </a:xfrm>
          <a:prstGeom prst="roundRect">
            <a:avLst/>
          </a:prstGeom>
          <a:solidFill>
            <a:schemeClr val="accent5">
              <a:lumMod val="20000"/>
              <a:lumOff val="80000"/>
            </a:schemeClr>
          </a:solidFill>
          <a:ln>
            <a:solidFill>
              <a:srgbClr val="990000"/>
            </a:solidFill>
          </a:ln>
        </p:spPr>
        <p:txBody>
          <a:bodyPr wrap="square" rtlCol="0">
            <a:spAutoFit/>
          </a:bodyPr>
          <a:lstStyle/>
          <a:p>
            <a:pPr algn="just"/>
            <a:r>
              <a:rPr lang="en-US" sz="2800"/>
              <a:t>	Những người trong hình có mối quan hệ họ hàng với nhau, được thể hiện qua cách xưng hô. Họ gặp nhau vào dịp sinh nhật của một thành viên trong họ hàng và tết Nguyên đán.</a:t>
            </a:r>
          </a:p>
          <a:p>
            <a:pPr algn="just"/>
            <a:r>
              <a:rPr lang="en-US" sz="2800"/>
              <a:t>	Những người trong hình thể hiện tình cảm gắn bó với nhau, thông qua hành động đến thăm nhau và chúc Tết nhau nhân dịp đón năm mới ; tặng quà nhân dịp sinh nhật; sự vui vẻ của mỗi người khi gặp họ hang của mình. </a:t>
            </a:r>
          </a:p>
        </p:txBody>
      </p:sp>
      <p:sp>
        <p:nvSpPr>
          <p:cNvPr id="6" name="TextBox 5">
            <a:extLst>
              <a:ext uri="{FF2B5EF4-FFF2-40B4-BE49-F238E27FC236}">
                <a16:creationId xmlns="" xmlns:a16="http://schemas.microsoft.com/office/drawing/2014/main" id="{3F7C65FA-72E9-DE9F-EAF0-65AFE0814E85}"/>
              </a:ext>
            </a:extLst>
          </p:cNvPr>
          <p:cNvSpPr txBox="1"/>
          <p:nvPr/>
        </p:nvSpPr>
        <p:spPr>
          <a:xfrm>
            <a:off x="365760" y="344585"/>
            <a:ext cx="2489981" cy="578882"/>
          </a:xfrm>
          <a:prstGeom prst="roundRect">
            <a:avLst/>
          </a:prstGeom>
          <a:noFill/>
          <a:ln w="28575">
            <a:solidFill>
              <a:srgbClr val="990000"/>
            </a:solidFill>
            <a:prstDash val="sysDash"/>
          </a:ln>
        </p:spPr>
        <p:txBody>
          <a:bodyPr wrap="square" rtlCol="0">
            <a:spAutoFit/>
          </a:bodyPr>
          <a:lstStyle/>
          <a:p>
            <a:pPr algn="ctr"/>
            <a:r>
              <a:rPr lang="en-US" sz="2800" b="1">
                <a:solidFill>
                  <a:srgbClr val="FF0000"/>
                </a:solidFill>
                <a:latin typeface="Sigmar One" panose="00000500000000000000" pitchFamily="2" charset="0"/>
              </a:rPr>
              <a:t>Kết luận</a:t>
            </a:r>
          </a:p>
        </p:txBody>
      </p:sp>
      <p:pic>
        <p:nvPicPr>
          <p:cNvPr id="3" name="Picture 2"/>
          <p:cNvPicPr>
            <a:picLocks noChangeAspect="1"/>
          </p:cNvPicPr>
          <p:nvPr/>
        </p:nvPicPr>
        <p:blipFill>
          <a:blip r:embed="rId5"/>
          <a:stretch>
            <a:fillRect/>
          </a:stretch>
        </p:blipFill>
        <p:spPr>
          <a:xfrm>
            <a:off x="252882" y="4980705"/>
            <a:ext cx="2341067" cy="1749704"/>
          </a:xfrm>
          <a:prstGeom prst="rect">
            <a:avLst/>
          </a:prstGeom>
        </p:spPr>
      </p:pic>
    </p:spTree>
    <p:extLst>
      <p:ext uri="{BB962C8B-B14F-4D97-AF65-F5344CB8AC3E}">
        <p14:creationId xmlns:p14="http://schemas.microsoft.com/office/powerpoint/2010/main" val="1184768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4" name="Picture 3">
            <a:extLst>
              <a:ext uri="{FF2B5EF4-FFF2-40B4-BE49-F238E27FC236}">
                <a16:creationId xmlns="" xmlns:a16="http://schemas.microsoft.com/office/drawing/2014/main" id="{907AD0AB-6A28-DEDD-EFF3-1C1461FE50D3}"/>
              </a:ext>
            </a:extLst>
          </p:cNvPr>
          <p:cNvPicPr>
            <a:picLocks noChangeAspect="1"/>
          </p:cNvPicPr>
          <p:nvPr/>
        </p:nvPicPr>
        <p:blipFill rotWithShape="1">
          <a:blip r:embed="rId5"/>
          <a:srcRect t="13006" b="20718"/>
          <a:stretch/>
        </p:blipFill>
        <p:spPr>
          <a:xfrm>
            <a:off x="113413" y="99455"/>
            <a:ext cx="933450" cy="820667"/>
          </a:xfrm>
          <a:prstGeom prst="rect">
            <a:avLst/>
          </a:prstGeom>
        </p:spPr>
      </p:pic>
      <p:sp>
        <p:nvSpPr>
          <p:cNvPr id="9" name="TextBox 8">
            <a:extLst>
              <a:ext uri="{FF2B5EF4-FFF2-40B4-BE49-F238E27FC236}">
                <a16:creationId xmlns="" xmlns:a16="http://schemas.microsoft.com/office/drawing/2014/main" id="{8C223AAB-A886-EE24-4B0C-55ABDB207749}"/>
              </a:ext>
            </a:extLst>
          </p:cNvPr>
          <p:cNvSpPr txBox="1"/>
          <p:nvPr/>
        </p:nvSpPr>
        <p:spPr>
          <a:xfrm>
            <a:off x="1014082" y="244244"/>
            <a:ext cx="10078341" cy="1323439"/>
          </a:xfrm>
          <a:prstGeom prst="rect">
            <a:avLst/>
          </a:prstGeom>
          <a:noFill/>
        </p:spPr>
        <p:txBody>
          <a:bodyPr wrap="square">
            <a:spAutoFit/>
          </a:bodyPr>
          <a:lstStyle/>
          <a:p>
            <a:pPr algn="just"/>
            <a:r>
              <a:rPr lang="vi-VN" sz="2600" b="1" i="0" dirty="0" smtClean="0">
                <a:solidFill>
                  <a:srgbClr val="002060"/>
                </a:solidFill>
                <a:effectLst/>
                <a:latin typeface="Nunito Black" pitchFamily="2" charset="0"/>
              </a:rPr>
              <a:t>Viết </a:t>
            </a:r>
            <a:r>
              <a:rPr lang="vi-VN" sz="2600" b="1" i="0" dirty="0">
                <a:solidFill>
                  <a:srgbClr val="002060"/>
                </a:solidFill>
                <a:effectLst/>
                <a:latin typeface="Nunito Black" pitchFamily="2" charset="0"/>
              </a:rPr>
              <a:t>cách xưng hô hoặc dán ảnh các thành viên trong gia đình thuộc họ hàng bên nội, bên ngoại của em vào sơ đồ gợi ý dưới đây.</a:t>
            </a:r>
            <a:endParaRPr lang="en-US" sz="2600" b="1" dirty="0">
              <a:solidFill>
                <a:srgbClr val="002060"/>
              </a:solidFill>
              <a:latin typeface="Nunito Black" pitchFamily="2" charset="0"/>
            </a:endParaRPr>
          </a:p>
        </p:txBody>
      </p:sp>
      <p:sp>
        <p:nvSpPr>
          <p:cNvPr id="6" name="Rectangle: Rounded Corners 5">
            <a:extLst>
              <a:ext uri="{FF2B5EF4-FFF2-40B4-BE49-F238E27FC236}">
                <a16:creationId xmlns="" xmlns:a16="http://schemas.microsoft.com/office/drawing/2014/main" id="{4F998601-D585-E4FA-F1CA-58D9FEF63444}"/>
              </a:ext>
            </a:extLst>
          </p:cNvPr>
          <p:cNvSpPr/>
          <p:nvPr/>
        </p:nvSpPr>
        <p:spPr>
          <a:xfrm>
            <a:off x="2900111" y="1590412"/>
            <a:ext cx="1308296" cy="647114"/>
          </a:xfrm>
          <a:prstGeom prst="roundRect">
            <a:avLst/>
          </a:prstGeom>
          <a:solidFill>
            <a:schemeClr val="accent4">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Ông nội</a:t>
            </a:r>
          </a:p>
        </p:txBody>
      </p:sp>
      <p:cxnSp>
        <p:nvCxnSpPr>
          <p:cNvPr id="11" name="Straight Connector 10">
            <a:extLst>
              <a:ext uri="{FF2B5EF4-FFF2-40B4-BE49-F238E27FC236}">
                <a16:creationId xmlns="" xmlns:a16="http://schemas.microsoft.com/office/drawing/2014/main" id="{8F52BAB1-06C3-18B6-4A69-81D622BCA7D5}"/>
              </a:ext>
            </a:extLst>
          </p:cNvPr>
          <p:cNvCxnSpPr>
            <a:cxnSpLocks/>
            <a:stCxn id="6" idx="3"/>
          </p:cNvCxnSpPr>
          <p:nvPr/>
        </p:nvCxnSpPr>
        <p:spPr>
          <a:xfrm>
            <a:off x="4208407" y="191396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 xmlns:a16="http://schemas.microsoft.com/office/drawing/2014/main" id="{A14F1B55-F006-7F27-CBA8-AC6B4F005609}"/>
              </a:ext>
            </a:extLst>
          </p:cNvPr>
          <p:cNvSpPr/>
          <p:nvPr/>
        </p:nvSpPr>
        <p:spPr>
          <a:xfrm>
            <a:off x="5106394" y="1590412"/>
            <a:ext cx="1308296" cy="647114"/>
          </a:xfrm>
          <a:prstGeom prst="roundRect">
            <a:avLst/>
          </a:prstGeom>
          <a:solidFill>
            <a:schemeClr val="accent4">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a:t>
            </a:r>
          </a:p>
        </p:txBody>
      </p:sp>
      <p:cxnSp>
        <p:nvCxnSpPr>
          <p:cNvPr id="15" name="Straight Connector 14">
            <a:extLst>
              <a:ext uri="{FF2B5EF4-FFF2-40B4-BE49-F238E27FC236}">
                <a16:creationId xmlns="" xmlns:a16="http://schemas.microsoft.com/office/drawing/2014/main" id="{4A52821D-EEA3-6C6A-BBF8-C578FD697A86}"/>
              </a:ext>
            </a:extLst>
          </p:cNvPr>
          <p:cNvCxnSpPr>
            <a:stCxn id="6" idx="3"/>
            <a:endCxn id="16" idx="1"/>
          </p:cNvCxnSpPr>
          <p:nvPr/>
        </p:nvCxnSpPr>
        <p:spPr>
          <a:xfrm>
            <a:off x="4208407" y="1913969"/>
            <a:ext cx="89798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 xmlns:a16="http://schemas.microsoft.com/office/drawing/2014/main" id="{A8C90F04-4F0A-DD98-5DAD-65AD125DE0D0}"/>
              </a:ext>
            </a:extLst>
          </p:cNvPr>
          <p:cNvCxnSpPr/>
          <p:nvPr/>
        </p:nvCxnSpPr>
        <p:spPr>
          <a:xfrm>
            <a:off x="4657400" y="1913969"/>
            <a:ext cx="0" cy="913637"/>
          </a:xfrm>
          <a:prstGeom prst="line">
            <a:avLst/>
          </a:prstGeom>
          <a:ln w="28575"/>
        </p:spPr>
        <p:style>
          <a:lnRef idx="1">
            <a:schemeClr val="dk1"/>
          </a:lnRef>
          <a:fillRef idx="0">
            <a:schemeClr val="dk1"/>
          </a:fillRef>
          <a:effectRef idx="0">
            <a:schemeClr val="dk1"/>
          </a:effectRef>
          <a:fontRef idx="minor">
            <a:schemeClr val="tx1"/>
          </a:fontRef>
        </p:style>
      </p:cxnSp>
      <p:pic>
        <p:nvPicPr>
          <p:cNvPr id="21" name="Picture 20" descr="Shape, square&#10;&#10;Description automatically generated">
            <a:extLst>
              <a:ext uri="{FF2B5EF4-FFF2-40B4-BE49-F238E27FC236}">
                <a16:creationId xmlns="" xmlns:a16="http://schemas.microsoft.com/office/drawing/2014/main" id="{CA65AAE3-EC0A-462B-104C-243788BA03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2479"/>
          <a:stretch/>
        </p:blipFill>
        <p:spPr>
          <a:xfrm>
            <a:off x="3666834" y="2827606"/>
            <a:ext cx="1981132" cy="647112"/>
          </a:xfrm>
          <a:prstGeom prst="rect">
            <a:avLst/>
          </a:prstGeom>
        </p:spPr>
      </p:pic>
      <p:sp>
        <p:nvSpPr>
          <p:cNvPr id="24" name="Rectangle: Rounded Corners 23">
            <a:extLst>
              <a:ext uri="{FF2B5EF4-FFF2-40B4-BE49-F238E27FC236}">
                <a16:creationId xmlns="" xmlns:a16="http://schemas.microsoft.com/office/drawing/2014/main" id="{C52F176A-2F6A-9959-A897-18697CEB5647}"/>
              </a:ext>
            </a:extLst>
          </p:cNvPr>
          <p:cNvSpPr/>
          <p:nvPr/>
        </p:nvSpPr>
        <p:spPr>
          <a:xfrm>
            <a:off x="3209444" y="3457729"/>
            <a:ext cx="914779"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a:t>
            </a:r>
          </a:p>
        </p:txBody>
      </p:sp>
      <p:sp>
        <p:nvSpPr>
          <p:cNvPr id="25" name="Rectangle: Rounded Corners 24">
            <a:extLst>
              <a:ext uri="{FF2B5EF4-FFF2-40B4-BE49-F238E27FC236}">
                <a16:creationId xmlns="" xmlns:a16="http://schemas.microsoft.com/office/drawing/2014/main" id="{BBF043E5-918A-3CB3-419C-C4FE5156433B}"/>
              </a:ext>
            </a:extLst>
          </p:cNvPr>
          <p:cNvSpPr/>
          <p:nvPr/>
        </p:nvSpPr>
        <p:spPr>
          <a:xfrm>
            <a:off x="5138474" y="3474718"/>
            <a:ext cx="914779"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Bố</a:t>
            </a:r>
          </a:p>
        </p:txBody>
      </p:sp>
      <p:cxnSp>
        <p:nvCxnSpPr>
          <p:cNvPr id="26" name="Straight Connector 25">
            <a:extLst>
              <a:ext uri="{FF2B5EF4-FFF2-40B4-BE49-F238E27FC236}">
                <a16:creationId xmlns="" xmlns:a16="http://schemas.microsoft.com/office/drawing/2014/main" id="{4B59ACAA-CE86-ED14-C2B7-6ACB6717D90C}"/>
              </a:ext>
            </a:extLst>
          </p:cNvPr>
          <p:cNvCxnSpPr>
            <a:stCxn id="24" idx="1"/>
          </p:cNvCxnSpPr>
          <p:nvPr/>
        </p:nvCxnSpPr>
        <p:spPr>
          <a:xfrm flipH="1">
            <a:off x="2307105" y="3781286"/>
            <a:ext cx="902339" cy="0"/>
          </a:xfrm>
          <a:prstGeom prst="line">
            <a:avLst/>
          </a:prstGeom>
          <a:ln w="28575"/>
        </p:spPr>
        <p:style>
          <a:lnRef idx="1">
            <a:schemeClr val="dk1"/>
          </a:lnRef>
          <a:fillRef idx="0">
            <a:schemeClr val="dk1"/>
          </a:fillRef>
          <a:effectRef idx="0">
            <a:schemeClr val="dk1"/>
          </a:effectRef>
          <a:fontRef idx="minor">
            <a:schemeClr val="tx1"/>
          </a:fontRef>
        </p:style>
      </p:cxnSp>
      <p:sp>
        <p:nvSpPr>
          <p:cNvPr id="28" name="Rectangle: Rounded Corners 27">
            <a:extLst>
              <a:ext uri="{FF2B5EF4-FFF2-40B4-BE49-F238E27FC236}">
                <a16:creationId xmlns="" xmlns:a16="http://schemas.microsoft.com/office/drawing/2014/main" id="{3A46CCAE-13AC-90C9-8969-3939163F20DB}"/>
              </a:ext>
            </a:extLst>
          </p:cNvPr>
          <p:cNvSpPr/>
          <p:nvPr/>
        </p:nvSpPr>
        <p:spPr>
          <a:xfrm>
            <a:off x="1372543" y="3444290"/>
            <a:ext cx="914779"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a:t>
            </a:r>
          </a:p>
        </p:txBody>
      </p:sp>
      <p:cxnSp>
        <p:nvCxnSpPr>
          <p:cNvPr id="29" name="Straight Connector 28">
            <a:extLst>
              <a:ext uri="{FF2B5EF4-FFF2-40B4-BE49-F238E27FC236}">
                <a16:creationId xmlns="" xmlns:a16="http://schemas.microsoft.com/office/drawing/2014/main" id="{2F0F880B-3F65-F6A9-421D-60C9F72ADCBF}"/>
              </a:ext>
            </a:extLst>
          </p:cNvPr>
          <p:cNvCxnSpPr/>
          <p:nvPr/>
        </p:nvCxnSpPr>
        <p:spPr>
          <a:xfrm>
            <a:off x="2727721" y="3781286"/>
            <a:ext cx="0" cy="1226812"/>
          </a:xfrm>
          <a:prstGeom prst="line">
            <a:avLst/>
          </a:prstGeom>
          <a:ln w="28575"/>
        </p:spPr>
        <p:style>
          <a:lnRef idx="1">
            <a:schemeClr val="dk1"/>
          </a:lnRef>
          <a:fillRef idx="0">
            <a:schemeClr val="dk1"/>
          </a:fillRef>
          <a:effectRef idx="0">
            <a:schemeClr val="dk1"/>
          </a:effectRef>
          <a:fontRef idx="minor">
            <a:schemeClr val="tx1"/>
          </a:fontRef>
        </p:style>
      </p:cxnSp>
      <p:pic>
        <p:nvPicPr>
          <p:cNvPr id="31" name="Picture 30" descr="Shape, square&#10;&#10;Description automatically generated">
            <a:extLst>
              <a:ext uri="{FF2B5EF4-FFF2-40B4-BE49-F238E27FC236}">
                <a16:creationId xmlns="" xmlns:a16="http://schemas.microsoft.com/office/drawing/2014/main" id="{C6E745B3-FB89-9AC5-A5F2-F997AFEC0D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2479"/>
          <a:stretch/>
        </p:blipFill>
        <p:spPr>
          <a:xfrm>
            <a:off x="1737155" y="4990342"/>
            <a:ext cx="1981132" cy="647112"/>
          </a:xfrm>
          <a:prstGeom prst="rect">
            <a:avLst/>
          </a:prstGeom>
        </p:spPr>
      </p:pic>
      <p:sp>
        <p:nvSpPr>
          <p:cNvPr id="32" name="Rectangle: Rounded Corners 31">
            <a:extLst>
              <a:ext uri="{FF2B5EF4-FFF2-40B4-BE49-F238E27FC236}">
                <a16:creationId xmlns="" xmlns:a16="http://schemas.microsoft.com/office/drawing/2014/main" id="{7316243E-49A1-8CAF-9D89-E42474A932A7}"/>
              </a:ext>
            </a:extLst>
          </p:cNvPr>
          <p:cNvSpPr/>
          <p:nvPr/>
        </p:nvSpPr>
        <p:spPr>
          <a:xfrm>
            <a:off x="1279765" y="5634383"/>
            <a:ext cx="914779"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a:t>
            </a:r>
          </a:p>
        </p:txBody>
      </p:sp>
      <p:sp>
        <p:nvSpPr>
          <p:cNvPr id="33" name="Rectangle: Rounded Corners 32">
            <a:extLst>
              <a:ext uri="{FF2B5EF4-FFF2-40B4-BE49-F238E27FC236}">
                <a16:creationId xmlns="" xmlns:a16="http://schemas.microsoft.com/office/drawing/2014/main" id="{235D64B1-3875-2ED4-6246-18A85907FB25}"/>
              </a:ext>
            </a:extLst>
          </p:cNvPr>
          <p:cNvSpPr/>
          <p:nvPr/>
        </p:nvSpPr>
        <p:spPr>
          <a:xfrm>
            <a:off x="3243433" y="5634535"/>
            <a:ext cx="914779"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a:t>
            </a:r>
          </a:p>
        </p:txBody>
      </p:sp>
      <p:sp>
        <p:nvSpPr>
          <p:cNvPr id="34" name="Rectangle: Rounded Corners 33">
            <a:extLst>
              <a:ext uri="{FF2B5EF4-FFF2-40B4-BE49-F238E27FC236}">
                <a16:creationId xmlns="" xmlns:a16="http://schemas.microsoft.com/office/drawing/2014/main" id="{56DAA713-F0D4-DF6B-BB94-6602F3074908}"/>
              </a:ext>
            </a:extLst>
          </p:cNvPr>
          <p:cNvSpPr/>
          <p:nvPr/>
        </p:nvSpPr>
        <p:spPr>
          <a:xfrm>
            <a:off x="7198681" y="1615627"/>
            <a:ext cx="1308296" cy="647114"/>
          </a:xfrm>
          <a:prstGeom prst="roundRect">
            <a:avLst/>
          </a:prstGeom>
          <a:solidFill>
            <a:schemeClr val="accent4">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a:t>
            </a:r>
          </a:p>
        </p:txBody>
      </p:sp>
      <p:sp>
        <p:nvSpPr>
          <p:cNvPr id="35" name="Rectangle: Rounded Corners 34">
            <a:extLst>
              <a:ext uri="{FF2B5EF4-FFF2-40B4-BE49-F238E27FC236}">
                <a16:creationId xmlns="" xmlns:a16="http://schemas.microsoft.com/office/drawing/2014/main" id="{6D52D17E-B04D-9A18-9633-C5A5666B0D1A}"/>
              </a:ext>
            </a:extLst>
          </p:cNvPr>
          <p:cNvSpPr/>
          <p:nvPr/>
        </p:nvSpPr>
        <p:spPr>
          <a:xfrm>
            <a:off x="9404964" y="1615627"/>
            <a:ext cx="1308296" cy="647114"/>
          </a:xfrm>
          <a:prstGeom prst="roundRect">
            <a:avLst/>
          </a:prstGeom>
          <a:solidFill>
            <a:schemeClr val="accent4">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Bà ngoại</a:t>
            </a:r>
          </a:p>
        </p:txBody>
      </p:sp>
      <p:cxnSp>
        <p:nvCxnSpPr>
          <p:cNvPr id="36" name="Straight Connector 35">
            <a:extLst>
              <a:ext uri="{FF2B5EF4-FFF2-40B4-BE49-F238E27FC236}">
                <a16:creationId xmlns="" xmlns:a16="http://schemas.microsoft.com/office/drawing/2014/main" id="{57909596-6853-0EC8-8F8B-2408F455C1F8}"/>
              </a:ext>
            </a:extLst>
          </p:cNvPr>
          <p:cNvCxnSpPr/>
          <p:nvPr/>
        </p:nvCxnSpPr>
        <p:spPr>
          <a:xfrm>
            <a:off x="8955970" y="1939184"/>
            <a:ext cx="0" cy="913637"/>
          </a:xfrm>
          <a:prstGeom prst="line">
            <a:avLst/>
          </a:prstGeom>
          <a:ln w="28575"/>
        </p:spPr>
        <p:style>
          <a:lnRef idx="1">
            <a:schemeClr val="dk1"/>
          </a:lnRef>
          <a:fillRef idx="0">
            <a:schemeClr val="dk1"/>
          </a:fillRef>
          <a:effectRef idx="0">
            <a:schemeClr val="dk1"/>
          </a:effectRef>
          <a:fontRef idx="minor">
            <a:schemeClr val="tx1"/>
          </a:fontRef>
        </p:style>
      </p:cxnSp>
      <p:pic>
        <p:nvPicPr>
          <p:cNvPr id="37" name="Picture 36" descr="Shape, square&#10;&#10;Description automatically generated">
            <a:extLst>
              <a:ext uri="{FF2B5EF4-FFF2-40B4-BE49-F238E27FC236}">
                <a16:creationId xmlns="" xmlns:a16="http://schemas.microsoft.com/office/drawing/2014/main" id="{7CD2B319-0A2C-12CF-2675-941B8023DD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2479"/>
          <a:stretch/>
        </p:blipFill>
        <p:spPr>
          <a:xfrm>
            <a:off x="7965404" y="2852821"/>
            <a:ext cx="1981132" cy="647112"/>
          </a:xfrm>
          <a:prstGeom prst="rect">
            <a:avLst/>
          </a:prstGeom>
        </p:spPr>
      </p:pic>
      <p:sp>
        <p:nvSpPr>
          <p:cNvPr id="38" name="Rectangle: Rounded Corners 37">
            <a:extLst>
              <a:ext uri="{FF2B5EF4-FFF2-40B4-BE49-F238E27FC236}">
                <a16:creationId xmlns="" xmlns:a16="http://schemas.microsoft.com/office/drawing/2014/main" id="{488818F2-C25F-076D-5387-F4681817D0EF}"/>
              </a:ext>
            </a:extLst>
          </p:cNvPr>
          <p:cNvSpPr/>
          <p:nvPr/>
        </p:nvSpPr>
        <p:spPr>
          <a:xfrm>
            <a:off x="7508014" y="3482944"/>
            <a:ext cx="914779"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Mẹ</a:t>
            </a:r>
          </a:p>
        </p:txBody>
      </p:sp>
      <p:sp>
        <p:nvSpPr>
          <p:cNvPr id="39" name="Rectangle: Rounded Corners 38">
            <a:extLst>
              <a:ext uri="{FF2B5EF4-FFF2-40B4-BE49-F238E27FC236}">
                <a16:creationId xmlns="" xmlns:a16="http://schemas.microsoft.com/office/drawing/2014/main" id="{CC3C1C9C-B1DE-06FD-52B0-A8B6A6E03969}"/>
              </a:ext>
            </a:extLst>
          </p:cNvPr>
          <p:cNvSpPr/>
          <p:nvPr/>
        </p:nvSpPr>
        <p:spPr>
          <a:xfrm>
            <a:off x="9437044" y="3499933"/>
            <a:ext cx="914779"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a:t>
            </a:r>
          </a:p>
        </p:txBody>
      </p:sp>
      <p:cxnSp>
        <p:nvCxnSpPr>
          <p:cNvPr id="40" name="Straight Connector 39">
            <a:extLst>
              <a:ext uri="{FF2B5EF4-FFF2-40B4-BE49-F238E27FC236}">
                <a16:creationId xmlns="" xmlns:a16="http://schemas.microsoft.com/office/drawing/2014/main" id="{FAEF6742-C07A-D348-72CB-72E9728611C1}"/>
              </a:ext>
            </a:extLst>
          </p:cNvPr>
          <p:cNvCxnSpPr>
            <a:cxnSpLocks/>
            <a:stCxn id="38" idx="1"/>
            <a:endCxn id="25" idx="3"/>
          </p:cNvCxnSpPr>
          <p:nvPr/>
        </p:nvCxnSpPr>
        <p:spPr>
          <a:xfrm flipH="1" flipV="1">
            <a:off x="6053253" y="3798275"/>
            <a:ext cx="1454761" cy="8226"/>
          </a:xfrm>
          <a:prstGeom prst="line">
            <a:avLst/>
          </a:prstGeom>
          <a:ln w="28575"/>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 xmlns:a16="http://schemas.microsoft.com/office/drawing/2014/main" id="{4D69DF20-1814-4CF6-BBB3-362518650C66}"/>
              </a:ext>
            </a:extLst>
          </p:cNvPr>
          <p:cNvCxnSpPr/>
          <p:nvPr/>
        </p:nvCxnSpPr>
        <p:spPr>
          <a:xfrm>
            <a:off x="6780633" y="3798275"/>
            <a:ext cx="0" cy="1226812"/>
          </a:xfrm>
          <a:prstGeom prst="line">
            <a:avLst/>
          </a:prstGeom>
          <a:ln w="28575"/>
        </p:spPr>
        <p:style>
          <a:lnRef idx="1">
            <a:schemeClr val="dk1"/>
          </a:lnRef>
          <a:fillRef idx="0">
            <a:schemeClr val="dk1"/>
          </a:fillRef>
          <a:effectRef idx="0">
            <a:schemeClr val="dk1"/>
          </a:effectRef>
          <a:fontRef idx="minor">
            <a:schemeClr val="tx1"/>
          </a:fontRef>
        </p:style>
      </p:cxnSp>
      <p:pic>
        <p:nvPicPr>
          <p:cNvPr id="42" name="Picture 41" descr="Shape, square&#10;&#10;Description automatically generated">
            <a:extLst>
              <a:ext uri="{FF2B5EF4-FFF2-40B4-BE49-F238E27FC236}">
                <a16:creationId xmlns="" xmlns:a16="http://schemas.microsoft.com/office/drawing/2014/main" id="{323DAACD-D149-6AEB-83E7-192312EDDD7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2479"/>
          <a:stretch/>
        </p:blipFill>
        <p:spPr>
          <a:xfrm>
            <a:off x="5790067" y="5026705"/>
            <a:ext cx="1981132" cy="647112"/>
          </a:xfrm>
          <a:prstGeom prst="rect">
            <a:avLst/>
          </a:prstGeom>
        </p:spPr>
      </p:pic>
      <p:sp>
        <p:nvSpPr>
          <p:cNvPr id="43" name="Rectangle: Rounded Corners 42">
            <a:extLst>
              <a:ext uri="{FF2B5EF4-FFF2-40B4-BE49-F238E27FC236}">
                <a16:creationId xmlns="" xmlns:a16="http://schemas.microsoft.com/office/drawing/2014/main" id="{1DF6D605-4388-C9E2-932A-7525853B8079}"/>
              </a:ext>
            </a:extLst>
          </p:cNvPr>
          <p:cNvSpPr/>
          <p:nvPr/>
        </p:nvSpPr>
        <p:spPr>
          <a:xfrm>
            <a:off x="5364024" y="5668513"/>
            <a:ext cx="914779"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latin typeface="Open Sans" panose="020B0606030504020204" pitchFamily="34" charset="0"/>
                <a:ea typeface="Open Sans" panose="020B0606030504020204" pitchFamily="34" charset="0"/>
                <a:cs typeface="Open Sans" panose="020B0606030504020204" pitchFamily="34" charset="0"/>
              </a:rPr>
              <a:t>Em</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Rectangle: Rounded Corners 43">
            <a:extLst>
              <a:ext uri="{FF2B5EF4-FFF2-40B4-BE49-F238E27FC236}">
                <a16:creationId xmlns="" xmlns:a16="http://schemas.microsoft.com/office/drawing/2014/main" id="{79B3BEEA-D7A6-BDAD-9221-95338CAB11D3}"/>
              </a:ext>
            </a:extLst>
          </p:cNvPr>
          <p:cNvSpPr/>
          <p:nvPr/>
        </p:nvSpPr>
        <p:spPr>
          <a:xfrm>
            <a:off x="7313809" y="5664825"/>
            <a:ext cx="914779"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a:t>
            </a:r>
          </a:p>
        </p:txBody>
      </p:sp>
      <p:cxnSp>
        <p:nvCxnSpPr>
          <p:cNvPr id="45" name="Straight Connector 44">
            <a:extLst>
              <a:ext uri="{FF2B5EF4-FFF2-40B4-BE49-F238E27FC236}">
                <a16:creationId xmlns="" xmlns:a16="http://schemas.microsoft.com/office/drawing/2014/main" id="{06DB0DA3-4EEB-6741-9E1B-AB6941881155}"/>
              </a:ext>
            </a:extLst>
          </p:cNvPr>
          <p:cNvCxnSpPr/>
          <p:nvPr/>
        </p:nvCxnSpPr>
        <p:spPr>
          <a:xfrm>
            <a:off x="8506976" y="1937602"/>
            <a:ext cx="897987" cy="0"/>
          </a:xfrm>
          <a:prstGeom prst="line">
            <a:avLst/>
          </a:prstGeom>
          <a:ln w="28575"/>
        </p:spPr>
        <p:style>
          <a:lnRef idx="1">
            <a:schemeClr val="dk1"/>
          </a:lnRef>
          <a:fillRef idx="0">
            <a:schemeClr val="dk1"/>
          </a:fillRef>
          <a:effectRef idx="0">
            <a:schemeClr val="dk1"/>
          </a:effectRef>
          <a:fontRef idx="minor">
            <a:schemeClr val="tx1"/>
          </a:fontRef>
        </p:style>
      </p:cxnSp>
      <p:sp>
        <p:nvSpPr>
          <p:cNvPr id="49" name="Rectangle: Rounded Corners 48">
            <a:extLst>
              <a:ext uri="{FF2B5EF4-FFF2-40B4-BE49-F238E27FC236}">
                <a16:creationId xmlns="" xmlns:a16="http://schemas.microsoft.com/office/drawing/2014/main" id="{D3C1D32F-61DE-D5AB-A68D-12E3B95A7EA7}"/>
              </a:ext>
            </a:extLst>
          </p:cNvPr>
          <p:cNvSpPr/>
          <p:nvPr/>
        </p:nvSpPr>
        <p:spPr>
          <a:xfrm>
            <a:off x="5106393" y="1589931"/>
            <a:ext cx="1308296" cy="647114"/>
          </a:xfrm>
          <a:prstGeom prst="roundRect">
            <a:avLst/>
          </a:prstGeom>
          <a:solidFill>
            <a:schemeClr val="accent4">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Bà</a:t>
            </a:r>
            <a:r>
              <a:rPr lang="en-US"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nội</a:t>
            </a:r>
            <a:endParaRPr lang="en-US" sz="2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Rounded Corners 49">
            <a:extLst>
              <a:ext uri="{FF2B5EF4-FFF2-40B4-BE49-F238E27FC236}">
                <a16:creationId xmlns="" xmlns:a16="http://schemas.microsoft.com/office/drawing/2014/main" id="{D16EA8BC-9A04-F3C5-2EA3-4295CB595B07}"/>
              </a:ext>
            </a:extLst>
          </p:cNvPr>
          <p:cNvSpPr/>
          <p:nvPr/>
        </p:nvSpPr>
        <p:spPr>
          <a:xfrm>
            <a:off x="3096616" y="3456194"/>
            <a:ext cx="1204571"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rgbClr val="FF0000"/>
                </a:solidFill>
                <a:latin typeface="Open Sans" panose="020B0606030504020204" pitchFamily="34" charset="0"/>
                <a:ea typeface="Open Sans" panose="020B0606030504020204" pitchFamily="34" charset="0"/>
                <a:cs typeface="Open Sans" panose="020B0606030504020204" pitchFamily="34" charset="0"/>
              </a:rPr>
              <a:t>Bác trai</a:t>
            </a:r>
          </a:p>
        </p:txBody>
      </p:sp>
      <p:sp>
        <p:nvSpPr>
          <p:cNvPr id="51" name="Rectangle: Rounded Corners 50">
            <a:extLst>
              <a:ext uri="{FF2B5EF4-FFF2-40B4-BE49-F238E27FC236}">
                <a16:creationId xmlns="" xmlns:a16="http://schemas.microsoft.com/office/drawing/2014/main" id="{5CC55D9A-4A36-7FB6-5E4C-6D0D2302C621}"/>
              </a:ext>
            </a:extLst>
          </p:cNvPr>
          <p:cNvSpPr/>
          <p:nvPr/>
        </p:nvSpPr>
        <p:spPr>
          <a:xfrm>
            <a:off x="1199706" y="3442753"/>
            <a:ext cx="1097508"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rgbClr val="FF0000"/>
                </a:solidFill>
                <a:latin typeface="Open Sans" panose="020B0606030504020204" pitchFamily="34" charset="0"/>
                <a:ea typeface="Open Sans" panose="020B0606030504020204" pitchFamily="34" charset="0"/>
                <a:cs typeface="Open Sans" panose="020B0606030504020204" pitchFamily="34" charset="0"/>
              </a:rPr>
              <a:t>Bác gái</a:t>
            </a:r>
          </a:p>
        </p:txBody>
      </p:sp>
      <p:sp>
        <p:nvSpPr>
          <p:cNvPr id="52" name="Rectangle: Rounded Corners 51">
            <a:extLst>
              <a:ext uri="{FF2B5EF4-FFF2-40B4-BE49-F238E27FC236}">
                <a16:creationId xmlns="" xmlns:a16="http://schemas.microsoft.com/office/drawing/2014/main" id="{5510EC37-A487-8DEB-AD22-59B74D9AEFE5}"/>
              </a:ext>
            </a:extLst>
          </p:cNvPr>
          <p:cNvSpPr/>
          <p:nvPr/>
        </p:nvSpPr>
        <p:spPr>
          <a:xfrm>
            <a:off x="1193336" y="5634383"/>
            <a:ext cx="1097507"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rgbClr val="FF0000"/>
                </a:solidFill>
                <a:latin typeface="Open Sans" panose="020B0606030504020204" pitchFamily="34" charset="0"/>
                <a:ea typeface="Open Sans" panose="020B0606030504020204" pitchFamily="34" charset="0"/>
                <a:cs typeface="Open Sans" panose="020B0606030504020204" pitchFamily="34" charset="0"/>
              </a:rPr>
              <a:t>Anh họ</a:t>
            </a:r>
          </a:p>
        </p:txBody>
      </p:sp>
      <p:sp>
        <p:nvSpPr>
          <p:cNvPr id="53" name="Rectangle: Rounded Corners 52">
            <a:extLst>
              <a:ext uri="{FF2B5EF4-FFF2-40B4-BE49-F238E27FC236}">
                <a16:creationId xmlns="" xmlns:a16="http://schemas.microsoft.com/office/drawing/2014/main" id="{F459AF7F-B2AC-34C1-20E7-4E484B45FC43}"/>
              </a:ext>
            </a:extLst>
          </p:cNvPr>
          <p:cNvSpPr/>
          <p:nvPr/>
        </p:nvSpPr>
        <p:spPr>
          <a:xfrm>
            <a:off x="3105548" y="5634383"/>
            <a:ext cx="1204571"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Chị</a:t>
            </a:r>
            <a:r>
              <a:rPr lang="en-US"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họ</a:t>
            </a:r>
            <a:endParaRPr lang="en-US" sz="20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Rectangle: Rounded Corners 53">
            <a:extLst>
              <a:ext uri="{FF2B5EF4-FFF2-40B4-BE49-F238E27FC236}">
                <a16:creationId xmlns="" xmlns:a16="http://schemas.microsoft.com/office/drawing/2014/main" id="{E5B67877-A6C5-EDE8-E5E6-84BFCE5954B3}"/>
              </a:ext>
            </a:extLst>
          </p:cNvPr>
          <p:cNvSpPr/>
          <p:nvPr/>
        </p:nvSpPr>
        <p:spPr>
          <a:xfrm>
            <a:off x="7002191" y="1614045"/>
            <a:ext cx="1504784" cy="647114"/>
          </a:xfrm>
          <a:prstGeom prst="roundRect">
            <a:avLst/>
          </a:prstGeom>
          <a:solidFill>
            <a:schemeClr val="accent4">
              <a:lumMod val="20000"/>
              <a:lumOff val="80000"/>
            </a:schemeClr>
          </a:solidFill>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rgbClr val="FF0000"/>
                </a:solidFill>
                <a:latin typeface="Open Sans" panose="020B0606030504020204" pitchFamily="34" charset="0"/>
                <a:ea typeface="Open Sans" panose="020B0606030504020204" pitchFamily="34" charset="0"/>
                <a:cs typeface="Open Sans" panose="020B0606030504020204" pitchFamily="34" charset="0"/>
              </a:rPr>
              <a:t>Ông ngoại</a:t>
            </a:r>
          </a:p>
        </p:txBody>
      </p:sp>
      <p:sp>
        <p:nvSpPr>
          <p:cNvPr id="55" name="Rectangle: Rounded Corners 54">
            <a:extLst>
              <a:ext uri="{FF2B5EF4-FFF2-40B4-BE49-F238E27FC236}">
                <a16:creationId xmlns="" xmlns:a16="http://schemas.microsoft.com/office/drawing/2014/main" id="{AB3F86B2-CBAB-6086-3D21-74A54C130959}"/>
              </a:ext>
            </a:extLst>
          </p:cNvPr>
          <p:cNvSpPr/>
          <p:nvPr/>
        </p:nvSpPr>
        <p:spPr>
          <a:xfrm>
            <a:off x="9444945" y="3497012"/>
            <a:ext cx="914779" cy="647114"/>
          </a:xfrm>
          <a:prstGeom prst="roundRect">
            <a:avLst/>
          </a:prstGeom>
          <a:solidFill>
            <a:schemeClr val="accent3">
              <a:lumMod val="20000"/>
              <a:lumOff val="80000"/>
            </a:schemeClr>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Dì</a:t>
            </a:r>
          </a:p>
        </p:txBody>
      </p:sp>
      <p:sp>
        <p:nvSpPr>
          <p:cNvPr id="56" name="Rectangle: Rounded Corners 55">
            <a:extLst>
              <a:ext uri="{FF2B5EF4-FFF2-40B4-BE49-F238E27FC236}">
                <a16:creationId xmlns="" xmlns:a16="http://schemas.microsoft.com/office/drawing/2014/main" id="{A5100467-0114-159E-CD43-8FF9C44C3E7F}"/>
              </a:ext>
            </a:extLst>
          </p:cNvPr>
          <p:cNvSpPr/>
          <p:nvPr/>
        </p:nvSpPr>
        <p:spPr>
          <a:xfrm>
            <a:off x="7310380" y="5663084"/>
            <a:ext cx="914779" cy="647114"/>
          </a:xfrm>
          <a:prstGeom prst="roundRect">
            <a:avLst/>
          </a:prstGeom>
          <a:solidFill>
            <a:schemeClr val="accent2">
              <a:lumMod val="20000"/>
              <a:lumOff val="80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rgbClr val="FF0000"/>
                </a:solidFill>
                <a:latin typeface="Open Sans" panose="020B0606030504020204" pitchFamily="34" charset="0"/>
                <a:ea typeface="Open Sans" panose="020B0606030504020204" pitchFamily="34" charset="0"/>
                <a:cs typeface="Open Sans" panose="020B0606030504020204" pitchFamily="34" charset="0"/>
              </a:rPr>
              <a:t>Anh</a:t>
            </a:r>
          </a:p>
        </p:txBody>
      </p:sp>
    </p:spTree>
    <p:extLst>
      <p:ext uri="{BB962C8B-B14F-4D97-AF65-F5344CB8AC3E}">
        <p14:creationId xmlns:p14="http://schemas.microsoft.com/office/powerpoint/2010/main" val="587350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inVertical)">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barn(inVertical)">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arn(inVertical)">
                                      <p:cBhvr>
                                        <p:cTn id="3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P spid="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8691fc963511599ce3dc24771297d54e">
            <a:extLst>
              <a:ext uri="{FF2B5EF4-FFF2-40B4-BE49-F238E27FC236}">
                <a16:creationId xmlns="" xmlns:a16="http://schemas.microsoft.com/office/drawing/2014/main" id="{7AEB5B01-FC17-4453-039D-35105A2C4D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808" y="1648134"/>
            <a:ext cx="9806695" cy="5040671"/>
          </a:xfrm>
          <a:prstGeom prst="rect">
            <a:avLst/>
          </a:prstGeom>
        </p:spPr>
      </p:pic>
      <p:sp>
        <p:nvSpPr>
          <p:cNvPr id="4" name="Rectangle 3">
            <a:extLst>
              <a:ext uri="{FF2B5EF4-FFF2-40B4-BE49-F238E27FC236}">
                <a16:creationId xmlns="" xmlns:a16="http://schemas.microsoft.com/office/drawing/2014/main" id="{E23B47B3-C3CB-3212-C400-95EF5FDEB0AE}"/>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 xmlns:a16="http://schemas.microsoft.com/office/drawing/2014/main" id="{D6BAFECF-0F25-8DD7-2273-B5C96E673CF7}"/>
              </a:ext>
            </a:extLst>
          </p:cNvPr>
          <p:cNvSpPr txBox="1"/>
          <p:nvPr/>
        </p:nvSpPr>
        <p:spPr>
          <a:xfrm>
            <a:off x="5054010" y="324706"/>
            <a:ext cx="3721396" cy="830997"/>
          </a:xfrm>
          <a:prstGeom prst="rect">
            <a:avLst/>
          </a:prstGeom>
          <a:noFill/>
        </p:spPr>
        <p:txBody>
          <a:bodyPr wrap="square" rtlCol="0">
            <a:spAutoFit/>
          </a:bodyPr>
          <a:lstStyle/>
          <a:p>
            <a:r>
              <a:rPr lang="en-US" sz="4800" b="1" dirty="0" err="1">
                <a:solidFill>
                  <a:srgbClr val="00B050"/>
                </a:solidFill>
                <a:latin typeface="Sigmar One" panose="00000500000000000000" pitchFamily="2" charset="0"/>
                <a:ea typeface="Open Sans" panose="020B0606030504020204" pitchFamily="34" charset="0"/>
                <a:cs typeface="Open Sans" panose="020B0606030504020204" pitchFamily="34" charset="0"/>
              </a:rPr>
              <a:t>Tiết</a:t>
            </a:r>
            <a:r>
              <a:rPr lang="en-US" sz="4800" b="1" dirty="0">
                <a:solidFill>
                  <a:srgbClr val="00B050"/>
                </a:solidFill>
                <a:latin typeface="Sigmar One" panose="00000500000000000000" pitchFamily="2" charset="0"/>
                <a:ea typeface="Open Sans" panose="020B0606030504020204" pitchFamily="34" charset="0"/>
                <a:cs typeface="Open Sans" panose="020B0606030504020204" pitchFamily="34" charset="0"/>
              </a:rPr>
              <a:t> 1</a:t>
            </a:r>
          </a:p>
        </p:txBody>
      </p:sp>
      <p:grpSp>
        <p:nvGrpSpPr>
          <p:cNvPr id="6" name="Group 9">
            <a:extLst>
              <a:ext uri="{FF2B5EF4-FFF2-40B4-BE49-F238E27FC236}">
                <a16:creationId xmlns="" xmlns:a16="http://schemas.microsoft.com/office/drawing/2014/main" id="{D90DE06B-3A4F-4ADD-79D4-419D3100ADE2}"/>
              </a:ext>
            </a:extLst>
          </p:cNvPr>
          <p:cNvGrpSpPr>
            <a:grpSpLocks noChangeAspect="1"/>
          </p:cNvGrpSpPr>
          <p:nvPr/>
        </p:nvGrpSpPr>
        <p:grpSpPr>
          <a:xfrm>
            <a:off x="5525388" y="1105786"/>
            <a:ext cx="946297" cy="946294"/>
            <a:chOff x="0" y="0"/>
            <a:chExt cx="6350000" cy="6349975"/>
          </a:xfrm>
        </p:grpSpPr>
        <p:sp>
          <p:nvSpPr>
            <p:cNvPr id="7" name="Freeform 10">
              <a:extLst>
                <a:ext uri="{FF2B5EF4-FFF2-40B4-BE49-F238E27FC236}">
                  <a16:creationId xmlns="" xmlns:a16="http://schemas.microsoft.com/office/drawing/2014/main" id="{5BDC6BD1-EB2C-E435-B765-D512D5A16A5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13613769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 xmlns:a16="http://schemas.microsoft.com/office/drawing/2014/main" id="{0A4C81E6-1FEA-7716-965B-D67EAD038C05}"/>
              </a:ext>
            </a:extLst>
          </p:cNvPr>
          <p:cNvSpPr txBox="1"/>
          <p:nvPr/>
        </p:nvSpPr>
        <p:spPr>
          <a:xfrm>
            <a:off x="3379767" y="3267154"/>
            <a:ext cx="5663609" cy="1107996"/>
          </a:xfrm>
          <a:prstGeom prst="rect">
            <a:avLst/>
          </a:prstGeom>
          <a:noFill/>
        </p:spPr>
        <p:txBody>
          <a:bodyPr wrap="square" rtlCol="0">
            <a:spAutoFit/>
          </a:bodyPr>
          <a:lstStyle/>
          <a:p>
            <a:pPr algn="ctr"/>
            <a:r>
              <a:rPr lang="en-US" sz="6600" b="1" dirty="0" err="1">
                <a:solidFill>
                  <a:srgbClr val="FF0000"/>
                </a:solidFill>
                <a:latin typeface="Sigmar One" panose="00000500000000000000" pitchFamily="2" charset="0"/>
              </a:rPr>
              <a:t>Khám</a:t>
            </a:r>
            <a:r>
              <a:rPr lang="en-US" sz="6600" b="1" dirty="0">
                <a:solidFill>
                  <a:srgbClr val="FF0000"/>
                </a:solidFill>
                <a:latin typeface="Sigmar One" panose="00000500000000000000" pitchFamily="2" charset="0"/>
              </a:rPr>
              <a:t> </a:t>
            </a:r>
            <a:r>
              <a:rPr lang="en-US" sz="6600" b="1" dirty="0" err="1">
                <a:solidFill>
                  <a:srgbClr val="FF0000"/>
                </a:solidFill>
                <a:latin typeface="Sigmar One" panose="00000500000000000000" pitchFamily="2" charset="0"/>
              </a:rPr>
              <a:t>phá</a:t>
            </a:r>
            <a:endParaRPr lang="en-US" sz="6600" b="1"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3969925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4" name="Picture 3">
            <a:extLst>
              <a:ext uri="{FF2B5EF4-FFF2-40B4-BE49-F238E27FC236}">
                <a16:creationId xmlns="" xmlns:a16="http://schemas.microsoft.com/office/drawing/2014/main" id="{A68C607B-CC8E-C605-21C0-F53D322D2261}"/>
              </a:ext>
            </a:extLst>
          </p:cNvPr>
          <p:cNvPicPr>
            <a:picLocks noChangeAspect="1"/>
          </p:cNvPicPr>
          <p:nvPr/>
        </p:nvPicPr>
        <p:blipFill>
          <a:blip r:embed="rId5"/>
          <a:stretch>
            <a:fillRect/>
          </a:stretch>
        </p:blipFill>
        <p:spPr>
          <a:xfrm>
            <a:off x="113413" y="127591"/>
            <a:ext cx="752475" cy="1123950"/>
          </a:xfrm>
          <a:prstGeom prst="rect">
            <a:avLst/>
          </a:prstGeom>
        </p:spPr>
      </p:pic>
      <p:sp>
        <p:nvSpPr>
          <p:cNvPr id="9" name="TextBox 8">
            <a:extLst>
              <a:ext uri="{FF2B5EF4-FFF2-40B4-BE49-F238E27FC236}">
                <a16:creationId xmlns="" xmlns:a16="http://schemas.microsoft.com/office/drawing/2014/main" id="{532E5637-E65E-38CA-BAA4-B4EF0615F536}"/>
              </a:ext>
            </a:extLst>
          </p:cNvPr>
          <p:cNvSpPr txBox="1"/>
          <p:nvPr/>
        </p:nvSpPr>
        <p:spPr>
          <a:xfrm>
            <a:off x="865888" y="366400"/>
            <a:ext cx="10266402" cy="954107"/>
          </a:xfrm>
          <a:prstGeom prst="rect">
            <a:avLst/>
          </a:prstGeom>
          <a:noFill/>
        </p:spPr>
        <p:txBody>
          <a:bodyPr wrap="square">
            <a:spAutoFit/>
          </a:bodyPr>
          <a:lstStyle/>
          <a:p>
            <a:r>
              <a:rPr lang="en-US" sz="2800" b="1" dirty="0">
                <a:latin typeface="Nunito Black" pitchFamily="2" charset="0"/>
              </a:rPr>
              <a:t>1.</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Quan</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sát</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các</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hình</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về</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gia</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đình</a:t>
            </a:r>
            <a:r>
              <a:rPr lang="en-US" sz="2800" b="0" i="0" dirty="0">
                <a:solidFill>
                  <a:srgbClr val="212529"/>
                </a:solidFill>
                <a:effectLst/>
                <a:latin typeface="Nunito Black" pitchFamily="2" charset="0"/>
              </a:rPr>
              <a:t> Minh </a:t>
            </a:r>
            <a:r>
              <a:rPr lang="en-US" sz="2800" b="0" i="0" dirty="0" err="1">
                <a:solidFill>
                  <a:srgbClr val="212529"/>
                </a:solidFill>
                <a:effectLst/>
                <a:latin typeface="Nunito Black" pitchFamily="2" charset="0"/>
              </a:rPr>
              <a:t>và</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cho</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biết</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sự</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kiện</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nào</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đã</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diễn</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ra.</a:t>
            </a:r>
            <a:endParaRPr lang="en-US" sz="2800" dirty="0">
              <a:latin typeface="Nunito Black" pitchFamily="2" charset="0"/>
            </a:endParaRPr>
          </a:p>
        </p:txBody>
      </p:sp>
      <p:pic>
        <p:nvPicPr>
          <p:cNvPr id="4098" name="Picture 2" descr="Tự nhiên xã hội lớp 3 Bài 1: Họ hàng và những ngày kỉ niệm của gia đình trang 6, 7, 8 - Kết nối tri thức (ảnh 1)">
            <a:extLst>
              <a:ext uri="{FF2B5EF4-FFF2-40B4-BE49-F238E27FC236}">
                <a16:creationId xmlns="" xmlns:a16="http://schemas.microsoft.com/office/drawing/2014/main" id="{630F4086-6034-EFED-2FFC-B84672F9D2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1419" y="1227292"/>
            <a:ext cx="7671816" cy="45339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 xmlns:a16="http://schemas.microsoft.com/office/drawing/2014/main" id="{A82F8556-3292-2463-C628-2F5C537797E9}"/>
              </a:ext>
            </a:extLst>
          </p:cNvPr>
          <p:cNvSpPr txBox="1"/>
          <p:nvPr/>
        </p:nvSpPr>
        <p:spPr>
          <a:xfrm>
            <a:off x="2194560" y="5761266"/>
            <a:ext cx="7462136" cy="646986"/>
          </a:xfrm>
          <a:prstGeom prst="roundRect">
            <a:avLst/>
          </a:prstGeom>
          <a:solidFill>
            <a:schemeClr val="accent4">
              <a:lumMod val="20000"/>
              <a:lumOff val="80000"/>
            </a:schemeClr>
          </a:solidFill>
          <a:ln>
            <a:solidFill>
              <a:schemeClr val="tx1"/>
            </a:solidFill>
          </a:ln>
        </p:spPr>
        <p:txBody>
          <a:bodyPr wrap="square">
            <a:spAutoFit/>
          </a:bodyPr>
          <a:lstStyle/>
          <a:p>
            <a:r>
              <a:rPr lang="en-US" sz="3200" b="1" i="0" dirty="0" err="1">
                <a:solidFill>
                  <a:srgbClr val="002060"/>
                </a:solidFill>
                <a:effectLst/>
                <a:latin typeface="Nunito Black" pitchFamily="2" charset="0"/>
              </a:rPr>
              <a:t>Khai</a:t>
            </a:r>
            <a:r>
              <a:rPr lang="en-US" sz="3200" b="1" i="0" dirty="0">
                <a:solidFill>
                  <a:srgbClr val="002060"/>
                </a:solidFill>
                <a:effectLst/>
                <a:latin typeface="Nunito Black" pitchFamily="2" charset="0"/>
              </a:rPr>
              <a:t> </a:t>
            </a:r>
            <a:r>
              <a:rPr lang="en-US" sz="3200" b="1" i="0" dirty="0" err="1">
                <a:solidFill>
                  <a:srgbClr val="002060"/>
                </a:solidFill>
                <a:effectLst/>
                <a:latin typeface="Nunito Black" pitchFamily="2" charset="0"/>
              </a:rPr>
              <a:t>giảng</a:t>
            </a:r>
            <a:r>
              <a:rPr lang="en-US" sz="3200" b="1" i="0" dirty="0">
                <a:solidFill>
                  <a:srgbClr val="002060"/>
                </a:solidFill>
                <a:effectLst/>
                <a:latin typeface="Nunito Black" pitchFamily="2" charset="0"/>
              </a:rPr>
              <a:t> </a:t>
            </a:r>
            <a:r>
              <a:rPr lang="en-US" sz="3200" b="1" i="0" dirty="0" err="1">
                <a:solidFill>
                  <a:srgbClr val="002060"/>
                </a:solidFill>
                <a:effectLst/>
                <a:latin typeface="Nunito Black" pitchFamily="2" charset="0"/>
              </a:rPr>
              <a:t>năm</a:t>
            </a:r>
            <a:r>
              <a:rPr lang="en-US" sz="3200" b="1" i="0" dirty="0">
                <a:solidFill>
                  <a:srgbClr val="002060"/>
                </a:solidFill>
                <a:effectLst/>
                <a:latin typeface="Nunito Black" pitchFamily="2" charset="0"/>
              </a:rPr>
              <a:t> </a:t>
            </a:r>
            <a:r>
              <a:rPr lang="en-US" sz="3200" b="1" i="0" dirty="0" err="1">
                <a:solidFill>
                  <a:srgbClr val="002060"/>
                </a:solidFill>
                <a:effectLst/>
                <a:latin typeface="Nunito Black" pitchFamily="2" charset="0"/>
              </a:rPr>
              <a:t>học</a:t>
            </a:r>
            <a:r>
              <a:rPr lang="en-US" sz="3200" b="1" i="0" dirty="0">
                <a:solidFill>
                  <a:srgbClr val="002060"/>
                </a:solidFill>
                <a:effectLst/>
                <a:latin typeface="Nunito Black" pitchFamily="2" charset="0"/>
              </a:rPr>
              <a:t>, Minh </a:t>
            </a:r>
            <a:r>
              <a:rPr lang="en-US" sz="3200" b="1" i="0" dirty="0" err="1">
                <a:solidFill>
                  <a:srgbClr val="002060"/>
                </a:solidFill>
                <a:effectLst/>
                <a:latin typeface="Nunito Black" pitchFamily="2" charset="0"/>
              </a:rPr>
              <a:t>vào</a:t>
            </a:r>
            <a:r>
              <a:rPr lang="en-US" sz="3200" b="1" i="0" dirty="0">
                <a:solidFill>
                  <a:srgbClr val="002060"/>
                </a:solidFill>
                <a:effectLst/>
                <a:latin typeface="Nunito Black" pitchFamily="2" charset="0"/>
              </a:rPr>
              <a:t> </a:t>
            </a:r>
            <a:r>
              <a:rPr lang="en-US" sz="3200" b="1" i="0" dirty="0" err="1">
                <a:solidFill>
                  <a:srgbClr val="002060"/>
                </a:solidFill>
                <a:effectLst/>
                <a:latin typeface="Nunito Black" pitchFamily="2" charset="0"/>
              </a:rPr>
              <a:t>lớp</a:t>
            </a:r>
            <a:r>
              <a:rPr lang="en-US" sz="3200" b="1" i="0" dirty="0">
                <a:solidFill>
                  <a:srgbClr val="002060"/>
                </a:solidFill>
                <a:effectLst/>
                <a:latin typeface="Nunito Black" pitchFamily="2" charset="0"/>
              </a:rPr>
              <a:t> 1.</a:t>
            </a:r>
            <a:endParaRPr lang="en-US" sz="3200" b="1" dirty="0">
              <a:solidFill>
                <a:srgbClr val="002060"/>
              </a:solidFill>
              <a:latin typeface="Nunito Black" pitchFamily="2" charset="0"/>
            </a:endParaRPr>
          </a:p>
        </p:txBody>
      </p:sp>
    </p:spTree>
    <p:extLst>
      <p:ext uri="{BB962C8B-B14F-4D97-AF65-F5344CB8AC3E}">
        <p14:creationId xmlns:p14="http://schemas.microsoft.com/office/powerpoint/2010/main" val="21308746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5122" name="Picture 2" descr="Tự nhiên xã hội lớp 3 Bài 1: Họ hàng và những ngày kỉ niệm của gia đình trang 6, 7, 8 - Kết nối tri thức (ảnh 1)">
            <a:extLst>
              <a:ext uri="{FF2B5EF4-FFF2-40B4-BE49-F238E27FC236}">
                <a16:creationId xmlns="" xmlns:a16="http://schemas.microsoft.com/office/drawing/2014/main" id="{28990759-3BF5-CAA8-5CA6-8E80E145C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7807" y="908712"/>
            <a:ext cx="8029796" cy="4598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 name="Picture 6">
            <a:extLst>
              <a:ext uri="{FF2B5EF4-FFF2-40B4-BE49-F238E27FC236}">
                <a16:creationId xmlns="" xmlns:a16="http://schemas.microsoft.com/office/drawing/2014/main" id="{AD3E3ED2-40B4-ECD7-D858-ECACA7959CC8}"/>
              </a:ext>
            </a:extLst>
          </p:cNvPr>
          <p:cNvPicPr>
            <a:picLocks noChangeAspect="1"/>
          </p:cNvPicPr>
          <p:nvPr/>
        </p:nvPicPr>
        <p:blipFill>
          <a:blip r:embed="rId6"/>
          <a:stretch>
            <a:fillRect/>
          </a:stretch>
        </p:blipFill>
        <p:spPr>
          <a:xfrm>
            <a:off x="113413" y="127591"/>
            <a:ext cx="752475" cy="1123950"/>
          </a:xfrm>
          <a:prstGeom prst="rect">
            <a:avLst/>
          </a:prstGeom>
        </p:spPr>
      </p:pic>
      <p:sp>
        <p:nvSpPr>
          <p:cNvPr id="11" name="TextBox 10">
            <a:extLst>
              <a:ext uri="{FF2B5EF4-FFF2-40B4-BE49-F238E27FC236}">
                <a16:creationId xmlns="" xmlns:a16="http://schemas.microsoft.com/office/drawing/2014/main" id="{DCB888FF-B261-D9AD-8DD2-0A5B6849BBD0}"/>
              </a:ext>
            </a:extLst>
          </p:cNvPr>
          <p:cNvSpPr txBox="1"/>
          <p:nvPr/>
        </p:nvSpPr>
        <p:spPr>
          <a:xfrm>
            <a:off x="2834640" y="5507212"/>
            <a:ext cx="6822056" cy="646986"/>
          </a:xfrm>
          <a:prstGeom prst="roundRect">
            <a:avLst/>
          </a:prstGeom>
          <a:solidFill>
            <a:schemeClr val="accent4">
              <a:lumMod val="20000"/>
              <a:lumOff val="80000"/>
            </a:schemeClr>
          </a:solidFill>
          <a:ln>
            <a:solidFill>
              <a:schemeClr val="tx1"/>
            </a:solidFill>
          </a:ln>
        </p:spPr>
        <p:txBody>
          <a:bodyPr wrap="square">
            <a:spAutoFit/>
          </a:bodyPr>
          <a:lstStyle/>
          <a:p>
            <a:r>
              <a:rPr lang="pt-BR" sz="3200" b="1">
                <a:solidFill>
                  <a:srgbClr val="002060"/>
                </a:solidFill>
                <a:latin typeface="Nunito Black" pitchFamily="2" charset="0"/>
              </a:rPr>
              <a:t>Mẹ Minh sinh em bé. Minh có em.</a:t>
            </a:r>
            <a:endParaRPr lang="en-US" sz="3200" b="1">
              <a:solidFill>
                <a:srgbClr val="002060"/>
              </a:solidFill>
              <a:latin typeface="Nunito Black" pitchFamily="2" charset="0"/>
            </a:endParaRPr>
          </a:p>
        </p:txBody>
      </p:sp>
      <p:sp>
        <p:nvSpPr>
          <p:cNvPr id="12" name="TextBox 11">
            <a:extLst>
              <a:ext uri="{FF2B5EF4-FFF2-40B4-BE49-F238E27FC236}">
                <a16:creationId xmlns="" xmlns:a16="http://schemas.microsoft.com/office/drawing/2014/main" id="{532E5637-E65E-38CA-BAA4-B4EF0615F536}"/>
              </a:ext>
            </a:extLst>
          </p:cNvPr>
          <p:cNvSpPr txBox="1"/>
          <p:nvPr/>
        </p:nvSpPr>
        <p:spPr>
          <a:xfrm>
            <a:off x="865888" y="366400"/>
            <a:ext cx="10266402" cy="954107"/>
          </a:xfrm>
          <a:prstGeom prst="rect">
            <a:avLst/>
          </a:prstGeom>
          <a:noFill/>
        </p:spPr>
        <p:txBody>
          <a:bodyPr wrap="square">
            <a:spAutoFit/>
          </a:bodyPr>
          <a:lstStyle/>
          <a:p>
            <a:r>
              <a:rPr lang="en-US" sz="2800" b="1" dirty="0">
                <a:latin typeface="Nunito Black" pitchFamily="2" charset="0"/>
              </a:rPr>
              <a:t>1.</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Quan</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sát</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các</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hình</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về</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gia</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đình</a:t>
            </a:r>
            <a:r>
              <a:rPr lang="en-US" sz="2800" b="0" i="0" dirty="0">
                <a:solidFill>
                  <a:srgbClr val="212529"/>
                </a:solidFill>
                <a:effectLst/>
                <a:latin typeface="Nunito Black" pitchFamily="2" charset="0"/>
              </a:rPr>
              <a:t> Minh </a:t>
            </a:r>
            <a:r>
              <a:rPr lang="en-US" sz="2800" b="0" i="0" dirty="0" err="1">
                <a:solidFill>
                  <a:srgbClr val="212529"/>
                </a:solidFill>
                <a:effectLst/>
                <a:latin typeface="Nunito Black" pitchFamily="2" charset="0"/>
              </a:rPr>
              <a:t>và</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cho</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biết</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sự</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kiện</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nào</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đã</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diễn</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ra.</a:t>
            </a:r>
            <a:endParaRPr lang="en-US" sz="2800" dirty="0">
              <a:latin typeface="Nunito Black" pitchFamily="2" charset="0"/>
            </a:endParaRPr>
          </a:p>
        </p:txBody>
      </p:sp>
    </p:spTree>
    <p:extLst>
      <p:ext uri="{BB962C8B-B14F-4D97-AF65-F5344CB8AC3E}">
        <p14:creationId xmlns:p14="http://schemas.microsoft.com/office/powerpoint/2010/main" val="39465723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descr="8691fc963511599ce3dc24771297d54e">
            <a:extLst>
              <a:ext uri="{FF2B5EF4-FFF2-40B4-BE49-F238E27FC236}">
                <a16:creationId xmlns="" xmlns:a16="http://schemas.microsoft.com/office/drawing/2014/main" id="{7AEB5B01-FC17-4453-039D-35105A2C4D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6876" y="1480408"/>
            <a:ext cx="10133012" cy="5208398"/>
          </a:xfrm>
          <a:prstGeom prst="rect">
            <a:avLst/>
          </a:prstGeom>
        </p:spPr>
      </p:pic>
      <p:sp>
        <p:nvSpPr>
          <p:cNvPr id="4" name="Rectangle 3">
            <a:extLst>
              <a:ext uri="{FF2B5EF4-FFF2-40B4-BE49-F238E27FC236}">
                <a16:creationId xmlns="" xmlns:a16="http://schemas.microsoft.com/office/drawing/2014/main" id="{E23B47B3-C3CB-3212-C400-95EF5FDEB0AE}"/>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 xmlns:a16="http://schemas.microsoft.com/office/drawing/2014/main" id="{D6BAFECF-0F25-8DD7-2273-B5C96E673CF7}"/>
              </a:ext>
            </a:extLst>
          </p:cNvPr>
          <p:cNvSpPr txBox="1"/>
          <p:nvPr/>
        </p:nvSpPr>
        <p:spPr>
          <a:xfrm>
            <a:off x="5008290" y="324706"/>
            <a:ext cx="3721396" cy="830997"/>
          </a:xfrm>
          <a:prstGeom prst="rect">
            <a:avLst/>
          </a:prstGeom>
          <a:noFill/>
        </p:spPr>
        <p:txBody>
          <a:bodyPr wrap="square" rtlCol="0">
            <a:spAutoFit/>
          </a:bodyPr>
          <a:lstStyle/>
          <a:p>
            <a:r>
              <a:rPr lang="en-US" sz="4800" b="1" dirty="0" err="1">
                <a:solidFill>
                  <a:srgbClr val="00B050"/>
                </a:solidFill>
                <a:latin typeface="Sigmar One" panose="00000500000000000000" pitchFamily="2" charset="0"/>
                <a:ea typeface="Open Sans" panose="020B0606030504020204" pitchFamily="34" charset="0"/>
                <a:cs typeface="Open Sans" panose="020B0606030504020204" pitchFamily="34" charset="0"/>
              </a:rPr>
              <a:t>Tiết</a:t>
            </a:r>
            <a:r>
              <a:rPr lang="en-US" sz="4800" b="1" dirty="0">
                <a:solidFill>
                  <a:srgbClr val="00B050"/>
                </a:solidFill>
                <a:latin typeface="Sigmar One" panose="00000500000000000000" pitchFamily="2" charset="0"/>
                <a:ea typeface="Open Sans" panose="020B0606030504020204" pitchFamily="34" charset="0"/>
                <a:cs typeface="Open Sans" panose="020B0606030504020204" pitchFamily="34" charset="0"/>
              </a:rPr>
              <a:t> 3</a:t>
            </a:r>
          </a:p>
        </p:txBody>
      </p:sp>
      <p:grpSp>
        <p:nvGrpSpPr>
          <p:cNvPr id="6" name="Group 9">
            <a:extLst>
              <a:ext uri="{FF2B5EF4-FFF2-40B4-BE49-F238E27FC236}">
                <a16:creationId xmlns="" xmlns:a16="http://schemas.microsoft.com/office/drawing/2014/main" id="{D90DE06B-3A4F-4ADD-79D4-419D3100ADE2}"/>
              </a:ext>
            </a:extLst>
          </p:cNvPr>
          <p:cNvGrpSpPr>
            <a:grpSpLocks noChangeAspect="1"/>
          </p:cNvGrpSpPr>
          <p:nvPr/>
        </p:nvGrpSpPr>
        <p:grpSpPr>
          <a:xfrm>
            <a:off x="5525388" y="1105786"/>
            <a:ext cx="946297" cy="946294"/>
            <a:chOff x="0" y="0"/>
            <a:chExt cx="6350000" cy="6349975"/>
          </a:xfrm>
        </p:grpSpPr>
        <p:sp>
          <p:nvSpPr>
            <p:cNvPr id="7" name="Freeform 10">
              <a:extLst>
                <a:ext uri="{FF2B5EF4-FFF2-40B4-BE49-F238E27FC236}">
                  <a16:creationId xmlns="" xmlns:a16="http://schemas.microsoft.com/office/drawing/2014/main" id="{5BDC6BD1-EB2C-E435-B765-D512D5A16A53}"/>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195166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 xmlns:a16="http://schemas.microsoft.com/office/drawing/2014/main" id="{0A4C81E6-1FEA-7716-965B-D67EAD038C05}"/>
              </a:ext>
            </a:extLst>
          </p:cNvPr>
          <p:cNvSpPr txBox="1"/>
          <p:nvPr/>
        </p:nvSpPr>
        <p:spPr>
          <a:xfrm>
            <a:off x="3440147" y="3267154"/>
            <a:ext cx="5663609" cy="1107996"/>
          </a:xfrm>
          <a:prstGeom prst="rect">
            <a:avLst/>
          </a:prstGeom>
          <a:noFill/>
        </p:spPr>
        <p:txBody>
          <a:bodyPr wrap="square" rtlCol="0">
            <a:spAutoFit/>
          </a:bodyPr>
          <a:lstStyle/>
          <a:p>
            <a:pPr algn="ctr"/>
            <a:r>
              <a:rPr lang="en-US" sz="6600" b="1">
                <a:solidFill>
                  <a:srgbClr val="FF0000"/>
                </a:solidFill>
                <a:latin typeface="Gluten" pitchFamily="2" charset="0"/>
              </a:rPr>
              <a:t>Khám phá</a:t>
            </a:r>
          </a:p>
        </p:txBody>
      </p:sp>
    </p:spTree>
    <p:extLst>
      <p:ext uri="{BB962C8B-B14F-4D97-AF65-F5344CB8AC3E}">
        <p14:creationId xmlns:p14="http://schemas.microsoft.com/office/powerpoint/2010/main" val="41009009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7" name="Picture 6">
            <a:extLst>
              <a:ext uri="{FF2B5EF4-FFF2-40B4-BE49-F238E27FC236}">
                <a16:creationId xmlns="" xmlns:a16="http://schemas.microsoft.com/office/drawing/2014/main" id="{AD3E3ED2-40B4-ECD7-D858-ECACA7959CC8}"/>
              </a:ext>
            </a:extLst>
          </p:cNvPr>
          <p:cNvPicPr>
            <a:picLocks noChangeAspect="1"/>
          </p:cNvPicPr>
          <p:nvPr/>
        </p:nvPicPr>
        <p:blipFill>
          <a:blip r:embed="rId4"/>
          <a:stretch>
            <a:fillRect/>
          </a:stretch>
        </p:blipFill>
        <p:spPr>
          <a:xfrm>
            <a:off x="113413" y="127591"/>
            <a:ext cx="752475" cy="1123950"/>
          </a:xfrm>
          <a:prstGeom prst="rect">
            <a:avLst/>
          </a:prstGeom>
        </p:spPr>
      </p:pic>
      <p:sp>
        <p:nvSpPr>
          <p:cNvPr id="9" name="TextBox 8">
            <a:extLst>
              <a:ext uri="{FF2B5EF4-FFF2-40B4-BE49-F238E27FC236}">
                <a16:creationId xmlns="" xmlns:a16="http://schemas.microsoft.com/office/drawing/2014/main" id="{3EE3BB58-1C46-B416-9303-90B90C63CF08}"/>
              </a:ext>
            </a:extLst>
          </p:cNvPr>
          <p:cNvSpPr txBox="1"/>
          <p:nvPr/>
        </p:nvSpPr>
        <p:spPr>
          <a:xfrm>
            <a:off x="865888" y="366400"/>
            <a:ext cx="10266402" cy="2246769"/>
          </a:xfrm>
          <a:prstGeom prst="rect">
            <a:avLst/>
          </a:prstGeom>
          <a:noFill/>
        </p:spPr>
        <p:txBody>
          <a:bodyPr wrap="square">
            <a:spAutoFit/>
          </a:bodyPr>
          <a:lstStyle/>
          <a:p>
            <a:r>
              <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rPr>
              <a:t>2</a:t>
            </a:r>
            <a:r>
              <a:rPr lang="en-US" sz="2800" b="1">
                <a:solidFill>
                  <a:srgbClr val="0070C0"/>
                </a:solidFill>
                <a:latin typeface="Open Sans" panose="020B0606030504020204" pitchFamily="34" charset="0"/>
                <a:ea typeface="Open Sans" panose="020B0606030504020204" pitchFamily="34" charset="0"/>
                <a:cs typeface="Open Sans" panose="020B0606030504020204" pitchFamily="34" charset="0"/>
              </a:rPr>
              <a:t>.</a:t>
            </a:r>
            <a:r>
              <a:rPr lang="vi-VN" sz="2800" b="1">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2800">
                <a:latin typeface="Open Sans" panose="020B0606030504020204" pitchFamily="34" charset="0"/>
                <a:ea typeface="Open Sans" panose="020B0606030504020204" pitchFamily="34" charset="0"/>
                <a:cs typeface="Open Sans" panose="020B0606030504020204" pitchFamily="34" charset="0"/>
              </a:rPr>
              <a:t>Quan sát đường thời gian về các sự kiện quan trọng của gia đình Minh và cho biết:</a:t>
            </a:r>
            <a:endParaRPr lang="en-US" sz="2800">
              <a:latin typeface="Open Sans" panose="020B0606030504020204" pitchFamily="34" charset="0"/>
              <a:ea typeface="Open Sans" panose="020B0606030504020204" pitchFamily="34" charset="0"/>
              <a:cs typeface="Open Sans" panose="020B0606030504020204" pitchFamily="34" charset="0"/>
            </a:endParaRPr>
          </a:p>
          <a:p>
            <a:r>
              <a:rPr lang="vi-VN" sz="2800">
                <a:latin typeface="Open Sans" panose="020B0606030504020204" pitchFamily="34" charset="0"/>
                <a:ea typeface="Open Sans" panose="020B0606030504020204" pitchFamily="34" charset="0"/>
                <a:cs typeface="Open Sans" panose="020B0606030504020204" pitchFamily="34" charset="0"/>
              </a:rPr>
              <a:t>- Tên và thời gian diễn ra các sự kiện đó.</a:t>
            </a:r>
          </a:p>
          <a:p>
            <a:r>
              <a:rPr lang="vi-VN" sz="2800">
                <a:latin typeface="Open Sans" panose="020B0606030504020204" pitchFamily="34" charset="0"/>
                <a:ea typeface="Open Sans" panose="020B0606030504020204" pitchFamily="34" charset="0"/>
                <a:cs typeface="Open Sans" panose="020B0606030504020204" pitchFamily="34" charset="0"/>
              </a:rPr>
              <a:t>- Thứ tự của các sự kiện trên đường thời gian.</a:t>
            </a:r>
          </a:p>
          <a:p>
            <a:endParaRPr lang="en-US" sz="280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 xmlns:a16="http://schemas.microsoft.com/office/drawing/2014/main" id="{2EDDA3AB-3DA4-7541-E005-A681937A1D3E}"/>
              </a:ext>
            </a:extLst>
          </p:cNvPr>
          <p:cNvPicPr>
            <a:picLocks noChangeAspect="1"/>
          </p:cNvPicPr>
          <p:nvPr/>
        </p:nvPicPr>
        <p:blipFill>
          <a:blip r:embed="rId5"/>
          <a:stretch>
            <a:fillRect/>
          </a:stretch>
        </p:blipFill>
        <p:spPr>
          <a:xfrm>
            <a:off x="782987" y="2631039"/>
            <a:ext cx="10432203" cy="2909975"/>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spTree>
    <p:extLst>
      <p:ext uri="{BB962C8B-B14F-4D97-AF65-F5344CB8AC3E}">
        <p14:creationId xmlns:p14="http://schemas.microsoft.com/office/powerpoint/2010/main" val="1810786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 xmlns:a16="http://schemas.microsoft.com/office/drawing/2014/main" id="{0A4C81E6-1FEA-7716-965B-D67EAD038C05}"/>
              </a:ext>
            </a:extLst>
          </p:cNvPr>
          <p:cNvSpPr txBox="1"/>
          <p:nvPr/>
        </p:nvSpPr>
        <p:spPr>
          <a:xfrm>
            <a:off x="3440147" y="3267154"/>
            <a:ext cx="5663609" cy="1107996"/>
          </a:xfrm>
          <a:prstGeom prst="rect">
            <a:avLst/>
          </a:prstGeom>
          <a:noFill/>
        </p:spPr>
        <p:txBody>
          <a:bodyPr wrap="square" rtlCol="0">
            <a:spAutoFit/>
          </a:bodyPr>
          <a:lstStyle/>
          <a:p>
            <a:pPr algn="ctr"/>
            <a:r>
              <a:rPr lang="en-US" sz="6600" b="1" dirty="0" err="1">
                <a:solidFill>
                  <a:srgbClr val="FF0000"/>
                </a:solidFill>
                <a:latin typeface="Sigmar One" panose="00000500000000000000" pitchFamily="2" charset="0"/>
              </a:rPr>
              <a:t>Thực</a:t>
            </a:r>
            <a:r>
              <a:rPr lang="en-US" sz="6600" b="1" dirty="0">
                <a:solidFill>
                  <a:srgbClr val="FF0000"/>
                </a:solidFill>
                <a:latin typeface="Sigmar One" panose="00000500000000000000" pitchFamily="2" charset="0"/>
              </a:rPr>
              <a:t> </a:t>
            </a:r>
            <a:r>
              <a:rPr lang="en-US" sz="6600" b="1" dirty="0" err="1">
                <a:solidFill>
                  <a:srgbClr val="FF0000"/>
                </a:solidFill>
                <a:latin typeface="Sigmar One" panose="00000500000000000000" pitchFamily="2" charset="0"/>
              </a:rPr>
              <a:t>hành</a:t>
            </a:r>
            <a:endParaRPr lang="en-US" sz="6600" b="1"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27973485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23" name="图片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pic>
        <p:nvPicPr>
          <p:cNvPr id="5" name="Picture 4">
            <a:extLst>
              <a:ext uri="{FF2B5EF4-FFF2-40B4-BE49-F238E27FC236}">
                <a16:creationId xmlns="" xmlns:a16="http://schemas.microsoft.com/office/drawing/2014/main" id="{930997A2-A8CA-73E4-C82D-CF54C698A349}"/>
              </a:ext>
            </a:extLst>
          </p:cNvPr>
          <p:cNvPicPr>
            <a:picLocks noChangeAspect="1"/>
          </p:cNvPicPr>
          <p:nvPr/>
        </p:nvPicPr>
        <p:blipFill>
          <a:blip r:embed="rId5"/>
          <a:stretch>
            <a:fillRect/>
          </a:stretch>
        </p:blipFill>
        <p:spPr>
          <a:xfrm>
            <a:off x="113413" y="95693"/>
            <a:ext cx="914400" cy="962025"/>
          </a:xfrm>
          <a:prstGeom prst="rect">
            <a:avLst/>
          </a:prstGeom>
        </p:spPr>
      </p:pic>
      <p:sp>
        <p:nvSpPr>
          <p:cNvPr id="12" name="TextBox 11">
            <a:extLst>
              <a:ext uri="{FF2B5EF4-FFF2-40B4-BE49-F238E27FC236}">
                <a16:creationId xmlns="" xmlns:a16="http://schemas.microsoft.com/office/drawing/2014/main" id="{F9D01144-DAC2-7B32-CF7D-63E4542190A5}"/>
              </a:ext>
            </a:extLst>
          </p:cNvPr>
          <p:cNvSpPr txBox="1"/>
          <p:nvPr/>
        </p:nvSpPr>
        <p:spPr>
          <a:xfrm>
            <a:off x="1027813" y="228942"/>
            <a:ext cx="9853495" cy="954107"/>
          </a:xfrm>
          <a:prstGeom prst="rect">
            <a:avLst/>
          </a:prstGeom>
          <a:noFill/>
        </p:spPr>
        <p:txBody>
          <a:bodyPr wrap="square">
            <a:spAutoFit/>
          </a:bodyPr>
          <a:lstStyle/>
          <a:p>
            <a:r>
              <a:rPr lang="en-US" sz="2800" b="1" i="0">
                <a:solidFill>
                  <a:srgbClr val="008000"/>
                </a:solidFill>
                <a:effectLst/>
                <a:latin typeface="Open Sans" panose="020B0606030504020204" pitchFamily="34" charset="0"/>
              </a:rPr>
              <a:t>1.</a:t>
            </a:r>
            <a:r>
              <a:rPr lang="en-US" sz="2800" b="1" i="0">
                <a:solidFill>
                  <a:srgbClr val="212529"/>
                </a:solidFill>
                <a:effectLst/>
                <a:latin typeface="Open Sans" panose="020B0606030504020204" pitchFamily="34" charset="0"/>
              </a:rPr>
              <a:t> </a:t>
            </a:r>
            <a:r>
              <a:rPr lang="en-US" sz="2800" b="0" i="0">
                <a:solidFill>
                  <a:srgbClr val="212529"/>
                </a:solidFill>
                <a:effectLst/>
                <a:latin typeface="Open Sans" panose="020B0606030504020204" pitchFamily="34" charset="0"/>
              </a:rPr>
              <a:t>Kể về một ngày kỉ niệm hoặc sự kiện quan trọng trong gia đình em.</a:t>
            </a:r>
            <a:endParaRPr lang="en-US" sz="2800"/>
          </a:p>
        </p:txBody>
      </p:sp>
      <p:sp>
        <p:nvSpPr>
          <p:cNvPr id="16" name="TextBox 15">
            <a:extLst>
              <a:ext uri="{FF2B5EF4-FFF2-40B4-BE49-F238E27FC236}">
                <a16:creationId xmlns="" xmlns:a16="http://schemas.microsoft.com/office/drawing/2014/main" id="{214AA1CB-2D92-3D65-5B67-09BF6A73FFA3}"/>
              </a:ext>
            </a:extLst>
          </p:cNvPr>
          <p:cNvSpPr txBox="1"/>
          <p:nvPr/>
        </p:nvSpPr>
        <p:spPr>
          <a:xfrm>
            <a:off x="349323" y="1613118"/>
            <a:ext cx="4405558" cy="4401205"/>
          </a:xfrm>
          <a:prstGeom prst="rect">
            <a:avLst/>
          </a:prstGeom>
          <a:noFill/>
        </p:spPr>
        <p:txBody>
          <a:bodyPr wrap="square">
            <a:spAutoFit/>
          </a:bodyPr>
          <a:lstStyle/>
          <a:p>
            <a:pPr algn="just"/>
            <a:r>
              <a:rPr lang="en-US" sz="2800" b="1" i="0">
                <a:solidFill>
                  <a:srgbClr val="00B050"/>
                </a:solidFill>
                <a:effectLst/>
                <a:latin typeface="Open Sans" panose="020B0606030504020204" pitchFamily="34" charset="0"/>
              </a:rPr>
              <a:t>	</a:t>
            </a:r>
            <a:r>
              <a:rPr lang="vi-VN" sz="2800" b="1" i="0">
                <a:solidFill>
                  <a:srgbClr val="00B050"/>
                </a:solidFill>
                <a:effectLst/>
                <a:latin typeface="Open Sans" panose="020B0606030504020204" pitchFamily="34" charset="0"/>
              </a:rPr>
              <a:t>Ngày 30 tết âm lịch, vào ngày này gia đình em thường tập trung đông đủ với nhau để dọn dẹp, trang trí nhà cửa đón tết. Mẹ em trang trí nhà cửa và nấu các món ăn ngon. Bố em đi mua cây đào, cây quất.</a:t>
            </a:r>
            <a:endParaRPr lang="en-US" sz="2800" b="1">
              <a:solidFill>
                <a:srgbClr val="00B050"/>
              </a:solidFill>
            </a:endParaRPr>
          </a:p>
        </p:txBody>
      </p:sp>
      <p:pic>
        <p:nvPicPr>
          <p:cNvPr id="1026" name="Picture 2">
            <a:extLst>
              <a:ext uri="{FF2B5EF4-FFF2-40B4-BE49-F238E27FC236}">
                <a16:creationId xmlns="" xmlns:a16="http://schemas.microsoft.com/office/drawing/2014/main" id="{052E9CB9-9299-5CE4-29EB-57E1ADF266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9957" y="1316298"/>
            <a:ext cx="4676051" cy="47056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659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23" name="图片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pic>
        <p:nvPicPr>
          <p:cNvPr id="5" name="Picture 4">
            <a:extLst>
              <a:ext uri="{FF2B5EF4-FFF2-40B4-BE49-F238E27FC236}">
                <a16:creationId xmlns="" xmlns:a16="http://schemas.microsoft.com/office/drawing/2014/main" id="{930997A2-A8CA-73E4-C82D-CF54C698A349}"/>
              </a:ext>
            </a:extLst>
          </p:cNvPr>
          <p:cNvPicPr>
            <a:picLocks noChangeAspect="1"/>
          </p:cNvPicPr>
          <p:nvPr/>
        </p:nvPicPr>
        <p:blipFill>
          <a:blip r:embed="rId5"/>
          <a:stretch>
            <a:fillRect/>
          </a:stretch>
        </p:blipFill>
        <p:spPr>
          <a:xfrm>
            <a:off x="113413" y="95693"/>
            <a:ext cx="914400" cy="962025"/>
          </a:xfrm>
          <a:prstGeom prst="rect">
            <a:avLst/>
          </a:prstGeom>
        </p:spPr>
      </p:pic>
      <p:sp>
        <p:nvSpPr>
          <p:cNvPr id="12" name="TextBox 11">
            <a:extLst>
              <a:ext uri="{FF2B5EF4-FFF2-40B4-BE49-F238E27FC236}">
                <a16:creationId xmlns="" xmlns:a16="http://schemas.microsoft.com/office/drawing/2014/main" id="{F9D01144-DAC2-7B32-CF7D-63E4542190A5}"/>
              </a:ext>
            </a:extLst>
          </p:cNvPr>
          <p:cNvSpPr txBox="1"/>
          <p:nvPr/>
        </p:nvSpPr>
        <p:spPr>
          <a:xfrm>
            <a:off x="1027812" y="228942"/>
            <a:ext cx="10104477" cy="1384995"/>
          </a:xfrm>
          <a:prstGeom prst="rect">
            <a:avLst/>
          </a:prstGeom>
          <a:noFill/>
        </p:spPr>
        <p:txBody>
          <a:bodyPr wrap="square">
            <a:spAutoFit/>
          </a:bodyPr>
          <a:lstStyle/>
          <a:p>
            <a:pPr algn="just"/>
            <a:r>
              <a:rPr lang="vi-VN" sz="2800" b="1" i="0">
                <a:solidFill>
                  <a:srgbClr val="008000"/>
                </a:solidFill>
                <a:effectLst/>
                <a:latin typeface="Open Sans" panose="020B0606030504020204" pitchFamily="34" charset="0"/>
              </a:rPr>
              <a:t>2</a:t>
            </a:r>
            <a:r>
              <a:rPr lang="en-US" sz="2800" b="1" i="0">
                <a:solidFill>
                  <a:srgbClr val="008000"/>
                </a:solidFill>
                <a:effectLst/>
                <a:latin typeface="Open Sans" panose="020B0606030504020204" pitchFamily="34" charset="0"/>
              </a:rPr>
              <a:t>. </a:t>
            </a:r>
            <a:r>
              <a:rPr lang="vi-VN" sz="2800" b="0" i="0">
                <a:solidFill>
                  <a:srgbClr val="212529"/>
                </a:solidFill>
                <a:effectLst/>
                <a:latin typeface="Open Sans" panose="020B0606030504020204" pitchFamily="34" charset="0"/>
              </a:rPr>
              <a:t>Vẽ đường thời gian về một sự kiện quan trọng của gia đình em. Nhận xét sự thay đổi của gia đình em qua một số sự kiện theo thời gian.</a:t>
            </a:r>
            <a:endParaRPr lang="en-US" sz="2800"/>
          </a:p>
        </p:txBody>
      </p:sp>
      <p:pic>
        <p:nvPicPr>
          <p:cNvPr id="4" name="Picture 3">
            <a:extLst>
              <a:ext uri="{FF2B5EF4-FFF2-40B4-BE49-F238E27FC236}">
                <a16:creationId xmlns="" xmlns:a16="http://schemas.microsoft.com/office/drawing/2014/main" id="{0F52180E-F2BF-D734-15AE-7458175C4172}"/>
              </a:ext>
            </a:extLst>
          </p:cNvPr>
          <p:cNvPicPr>
            <a:picLocks noChangeAspect="1"/>
          </p:cNvPicPr>
          <p:nvPr/>
        </p:nvPicPr>
        <p:blipFill>
          <a:blip r:embed="rId6"/>
          <a:stretch>
            <a:fillRect/>
          </a:stretch>
        </p:blipFill>
        <p:spPr>
          <a:xfrm>
            <a:off x="570613" y="1864915"/>
            <a:ext cx="11155172" cy="3128170"/>
          </a:xfrm>
          <a:prstGeom prst="rect">
            <a:avLst/>
          </a:prstGeom>
        </p:spPr>
      </p:pic>
      <p:sp>
        <p:nvSpPr>
          <p:cNvPr id="6" name="Rectangle: Rounded Corners 5">
            <a:extLst>
              <a:ext uri="{FF2B5EF4-FFF2-40B4-BE49-F238E27FC236}">
                <a16:creationId xmlns="" xmlns:a16="http://schemas.microsoft.com/office/drawing/2014/main" id="{2349918A-EFF5-C84A-C602-E25B97AD8921}"/>
              </a:ext>
            </a:extLst>
          </p:cNvPr>
          <p:cNvSpPr/>
          <p:nvPr/>
        </p:nvSpPr>
        <p:spPr>
          <a:xfrm>
            <a:off x="1209822" y="2180492"/>
            <a:ext cx="2053883" cy="534573"/>
          </a:xfrm>
          <a:prstGeom prst="round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Open Sans" panose="020B0606030504020204" pitchFamily="34" charset="0"/>
                <a:ea typeface="Open Sans" panose="020B0606030504020204" pitchFamily="34" charset="0"/>
                <a:cs typeface="Open Sans" panose="020B0606030504020204" pitchFamily="34" charset="0"/>
              </a:rPr>
              <a:t>2011</a:t>
            </a:r>
          </a:p>
        </p:txBody>
      </p:sp>
      <p:sp>
        <p:nvSpPr>
          <p:cNvPr id="11" name="Rectangle: Rounded Corners 10">
            <a:extLst>
              <a:ext uri="{FF2B5EF4-FFF2-40B4-BE49-F238E27FC236}">
                <a16:creationId xmlns="" xmlns:a16="http://schemas.microsoft.com/office/drawing/2014/main" id="{98936EE5-642A-C2BF-1C89-0CBF3CA3912B}"/>
              </a:ext>
            </a:extLst>
          </p:cNvPr>
          <p:cNvSpPr/>
          <p:nvPr/>
        </p:nvSpPr>
        <p:spPr>
          <a:xfrm>
            <a:off x="1084084" y="3257824"/>
            <a:ext cx="2235893" cy="1356379"/>
          </a:xfrm>
          <a:prstGeom prst="roundRect">
            <a:avLst/>
          </a:prstGeom>
          <a:solidFill>
            <a:schemeClr val="accent4">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Open Sans" panose="020B0606030504020204" pitchFamily="34" charset="0"/>
                <a:ea typeface="Open Sans" panose="020B0606030504020204" pitchFamily="34" charset="0"/>
                <a:cs typeface="Open Sans" panose="020B0606030504020204" pitchFamily="34" charset="0"/>
              </a:rPr>
              <a:t>Em được sinh ra</a:t>
            </a:r>
          </a:p>
        </p:txBody>
      </p:sp>
      <p:sp>
        <p:nvSpPr>
          <p:cNvPr id="13" name="Rectangle: Rounded Corners 12">
            <a:extLst>
              <a:ext uri="{FF2B5EF4-FFF2-40B4-BE49-F238E27FC236}">
                <a16:creationId xmlns="" xmlns:a16="http://schemas.microsoft.com/office/drawing/2014/main" id="{B7095E55-421F-A8B0-BC60-B4683597AA7E}"/>
              </a:ext>
            </a:extLst>
          </p:cNvPr>
          <p:cNvSpPr/>
          <p:nvPr/>
        </p:nvSpPr>
        <p:spPr>
          <a:xfrm>
            <a:off x="4385784" y="2153847"/>
            <a:ext cx="2053883" cy="534573"/>
          </a:xfrm>
          <a:prstGeom prst="roundRect">
            <a:avLst/>
          </a:prstGeom>
          <a:solidFill>
            <a:srgbClr val="F8C2D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Open Sans" panose="020B0606030504020204" pitchFamily="34" charset="0"/>
                <a:ea typeface="Open Sans" panose="020B0606030504020204" pitchFamily="34" charset="0"/>
                <a:cs typeface="Open Sans" panose="020B0606030504020204" pitchFamily="34" charset="0"/>
              </a:rPr>
              <a:t>2016</a:t>
            </a:r>
          </a:p>
        </p:txBody>
      </p:sp>
      <p:sp>
        <p:nvSpPr>
          <p:cNvPr id="14" name="Rectangle: Rounded Corners 13">
            <a:extLst>
              <a:ext uri="{FF2B5EF4-FFF2-40B4-BE49-F238E27FC236}">
                <a16:creationId xmlns="" xmlns:a16="http://schemas.microsoft.com/office/drawing/2014/main" id="{E6E62F49-3843-B92F-9877-BAF29D4F1782}"/>
              </a:ext>
            </a:extLst>
          </p:cNvPr>
          <p:cNvSpPr/>
          <p:nvPr/>
        </p:nvSpPr>
        <p:spPr>
          <a:xfrm>
            <a:off x="7561746" y="2180491"/>
            <a:ext cx="2173096" cy="534573"/>
          </a:xfrm>
          <a:prstGeom prst="roundRect">
            <a:avLst/>
          </a:prstGeom>
          <a:solidFill>
            <a:srgbClr val="9ED6C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Open Sans" panose="020B0606030504020204" pitchFamily="34" charset="0"/>
                <a:ea typeface="Open Sans" panose="020B0606030504020204" pitchFamily="34" charset="0"/>
                <a:cs typeface="Open Sans" panose="020B0606030504020204" pitchFamily="34" charset="0"/>
              </a:rPr>
              <a:t>2017</a:t>
            </a:r>
          </a:p>
        </p:txBody>
      </p:sp>
      <p:sp>
        <p:nvSpPr>
          <p:cNvPr id="15" name="Rectangle: Rounded Corners 14">
            <a:extLst>
              <a:ext uri="{FF2B5EF4-FFF2-40B4-BE49-F238E27FC236}">
                <a16:creationId xmlns="" xmlns:a16="http://schemas.microsoft.com/office/drawing/2014/main" id="{24A30FE4-01E4-9040-A2D3-84D98C7118E2}"/>
              </a:ext>
            </a:extLst>
          </p:cNvPr>
          <p:cNvSpPr/>
          <p:nvPr/>
        </p:nvSpPr>
        <p:spPr>
          <a:xfrm>
            <a:off x="7561746" y="3257823"/>
            <a:ext cx="2235893" cy="1356379"/>
          </a:xfrm>
          <a:prstGeom prst="roundRect">
            <a:avLst/>
          </a:prstGeom>
          <a:solidFill>
            <a:srgbClr val="9ED6C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Open Sans" panose="020B0606030504020204" pitchFamily="34" charset="0"/>
                <a:ea typeface="Open Sans" panose="020B0606030504020204" pitchFamily="34" charset="0"/>
                <a:cs typeface="Open Sans" panose="020B0606030504020204" pitchFamily="34" charset="0"/>
              </a:rPr>
              <a:t>Em học lớp 1</a:t>
            </a:r>
          </a:p>
        </p:txBody>
      </p:sp>
    </p:spTree>
    <p:extLst>
      <p:ext uri="{BB962C8B-B14F-4D97-AF65-F5344CB8AC3E}">
        <p14:creationId xmlns:p14="http://schemas.microsoft.com/office/powerpoint/2010/main" val="32730483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481582" y="782320"/>
            <a:ext cx="7459980" cy="7185660"/>
          </a:xfrm>
          <a:prstGeom prst="rect">
            <a:avLst/>
          </a:prstGeom>
        </p:spPr>
      </p:pic>
      <p:sp>
        <p:nvSpPr>
          <p:cNvPr id="4" name="TextBox 3">
            <a:extLst>
              <a:ext uri="{FF2B5EF4-FFF2-40B4-BE49-F238E27FC236}">
                <a16:creationId xmlns="" xmlns:a16="http://schemas.microsoft.com/office/drawing/2014/main" id="{0A4C81E6-1FEA-7716-965B-D67EAD038C05}"/>
              </a:ext>
            </a:extLst>
          </p:cNvPr>
          <p:cNvSpPr txBox="1"/>
          <p:nvPr/>
        </p:nvSpPr>
        <p:spPr>
          <a:xfrm>
            <a:off x="3440147" y="3267154"/>
            <a:ext cx="5663609" cy="1107996"/>
          </a:xfrm>
          <a:prstGeom prst="rect">
            <a:avLst/>
          </a:prstGeom>
          <a:noFill/>
        </p:spPr>
        <p:txBody>
          <a:bodyPr wrap="square" rtlCol="0">
            <a:spAutoFit/>
          </a:bodyPr>
          <a:lstStyle/>
          <a:p>
            <a:pPr algn="ctr"/>
            <a:r>
              <a:rPr lang="en-US" sz="6600" b="1">
                <a:solidFill>
                  <a:srgbClr val="FF0000"/>
                </a:solidFill>
                <a:latin typeface="Gluten" pitchFamily="2" charset="0"/>
              </a:rPr>
              <a:t>Vận dụng</a:t>
            </a:r>
          </a:p>
        </p:txBody>
      </p:sp>
    </p:spTree>
    <p:extLst>
      <p:ext uri="{BB962C8B-B14F-4D97-AF65-F5344CB8AC3E}">
        <p14:creationId xmlns:p14="http://schemas.microsoft.com/office/powerpoint/2010/main" val="530945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 xmlns:a16="http://schemas.microsoft.com/office/drawing/2014/main" id="{327D73B4-9F5C-4A64-A179-51B9500CB8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6AC2E201-7F74-A34B-6776-8DE1F5A07751}"/>
              </a:ext>
            </a:extLst>
          </p:cNvPr>
          <p:cNvSpPr>
            <a:spLocks noGrp="1"/>
          </p:cNvSpPr>
          <p:nvPr>
            <p:ph type="title"/>
          </p:nvPr>
        </p:nvSpPr>
        <p:spPr>
          <a:xfrm>
            <a:off x="3113254" y="-340342"/>
            <a:ext cx="6087770" cy="2052522"/>
          </a:xfrm>
        </p:spPr>
        <p:txBody>
          <a:bodyPr anchor="b">
            <a:noAutofit/>
          </a:bodyPr>
          <a:lstStyle/>
          <a:p>
            <a:r>
              <a:rPr lang="en-US" sz="7200" b="1" dirty="0" err="1">
                <a:solidFill>
                  <a:srgbClr val="00B050"/>
                </a:solidFill>
                <a:latin typeface="Sigmar One" panose="00000500000000000000" pitchFamily="2" charset="0"/>
              </a:rPr>
              <a:t>Khởi</a:t>
            </a:r>
            <a:r>
              <a:rPr lang="en-US" sz="7200" b="1" dirty="0">
                <a:solidFill>
                  <a:srgbClr val="00B050"/>
                </a:solidFill>
                <a:latin typeface="Sigmar One" panose="00000500000000000000" pitchFamily="2" charset="0"/>
              </a:rPr>
              <a:t> </a:t>
            </a:r>
            <a:r>
              <a:rPr lang="en-US" sz="7200" b="1" dirty="0" err="1">
                <a:solidFill>
                  <a:srgbClr val="00B050"/>
                </a:solidFill>
                <a:latin typeface="Sigmar One" panose="00000500000000000000" pitchFamily="2" charset="0"/>
              </a:rPr>
              <a:t>động</a:t>
            </a:r>
            <a:endParaRPr lang="en-US" sz="7200" b="1" dirty="0">
              <a:solidFill>
                <a:srgbClr val="00B050"/>
              </a:solidFill>
              <a:latin typeface="Sigmar One" panose="00000500000000000000" pitchFamily="2" charset="0"/>
            </a:endParaRPr>
          </a:p>
        </p:txBody>
      </p:sp>
      <p:sp>
        <p:nvSpPr>
          <p:cNvPr id="6" name="Rectangle 5">
            <a:extLst>
              <a:ext uri="{FF2B5EF4-FFF2-40B4-BE49-F238E27FC236}">
                <a16:creationId xmlns="" xmlns:a16="http://schemas.microsoft.com/office/drawing/2014/main" id="{FB85D74D-63A9-7D83-39FC-1700AD968FEF}"/>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953" b="100000" l="98" r="99316">
                        <a14:foregroundMark x1="16895" y1="85417" x2="22754" y2="77734"/>
                        <a14:foregroundMark x1="21680" y1="87630" x2="34961" y2="87891"/>
                        <a14:foregroundMark x1="48535" y1="70703" x2="56348" y2="82161"/>
                        <a14:foregroundMark x1="45703" y1="75000" x2="57324" y2="88411"/>
                        <a14:foregroundMark x1="76465" y1="77604" x2="83789" y2="85156"/>
                        <a14:foregroundMark x1="3418" y1="25391" x2="9180" y2="34635"/>
                      </a14:backgroundRemoval>
                    </a14:imgEffect>
                  </a14:imgLayer>
                </a14:imgProps>
              </a:ext>
            </a:extLst>
          </a:blip>
          <a:stretch>
            <a:fillRect/>
          </a:stretch>
        </p:blipFill>
        <p:spPr>
          <a:xfrm>
            <a:off x="2311879" y="1387531"/>
            <a:ext cx="7185804" cy="5389353"/>
          </a:xfrm>
          <a:prstGeom prst="rect">
            <a:avLst/>
          </a:prstGeom>
        </p:spPr>
      </p:pic>
      <p:pic>
        <p:nvPicPr>
          <p:cNvPr id="7" name="Picture 6"/>
          <p:cNvPicPr>
            <a:picLocks noChangeAspect="1"/>
          </p:cNvPicPr>
          <p:nvPr/>
        </p:nvPicPr>
        <p:blipFill>
          <a:blip r:embed="rId4"/>
          <a:stretch>
            <a:fillRect/>
          </a:stretch>
        </p:blipFill>
        <p:spPr>
          <a:xfrm>
            <a:off x="10636370" y="124994"/>
            <a:ext cx="1320627" cy="1262537"/>
          </a:xfrm>
          <a:prstGeom prst="rect">
            <a:avLst/>
          </a:prstGeom>
        </p:spPr>
      </p:pic>
      <p:pic>
        <p:nvPicPr>
          <p:cNvPr id="8" name="Picture 7"/>
          <p:cNvPicPr>
            <a:picLocks noChangeAspect="1"/>
          </p:cNvPicPr>
          <p:nvPr/>
        </p:nvPicPr>
        <p:blipFill>
          <a:blip r:embed="rId5"/>
          <a:stretch>
            <a:fillRect/>
          </a:stretch>
        </p:blipFill>
        <p:spPr>
          <a:xfrm rot="19396602">
            <a:off x="-84054" y="957837"/>
            <a:ext cx="3572468" cy="1110951"/>
          </a:xfrm>
          <a:prstGeom prst="rect">
            <a:avLst/>
          </a:prstGeom>
        </p:spPr>
      </p:pic>
      <p:pic>
        <p:nvPicPr>
          <p:cNvPr id="9" name="Picture 8"/>
          <p:cNvPicPr>
            <a:picLocks noChangeAspect="1"/>
          </p:cNvPicPr>
          <p:nvPr/>
        </p:nvPicPr>
        <p:blipFill>
          <a:blip r:embed="rId5"/>
          <a:stretch>
            <a:fillRect/>
          </a:stretch>
        </p:blipFill>
        <p:spPr>
          <a:xfrm rot="2117622">
            <a:off x="8170495" y="700588"/>
            <a:ext cx="3825434" cy="1742920"/>
          </a:xfrm>
          <a:prstGeom prst="rect">
            <a:avLst/>
          </a:prstGeom>
        </p:spPr>
      </p:pic>
    </p:spTree>
    <p:extLst>
      <p:ext uri="{BB962C8B-B14F-4D97-AF65-F5344CB8AC3E}">
        <p14:creationId xmlns:p14="http://schemas.microsoft.com/office/powerpoint/2010/main" val="1848444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23" name="图片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pic>
        <p:nvPicPr>
          <p:cNvPr id="7" name="Picture 6">
            <a:extLst>
              <a:ext uri="{FF2B5EF4-FFF2-40B4-BE49-F238E27FC236}">
                <a16:creationId xmlns="" xmlns:a16="http://schemas.microsoft.com/office/drawing/2014/main" id="{838FA53C-87B7-6372-66C1-4D96421BBF63}"/>
              </a:ext>
            </a:extLst>
          </p:cNvPr>
          <p:cNvPicPr>
            <a:picLocks noChangeAspect="1"/>
          </p:cNvPicPr>
          <p:nvPr/>
        </p:nvPicPr>
        <p:blipFill>
          <a:blip r:embed="rId5"/>
          <a:stretch>
            <a:fillRect/>
          </a:stretch>
        </p:blipFill>
        <p:spPr>
          <a:xfrm>
            <a:off x="113413" y="95693"/>
            <a:ext cx="790575" cy="933450"/>
          </a:xfrm>
          <a:prstGeom prst="rect">
            <a:avLst/>
          </a:prstGeom>
        </p:spPr>
      </p:pic>
      <p:sp>
        <p:nvSpPr>
          <p:cNvPr id="17" name="TextBox 16">
            <a:extLst>
              <a:ext uri="{FF2B5EF4-FFF2-40B4-BE49-F238E27FC236}">
                <a16:creationId xmlns="" xmlns:a16="http://schemas.microsoft.com/office/drawing/2014/main" id="{9E459161-8139-3D04-9A32-4B925B8D51CC}"/>
              </a:ext>
            </a:extLst>
          </p:cNvPr>
          <p:cNvSpPr txBox="1"/>
          <p:nvPr/>
        </p:nvSpPr>
        <p:spPr>
          <a:xfrm>
            <a:off x="911074" y="270271"/>
            <a:ext cx="10009162" cy="954107"/>
          </a:xfrm>
          <a:prstGeom prst="rect">
            <a:avLst/>
          </a:prstGeom>
          <a:noFill/>
        </p:spPr>
        <p:txBody>
          <a:bodyPr wrap="square">
            <a:spAutoFit/>
          </a:bodyPr>
          <a:lstStyle/>
          <a:p>
            <a:r>
              <a:rPr lang="vi-VN" sz="2800" b="0" i="0">
                <a:solidFill>
                  <a:srgbClr val="212529"/>
                </a:solidFill>
                <a:effectLst/>
                <a:latin typeface="Open Sans" panose="020B0606030504020204" pitchFamily="34" charset="0"/>
              </a:rPr>
              <a:t>Nếu em là bạn gái trong tình huống sau, em sẽ bày tỏ tình cảm và sự quan tâm đối với bố như thế nào?</a:t>
            </a:r>
            <a:endParaRPr lang="en-US" sz="2800"/>
          </a:p>
        </p:txBody>
      </p:sp>
      <p:pic>
        <p:nvPicPr>
          <p:cNvPr id="18" name="Picture 17">
            <a:extLst>
              <a:ext uri="{FF2B5EF4-FFF2-40B4-BE49-F238E27FC236}">
                <a16:creationId xmlns="" xmlns:a16="http://schemas.microsoft.com/office/drawing/2014/main" id="{B091CCE5-7E81-A2BF-D9FC-EF99378C934D}"/>
              </a:ext>
            </a:extLst>
          </p:cNvPr>
          <p:cNvPicPr>
            <a:picLocks noChangeAspect="1"/>
          </p:cNvPicPr>
          <p:nvPr/>
        </p:nvPicPr>
        <p:blipFill>
          <a:blip r:embed="rId6"/>
          <a:stretch>
            <a:fillRect/>
          </a:stretch>
        </p:blipFill>
        <p:spPr>
          <a:xfrm>
            <a:off x="5641145" y="1252131"/>
            <a:ext cx="6444528" cy="4715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a:extLst>
              <a:ext uri="{FF2B5EF4-FFF2-40B4-BE49-F238E27FC236}">
                <a16:creationId xmlns="" xmlns:a16="http://schemas.microsoft.com/office/drawing/2014/main" id="{F34D99AE-3363-246E-C03F-1EA79386F24C}"/>
              </a:ext>
            </a:extLst>
          </p:cNvPr>
          <p:cNvSpPr txBox="1"/>
          <p:nvPr/>
        </p:nvSpPr>
        <p:spPr>
          <a:xfrm>
            <a:off x="444763" y="1530905"/>
            <a:ext cx="4831326" cy="3891487"/>
          </a:xfrm>
          <a:prstGeom prst="roundRect">
            <a:avLst/>
          </a:prstGeom>
          <a:noFill/>
          <a:ln>
            <a:solidFill>
              <a:srgbClr val="002060"/>
            </a:solidFill>
          </a:ln>
        </p:spPr>
        <p:txBody>
          <a:bodyPr wrap="square">
            <a:spAutoFit/>
          </a:bodyPr>
          <a:lstStyle/>
          <a:p>
            <a:pPr algn="just"/>
            <a:r>
              <a:rPr lang="en-US" sz="2800" b="0" i="0" dirty="0">
                <a:solidFill>
                  <a:srgbClr val="FF0000"/>
                </a:solidFill>
                <a:effectLst/>
                <a:latin typeface="Open Sans" panose="020B0606030504020204" pitchFamily="34" charset="0"/>
              </a:rPr>
              <a:t>	</a:t>
            </a:r>
            <a:r>
              <a:rPr lang="vi-VN" sz="2800" b="0" i="0" dirty="0">
                <a:solidFill>
                  <a:srgbClr val="FF0000"/>
                </a:solidFill>
                <a:effectLst/>
                <a:latin typeface="Open Sans" panose="020B0606030504020204" pitchFamily="34" charset="0"/>
              </a:rPr>
              <a:t>Nếu em là bạn gái trong tình huống đó, em sẽ chúc mừng và động viên bố trong công việc: “Chúc mừng bố của con. Chúc bố luôn cố gắng nỗ lực hoàn thành tốt công việc và đạt được nhiều thành công trong công việc hơn nữa ạ!”</a:t>
            </a:r>
            <a:endParaRPr lang="en-US" sz="2800" dirty="0">
              <a:solidFill>
                <a:srgbClr val="FF0000"/>
              </a:solidFill>
            </a:endParaRPr>
          </a:p>
        </p:txBody>
      </p:sp>
    </p:spTree>
    <p:extLst>
      <p:ext uri="{BB962C8B-B14F-4D97-AF65-F5344CB8AC3E}">
        <p14:creationId xmlns:p14="http://schemas.microsoft.com/office/powerpoint/2010/main" val="26340427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4" name="Picture 3">
            <a:extLst>
              <a:ext uri="{FF2B5EF4-FFF2-40B4-BE49-F238E27FC236}">
                <a16:creationId xmlns="" xmlns:a16="http://schemas.microsoft.com/office/drawing/2014/main" id="{DF272914-70F3-00E2-9017-7A20188B1AFD}"/>
              </a:ext>
            </a:extLst>
          </p:cNvPr>
          <p:cNvPicPr>
            <a:picLocks noChangeAspect="1"/>
          </p:cNvPicPr>
          <p:nvPr/>
        </p:nvPicPr>
        <p:blipFill>
          <a:blip r:embed="rId4"/>
          <a:stretch>
            <a:fillRect/>
          </a:stretch>
        </p:blipFill>
        <p:spPr>
          <a:xfrm>
            <a:off x="335711" y="1096456"/>
            <a:ext cx="11335245" cy="5280949"/>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54681" y="4582646"/>
            <a:ext cx="2421891" cy="2250440"/>
          </a:xfrm>
          <a:prstGeom prst="rect">
            <a:avLst/>
          </a:prstGeom>
        </p:spPr>
      </p:pic>
      <p:sp>
        <p:nvSpPr>
          <p:cNvPr id="7" name="TextBox 6">
            <a:extLst>
              <a:ext uri="{FF2B5EF4-FFF2-40B4-BE49-F238E27FC236}">
                <a16:creationId xmlns="" xmlns:a16="http://schemas.microsoft.com/office/drawing/2014/main" id="{3F7C65FA-72E9-DE9F-EAF0-65AFE0814E85}"/>
              </a:ext>
            </a:extLst>
          </p:cNvPr>
          <p:cNvSpPr txBox="1"/>
          <p:nvPr/>
        </p:nvSpPr>
        <p:spPr>
          <a:xfrm>
            <a:off x="502920" y="517574"/>
            <a:ext cx="2489981" cy="578882"/>
          </a:xfrm>
          <a:prstGeom prst="roundRect">
            <a:avLst/>
          </a:prstGeom>
          <a:noFill/>
          <a:ln w="28575">
            <a:solidFill>
              <a:srgbClr val="990000"/>
            </a:solidFill>
            <a:prstDash val="sysDash"/>
          </a:ln>
        </p:spPr>
        <p:txBody>
          <a:bodyPr wrap="square" rtlCol="0">
            <a:spAutoFit/>
          </a:bodyPr>
          <a:lstStyle/>
          <a:p>
            <a:pPr algn="ctr"/>
            <a:r>
              <a:rPr lang="en-US" sz="2800" b="1">
                <a:solidFill>
                  <a:srgbClr val="FF0000"/>
                </a:solidFill>
                <a:latin typeface="Sigmar One" panose="00000500000000000000" pitchFamily="2" charset="0"/>
              </a:rPr>
              <a:t>Kết luận</a:t>
            </a:r>
          </a:p>
        </p:txBody>
      </p:sp>
    </p:spTree>
    <p:extLst>
      <p:ext uri="{BB962C8B-B14F-4D97-AF65-F5344CB8AC3E}">
        <p14:creationId xmlns:p14="http://schemas.microsoft.com/office/powerpoint/2010/main" val="2123392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29869">
            <a:off x="2044799" y="-531513"/>
            <a:ext cx="8504556" cy="8712223"/>
          </a:xfrm>
          <a:prstGeom prst="rect">
            <a:avLst/>
          </a:prstGeom>
        </p:spPr>
      </p:pic>
      <p:sp>
        <p:nvSpPr>
          <p:cNvPr id="7" name="矩形 39"/>
          <p:cNvSpPr>
            <a:spLocks noChangeArrowheads="1"/>
          </p:cNvSpPr>
          <p:nvPr/>
        </p:nvSpPr>
        <p:spPr bwMode="auto">
          <a:xfrm>
            <a:off x="3909390" y="2003100"/>
            <a:ext cx="40684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1218565">
              <a:lnSpc>
                <a:spcPct val="150000"/>
              </a:lnSpc>
              <a:spcBef>
                <a:spcPts val="1000"/>
              </a:spcBef>
              <a:defRPr/>
            </a:pPr>
            <a:endParaRPr lang="zh-CN" altLang="en-US" sz="3200" b="1" dirty="0">
              <a:solidFill>
                <a:srgbClr val="DC5D3D"/>
              </a:solidFill>
              <a:latin typeface="+mn-lt"/>
              <a:ea typeface="+mn-ea"/>
              <a:cs typeface="+mn-ea"/>
              <a:sym typeface="+mn-lt"/>
            </a:endParaRPr>
          </a:p>
        </p:txBody>
      </p:sp>
      <p:pic>
        <p:nvPicPr>
          <p:cNvPr id="8" name="图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82324" y="699126"/>
            <a:ext cx="2353061" cy="2410973"/>
          </a:xfrm>
          <a:prstGeom prst="rect">
            <a:avLst/>
          </a:prstGeom>
        </p:spPr>
      </p:pic>
      <p:pic>
        <p:nvPicPr>
          <p:cNvPr id="10" name="图片 20">
            <a:extLst>
              <a:ext uri="{FF2B5EF4-FFF2-40B4-BE49-F238E27FC236}">
                <a16:creationId xmlns="" xmlns:a16="http://schemas.microsoft.com/office/drawing/2014/main" id="{F6759C52-993B-EB72-4C4B-F07F7EFABBC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21794" y="4314194"/>
            <a:ext cx="1441075" cy="1926620"/>
          </a:xfrm>
          <a:prstGeom prst="rect">
            <a:avLst/>
          </a:prstGeom>
        </p:spPr>
      </p:pic>
      <p:grpSp>
        <p:nvGrpSpPr>
          <p:cNvPr id="11" name="Group 9">
            <a:extLst>
              <a:ext uri="{FF2B5EF4-FFF2-40B4-BE49-F238E27FC236}">
                <a16:creationId xmlns="" xmlns:a16="http://schemas.microsoft.com/office/drawing/2014/main" id="{83AC2136-AEAE-D630-ACC9-E752FF9F16F9}"/>
              </a:ext>
            </a:extLst>
          </p:cNvPr>
          <p:cNvGrpSpPr>
            <a:grpSpLocks noChangeAspect="1"/>
          </p:cNvGrpSpPr>
          <p:nvPr/>
        </p:nvGrpSpPr>
        <p:grpSpPr>
          <a:xfrm>
            <a:off x="5447413" y="1534584"/>
            <a:ext cx="1297173" cy="1297169"/>
            <a:chOff x="0" y="0"/>
            <a:chExt cx="6350000" cy="6349975"/>
          </a:xfrm>
        </p:grpSpPr>
        <p:sp>
          <p:nvSpPr>
            <p:cNvPr id="12" name="Freeform 10">
              <a:extLst>
                <a:ext uri="{FF2B5EF4-FFF2-40B4-BE49-F238E27FC236}">
                  <a16:creationId xmlns="" xmlns:a16="http://schemas.microsoft.com/office/drawing/2014/main" id="{41487409-39FD-9125-6793-BB4003250938}"/>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a:stretch>
            </a:blipFill>
          </p:spPr>
        </p:sp>
      </p:grpSp>
      <p:sp>
        <p:nvSpPr>
          <p:cNvPr id="13" name="TextBox 12">
            <a:extLst>
              <a:ext uri="{FF2B5EF4-FFF2-40B4-BE49-F238E27FC236}">
                <a16:creationId xmlns="" xmlns:a16="http://schemas.microsoft.com/office/drawing/2014/main" id="{4B437CF2-79EE-89F2-EA67-38F31EBF0730}"/>
              </a:ext>
            </a:extLst>
          </p:cNvPr>
          <p:cNvSpPr txBox="1"/>
          <p:nvPr/>
        </p:nvSpPr>
        <p:spPr>
          <a:xfrm>
            <a:off x="3088240" y="2993602"/>
            <a:ext cx="6896986" cy="830997"/>
          </a:xfrm>
          <a:prstGeom prst="rect">
            <a:avLst/>
          </a:prstGeom>
          <a:noFill/>
        </p:spPr>
        <p:txBody>
          <a:bodyPr wrap="square" rtlCol="0">
            <a:spAutoFit/>
          </a:bodyPr>
          <a:lstStyle/>
          <a:p>
            <a:r>
              <a:rPr lang="en-US" sz="4800" b="1">
                <a:solidFill>
                  <a:srgbClr val="00B050"/>
                </a:solidFill>
                <a:latin typeface="Gluten" pitchFamily="2" charset="0"/>
              </a:rPr>
              <a:t>Hẹn gặp lại các em</a:t>
            </a:r>
            <a:r>
              <a:rPr lang="en-US" sz="4800" b="1">
                <a:solidFill>
                  <a:srgbClr val="307B8A"/>
                </a:solidFill>
                <a:latin typeface="Gluten" pitchFamily="2"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 xmlns:a16="http://schemas.microsoft.com/office/drawing/2014/main" id="{327D73B4-9F5C-4A64-A179-51B9500CB8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6AC2E201-7F74-A34B-6776-8DE1F5A07751}"/>
              </a:ext>
            </a:extLst>
          </p:cNvPr>
          <p:cNvSpPr>
            <a:spLocks noGrp="1"/>
          </p:cNvSpPr>
          <p:nvPr>
            <p:ph type="title"/>
          </p:nvPr>
        </p:nvSpPr>
        <p:spPr>
          <a:xfrm>
            <a:off x="2683853" y="88862"/>
            <a:ext cx="6590581" cy="953260"/>
          </a:xfrm>
        </p:spPr>
        <p:txBody>
          <a:bodyPr anchor="b">
            <a:noAutofit/>
          </a:bodyPr>
          <a:lstStyle/>
          <a:p>
            <a:pPr algn="ctr"/>
            <a:r>
              <a:rPr lang="en-US" sz="3200" b="1" dirty="0" err="1" smtClean="0">
                <a:solidFill>
                  <a:srgbClr val="00B0F0"/>
                </a:solidFill>
                <a:latin typeface="Nunito Black" pitchFamily="2" charset="0"/>
              </a:rPr>
              <a:t>Nghe</a:t>
            </a:r>
            <a:r>
              <a:rPr lang="en-US" sz="3200" b="1" dirty="0" smtClean="0">
                <a:solidFill>
                  <a:srgbClr val="00B0F0"/>
                </a:solidFill>
                <a:latin typeface="Nunito Black" pitchFamily="2" charset="0"/>
              </a:rPr>
              <a:t> </a:t>
            </a:r>
            <a:r>
              <a:rPr lang="en-US" sz="3200" b="1" dirty="0" err="1" smtClean="0">
                <a:solidFill>
                  <a:srgbClr val="00B0F0"/>
                </a:solidFill>
                <a:latin typeface="Nunito Black" pitchFamily="2" charset="0"/>
              </a:rPr>
              <a:t>bài</a:t>
            </a:r>
            <a:r>
              <a:rPr lang="en-US" sz="3200" b="1" dirty="0" smtClean="0">
                <a:solidFill>
                  <a:srgbClr val="00B0F0"/>
                </a:solidFill>
                <a:latin typeface="Nunito Black" pitchFamily="2" charset="0"/>
              </a:rPr>
              <a:t> </a:t>
            </a:r>
            <a:r>
              <a:rPr lang="en-US" sz="3200" b="1" dirty="0" err="1" smtClean="0">
                <a:solidFill>
                  <a:srgbClr val="00B0F0"/>
                </a:solidFill>
                <a:latin typeface="Nunito Black" pitchFamily="2" charset="0"/>
              </a:rPr>
              <a:t>hát</a:t>
            </a:r>
            <a:r>
              <a:rPr lang="en-US" sz="3200" b="1" dirty="0" smtClean="0">
                <a:solidFill>
                  <a:srgbClr val="00B0F0"/>
                </a:solidFill>
                <a:latin typeface="Nunito Black" pitchFamily="2" charset="0"/>
              </a:rPr>
              <a:t/>
            </a:r>
            <a:br>
              <a:rPr lang="en-US" sz="3200" b="1" dirty="0" smtClean="0">
                <a:solidFill>
                  <a:srgbClr val="00B0F0"/>
                </a:solidFill>
                <a:latin typeface="Nunito Black" pitchFamily="2" charset="0"/>
              </a:rPr>
            </a:br>
            <a:r>
              <a:rPr lang="en-US" sz="3200" b="1" dirty="0" smtClean="0">
                <a:solidFill>
                  <a:srgbClr val="FF0000"/>
                </a:solidFill>
                <a:latin typeface="Nunito Black" pitchFamily="2" charset="0"/>
              </a:rPr>
              <a:t> </a:t>
            </a:r>
            <a:r>
              <a:rPr lang="en-US" sz="3200" b="1" i="1" dirty="0" smtClean="0">
                <a:solidFill>
                  <a:srgbClr val="FF0000"/>
                </a:solidFill>
                <a:latin typeface="Nunito Black" pitchFamily="2" charset="0"/>
              </a:rPr>
              <a:t>Ba </a:t>
            </a:r>
            <a:r>
              <a:rPr lang="en-US" sz="3200" b="1" i="1" dirty="0" err="1" smtClean="0">
                <a:solidFill>
                  <a:srgbClr val="FF0000"/>
                </a:solidFill>
                <a:latin typeface="Nunito Black" pitchFamily="2" charset="0"/>
              </a:rPr>
              <a:t>ngọn</a:t>
            </a:r>
            <a:r>
              <a:rPr lang="en-US" sz="3200" b="1" i="1" dirty="0" smtClean="0">
                <a:solidFill>
                  <a:srgbClr val="FF0000"/>
                </a:solidFill>
                <a:latin typeface="Nunito Black" pitchFamily="2" charset="0"/>
              </a:rPr>
              <a:t> </a:t>
            </a:r>
            <a:r>
              <a:rPr lang="en-US" sz="3200" b="1" i="1" dirty="0" err="1" smtClean="0">
                <a:solidFill>
                  <a:srgbClr val="FF0000"/>
                </a:solidFill>
                <a:latin typeface="Nunito Black" pitchFamily="2" charset="0"/>
              </a:rPr>
              <a:t>nến</a:t>
            </a:r>
            <a:r>
              <a:rPr lang="en-US" sz="3200" b="1" i="1" dirty="0" smtClean="0">
                <a:solidFill>
                  <a:srgbClr val="FF0000"/>
                </a:solidFill>
                <a:latin typeface="Nunito Black" pitchFamily="2" charset="0"/>
              </a:rPr>
              <a:t> lung </a:t>
            </a:r>
            <a:r>
              <a:rPr lang="en-US" sz="3200" b="1" i="1" dirty="0" err="1" smtClean="0">
                <a:solidFill>
                  <a:srgbClr val="FF0000"/>
                </a:solidFill>
                <a:latin typeface="Nunito Black" pitchFamily="2" charset="0"/>
              </a:rPr>
              <a:t>linh</a:t>
            </a:r>
            <a:endParaRPr lang="en-US" sz="3200" b="1" i="1" dirty="0">
              <a:solidFill>
                <a:srgbClr val="FF0000"/>
              </a:solidFill>
              <a:latin typeface="Nunito Black" pitchFamily="2" charset="0"/>
            </a:endParaRPr>
          </a:p>
        </p:txBody>
      </p:sp>
      <p:sp>
        <p:nvSpPr>
          <p:cNvPr id="6" name="Rectangle 5">
            <a:extLst>
              <a:ext uri="{FF2B5EF4-FFF2-40B4-BE49-F238E27FC236}">
                <a16:creationId xmlns="" xmlns:a16="http://schemas.microsoft.com/office/drawing/2014/main" id="{FB85D74D-63A9-7D83-39FC-1700AD968FEF}"/>
              </a:ext>
            </a:extLst>
          </p:cNvPr>
          <p:cNvSpPr/>
          <p:nvPr/>
        </p:nvSpPr>
        <p:spPr>
          <a:xfrm>
            <a:off x="44125" y="0"/>
            <a:ext cx="12042058" cy="6776884"/>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0636370" y="124994"/>
            <a:ext cx="1320627" cy="1262537"/>
          </a:xfrm>
          <a:prstGeom prst="rect">
            <a:avLst/>
          </a:prstGeom>
        </p:spPr>
      </p:pic>
      <p:pic>
        <p:nvPicPr>
          <p:cNvPr id="4" name="Ba ngọn nến lung l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2343" y="1130910"/>
            <a:ext cx="9753600" cy="5486400"/>
          </a:xfrm>
          <a:prstGeom prst="roundRect">
            <a:avLst>
              <a:gd name="adj" fmla="val 5439"/>
            </a:avLst>
          </a:prstGeom>
          <a:ln>
            <a:noFill/>
          </a:ln>
          <a:effectLst>
            <a:innerShdw blurRad="114300" dist="50800">
              <a:srgbClr val="000000">
                <a:alpha val="0"/>
              </a:srgbClr>
            </a:innerShdw>
          </a:effectLst>
        </p:spPr>
      </p:pic>
      <p:pic>
        <p:nvPicPr>
          <p:cNvPr id="8" name="Picture 7"/>
          <p:cNvPicPr>
            <a:picLocks noChangeAspect="1"/>
          </p:cNvPicPr>
          <p:nvPr/>
        </p:nvPicPr>
        <p:blipFill>
          <a:blip r:embed="rId6"/>
          <a:stretch>
            <a:fillRect/>
          </a:stretch>
        </p:blipFill>
        <p:spPr>
          <a:xfrm rot="19396602">
            <a:off x="36574" y="821680"/>
            <a:ext cx="3406647" cy="1207072"/>
          </a:xfrm>
          <a:prstGeom prst="rect">
            <a:avLst/>
          </a:prstGeom>
        </p:spPr>
      </p:pic>
      <p:pic>
        <p:nvPicPr>
          <p:cNvPr id="9" name="Picture 8"/>
          <p:cNvPicPr>
            <a:picLocks noChangeAspect="1"/>
          </p:cNvPicPr>
          <p:nvPr/>
        </p:nvPicPr>
        <p:blipFill>
          <a:blip r:embed="rId6"/>
          <a:stretch>
            <a:fillRect/>
          </a:stretch>
        </p:blipFill>
        <p:spPr>
          <a:xfrm rot="2117622">
            <a:off x="8599059" y="803806"/>
            <a:ext cx="3539026" cy="1495615"/>
          </a:xfrm>
          <a:prstGeom prst="rect">
            <a:avLst/>
          </a:prstGeom>
        </p:spPr>
      </p:pic>
    </p:spTree>
    <p:extLst>
      <p:ext uri="{BB962C8B-B14F-4D97-AF65-F5344CB8AC3E}">
        <p14:creationId xmlns:p14="http://schemas.microsoft.com/office/powerpoint/2010/main" val="3387690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4" name="Group 9">
            <a:extLst>
              <a:ext uri="{FF2B5EF4-FFF2-40B4-BE49-F238E27FC236}">
                <a16:creationId xmlns="" xmlns:a16="http://schemas.microsoft.com/office/drawing/2014/main" id="{8CD35B93-94AA-B5BA-E910-0352BE81BD27}"/>
              </a:ext>
            </a:extLst>
          </p:cNvPr>
          <p:cNvGrpSpPr>
            <a:grpSpLocks noChangeAspect="1"/>
          </p:cNvGrpSpPr>
          <p:nvPr/>
        </p:nvGrpSpPr>
        <p:grpSpPr>
          <a:xfrm>
            <a:off x="11132290" y="127591"/>
            <a:ext cx="946297" cy="946294"/>
            <a:chOff x="0" y="0"/>
            <a:chExt cx="6350000" cy="6349975"/>
          </a:xfrm>
        </p:grpSpPr>
        <p:sp>
          <p:nvSpPr>
            <p:cNvPr id="25" name="Freeform 10">
              <a:extLst>
                <a:ext uri="{FF2B5EF4-FFF2-40B4-BE49-F238E27FC236}">
                  <a16:creationId xmlns="" xmlns:a16="http://schemas.microsoft.com/office/drawing/2014/main" id="{7050C9E9-1082-EA12-4BE0-8A0786671E0C}"/>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4" name="Picture 3">
            <a:extLst>
              <a:ext uri="{FF2B5EF4-FFF2-40B4-BE49-F238E27FC236}">
                <a16:creationId xmlns="" xmlns:a16="http://schemas.microsoft.com/office/drawing/2014/main" id="{FC7E5BC4-B672-2516-8888-0E3F430E082C}"/>
              </a:ext>
            </a:extLst>
          </p:cNvPr>
          <p:cNvPicPr>
            <a:picLocks noChangeAspect="1"/>
          </p:cNvPicPr>
          <p:nvPr/>
        </p:nvPicPr>
        <p:blipFill>
          <a:blip r:embed="rId4"/>
          <a:stretch>
            <a:fillRect/>
          </a:stretch>
        </p:blipFill>
        <p:spPr>
          <a:xfrm>
            <a:off x="377594" y="309155"/>
            <a:ext cx="10483429" cy="1443825"/>
          </a:xfrm>
          <a:prstGeom prst="rect">
            <a:avLst/>
          </a:prstGeom>
          <a:ln>
            <a:noFill/>
          </a:ln>
          <a:effectLst>
            <a:softEdge rad="112500"/>
          </a:effectLst>
        </p:spPr>
      </p:pic>
      <p:sp>
        <p:nvSpPr>
          <p:cNvPr id="9" name="TextBox 8">
            <a:extLst>
              <a:ext uri="{FF2B5EF4-FFF2-40B4-BE49-F238E27FC236}">
                <a16:creationId xmlns="" xmlns:a16="http://schemas.microsoft.com/office/drawing/2014/main" id="{7E61BAD5-A0BD-2719-1383-B4D53B77B1FC}"/>
              </a:ext>
            </a:extLst>
          </p:cNvPr>
          <p:cNvSpPr txBox="1"/>
          <p:nvPr/>
        </p:nvSpPr>
        <p:spPr>
          <a:xfrm>
            <a:off x="681579" y="2356058"/>
            <a:ext cx="10340983" cy="2246769"/>
          </a:xfrm>
          <a:prstGeom prst="rect">
            <a:avLst/>
          </a:prstGeom>
          <a:solidFill>
            <a:srgbClr val="FFFF99"/>
          </a:solidFill>
          <a:ln>
            <a:noFill/>
          </a:ln>
        </p:spPr>
        <p:txBody>
          <a:bodyPr wrap="square">
            <a:spAutoFit/>
          </a:bodyPr>
          <a:lstStyle/>
          <a:p>
            <a:pPr algn="just"/>
            <a:r>
              <a:rPr lang="en-US" sz="2800" b="1" i="0" dirty="0">
                <a:solidFill>
                  <a:srgbClr val="00B050"/>
                </a:solidFill>
                <a:effectLst/>
                <a:latin typeface="Nunito Black" pitchFamily="2" charset="0"/>
              </a:rPr>
              <a:t>	</a:t>
            </a:r>
            <a:r>
              <a:rPr lang="vi-VN" sz="2800" b="1" i="0" dirty="0">
                <a:solidFill>
                  <a:srgbClr val="00B050"/>
                </a:solidFill>
                <a:effectLst/>
                <a:latin typeface="Nunito Black" pitchFamily="2" charset="0"/>
              </a:rPr>
              <a:t>Dì Lan - Người họ hàng mà em yêu quý nhất. Dì em sống trong miền Nam nên em rất ít khi được gặp. Tuy nhiên, ngày nào em cũng gọi điện hỏi thăm sức khỏe của dì. Khi nào dì ra Hà Nội chơi em cùng với bố mẹ cũng mua hoa và ra sân bay đón dì.</a:t>
            </a:r>
            <a:endParaRPr lang="en-US" sz="2800" b="1" dirty="0">
              <a:solidFill>
                <a:srgbClr val="00B050"/>
              </a:solidFill>
              <a:latin typeface="Nunito Black" pitchFamily="2" charset="0"/>
            </a:endParaRPr>
          </a:p>
        </p:txBody>
      </p:sp>
      <p:pic>
        <p:nvPicPr>
          <p:cNvPr id="3" name="Picture 2"/>
          <p:cNvPicPr>
            <a:picLocks noChangeAspect="1"/>
          </p:cNvPicPr>
          <p:nvPr/>
        </p:nvPicPr>
        <p:blipFill>
          <a:blip r:embed="rId5"/>
          <a:stretch>
            <a:fillRect/>
          </a:stretch>
        </p:blipFill>
        <p:spPr>
          <a:xfrm>
            <a:off x="106327" y="4960189"/>
            <a:ext cx="2360960" cy="1770220"/>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9892" b="100000" l="4078" r="99468"/>
                    </a14:imgEffect>
                  </a14:imgLayer>
                </a14:imgProps>
              </a:ext>
            </a:extLst>
          </a:blip>
          <a:stretch>
            <a:fillRect/>
          </a:stretch>
        </p:blipFill>
        <p:spPr>
          <a:xfrm>
            <a:off x="8876582" y="3057186"/>
            <a:ext cx="3202006" cy="36732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3" name="图片 2" descr="3ec4e4e06a09aaf30d412a85484ee088"/>
          <p:cNvPicPr>
            <a:picLocks noChangeAspect="1"/>
          </p:cNvPicPr>
          <p:nvPr/>
        </p:nvPicPr>
        <p:blipFill>
          <a:blip r:embed="rId4"/>
          <a:stretch>
            <a:fillRect/>
          </a:stretch>
        </p:blipFill>
        <p:spPr>
          <a:xfrm>
            <a:off x="2362467" y="782320"/>
            <a:ext cx="7459980" cy="7185660"/>
          </a:xfrm>
          <a:prstGeom prst="rect">
            <a:avLst/>
          </a:prstGeom>
        </p:spPr>
      </p:pic>
      <p:sp>
        <p:nvSpPr>
          <p:cNvPr id="4" name="TextBox 3">
            <a:extLst>
              <a:ext uri="{FF2B5EF4-FFF2-40B4-BE49-F238E27FC236}">
                <a16:creationId xmlns="" xmlns:a16="http://schemas.microsoft.com/office/drawing/2014/main" id="{0A4C81E6-1FEA-7716-965B-D67EAD038C05}"/>
              </a:ext>
            </a:extLst>
          </p:cNvPr>
          <p:cNvSpPr txBox="1"/>
          <p:nvPr/>
        </p:nvSpPr>
        <p:spPr>
          <a:xfrm>
            <a:off x="3339364" y="3318395"/>
            <a:ext cx="6216116" cy="1200329"/>
          </a:xfrm>
          <a:prstGeom prst="rect">
            <a:avLst/>
          </a:prstGeom>
          <a:noFill/>
        </p:spPr>
        <p:txBody>
          <a:bodyPr wrap="square" rtlCol="0">
            <a:spAutoFit/>
          </a:bodyPr>
          <a:lstStyle/>
          <a:p>
            <a:r>
              <a:rPr lang="en-US" sz="7200" b="1" dirty="0" err="1">
                <a:solidFill>
                  <a:srgbClr val="FF0000"/>
                </a:solidFill>
                <a:latin typeface="Sigmar One" panose="00000500000000000000" pitchFamily="2" charset="0"/>
              </a:rPr>
              <a:t>Khám</a:t>
            </a:r>
            <a:r>
              <a:rPr lang="en-US" sz="7200" b="1" dirty="0">
                <a:solidFill>
                  <a:srgbClr val="FF0000"/>
                </a:solidFill>
                <a:latin typeface="Sigmar One" panose="00000500000000000000" pitchFamily="2" charset="0"/>
              </a:rPr>
              <a:t> </a:t>
            </a:r>
            <a:r>
              <a:rPr lang="en-US" sz="7200" b="1" dirty="0" err="1">
                <a:solidFill>
                  <a:srgbClr val="FF0000"/>
                </a:solidFill>
                <a:latin typeface="Sigmar One" panose="00000500000000000000" pitchFamily="2" charset="0"/>
              </a:rPr>
              <a:t>phá</a:t>
            </a:r>
            <a:endParaRPr lang="en-US" sz="7200" b="1"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37045484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3" name="图片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3015" y="4730632"/>
            <a:ext cx="2421891" cy="2250440"/>
          </a:xfrm>
          <a:prstGeom prst="rect">
            <a:avLst/>
          </a:prstGeom>
        </p:spPr>
      </p:pic>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pic>
        <p:nvPicPr>
          <p:cNvPr id="4" name="Picture 3">
            <a:extLst>
              <a:ext uri="{FF2B5EF4-FFF2-40B4-BE49-F238E27FC236}">
                <a16:creationId xmlns="" xmlns:a16="http://schemas.microsoft.com/office/drawing/2014/main" id="{DD8560D2-41BE-0AEF-673E-C2FB7D21550B}"/>
              </a:ext>
            </a:extLst>
          </p:cNvPr>
          <p:cNvPicPr>
            <a:picLocks noChangeAspect="1"/>
          </p:cNvPicPr>
          <p:nvPr/>
        </p:nvPicPr>
        <p:blipFill rotWithShape="1">
          <a:blip r:embed="rId5"/>
          <a:srcRect r="89983"/>
          <a:stretch/>
        </p:blipFill>
        <p:spPr>
          <a:xfrm>
            <a:off x="254090" y="127591"/>
            <a:ext cx="772852" cy="1409700"/>
          </a:xfrm>
          <a:prstGeom prst="rect">
            <a:avLst/>
          </a:prstGeom>
        </p:spPr>
      </p:pic>
      <p:sp>
        <p:nvSpPr>
          <p:cNvPr id="9" name="TextBox 8">
            <a:extLst>
              <a:ext uri="{FF2B5EF4-FFF2-40B4-BE49-F238E27FC236}">
                <a16:creationId xmlns="" xmlns:a16="http://schemas.microsoft.com/office/drawing/2014/main" id="{D0A6161D-1B1F-D05A-BC64-BD4704258301}"/>
              </a:ext>
            </a:extLst>
          </p:cNvPr>
          <p:cNvSpPr txBox="1"/>
          <p:nvPr/>
        </p:nvSpPr>
        <p:spPr>
          <a:xfrm>
            <a:off x="1026941" y="357952"/>
            <a:ext cx="10325687" cy="1318310"/>
          </a:xfrm>
          <a:prstGeom prst="rect">
            <a:avLst/>
          </a:prstGeom>
          <a:noFill/>
        </p:spPr>
        <p:txBody>
          <a:bodyPr wrap="square">
            <a:spAutoFit/>
          </a:bodyPr>
          <a:lstStyle/>
          <a:p>
            <a:pPr algn="just">
              <a:spcAft>
                <a:spcPts val="80"/>
              </a:spcAft>
            </a:pPr>
            <a:r>
              <a:rPr lang="en-US" sz="2600" b="1" i="0" dirty="0">
                <a:solidFill>
                  <a:srgbClr val="0070C0"/>
                </a:solidFill>
                <a:effectLst/>
                <a:latin typeface="Nunito Black" pitchFamily="2" charset="0"/>
              </a:rPr>
              <a:t>1. </a:t>
            </a:r>
            <a:r>
              <a:rPr lang="vi-VN" sz="2600" b="1" i="0" dirty="0">
                <a:solidFill>
                  <a:srgbClr val="0070C0"/>
                </a:solidFill>
                <a:effectLst/>
                <a:latin typeface="Nunito Black" pitchFamily="2" charset="0"/>
              </a:rPr>
              <a:t>Quan sát các hình về họ hàng của Hoa và trả lời câu hỏi:</a:t>
            </a:r>
          </a:p>
          <a:p>
            <a:pPr algn="just">
              <a:spcAft>
                <a:spcPts val="80"/>
              </a:spcAft>
            </a:pPr>
            <a:r>
              <a:rPr lang="vi-VN" sz="2600" b="1" i="0" dirty="0">
                <a:solidFill>
                  <a:srgbClr val="00B050"/>
                </a:solidFill>
                <a:effectLst/>
                <a:latin typeface="Nunito Black" pitchFamily="2" charset="0"/>
              </a:rPr>
              <a:t>- Những người nào là họ hàng bên nội?</a:t>
            </a:r>
          </a:p>
          <a:p>
            <a:pPr algn="just">
              <a:spcAft>
                <a:spcPts val="80"/>
              </a:spcAft>
            </a:pPr>
            <a:r>
              <a:rPr lang="vi-VN" sz="2600" b="1" i="0" dirty="0">
                <a:solidFill>
                  <a:srgbClr val="00B050"/>
                </a:solidFill>
                <a:effectLst/>
                <a:latin typeface="Nunito Black" pitchFamily="2" charset="0"/>
              </a:rPr>
              <a:t>- Những người nào là họ hàng bên ngoại?</a:t>
            </a:r>
          </a:p>
        </p:txBody>
      </p:sp>
      <p:pic>
        <p:nvPicPr>
          <p:cNvPr id="7" name="Picture 6">
            <a:extLst>
              <a:ext uri="{FF2B5EF4-FFF2-40B4-BE49-F238E27FC236}">
                <a16:creationId xmlns="" xmlns:a16="http://schemas.microsoft.com/office/drawing/2014/main" id="{6B4146ED-422E-18A0-9A68-2882FF88DBDA}"/>
              </a:ext>
            </a:extLst>
          </p:cNvPr>
          <p:cNvPicPr>
            <a:picLocks noChangeAspect="1"/>
          </p:cNvPicPr>
          <p:nvPr/>
        </p:nvPicPr>
        <p:blipFill>
          <a:blip r:embed="rId6"/>
          <a:stretch>
            <a:fillRect/>
          </a:stretch>
        </p:blipFill>
        <p:spPr>
          <a:xfrm>
            <a:off x="804672" y="1767652"/>
            <a:ext cx="9606480" cy="3498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 xmlns:a16="http://schemas.microsoft.com/office/drawing/2014/main" id="{FD7CEEB5-1634-FF28-1B9F-4FE281C27231}"/>
              </a:ext>
            </a:extLst>
          </p:cNvPr>
          <p:cNvSpPr txBox="1"/>
          <p:nvPr/>
        </p:nvSpPr>
        <p:spPr>
          <a:xfrm>
            <a:off x="1444884" y="5358040"/>
            <a:ext cx="3563347" cy="584775"/>
          </a:xfrm>
          <a:prstGeom prst="rect">
            <a:avLst/>
          </a:prstGeom>
          <a:solidFill>
            <a:srgbClr val="FFFF00"/>
          </a:solidFill>
        </p:spPr>
        <p:txBody>
          <a:bodyPr wrap="square">
            <a:spAutoFit/>
          </a:bodyPr>
          <a:lstStyle/>
          <a:p>
            <a:r>
              <a:rPr lang="en-US" sz="3200" b="1" i="0" dirty="0" err="1">
                <a:solidFill>
                  <a:srgbClr val="FF3300"/>
                </a:solidFill>
                <a:effectLst/>
                <a:latin typeface="Nunito Black" pitchFamily="2" charset="0"/>
              </a:rPr>
              <a:t>Họ</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hàng</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bên</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nội</a:t>
            </a:r>
            <a:endParaRPr lang="en-US" sz="3200" b="1" dirty="0">
              <a:solidFill>
                <a:srgbClr val="FF3300"/>
              </a:solidFill>
              <a:latin typeface="Nunito Black" pitchFamily="2" charset="0"/>
            </a:endParaRPr>
          </a:p>
        </p:txBody>
      </p:sp>
      <p:sp>
        <p:nvSpPr>
          <p:cNvPr id="12" name="TextBox 11">
            <a:extLst>
              <a:ext uri="{FF2B5EF4-FFF2-40B4-BE49-F238E27FC236}">
                <a16:creationId xmlns="" xmlns:a16="http://schemas.microsoft.com/office/drawing/2014/main" id="{9784999D-AE2E-5665-1B3F-D4A540A996BA}"/>
              </a:ext>
            </a:extLst>
          </p:cNvPr>
          <p:cNvSpPr txBox="1"/>
          <p:nvPr/>
        </p:nvSpPr>
        <p:spPr>
          <a:xfrm>
            <a:off x="6092457" y="5348550"/>
            <a:ext cx="3943657" cy="584775"/>
          </a:xfrm>
          <a:prstGeom prst="rect">
            <a:avLst/>
          </a:prstGeom>
          <a:solidFill>
            <a:srgbClr val="FFFF00"/>
          </a:solidFill>
        </p:spPr>
        <p:txBody>
          <a:bodyPr wrap="square">
            <a:spAutoFit/>
          </a:bodyPr>
          <a:lstStyle/>
          <a:p>
            <a:r>
              <a:rPr lang="en-US" sz="3200" b="1" i="0" dirty="0" err="1">
                <a:solidFill>
                  <a:srgbClr val="FF3300"/>
                </a:solidFill>
                <a:effectLst/>
                <a:latin typeface="Nunito Black" pitchFamily="2" charset="0"/>
              </a:rPr>
              <a:t>Họ</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hàng</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bên</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ngoại</a:t>
            </a:r>
            <a:endParaRPr lang="en-US" sz="3200" b="1" dirty="0">
              <a:solidFill>
                <a:srgbClr val="FF3300"/>
              </a:solidFill>
              <a:latin typeface="Nunito Black"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Group 9">
            <a:extLst>
              <a:ext uri="{FF2B5EF4-FFF2-40B4-BE49-F238E27FC236}">
                <a16:creationId xmlns="" xmlns:a16="http://schemas.microsoft.com/office/drawing/2014/main" id="{375D1578-F794-2241-02F2-D492FAF6EDE0}"/>
              </a:ext>
            </a:extLst>
          </p:cNvPr>
          <p:cNvGrpSpPr>
            <a:grpSpLocks noChangeAspect="1"/>
          </p:cNvGrpSpPr>
          <p:nvPr/>
        </p:nvGrpSpPr>
        <p:grpSpPr>
          <a:xfrm>
            <a:off x="11132290" y="127591"/>
            <a:ext cx="946297" cy="946294"/>
            <a:chOff x="0" y="0"/>
            <a:chExt cx="6350000" cy="6349975"/>
          </a:xfrm>
        </p:grpSpPr>
        <p:sp>
          <p:nvSpPr>
            <p:cNvPr id="10" name="Freeform 10">
              <a:extLst>
                <a:ext uri="{FF2B5EF4-FFF2-40B4-BE49-F238E27FC236}">
                  <a16:creationId xmlns="" xmlns:a16="http://schemas.microsoft.com/office/drawing/2014/main" id="{28B98D87-5D5D-B70C-B2B3-CE0F628D71C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pic>
        <p:nvPicPr>
          <p:cNvPr id="4" name="Picture 3">
            <a:extLst>
              <a:ext uri="{FF2B5EF4-FFF2-40B4-BE49-F238E27FC236}">
                <a16:creationId xmlns="" xmlns:a16="http://schemas.microsoft.com/office/drawing/2014/main" id="{DD8560D2-41BE-0AEF-673E-C2FB7D21550B}"/>
              </a:ext>
            </a:extLst>
          </p:cNvPr>
          <p:cNvPicPr>
            <a:picLocks noChangeAspect="1"/>
          </p:cNvPicPr>
          <p:nvPr/>
        </p:nvPicPr>
        <p:blipFill rotWithShape="1">
          <a:blip r:embed="rId4"/>
          <a:srcRect r="89983"/>
          <a:stretch/>
        </p:blipFill>
        <p:spPr>
          <a:xfrm>
            <a:off x="254090" y="127591"/>
            <a:ext cx="772852" cy="1409700"/>
          </a:xfrm>
          <a:prstGeom prst="rect">
            <a:avLst/>
          </a:prstGeom>
        </p:spPr>
      </p:pic>
      <p:sp>
        <p:nvSpPr>
          <p:cNvPr id="9" name="TextBox 8">
            <a:extLst>
              <a:ext uri="{FF2B5EF4-FFF2-40B4-BE49-F238E27FC236}">
                <a16:creationId xmlns="" xmlns:a16="http://schemas.microsoft.com/office/drawing/2014/main" id="{D0A6161D-1B1F-D05A-BC64-BD4704258301}"/>
              </a:ext>
            </a:extLst>
          </p:cNvPr>
          <p:cNvSpPr txBox="1"/>
          <p:nvPr/>
        </p:nvSpPr>
        <p:spPr>
          <a:xfrm>
            <a:off x="1026941" y="357952"/>
            <a:ext cx="10325687" cy="1318310"/>
          </a:xfrm>
          <a:prstGeom prst="rect">
            <a:avLst/>
          </a:prstGeom>
          <a:noFill/>
        </p:spPr>
        <p:txBody>
          <a:bodyPr wrap="square">
            <a:spAutoFit/>
          </a:bodyPr>
          <a:lstStyle/>
          <a:p>
            <a:pPr algn="just">
              <a:spcAft>
                <a:spcPts val="80"/>
              </a:spcAft>
            </a:pPr>
            <a:r>
              <a:rPr lang="en-US" sz="2600" b="1" i="0" dirty="0">
                <a:solidFill>
                  <a:srgbClr val="0070C0"/>
                </a:solidFill>
                <a:effectLst/>
                <a:latin typeface="Nunito Black" pitchFamily="2" charset="0"/>
              </a:rPr>
              <a:t>1. </a:t>
            </a:r>
            <a:r>
              <a:rPr lang="vi-VN" sz="2600" b="1" i="0" dirty="0">
                <a:solidFill>
                  <a:srgbClr val="0070C0"/>
                </a:solidFill>
                <a:effectLst/>
                <a:latin typeface="Nunito Black" pitchFamily="2" charset="0"/>
              </a:rPr>
              <a:t>Quan sát các hình về họ hàng của Hoa và trả lời câu hỏi:</a:t>
            </a:r>
          </a:p>
          <a:p>
            <a:pPr algn="just">
              <a:spcAft>
                <a:spcPts val="80"/>
              </a:spcAft>
            </a:pPr>
            <a:r>
              <a:rPr lang="vi-VN" sz="2600" b="1" i="0" dirty="0">
                <a:solidFill>
                  <a:srgbClr val="00B050"/>
                </a:solidFill>
                <a:effectLst/>
                <a:latin typeface="Nunito Black" pitchFamily="2" charset="0"/>
              </a:rPr>
              <a:t>- Những người nào là họ hàng bên nội?</a:t>
            </a:r>
          </a:p>
          <a:p>
            <a:pPr algn="just">
              <a:spcAft>
                <a:spcPts val="80"/>
              </a:spcAft>
            </a:pPr>
            <a:r>
              <a:rPr lang="vi-VN" sz="2600" b="1" i="0" dirty="0">
                <a:solidFill>
                  <a:srgbClr val="00B050"/>
                </a:solidFill>
                <a:effectLst/>
                <a:latin typeface="Nunito Black" pitchFamily="2" charset="0"/>
              </a:rPr>
              <a:t>- Những người nào là họ hàng bên ngoại?</a:t>
            </a:r>
          </a:p>
        </p:txBody>
      </p:sp>
      <p:pic>
        <p:nvPicPr>
          <p:cNvPr id="5" name="Picture 4">
            <a:extLst>
              <a:ext uri="{FF2B5EF4-FFF2-40B4-BE49-F238E27FC236}">
                <a16:creationId xmlns="" xmlns:a16="http://schemas.microsoft.com/office/drawing/2014/main" id="{1A2278B8-91BC-4C5A-E74A-DEE4F104B45B}"/>
              </a:ext>
            </a:extLst>
          </p:cNvPr>
          <p:cNvPicPr>
            <a:picLocks noChangeAspect="1"/>
          </p:cNvPicPr>
          <p:nvPr/>
        </p:nvPicPr>
        <p:blipFill>
          <a:blip r:embed="rId5"/>
          <a:stretch>
            <a:fillRect/>
          </a:stretch>
        </p:blipFill>
        <p:spPr>
          <a:xfrm>
            <a:off x="905321" y="1799550"/>
            <a:ext cx="9896867" cy="3730126"/>
          </a:xfrm>
          <a:prstGeom prst="rect">
            <a:avLst/>
          </a:prstGeom>
        </p:spPr>
      </p:pic>
      <p:sp>
        <p:nvSpPr>
          <p:cNvPr id="13" name="TextBox 12">
            <a:extLst>
              <a:ext uri="{FF2B5EF4-FFF2-40B4-BE49-F238E27FC236}">
                <a16:creationId xmlns="" xmlns:a16="http://schemas.microsoft.com/office/drawing/2014/main" id="{FD7CEEB5-1634-FF28-1B9F-4FE281C27231}"/>
              </a:ext>
            </a:extLst>
          </p:cNvPr>
          <p:cNvSpPr txBox="1"/>
          <p:nvPr/>
        </p:nvSpPr>
        <p:spPr>
          <a:xfrm>
            <a:off x="1764924" y="5698303"/>
            <a:ext cx="3563347" cy="584775"/>
          </a:xfrm>
          <a:prstGeom prst="rect">
            <a:avLst/>
          </a:prstGeom>
          <a:solidFill>
            <a:srgbClr val="FFFF00"/>
          </a:solidFill>
        </p:spPr>
        <p:txBody>
          <a:bodyPr wrap="square">
            <a:spAutoFit/>
          </a:bodyPr>
          <a:lstStyle/>
          <a:p>
            <a:r>
              <a:rPr lang="en-US" sz="3200" b="1" i="0" dirty="0" err="1">
                <a:solidFill>
                  <a:srgbClr val="FF3300"/>
                </a:solidFill>
                <a:effectLst/>
                <a:latin typeface="Nunito Black" pitchFamily="2" charset="0"/>
              </a:rPr>
              <a:t>Họ</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hàng</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bên</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nội</a:t>
            </a:r>
            <a:endParaRPr lang="en-US" sz="3200" b="1" dirty="0">
              <a:solidFill>
                <a:srgbClr val="FF3300"/>
              </a:solidFill>
              <a:latin typeface="Nunito Black" pitchFamily="2" charset="0"/>
            </a:endParaRPr>
          </a:p>
        </p:txBody>
      </p:sp>
      <p:sp>
        <p:nvSpPr>
          <p:cNvPr id="14" name="TextBox 13">
            <a:extLst>
              <a:ext uri="{FF2B5EF4-FFF2-40B4-BE49-F238E27FC236}">
                <a16:creationId xmlns="" xmlns:a16="http://schemas.microsoft.com/office/drawing/2014/main" id="{FD7CEEB5-1634-FF28-1B9F-4FE281C27231}"/>
              </a:ext>
            </a:extLst>
          </p:cNvPr>
          <p:cNvSpPr txBox="1"/>
          <p:nvPr/>
        </p:nvSpPr>
        <p:spPr>
          <a:xfrm>
            <a:off x="6345281" y="5698303"/>
            <a:ext cx="3967644" cy="584775"/>
          </a:xfrm>
          <a:prstGeom prst="rect">
            <a:avLst/>
          </a:prstGeom>
          <a:solidFill>
            <a:srgbClr val="FFFF00"/>
          </a:solidFill>
        </p:spPr>
        <p:txBody>
          <a:bodyPr wrap="square">
            <a:spAutoFit/>
          </a:bodyPr>
          <a:lstStyle/>
          <a:p>
            <a:r>
              <a:rPr lang="en-US" sz="3200" b="1" i="0" dirty="0" err="1">
                <a:solidFill>
                  <a:srgbClr val="FF3300"/>
                </a:solidFill>
                <a:effectLst/>
                <a:latin typeface="Nunito Black" pitchFamily="2" charset="0"/>
              </a:rPr>
              <a:t>Họ</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hàng</a:t>
            </a:r>
            <a:r>
              <a:rPr lang="en-US" sz="3200" b="1" i="0" dirty="0">
                <a:solidFill>
                  <a:srgbClr val="FF3300"/>
                </a:solidFill>
                <a:effectLst/>
                <a:latin typeface="Nunito Black" pitchFamily="2" charset="0"/>
              </a:rPr>
              <a:t> </a:t>
            </a:r>
            <a:r>
              <a:rPr lang="en-US" sz="3200" b="1" i="0" dirty="0" err="1">
                <a:solidFill>
                  <a:srgbClr val="FF3300"/>
                </a:solidFill>
                <a:effectLst/>
                <a:latin typeface="Nunito Black" pitchFamily="2" charset="0"/>
              </a:rPr>
              <a:t>bên</a:t>
            </a:r>
            <a:r>
              <a:rPr lang="en-US" sz="3200" b="1" i="0" dirty="0">
                <a:solidFill>
                  <a:srgbClr val="FF3300"/>
                </a:solidFill>
                <a:effectLst/>
                <a:latin typeface="Nunito Black" pitchFamily="2" charset="0"/>
              </a:rPr>
              <a:t> </a:t>
            </a:r>
            <a:r>
              <a:rPr lang="en-US" sz="3200" b="1" i="0" dirty="0" err="1" smtClean="0">
                <a:solidFill>
                  <a:srgbClr val="FF3300"/>
                </a:solidFill>
                <a:effectLst/>
                <a:latin typeface="Nunito Black" pitchFamily="2" charset="0"/>
              </a:rPr>
              <a:t>ngọai</a:t>
            </a:r>
            <a:endParaRPr lang="en-US" sz="3200" b="1" dirty="0">
              <a:solidFill>
                <a:srgbClr val="FF3300"/>
              </a:solidFill>
              <a:latin typeface="Nunito Black" pitchFamily="2" charset="0"/>
            </a:endParaRPr>
          </a:p>
        </p:txBody>
      </p:sp>
      <p:pic>
        <p:nvPicPr>
          <p:cNvPr id="23" name="图片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90653" y="4683411"/>
            <a:ext cx="2385955" cy="2217048"/>
          </a:xfrm>
          <a:prstGeom prst="rect">
            <a:avLst/>
          </a:prstGeom>
        </p:spPr>
      </p:pic>
    </p:spTree>
    <p:extLst>
      <p:ext uri="{BB962C8B-B14F-4D97-AF65-F5344CB8AC3E}">
        <p14:creationId xmlns:p14="http://schemas.microsoft.com/office/powerpoint/2010/main" val="3829469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TextBox 4">
            <a:extLst>
              <a:ext uri="{FF2B5EF4-FFF2-40B4-BE49-F238E27FC236}">
                <a16:creationId xmlns="" xmlns:a16="http://schemas.microsoft.com/office/drawing/2014/main" id="{295332B0-8838-A788-02D5-C617064E5EEB}"/>
              </a:ext>
            </a:extLst>
          </p:cNvPr>
          <p:cNvSpPr txBox="1"/>
          <p:nvPr/>
        </p:nvSpPr>
        <p:spPr>
          <a:xfrm>
            <a:off x="386601" y="483562"/>
            <a:ext cx="11411712" cy="3970318"/>
          </a:xfrm>
          <a:custGeom>
            <a:avLst/>
            <a:gdLst>
              <a:gd name="connsiteX0" fmla="*/ 0 w 10457041"/>
              <a:gd name="connsiteY0" fmla="*/ 970498 h 5822871"/>
              <a:gd name="connsiteX1" fmla="*/ 970498 w 10457041"/>
              <a:gd name="connsiteY1" fmla="*/ 0 h 5822871"/>
              <a:gd name="connsiteX2" fmla="*/ 1540418 w 10457041"/>
              <a:gd name="connsiteY2" fmla="*/ 0 h 5822871"/>
              <a:gd name="connsiteX3" fmla="*/ 2280659 w 10457041"/>
              <a:gd name="connsiteY3" fmla="*/ 0 h 5822871"/>
              <a:gd name="connsiteX4" fmla="*/ 2765418 w 10457041"/>
              <a:gd name="connsiteY4" fmla="*/ 0 h 5822871"/>
              <a:gd name="connsiteX5" fmla="*/ 3505659 w 10457041"/>
              <a:gd name="connsiteY5" fmla="*/ 0 h 5822871"/>
              <a:gd name="connsiteX6" fmla="*/ 4331060 w 10457041"/>
              <a:gd name="connsiteY6" fmla="*/ 0 h 5822871"/>
              <a:gd name="connsiteX7" fmla="*/ 4900980 w 10457041"/>
              <a:gd name="connsiteY7" fmla="*/ 0 h 5822871"/>
              <a:gd name="connsiteX8" fmla="*/ 5300579 w 10457041"/>
              <a:gd name="connsiteY8" fmla="*/ 0 h 5822871"/>
              <a:gd name="connsiteX9" fmla="*/ 5700178 w 10457041"/>
              <a:gd name="connsiteY9" fmla="*/ 0 h 5822871"/>
              <a:gd name="connsiteX10" fmla="*/ 6099777 w 10457041"/>
              <a:gd name="connsiteY10" fmla="*/ 0 h 5822871"/>
              <a:gd name="connsiteX11" fmla="*/ 6499376 w 10457041"/>
              <a:gd name="connsiteY11" fmla="*/ 0 h 5822871"/>
              <a:gd name="connsiteX12" fmla="*/ 6984136 w 10457041"/>
              <a:gd name="connsiteY12" fmla="*/ 0 h 5822871"/>
              <a:gd name="connsiteX13" fmla="*/ 7639216 w 10457041"/>
              <a:gd name="connsiteY13" fmla="*/ 0 h 5822871"/>
              <a:gd name="connsiteX14" fmla="*/ 8464618 w 10457041"/>
              <a:gd name="connsiteY14" fmla="*/ 0 h 5822871"/>
              <a:gd name="connsiteX15" fmla="*/ 9486543 w 10457041"/>
              <a:gd name="connsiteY15" fmla="*/ 0 h 5822871"/>
              <a:gd name="connsiteX16" fmla="*/ 10457041 w 10457041"/>
              <a:gd name="connsiteY16" fmla="*/ 970498 h 5822871"/>
              <a:gd name="connsiteX17" fmla="*/ 10457041 w 10457041"/>
              <a:gd name="connsiteY17" fmla="*/ 1656296 h 5822871"/>
              <a:gd name="connsiteX18" fmla="*/ 10457041 w 10457041"/>
              <a:gd name="connsiteY18" fmla="*/ 2264456 h 5822871"/>
              <a:gd name="connsiteX19" fmla="*/ 10457041 w 10457041"/>
              <a:gd name="connsiteY19" fmla="*/ 2872617 h 5822871"/>
              <a:gd name="connsiteX20" fmla="*/ 10457041 w 10457041"/>
              <a:gd name="connsiteY20" fmla="*/ 3441958 h 5822871"/>
              <a:gd name="connsiteX21" fmla="*/ 10457041 w 10457041"/>
              <a:gd name="connsiteY21" fmla="*/ 4166575 h 5822871"/>
              <a:gd name="connsiteX22" fmla="*/ 10457041 w 10457041"/>
              <a:gd name="connsiteY22" fmla="*/ 4852373 h 5822871"/>
              <a:gd name="connsiteX23" fmla="*/ 9486543 w 10457041"/>
              <a:gd name="connsiteY23" fmla="*/ 5822871 h 5822871"/>
              <a:gd name="connsiteX24" fmla="*/ 8831463 w 10457041"/>
              <a:gd name="connsiteY24" fmla="*/ 5822871 h 5822871"/>
              <a:gd name="connsiteX25" fmla="*/ 8431864 w 10457041"/>
              <a:gd name="connsiteY25" fmla="*/ 5822871 h 5822871"/>
              <a:gd name="connsiteX26" fmla="*/ 7606462 w 10457041"/>
              <a:gd name="connsiteY26" fmla="*/ 5822871 h 5822871"/>
              <a:gd name="connsiteX27" fmla="*/ 7206863 w 10457041"/>
              <a:gd name="connsiteY27" fmla="*/ 5822871 h 5822871"/>
              <a:gd name="connsiteX28" fmla="*/ 6807264 w 10457041"/>
              <a:gd name="connsiteY28" fmla="*/ 5822871 h 5822871"/>
              <a:gd name="connsiteX29" fmla="*/ 6067023 w 10457041"/>
              <a:gd name="connsiteY29" fmla="*/ 5822871 h 5822871"/>
              <a:gd name="connsiteX30" fmla="*/ 5497103 w 10457041"/>
              <a:gd name="connsiteY30" fmla="*/ 5822871 h 5822871"/>
              <a:gd name="connsiteX31" fmla="*/ 4671702 w 10457041"/>
              <a:gd name="connsiteY31" fmla="*/ 5822871 h 5822871"/>
              <a:gd name="connsiteX32" fmla="*/ 4272103 w 10457041"/>
              <a:gd name="connsiteY32" fmla="*/ 5822871 h 5822871"/>
              <a:gd name="connsiteX33" fmla="*/ 3787344 w 10457041"/>
              <a:gd name="connsiteY33" fmla="*/ 5822871 h 5822871"/>
              <a:gd name="connsiteX34" fmla="*/ 3132263 w 10457041"/>
              <a:gd name="connsiteY34" fmla="*/ 5822871 h 5822871"/>
              <a:gd name="connsiteX35" fmla="*/ 2647504 w 10457041"/>
              <a:gd name="connsiteY35" fmla="*/ 5822871 h 5822871"/>
              <a:gd name="connsiteX36" fmla="*/ 2247905 w 10457041"/>
              <a:gd name="connsiteY36" fmla="*/ 5822871 h 5822871"/>
              <a:gd name="connsiteX37" fmla="*/ 1848306 w 10457041"/>
              <a:gd name="connsiteY37" fmla="*/ 5822871 h 5822871"/>
              <a:gd name="connsiteX38" fmla="*/ 970498 w 10457041"/>
              <a:gd name="connsiteY38" fmla="*/ 5822871 h 5822871"/>
              <a:gd name="connsiteX39" fmla="*/ 0 w 10457041"/>
              <a:gd name="connsiteY39" fmla="*/ 4852373 h 5822871"/>
              <a:gd name="connsiteX40" fmla="*/ 0 w 10457041"/>
              <a:gd name="connsiteY40" fmla="*/ 4127756 h 5822871"/>
              <a:gd name="connsiteX41" fmla="*/ 0 w 10457041"/>
              <a:gd name="connsiteY41" fmla="*/ 3519596 h 5822871"/>
              <a:gd name="connsiteX42" fmla="*/ 0 w 10457041"/>
              <a:gd name="connsiteY42" fmla="*/ 2911436 h 5822871"/>
              <a:gd name="connsiteX43" fmla="*/ 0 w 10457041"/>
              <a:gd name="connsiteY43" fmla="*/ 2303275 h 5822871"/>
              <a:gd name="connsiteX44" fmla="*/ 0 w 10457041"/>
              <a:gd name="connsiteY44" fmla="*/ 1695115 h 5822871"/>
              <a:gd name="connsiteX45" fmla="*/ 0 w 10457041"/>
              <a:gd name="connsiteY45" fmla="*/ 970498 h 582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57041" h="5822871" fill="none" extrusionOk="0">
                <a:moveTo>
                  <a:pt x="0" y="970498"/>
                </a:moveTo>
                <a:cubicBezTo>
                  <a:pt x="-31530" y="446938"/>
                  <a:pt x="426600" y="-34867"/>
                  <a:pt x="970498" y="0"/>
                </a:cubicBezTo>
                <a:cubicBezTo>
                  <a:pt x="1187510" y="-23783"/>
                  <a:pt x="1278353" y="8133"/>
                  <a:pt x="1540418" y="0"/>
                </a:cubicBezTo>
                <a:cubicBezTo>
                  <a:pt x="1802483" y="-8133"/>
                  <a:pt x="1953566" y="-15040"/>
                  <a:pt x="2280659" y="0"/>
                </a:cubicBezTo>
                <a:cubicBezTo>
                  <a:pt x="2607752" y="15040"/>
                  <a:pt x="2530804" y="22734"/>
                  <a:pt x="2765418" y="0"/>
                </a:cubicBezTo>
                <a:cubicBezTo>
                  <a:pt x="3000032" y="-22734"/>
                  <a:pt x="3294540" y="-27003"/>
                  <a:pt x="3505659" y="0"/>
                </a:cubicBezTo>
                <a:cubicBezTo>
                  <a:pt x="3716778" y="27003"/>
                  <a:pt x="4109670" y="-25655"/>
                  <a:pt x="4331060" y="0"/>
                </a:cubicBezTo>
                <a:cubicBezTo>
                  <a:pt x="4552450" y="25655"/>
                  <a:pt x="4659347" y="-21092"/>
                  <a:pt x="4900980" y="0"/>
                </a:cubicBezTo>
                <a:cubicBezTo>
                  <a:pt x="5142613" y="21092"/>
                  <a:pt x="5168823" y="16661"/>
                  <a:pt x="5300579" y="0"/>
                </a:cubicBezTo>
                <a:cubicBezTo>
                  <a:pt x="5432335" y="-16661"/>
                  <a:pt x="5502642" y="916"/>
                  <a:pt x="5700178" y="0"/>
                </a:cubicBezTo>
                <a:cubicBezTo>
                  <a:pt x="5897714" y="-916"/>
                  <a:pt x="5900943" y="8154"/>
                  <a:pt x="6099777" y="0"/>
                </a:cubicBezTo>
                <a:cubicBezTo>
                  <a:pt x="6298611" y="-8154"/>
                  <a:pt x="6320329" y="-16397"/>
                  <a:pt x="6499376" y="0"/>
                </a:cubicBezTo>
                <a:cubicBezTo>
                  <a:pt x="6678423" y="16397"/>
                  <a:pt x="6864766" y="-16737"/>
                  <a:pt x="6984136" y="0"/>
                </a:cubicBezTo>
                <a:cubicBezTo>
                  <a:pt x="7103506" y="16737"/>
                  <a:pt x="7457167" y="12871"/>
                  <a:pt x="7639216" y="0"/>
                </a:cubicBezTo>
                <a:cubicBezTo>
                  <a:pt x="7821265" y="-12871"/>
                  <a:pt x="8251461" y="-33860"/>
                  <a:pt x="8464618" y="0"/>
                </a:cubicBezTo>
                <a:cubicBezTo>
                  <a:pt x="8677775" y="33860"/>
                  <a:pt x="9162887" y="33117"/>
                  <a:pt x="9486543" y="0"/>
                </a:cubicBezTo>
                <a:cubicBezTo>
                  <a:pt x="9911834" y="-63779"/>
                  <a:pt x="10398364" y="445133"/>
                  <a:pt x="10457041" y="970498"/>
                </a:cubicBezTo>
                <a:cubicBezTo>
                  <a:pt x="10429210" y="1272770"/>
                  <a:pt x="10489394" y="1384800"/>
                  <a:pt x="10457041" y="1656296"/>
                </a:cubicBezTo>
                <a:cubicBezTo>
                  <a:pt x="10424688" y="1927792"/>
                  <a:pt x="10458193" y="2040887"/>
                  <a:pt x="10457041" y="2264456"/>
                </a:cubicBezTo>
                <a:cubicBezTo>
                  <a:pt x="10455889" y="2488025"/>
                  <a:pt x="10480847" y="2615184"/>
                  <a:pt x="10457041" y="2872617"/>
                </a:cubicBezTo>
                <a:cubicBezTo>
                  <a:pt x="10433235" y="3130050"/>
                  <a:pt x="10451098" y="3310413"/>
                  <a:pt x="10457041" y="3441958"/>
                </a:cubicBezTo>
                <a:cubicBezTo>
                  <a:pt x="10462984" y="3573503"/>
                  <a:pt x="10455581" y="3925378"/>
                  <a:pt x="10457041" y="4166575"/>
                </a:cubicBezTo>
                <a:cubicBezTo>
                  <a:pt x="10458501" y="4407772"/>
                  <a:pt x="10450875" y="4585459"/>
                  <a:pt x="10457041" y="4852373"/>
                </a:cubicBezTo>
                <a:cubicBezTo>
                  <a:pt x="10339081" y="5348593"/>
                  <a:pt x="9998262" y="5721143"/>
                  <a:pt x="9486543" y="5822871"/>
                </a:cubicBezTo>
                <a:cubicBezTo>
                  <a:pt x="9341612" y="5815716"/>
                  <a:pt x="9135268" y="5832920"/>
                  <a:pt x="8831463" y="5822871"/>
                </a:cubicBezTo>
                <a:cubicBezTo>
                  <a:pt x="8527658" y="5812822"/>
                  <a:pt x="8597026" y="5825023"/>
                  <a:pt x="8431864" y="5822871"/>
                </a:cubicBezTo>
                <a:cubicBezTo>
                  <a:pt x="8266702" y="5820719"/>
                  <a:pt x="7916547" y="5823905"/>
                  <a:pt x="7606462" y="5822871"/>
                </a:cubicBezTo>
                <a:cubicBezTo>
                  <a:pt x="7296377" y="5821837"/>
                  <a:pt x="7299149" y="5824661"/>
                  <a:pt x="7206863" y="5822871"/>
                </a:cubicBezTo>
                <a:cubicBezTo>
                  <a:pt x="7114577" y="5821081"/>
                  <a:pt x="6921340" y="5841449"/>
                  <a:pt x="6807264" y="5822871"/>
                </a:cubicBezTo>
                <a:cubicBezTo>
                  <a:pt x="6693188" y="5804293"/>
                  <a:pt x="6349116" y="5815104"/>
                  <a:pt x="6067023" y="5822871"/>
                </a:cubicBezTo>
                <a:cubicBezTo>
                  <a:pt x="5784930" y="5830638"/>
                  <a:pt x="5658515" y="5797475"/>
                  <a:pt x="5497103" y="5822871"/>
                </a:cubicBezTo>
                <a:cubicBezTo>
                  <a:pt x="5335691" y="5848267"/>
                  <a:pt x="5053341" y="5794154"/>
                  <a:pt x="4671702" y="5822871"/>
                </a:cubicBezTo>
                <a:cubicBezTo>
                  <a:pt x="4290063" y="5851588"/>
                  <a:pt x="4414524" y="5842212"/>
                  <a:pt x="4272103" y="5822871"/>
                </a:cubicBezTo>
                <a:cubicBezTo>
                  <a:pt x="4129682" y="5803530"/>
                  <a:pt x="3894220" y="5812299"/>
                  <a:pt x="3787344" y="5822871"/>
                </a:cubicBezTo>
                <a:cubicBezTo>
                  <a:pt x="3680468" y="5833443"/>
                  <a:pt x="3445191" y="5830874"/>
                  <a:pt x="3132263" y="5822871"/>
                </a:cubicBezTo>
                <a:cubicBezTo>
                  <a:pt x="2819335" y="5814868"/>
                  <a:pt x="2818847" y="5815434"/>
                  <a:pt x="2647504" y="5822871"/>
                </a:cubicBezTo>
                <a:cubicBezTo>
                  <a:pt x="2476161" y="5830308"/>
                  <a:pt x="2446916" y="5827518"/>
                  <a:pt x="2247905" y="5822871"/>
                </a:cubicBezTo>
                <a:cubicBezTo>
                  <a:pt x="2048894" y="5818224"/>
                  <a:pt x="2009177" y="5832472"/>
                  <a:pt x="1848306" y="5822871"/>
                </a:cubicBezTo>
                <a:cubicBezTo>
                  <a:pt x="1687435" y="5813270"/>
                  <a:pt x="1258949" y="5822542"/>
                  <a:pt x="970498" y="5822871"/>
                </a:cubicBezTo>
                <a:cubicBezTo>
                  <a:pt x="457928" y="5908672"/>
                  <a:pt x="-13443" y="5409533"/>
                  <a:pt x="0" y="4852373"/>
                </a:cubicBezTo>
                <a:cubicBezTo>
                  <a:pt x="20276" y="4495563"/>
                  <a:pt x="-11684" y="4382384"/>
                  <a:pt x="0" y="4127756"/>
                </a:cubicBezTo>
                <a:cubicBezTo>
                  <a:pt x="11684" y="3873128"/>
                  <a:pt x="-16917" y="3654346"/>
                  <a:pt x="0" y="3519596"/>
                </a:cubicBezTo>
                <a:cubicBezTo>
                  <a:pt x="16917" y="3384846"/>
                  <a:pt x="14192" y="3042527"/>
                  <a:pt x="0" y="2911436"/>
                </a:cubicBezTo>
                <a:cubicBezTo>
                  <a:pt x="-14192" y="2780345"/>
                  <a:pt x="5255" y="2604955"/>
                  <a:pt x="0" y="2303275"/>
                </a:cubicBezTo>
                <a:cubicBezTo>
                  <a:pt x="-5255" y="2001595"/>
                  <a:pt x="23969" y="1944945"/>
                  <a:pt x="0" y="1695115"/>
                </a:cubicBezTo>
                <a:cubicBezTo>
                  <a:pt x="-23969" y="1445285"/>
                  <a:pt x="-36089" y="1175094"/>
                  <a:pt x="0" y="970498"/>
                </a:cubicBezTo>
                <a:close/>
              </a:path>
              <a:path w="10457041" h="5822871" stroke="0" extrusionOk="0">
                <a:moveTo>
                  <a:pt x="0" y="970498"/>
                </a:moveTo>
                <a:cubicBezTo>
                  <a:pt x="57851" y="349361"/>
                  <a:pt x="557144" y="-36692"/>
                  <a:pt x="970498" y="0"/>
                </a:cubicBezTo>
                <a:cubicBezTo>
                  <a:pt x="1109754" y="6800"/>
                  <a:pt x="1281938" y="17488"/>
                  <a:pt x="1540418" y="0"/>
                </a:cubicBezTo>
                <a:cubicBezTo>
                  <a:pt x="1798898" y="-17488"/>
                  <a:pt x="1989812" y="26383"/>
                  <a:pt x="2110338" y="0"/>
                </a:cubicBezTo>
                <a:cubicBezTo>
                  <a:pt x="2230864" y="-26383"/>
                  <a:pt x="2626872" y="27114"/>
                  <a:pt x="2765418" y="0"/>
                </a:cubicBezTo>
                <a:cubicBezTo>
                  <a:pt x="2903964" y="-27114"/>
                  <a:pt x="3066031" y="466"/>
                  <a:pt x="3335338" y="0"/>
                </a:cubicBezTo>
                <a:cubicBezTo>
                  <a:pt x="3604645" y="-466"/>
                  <a:pt x="3761193" y="8167"/>
                  <a:pt x="4075579" y="0"/>
                </a:cubicBezTo>
                <a:cubicBezTo>
                  <a:pt x="4389965" y="-8167"/>
                  <a:pt x="4500485" y="-32914"/>
                  <a:pt x="4815820" y="0"/>
                </a:cubicBezTo>
                <a:cubicBezTo>
                  <a:pt x="5131155" y="32914"/>
                  <a:pt x="5217007" y="6369"/>
                  <a:pt x="5470900" y="0"/>
                </a:cubicBezTo>
                <a:cubicBezTo>
                  <a:pt x="5724793" y="-6369"/>
                  <a:pt x="5979733" y="-8506"/>
                  <a:pt x="6296302" y="0"/>
                </a:cubicBezTo>
                <a:cubicBezTo>
                  <a:pt x="6612871" y="8506"/>
                  <a:pt x="6595828" y="-765"/>
                  <a:pt x="6695901" y="0"/>
                </a:cubicBezTo>
                <a:cubicBezTo>
                  <a:pt x="6795974" y="765"/>
                  <a:pt x="7225392" y="-29454"/>
                  <a:pt x="7521302" y="0"/>
                </a:cubicBezTo>
                <a:cubicBezTo>
                  <a:pt x="7817212" y="29454"/>
                  <a:pt x="7803465" y="16685"/>
                  <a:pt x="7920901" y="0"/>
                </a:cubicBezTo>
                <a:cubicBezTo>
                  <a:pt x="8038337" y="-16685"/>
                  <a:pt x="8414574" y="-13814"/>
                  <a:pt x="8746302" y="0"/>
                </a:cubicBezTo>
                <a:cubicBezTo>
                  <a:pt x="9078030" y="13814"/>
                  <a:pt x="9154618" y="-24190"/>
                  <a:pt x="9486543" y="0"/>
                </a:cubicBezTo>
                <a:cubicBezTo>
                  <a:pt x="10052579" y="-29987"/>
                  <a:pt x="10471881" y="503086"/>
                  <a:pt x="10457041" y="970498"/>
                </a:cubicBezTo>
                <a:cubicBezTo>
                  <a:pt x="10449528" y="1152915"/>
                  <a:pt x="10450565" y="1411697"/>
                  <a:pt x="10457041" y="1695115"/>
                </a:cubicBezTo>
                <a:cubicBezTo>
                  <a:pt x="10463517" y="1978533"/>
                  <a:pt x="10462191" y="2076276"/>
                  <a:pt x="10457041" y="2264456"/>
                </a:cubicBezTo>
                <a:cubicBezTo>
                  <a:pt x="10451891" y="2452636"/>
                  <a:pt x="10454754" y="2594917"/>
                  <a:pt x="10457041" y="2833798"/>
                </a:cubicBezTo>
                <a:cubicBezTo>
                  <a:pt x="10459328" y="3072679"/>
                  <a:pt x="10444249" y="3118369"/>
                  <a:pt x="10457041" y="3364321"/>
                </a:cubicBezTo>
                <a:cubicBezTo>
                  <a:pt x="10469833" y="3610273"/>
                  <a:pt x="10431019" y="3786075"/>
                  <a:pt x="10457041" y="3894844"/>
                </a:cubicBezTo>
                <a:cubicBezTo>
                  <a:pt x="10483063" y="4003613"/>
                  <a:pt x="10470383" y="4626000"/>
                  <a:pt x="10457041" y="4852373"/>
                </a:cubicBezTo>
                <a:cubicBezTo>
                  <a:pt x="10545954" y="5378799"/>
                  <a:pt x="10037590" y="5735893"/>
                  <a:pt x="9486543" y="5822871"/>
                </a:cubicBezTo>
                <a:cubicBezTo>
                  <a:pt x="9282079" y="5827879"/>
                  <a:pt x="9231690" y="5816395"/>
                  <a:pt x="9001784" y="5822871"/>
                </a:cubicBezTo>
                <a:cubicBezTo>
                  <a:pt x="8771878" y="5829347"/>
                  <a:pt x="8656973" y="5839318"/>
                  <a:pt x="8346703" y="5822871"/>
                </a:cubicBezTo>
                <a:cubicBezTo>
                  <a:pt x="8036433" y="5806424"/>
                  <a:pt x="8140251" y="5818348"/>
                  <a:pt x="7947104" y="5822871"/>
                </a:cubicBezTo>
                <a:cubicBezTo>
                  <a:pt x="7753957" y="5827394"/>
                  <a:pt x="7457119" y="5808247"/>
                  <a:pt x="7206863" y="5822871"/>
                </a:cubicBezTo>
                <a:cubicBezTo>
                  <a:pt x="6956607" y="5837495"/>
                  <a:pt x="6549809" y="5824579"/>
                  <a:pt x="6381462" y="5822871"/>
                </a:cubicBezTo>
                <a:cubicBezTo>
                  <a:pt x="6213115" y="5821163"/>
                  <a:pt x="5948518" y="5827604"/>
                  <a:pt x="5641221" y="5822871"/>
                </a:cubicBezTo>
                <a:cubicBezTo>
                  <a:pt x="5333924" y="5818138"/>
                  <a:pt x="5115441" y="5840364"/>
                  <a:pt x="4815820" y="5822871"/>
                </a:cubicBezTo>
                <a:cubicBezTo>
                  <a:pt x="4516199" y="5805378"/>
                  <a:pt x="4179399" y="5851220"/>
                  <a:pt x="3990419" y="5822871"/>
                </a:cubicBezTo>
                <a:cubicBezTo>
                  <a:pt x="3801439" y="5794522"/>
                  <a:pt x="3637710" y="5831386"/>
                  <a:pt x="3505659" y="5822871"/>
                </a:cubicBezTo>
                <a:cubicBezTo>
                  <a:pt x="3373608" y="5814356"/>
                  <a:pt x="2869009" y="5842777"/>
                  <a:pt x="2680258" y="5822871"/>
                </a:cubicBezTo>
                <a:cubicBezTo>
                  <a:pt x="2491507" y="5802965"/>
                  <a:pt x="2129327" y="5851150"/>
                  <a:pt x="1854857" y="5822871"/>
                </a:cubicBezTo>
                <a:cubicBezTo>
                  <a:pt x="1580387" y="5794592"/>
                  <a:pt x="1337959" y="5838018"/>
                  <a:pt x="970498" y="5822871"/>
                </a:cubicBezTo>
                <a:cubicBezTo>
                  <a:pt x="454429" y="5942007"/>
                  <a:pt x="14084" y="5376843"/>
                  <a:pt x="0" y="4852373"/>
                </a:cubicBezTo>
                <a:cubicBezTo>
                  <a:pt x="-14654" y="4617205"/>
                  <a:pt x="3600" y="4409557"/>
                  <a:pt x="0" y="4244213"/>
                </a:cubicBezTo>
                <a:cubicBezTo>
                  <a:pt x="-3600" y="4078869"/>
                  <a:pt x="-3037" y="3927735"/>
                  <a:pt x="0" y="3713690"/>
                </a:cubicBezTo>
                <a:cubicBezTo>
                  <a:pt x="3037" y="3499645"/>
                  <a:pt x="-876" y="3389874"/>
                  <a:pt x="0" y="3144348"/>
                </a:cubicBezTo>
                <a:cubicBezTo>
                  <a:pt x="876" y="2898822"/>
                  <a:pt x="19647" y="2710710"/>
                  <a:pt x="0" y="2458550"/>
                </a:cubicBezTo>
                <a:cubicBezTo>
                  <a:pt x="-19647" y="2206390"/>
                  <a:pt x="10659" y="2104373"/>
                  <a:pt x="0" y="1889208"/>
                </a:cubicBezTo>
                <a:cubicBezTo>
                  <a:pt x="-10659" y="1674043"/>
                  <a:pt x="-16578" y="1172667"/>
                  <a:pt x="0" y="970498"/>
                </a:cubicBezTo>
                <a:close/>
              </a:path>
            </a:pathLst>
          </a:custGeom>
          <a:solidFill>
            <a:schemeClr val="accent4">
              <a:lumMod val="20000"/>
              <a:lumOff val="80000"/>
            </a:schemeClr>
          </a:solidFill>
          <a:ln w="19050">
            <a:solidFill>
              <a:schemeClr val="tx1"/>
            </a:solidFill>
            <a:extLst>
              <a:ext uri="{C807C97D-BFC1-408E-A445-0C87EB9F89A2}">
                <ask:lineSketchStyleProps xmlns="" xmlns:ask="http://schemas.microsoft.com/office/drawing/2018/sketchyshapes" sd="301474445">
                  <a:prstGeom prst="roundRect">
                    <a:avLst/>
                  </a:prstGeom>
                  <ask:type>
                    <ask:lineSketchFreehand/>
                  </ask:type>
                </ask:lineSketchStyleProps>
              </a:ext>
            </a:extLst>
          </a:ln>
        </p:spPr>
        <p:txBody>
          <a:bodyPr wrap="square" rtlCol="0">
            <a:spAutoFit/>
          </a:bodyPr>
          <a:lstStyle/>
          <a:p>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endParaRPr lang="en-US" sz="28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Họ</a:t>
            </a:r>
            <a:r>
              <a:rPr lang="en-US" sz="28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hàng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bên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nội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của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Hoa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ông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bà</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nội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của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Hoa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gia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đình</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anh</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trai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của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bố</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Hoa</a:t>
            </a:r>
            <a:r>
              <a:rPr lang="en-US" sz="28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Họ</a:t>
            </a:r>
            <a:r>
              <a:rPr lang="en-US" sz="28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hàng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bên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ngoại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của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Hoa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ông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bà</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ngoại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của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Hoa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gia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đình</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em</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gái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của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mẹ</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Hoa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algn="just"/>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Họ</a:t>
            </a:r>
            <a:r>
              <a:rPr lang="en-US" sz="28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hàng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là</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những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người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có</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mối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quan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hệ</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dựa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trên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huyết</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thống</a:t>
            </a:r>
            <a:r>
              <a:rPr lang="en-US" sz="28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Những</a:t>
            </a:r>
            <a:r>
              <a:rPr lang="en-US" sz="28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người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có</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mối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quan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hệ</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huyết</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thống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với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bố</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là</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họ</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hàng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bên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nội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với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mẹ</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là</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họ</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hàng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bên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ngoại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Những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người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trong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gia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đình</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của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người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có</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mối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quan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hệ</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huyết</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thống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với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bố</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là</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thành</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viên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trong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gia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đình</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thuộc</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họ</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hàng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bên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nội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Những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người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trong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gia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đình</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của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người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có</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mối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quan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hệ</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huyết</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thống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với</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mẹ</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là</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thành</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viên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trong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gia</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đình</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thuốc</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họ</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hàng</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bên</a:t>
            </a:r>
            <a:r>
              <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002060"/>
                </a:solidFill>
                <a:latin typeface="Open Sans" panose="020B0606030504020204" pitchFamily="34" charset="0"/>
                <a:ea typeface="Open Sans" panose="020B0606030504020204" pitchFamily="34" charset="0"/>
                <a:cs typeface="Open Sans" panose="020B0606030504020204" pitchFamily="34" charset="0"/>
              </a:rPr>
              <a:t>ngoại</a:t>
            </a:r>
            <a:r>
              <a:rPr lang="en-US" sz="28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a:t>
            </a:r>
          </a:p>
          <a:p>
            <a:pPr algn="just"/>
            <a:endParaRPr lang="en-US" sz="28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100000" l="0" r="99598">
                        <a14:foregroundMark x1="69014" y1="30470" x2="78773" y2="15542"/>
                        <a14:foregroundMark x1="98491" y1="94479" x2="98491" y2="94479"/>
                        <a14:foregroundMark x1="7445" y1="51125" x2="12072" y2="61145"/>
                      </a14:backgroundRemoval>
                    </a14:imgEffect>
                  </a14:imgLayer>
                </a14:imgProps>
              </a:ext>
            </a:extLst>
          </a:blip>
          <a:stretch>
            <a:fillRect/>
          </a:stretch>
        </p:blipFill>
        <p:spPr>
          <a:xfrm>
            <a:off x="2587752" y="3986784"/>
            <a:ext cx="6704032" cy="2743625"/>
          </a:xfrm>
          <a:prstGeom prst="rect">
            <a:avLst/>
          </a:prstGeom>
        </p:spPr>
      </p:pic>
      <p:grpSp>
        <p:nvGrpSpPr>
          <p:cNvPr id="13" name="Group 9">
            <a:extLst>
              <a:ext uri="{FF2B5EF4-FFF2-40B4-BE49-F238E27FC236}">
                <a16:creationId xmlns="" xmlns:a16="http://schemas.microsoft.com/office/drawing/2014/main" id="{413DE2AF-A481-A6AE-BD5E-AE072CABED7D}"/>
              </a:ext>
            </a:extLst>
          </p:cNvPr>
          <p:cNvGrpSpPr>
            <a:grpSpLocks noChangeAspect="1"/>
          </p:cNvGrpSpPr>
          <p:nvPr/>
        </p:nvGrpSpPr>
        <p:grpSpPr>
          <a:xfrm>
            <a:off x="11132290" y="127591"/>
            <a:ext cx="946297" cy="946294"/>
            <a:chOff x="0" y="0"/>
            <a:chExt cx="6350000" cy="6349975"/>
          </a:xfrm>
        </p:grpSpPr>
        <p:sp>
          <p:nvSpPr>
            <p:cNvPr id="14" name="Freeform 10">
              <a:extLst>
                <a:ext uri="{FF2B5EF4-FFF2-40B4-BE49-F238E27FC236}">
                  <a16:creationId xmlns="" xmlns:a16="http://schemas.microsoft.com/office/drawing/2014/main" id="{39FDB44B-AC29-AFE1-99E2-5500828E580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pic>
        <p:nvPicPr>
          <p:cNvPr id="4" name="Picture 3"/>
          <p:cNvPicPr>
            <a:picLocks noChangeAspect="1"/>
          </p:cNvPicPr>
          <p:nvPr/>
        </p:nvPicPr>
        <p:blipFill>
          <a:blip r:embed="rId6"/>
          <a:stretch>
            <a:fillRect/>
          </a:stretch>
        </p:blipFill>
        <p:spPr>
          <a:xfrm>
            <a:off x="3539557" y="0"/>
            <a:ext cx="4699188" cy="11320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RATE_QUIZZES" val="0"/>
  <p:tag name="ISPRING_SCORM_PASSING_SCORE" val="0.000000"/>
  <p:tag name="ISPRING_ULTRA_SCORM_COURSE_ID" val="F5227563-2D2A-4A86-BDF5-6F7862AB6668"/>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G:\第十四批\614121"/>
  <p:tag name="ISPRING_PRESENTATION_TITLE" val="5a962cc57b967"/>
  <p:tag name="ISPRING_FIRST_PUBLISH" val="1"/>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1811</TotalTime>
  <Words>540</Words>
  <Application>Microsoft Office PowerPoint</Application>
  <PresentationFormat>Widescreen</PresentationFormat>
  <Paragraphs>124</Paragraphs>
  <Slides>32</Slides>
  <Notes>27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微软雅黑</vt:lpstr>
      <vt:lpstr>宋体</vt:lpstr>
      <vt:lpstr>Arial</vt:lpstr>
      <vt:lpstr>Calibri</vt:lpstr>
      <vt:lpstr>Gluten</vt:lpstr>
      <vt:lpstr>Nunito Black</vt:lpstr>
      <vt:lpstr>Open Sans</vt:lpstr>
      <vt:lpstr>Sigmar One</vt:lpstr>
      <vt:lpstr>汉仪跳跳体简</vt:lpstr>
      <vt:lpstr>https://www.freeppt7.com</vt:lpstr>
      <vt:lpstr>PowerPoint Presentation</vt:lpstr>
      <vt:lpstr>PowerPoint Presentation</vt:lpstr>
      <vt:lpstr>Khởi động</vt:lpstr>
      <vt:lpstr>Nghe bài hát  Ba ngọn nến lung linh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https:/www.freeppt7.com</cp:keywords>
  <dc:description>https://www.freeppt7.com</dc:description>
  <cp:lastModifiedBy>Admin</cp:lastModifiedBy>
  <cp:revision>166</cp:revision>
  <dcterms:created xsi:type="dcterms:W3CDTF">2017-08-03T09:01:00Z</dcterms:created>
  <dcterms:modified xsi:type="dcterms:W3CDTF">2022-07-24T02:30:09Z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