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4" r:id="rId6"/>
    <p:sldId id="261" r:id="rId7"/>
    <p:sldId id="264" r:id="rId8"/>
    <p:sldId id="286" r:id="rId9"/>
    <p:sldId id="265" r:id="rId10"/>
    <p:sldId id="287" r:id="rId11"/>
    <p:sldId id="289" r:id="rId12"/>
    <p:sldId id="266" r:id="rId13"/>
    <p:sldId id="290" r:id="rId14"/>
    <p:sldId id="267" r:id="rId15"/>
    <p:sldId id="268" r:id="rId16"/>
    <p:sldId id="269" r:id="rId17"/>
    <p:sldId id="270" r:id="rId18"/>
    <p:sldId id="271" r:id="rId19"/>
    <p:sldId id="288" r:id="rId20"/>
    <p:sldId id="280" r:id="rId21"/>
    <p:sldId id="281" r:id="rId22"/>
    <p:sldId id="282" r:id="rId23"/>
    <p:sldId id="283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FF6D-915B-45D5-BB30-F742DFFBD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995A2-F8F0-43AB-AE1E-368415DA5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BA692-A9F4-4A20-8C4E-FD8AA6DF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F6FB-4158-42D2-A022-D1E7B92443BF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8B464-4BE8-4455-91A4-135A5DA6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7650C-BCB3-46C9-8EE9-B0C92CE6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7D1-B853-456E-94EC-3A5B4997E9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14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7280-3EF2-4DE3-8239-4A1D5C94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1933A-6CAE-49B0-8C2A-5E2595AFB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1C505-C483-4853-B896-C124539F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F6FB-4158-42D2-A022-D1E7B92443BF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B70EA-175A-436C-86D4-046449BF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B7ABA-53BA-43F6-8E77-2D19155B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7D1-B853-456E-94EC-3A5B4997E9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67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F7365-2BA3-4720-835D-5969D31CD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08EC2-AB9B-4EE9-BA37-E910C61DF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D441F-13BA-46A7-9124-E4119792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F6FB-4158-42D2-A022-D1E7B92443BF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FADB-2CEA-4C54-901B-65353EDA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E044E-85DE-4AC8-95A7-CE4701AA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7D1-B853-456E-94EC-3A5B4997E9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48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5ACC-091D-45FF-B4E8-2370AB5F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ABE97-D4DB-48C6-BD60-1862A6497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4E94-EB95-439A-BD1C-126930A8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F6FB-4158-42D2-A022-D1E7B92443BF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34C31-DBC0-4A9C-9696-A260F8DE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7435C-E2F6-46EB-87D5-B85D613A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7D1-B853-456E-94EC-3A5B4997E9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27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1C8-5E17-47A1-8FB8-B294DEA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9ED8F-D372-428F-AA33-B549766A0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DAA2A-ED4C-41FE-B6D1-514E7CEA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F6FB-4158-42D2-A022-D1E7B92443BF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BDB5B-EB81-40BC-956E-A8CA4320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1EE88-972E-425A-B39F-D30F773A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7D1-B853-456E-94EC-3A5B4997E9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20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EF623-D06B-4A59-BB18-45995809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BE34-6031-4BEF-964D-1877739DC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2EAC1-AC96-4F35-9D15-58B904572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9B75D-4E7C-4BAC-A039-73EF9BF6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F6FB-4158-42D2-A022-D1E7B92443BF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E3524-D1DD-4FE5-9CB7-E7862EF9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BEF92-655B-4F3A-B074-470D9740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7D1-B853-456E-94EC-3A5B4997E9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230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91B8-0C23-4877-B097-28AAF95A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7BA5C-C64C-421C-BAE7-F32A8D625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6E17C-C5D8-4DD1-8ECC-3B0F8435E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582AD3-6FCD-4C6B-9956-C8AA59BBD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F38599-1B7F-4F67-8F62-85D808FC1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FBA25C-8849-4C89-A1E8-982C57D57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F6FB-4158-42D2-A022-D1E7B92443BF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94ED6-EABB-4599-AE52-8C16E853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03002-4C9D-4D6F-805A-392EA4FD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7D1-B853-456E-94EC-3A5B4997E9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736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4B02-A57F-4754-82A2-EF2372FE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9CF1F-E59E-4FE5-B584-5DE10590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F6FB-4158-42D2-A022-D1E7B92443BF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34D35-FD01-4C9E-8E8F-F1A2009DC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E271D-844F-4A03-A57B-A8FE542F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7D1-B853-456E-94EC-3A5B4997E9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404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EA648F-CBC1-4EC2-8712-E7DCCBF0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F6FB-4158-42D2-A022-D1E7B92443BF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0C788-6703-471A-A1EF-396D13EB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6256E-FC41-4338-9BC9-6AD500AD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7D1-B853-456E-94EC-3A5B4997E9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310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C409-FA85-41C8-9B65-32B7852A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CBD7F-CA4C-40AC-B27B-1BD445EFB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7B65F-C5E0-490B-8BCF-BCE8EB29E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AED14-ADF8-4589-ABC8-9C7869E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F6FB-4158-42D2-A022-D1E7B92443BF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0F172-36D9-4761-83C0-18748CC0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8EB02-B70E-4FB1-A9AF-765CA3B4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7D1-B853-456E-94EC-3A5B4997E9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588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19AE-39C8-403A-A240-FC8EF436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411B3-0A8B-4B6A-99B2-4C9850C96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8D407-8723-42AD-9694-648D5E297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CCF52-2843-4F5C-B172-7C01E455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F6FB-4158-42D2-A022-D1E7B92443BF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CA0F8-4768-40A5-80A9-18FD0000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F7B81-F622-4ABC-81B7-59440AC3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7D1-B853-456E-94EC-3A5B4997E9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290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A674B-B07A-4066-A499-30D4A144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E782F-49D4-45B0-A8CF-7C0C1B320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3DAD4-C012-4AF3-AF06-69AA7FBD7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EF6FB-4158-42D2-A022-D1E7B92443BF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0A343-0287-4CCE-8E48-5CFF13D71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CA8EA-EFD3-4734-BDA3-5FE09A870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E77D1-B853-456E-94EC-3A5B4997E9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99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2054" y="2211571"/>
            <a:ext cx="2964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220499" y="629264"/>
            <a:ext cx="5801115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6183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F493D7-BED8-4F6B-B27E-A9A624331B26}"/>
              </a:ext>
            </a:extLst>
          </p:cNvPr>
          <p:cNvGrpSpPr/>
          <p:nvPr/>
        </p:nvGrpSpPr>
        <p:grpSpPr>
          <a:xfrm>
            <a:off x="565912" y="87037"/>
            <a:ext cx="5205435" cy="971549"/>
            <a:chOff x="495299" y="451258"/>
            <a:chExt cx="3904076" cy="728662"/>
          </a:xfrm>
        </p:grpSpPr>
        <p:pic>
          <p:nvPicPr>
            <p:cNvPr id="3" name="Picture 2" descr="20210409090849_wm_shs-tieng-viet-2-tap-1">
              <a:extLst>
                <a:ext uri="{FF2B5EF4-FFF2-40B4-BE49-F238E27FC236}">
                  <a16:creationId xmlns:a16="http://schemas.microsoft.com/office/drawing/2014/main" id="{5DDF287C-2081-4D46-B050-C7F408DCFD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AABA04-7554-4244-8FC3-F17F7A233C51}"/>
                </a:ext>
              </a:extLst>
            </p:cNvPr>
            <p:cNvSpPr txBox="1"/>
            <p:nvPr/>
          </p:nvSpPr>
          <p:spPr>
            <a:xfrm>
              <a:off x="869155" y="478669"/>
              <a:ext cx="3530220" cy="556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413535-235E-42C9-BCDA-84CA9091C821}"/>
              </a:ext>
            </a:extLst>
          </p:cNvPr>
          <p:cNvSpPr txBox="1"/>
          <p:nvPr/>
        </p:nvSpPr>
        <p:spPr>
          <a:xfrm>
            <a:off x="565912" y="1008392"/>
            <a:ext cx="11220704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137D3-AA64-49AD-8D8A-A5B6ECC1399B}"/>
              </a:ext>
            </a:extLst>
          </p:cNvPr>
          <p:cNvSpPr txBox="1"/>
          <p:nvPr/>
        </p:nvSpPr>
        <p:spPr>
          <a:xfrm>
            <a:off x="565912" y="2851692"/>
            <a:ext cx="11220704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056D8-77E4-45A2-A345-8F02BE025FA5}"/>
              </a:ext>
            </a:extLst>
          </p:cNvPr>
          <p:cNvSpPr txBox="1"/>
          <p:nvPr/>
        </p:nvSpPr>
        <p:spPr>
          <a:xfrm>
            <a:off x="565912" y="4691622"/>
            <a:ext cx="11220704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C1144-E24F-463F-BE46-D7275F07F10A}"/>
              </a:ext>
            </a:extLst>
          </p:cNvPr>
          <p:cNvSpPr txBox="1"/>
          <p:nvPr/>
        </p:nvSpPr>
        <p:spPr>
          <a:xfrm>
            <a:off x="565912" y="1786152"/>
            <a:ext cx="11220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A33EE-D2CD-4AEB-A7E0-DBCF3B1A63CC}"/>
              </a:ext>
            </a:extLst>
          </p:cNvPr>
          <p:cNvSpPr txBox="1"/>
          <p:nvPr/>
        </p:nvSpPr>
        <p:spPr>
          <a:xfrm>
            <a:off x="565912" y="3640555"/>
            <a:ext cx="11220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A3EC9D-580D-4453-82E7-C925ED9C3082}"/>
              </a:ext>
            </a:extLst>
          </p:cNvPr>
          <p:cNvSpPr txBox="1"/>
          <p:nvPr/>
        </p:nvSpPr>
        <p:spPr>
          <a:xfrm>
            <a:off x="565912" y="5494958"/>
            <a:ext cx="11220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9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7" grpId="0" uiExpand="1" build="p"/>
      <p:bldP spid="8" grpId="0" uiExpand="1" build="p"/>
      <p:bldP spid="9" grpId="0" uiExpand="1" build="p"/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405857" y="-38972"/>
            <a:ext cx="2551327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36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6180" y="29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-216456"/>
            <a:ext cx="6180715" cy="11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 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0" y="799005"/>
            <a:ext cx="11866533" cy="622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UTM Avo" panose="02040603050506020204" pitchFamily="18" charset="0"/>
              </a:rPr>
              <a:t>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1467" i="1" dirty="0">
                <a:latin typeface="UTM Avo" panose="02040603050506020204" pitchFamily="18" charset="0"/>
              </a:rPr>
              <a:t>(</a:t>
            </a:r>
            <a:r>
              <a:rPr lang="en-US" sz="1467" i="1" dirty="0" err="1">
                <a:latin typeface="UTM Avo" panose="02040603050506020204" pitchFamily="18" charset="0"/>
              </a:rPr>
              <a:t>theo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Bách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khoa</a:t>
            </a:r>
            <a:r>
              <a:rPr lang="en-US" sz="1467" i="1" dirty="0">
                <a:latin typeface="UTM Avo" panose="02040603050506020204" pitchFamily="18" charset="0"/>
              </a:rPr>
              <a:t> tri </a:t>
            </a:r>
            <a:r>
              <a:rPr lang="en-US" sz="1467" i="1" dirty="0" err="1">
                <a:latin typeface="UTM Avo" panose="02040603050506020204" pitchFamily="18" charset="0"/>
              </a:rPr>
              <a:t>thức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về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khám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phá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thế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giới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cho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trẻ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em</a:t>
            </a:r>
            <a:r>
              <a:rPr lang="en-US" sz="1467" i="1" dirty="0">
                <a:latin typeface="UTM Avo" panose="02040603050506020204" pitchFamily="18" charset="0"/>
              </a:rPr>
              <a:t> – </a:t>
            </a:r>
            <a:r>
              <a:rPr lang="en-US" sz="1467" i="1" dirty="0" err="1">
                <a:latin typeface="UTM Avo" panose="02040603050506020204" pitchFamily="18" charset="0"/>
              </a:rPr>
              <a:t>Khủng</a:t>
            </a:r>
            <a:r>
              <a:rPr lang="en-US" sz="1467" i="1" dirty="0">
                <a:latin typeface="UTM Avo" panose="02040603050506020204" pitchFamily="18" charset="0"/>
              </a:rPr>
              <a:t> long)</a:t>
            </a:r>
            <a:endParaRPr lang="vi-VN" sz="1467" i="1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6" y="916363"/>
            <a:ext cx="406360" cy="398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2" y="1931742"/>
            <a:ext cx="384000" cy="38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3364439"/>
            <a:ext cx="384000" cy="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177329" y="5758325"/>
            <a:ext cx="457057" cy="5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6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642" y="21928"/>
            <a:ext cx="3612764" cy="1182971"/>
            <a:chOff x="549644" y="540772"/>
            <a:chExt cx="2709573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834233" y="589145"/>
              <a:ext cx="2424984" cy="556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7887" y="913430"/>
            <a:ext cx="1094440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3" b="52854"/>
          <a:stretch/>
        </p:blipFill>
        <p:spPr>
          <a:xfrm>
            <a:off x="7293227" y="1722534"/>
            <a:ext cx="2830720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50098" b="-390"/>
          <a:stretch/>
        </p:blipFill>
        <p:spPr>
          <a:xfrm>
            <a:off x="2034892" y="4047600"/>
            <a:ext cx="2832661" cy="2240385"/>
          </a:xfrm>
          <a:prstGeom prst="roundRect">
            <a:avLst>
              <a:gd name="adj" fmla="val 23104"/>
            </a:avLst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868" b="52854"/>
          <a:stretch/>
        </p:blipFill>
        <p:spPr>
          <a:xfrm>
            <a:off x="2021783" y="1691738"/>
            <a:ext cx="2845771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4" t="53244" r="444" b="-390"/>
          <a:stretch/>
        </p:blipFill>
        <p:spPr>
          <a:xfrm>
            <a:off x="7291286" y="4013360"/>
            <a:ext cx="2832661" cy="2240385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0974" y="2023908"/>
            <a:ext cx="13765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70632" y="2635047"/>
            <a:ext cx="1940232" cy="63417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55183" y="2362055"/>
            <a:ext cx="2903307" cy="19245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1801" y="2338089"/>
            <a:ext cx="2211180" cy="21642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85188" y="3983048"/>
            <a:ext cx="2573301" cy="49236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06836" y="4728810"/>
            <a:ext cx="1451653" cy="40381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01799" y="4642145"/>
            <a:ext cx="2694975" cy="28857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278" y="5425868"/>
            <a:ext cx="159121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01799" y="5256364"/>
            <a:ext cx="2093195" cy="1695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6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404A7F-6700-446B-B275-ECF53BAD95AA}"/>
              </a:ext>
            </a:extLst>
          </p:cNvPr>
          <p:cNvGrpSpPr/>
          <p:nvPr/>
        </p:nvGrpSpPr>
        <p:grpSpPr>
          <a:xfrm>
            <a:off x="335642" y="21928"/>
            <a:ext cx="3612764" cy="1182971"/>
            <a:chOff x="549644" y="540772"/>
            <a:chExt cx="2709573" cy="887228"/>
          </a:xfrm>
        </p:grpSpPr>
        <p:pic>
          <p:nvPicPr>
            <p:cNvPr id="3" name="Picture 2" descr="20210409090849_wm_shs-tieng-viet-2-tap-1">
              <a:extLst>
                <a:ext uri="{FF2B5EF4-FFF2-40B4-BE49-F238E27FC236}">
                  <a16:creationId xmlns:a16="http://schemas.microsoft.com/office/drawing/2014/main" id="{0A0B733A-7C01-4715-9B3F-3A7E3ED275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9B8A0D-8635-4BF8-9A43-01923765A23C}"/>
                </a:ext>
              </a:extLst>
            </p:cNvPr>
            <p:cNvSpPr txBox="1"/>
            <p:nvPr/>
          </p:nvSpPr>
          <p:spPr>
            <a:xfrm>
              <a:off x="834233" y="589145"/>
              <a:ext cx="2424984" cy="556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AED265-1E0B-44B6-B0DF-CA70DC29A170}"/>
              </a:ext>
            </a:extLst>
          </p:cNvPr>
          <p:cNvSpPr txBox="1"/>
          <p:nvPr/>
        </p:nvSpPr>
        <p:spPr>
          <a:xfrm>
            <a:off x="567887" y="913430"/>
            <a:ext cx="10944409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580783" y="619791"/>
            <a:ext cx="2617737" cy="923330"/>
            <a:chOff x="337445" y="617893"/>
            <a:chExt cx="1963303" cy="6924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7EA1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57522" y="727819"/>
            <a:ext cx="5568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 LONG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3241036" y="1915457"/>
            <a:ext cx="5874569" cy="442436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976290" y="3197099"/>
              <a:ext cx="2009748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5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70" y="4263521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33909" y="853854"/>
            <a:ext cx="6363108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77448" y="493935"/>
            <a:ext cx="834126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0120" y="2044770"/>
            <a:ext cx="1044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18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4229105" y="415087"/>
            <a:ext cx="7154436" cy="9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Các từ dễ viết sai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648208" y="1390253"/>
            <a:ext cx="64957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1" dirty="0">
                <a:latin typeface="+mj-lt"/>
              </a:rPr>
              <a:t>    - </a:t>
            </a:r>
            <a:r>
              <a:rPr lang="vi-VN" sz="4800" b="1" dirty="0">
                <a:latin typeface="+mj-lt"/>
              </a:rPr>
              <a:t>kh</a:t>
            </a:r>
            <a:r>
              <a:rPr lang="vi-VN" sz="4800" b="1" u="sng" dirty="0">
                <a:latin typeface="+mj-lt"/>
              </a:rPr>
              <a:t>ủng</a:t>
            </a:r>
            <a:r>
              <a:rPr lang="vi-VN" sz="4800" b="1" dirty="0">
                <a:latin typeface="+mj-lt"/>
              </a:rPr>
              <a:t> long</a:t>
            </a:r>
            <a:endParaRPr lang="vi-VN" sz="4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2501739" y="2197018"/>
            <a:ext cx="637440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1" dirty="0">
                <a:latin typeface="+mj-lt"/>
              </a:rPr>
              <a:t>     - </a:t>
            </a:r>
            <a:r>
              <a:rPr lang="vi-VN" sz="4800" b="1" dirty="0">
                <a:latin typeface="+mj-lt"/>
              </a:rPr>
              <a:t>kh</a:t>
            </a:r>
            <a:r>
              <a:rPr lang="vi-VN" sz="4800" b="1" u="sng" dirty="0">
                <a:latin typeface="+mj-lt"/>
              </a:rPr>
              <a:t>oẻ</a:t>
            </a:r>
            <a:r>
              <a:rPr lang="vi-VN" sz="4800" b="1" dirty="0">
                <a:latin typeface="+mj-lt"/>
              </a:rPr>
              <a:t> </a:t>
            </a:r>
            <a:r>
              <a:rPr lang="vi-VN" sz="5400" b="1" dirty="0"/>
              <a:t>  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2648207" y="3200341"/>
            <a:ext cx="7995683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1" dirty="0">
                <a:latin typeface="+mj-lt"/>
              </a:rPr>
              <a:t>     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1739" y="4155661"/>
            <a:ext cx="7031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     - </a:t>
            </a:r>
            <a:r>
              <a:rPr lang="vi-VN" sz="4800" b="1" u="sng" dirty="0">
                <a:latin typeface="+mj-lt"/>
              </a:rPr>
              <a:t>k</a:t>
            </a:r>
            <a:r>
              <a:rPr lang="vi-VN" sz="4800" b="1" dirty="0">
                <a:latin typeface="+mj-lt"/>
              </a:rPr>
              <a:t>iếm ăn     </a:t>
            </a:r>
            <a:endParaRPr lang="en-US" sz="48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8207" y="5020466"/>
            <a:ext cx="7031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endParaRPr lang="en-US" sz="4800" b="1" u="sng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8837" y="3397033"/>
            <a:ext cx="5717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6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0" grpId="0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745361"/>
            <a:ext cx="7154436" cy="9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latin typeface="+mj-lt"/>
              </a:rPr>
              <a:t>Học sinh viết bài vào vở ô li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9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VIẾT BÀI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082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7784" y="246296"/>
            <a:ext cx="11365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.</a:t>
            </a: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82238" y="1353321"/>
            <a:ext cx="842588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ounded Rectangle 3"/>
          <p:cNvSpPr/>
          <p:nvPr/>
        </p:nvSpPr>
        <p:spPr>
          <a:xfrm>
            <a:off x="3845815" y="2239525"/>
            <a:ext cx="916686" cy="4687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7206732" y="1264133"/>
            <a:ext cx="91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4600" y="2117914"/>
            <a:ext cx="85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2"/>
          <a:stretch/>
        </p:blipFill>
        <p:spPr>
          <a:xfrm>
            <a:off x="2602977" y="1187822"/>
            <a:ext cx="6240207" cy="15555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7854" y="-8326"/>
            <a:ext cx="11365992" cy="497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02808" y="4587069"/>
            <a:ext cx="1828803" cy="1495823"/>
            <a:chOff x="1523998" y="3450133"/>
            <a:chExt cx="1371602" cy="1121867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" t="18853" r="67574" b="7236"/>
            <a:stretch/>
          </p:blipFill>
          <p:spPr>
            <a:xfrm>
              <a:off x="1581149" y="3600450"/>
              <a:ext cx="1314451" cy="9715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523998" y="3450133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68675" y="4623376"/>
            <a:ext cx="1803404" cy="1459515"/>
            <a:chOff x="3073398" y="3477364"/>
            <a:chExt cx="1352553" cy="1094636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3" t="19819" r="34908" b="7236"/>
            <a:stretch/>
          </p:blipFill>
          <p:spPr>
            <a:xfrm>
              <a:off x="3143251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3073398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05895" y="4623376"/>
            <a:ext cx="1806652" cy="1459515"/>
            <a:chOff x="4601313" y="3477364"/>
            <a:chExt cx="1354989" cy="1094636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6" t="19819" r="2545" b="7236"/>
            <a:stretch/>
          </p:blipFill>
          <p:spPr>
            <a:xfrm>
              <a:off x="4673602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4601313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56026" y="2743391"/>
            <a:ext cx="173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hâu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8335" y="2732909"/>
            <a:ext cx="173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09227" y="2743391"/>
            <a:ext cx="173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6817" y="6175397"/>
            <a:ext cx="2040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6026" y="6175396"/>
            <a:ext cx="2040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5781" y="6175397"/>
            <a:ext cx="2040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9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93378" y="11230"/>
            <a:ext cx="2617737" cy="923330"/>
            <a:chOff x="337445" y="617893"/>
            <a:chExt cx="1963303" cy="6924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7EA1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26822" y="200418"/>
            <a:ext cx="5568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 LONG</a:t>
            </a:r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0773" y="1389846"/>
            <a:ext cx="11301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671564" y="3329162"/>
            <a:ext cx="10320436" cy="332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467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073313" y="556155"/>
            <a:ext cx="2617737" cy="923331"/>
            <a:chOff x="337445" y="617893"/>
            <a:chExt cx="1963303" cy="6924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400" kern="0" dirty="0">
                  <a:solidFill>
                    <a:srgbClr val="BAE5E4">
                      <a:lumMod val="2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400" kern="0" dirty="0">
                  <a:solidFill>
                    <a:srgbClr val="7EA1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56597" y="678530"/>
            <a:ext cx="5568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KHỦNG LONG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393637" y="1651910"/>
            <a:ext cx="9905672" cy="4424361"/>
            <a:chOff x="1057681" y="1264224"/>
            <a:chExt cx="5218693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057681" y="3158400"/>
              <a:ext cx="5218693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5400" b="1" kern="0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LUYỆN TỪ</a:t>
              </a:r>
              <a:r>
                <a:rPr lang="en-US" sz="5400" b="1" kern="0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VÀ</a:t>
              </a:r>
              <a:r>
                <a:rPr lang="vi-VN" sz="5400" b="1" kern="0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CÂU</a:t>
              </a:r>
              <a:endParaRPr lang="en-US" sz="5400" b="1" kern="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5400" b="1" kern="0" dirty="0">
                  <a:solidFill>
                    <a:srgbClr val="FFAB4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TIẾT 4</a:t>
              </a:r>
              <a:endParaRPr lang="en-US" sz="54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962" y="417318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927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9" y="850489"/>
            <a:ext cx="11204122" cy="5630619"/>
          </a:xfrm>
          <a:prstGeom prst="roundRect">
            <a:avLst>
              <a:gd name="adj" fmla="val 8499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42828" y="84842"/>
            <a:ext cx="1003324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ẩn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tranh</a:t>
            </a:r>
            <a:endParaRPr lang="vi-VN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1223" y="2519956"/>
            <a:ext cx="9909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Voi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3470" y="4152065"/>
            <a:ext cx="2550446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6186" y="5316586"/>
            <a:ext cx="204039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Gà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rừng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3814" y="1588462"/>
            <a:ext cx="331960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gõ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kiến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85145" y="2025671"/>
            <a:ext cx="99157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Khỉ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2895" y="4152065"/>
            <a:ext cx="258231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Kì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nhông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72168" y="802818"/>
            <a:ext cx="2427171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75563" y="802818"/>
            <a:ext cx="308008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2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7095" y="294511"/>
            <a:ext cx="1160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rừng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  <a:p>
            <a:pPr defTabSz="1219170">
              <a:buClr>
                <a:srgbClr val="000000"/>
              </a:buClr>
            </a:pP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vừa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3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33252" y="4713787"/>
            <a:ext cx="997573" cy="4981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voi</a:t>
            </a:r>
            <a:endParaRPr lang="en-US" sz="32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33254" y="2731944"/>
            <a:ext cx="997573" cy="4981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gà</a:t>
            </a:r>
            <a:endParaRPr lang="en-US" sz="32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33252" y="3392559"/>
            <a:ext cx="2408595" cy="4981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endParaRPr lang="en-US" sz="32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33253" y="4053173"/>
            <a:ext cx="2893443" cy="4981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gõ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kiến</a:t>
            </a:r>
            <a:endParaRPr lang="en-US" sz="32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33252" y="2049366"/>
            <a:ext cx="843020" cy="4981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khỉ</a:t>
            </a:r>
            <a:endParaRPr lang="en-US" sz="32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33251" y="5374403"/>
            <a:ext cx="2222911" cy="4981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kì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nhông</a:t>
            </a:r>
            <a:endParaRPr lang="en-US" sz="32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85671" y="4711158"/>
            <a:ext cx="4666481" cy="4981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huơ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vòi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phun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85671" y="2731944"/>
            <a:ext cx="4346690" cy="4981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gáy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mổ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,…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85671" y="3392559"/>
            <a:ext cx="4346690" cy="4981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múa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xòe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đuôi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,…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85671" y="4053173"/>
            <a:ext cx="4346690" cy="4981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bay,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đục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thân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5670" y="2073959"/>
            <a:ext cx="4185385" cy="4981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leo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đu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85671" y="5374403"/>
            <a:ext cx="4346690" cy="4981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bò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bắt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mồi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,…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1019175" y="848149"/>
            <a:ext cx="10645043" cy="186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558341" y="1427744"/>
            <a:ext cx="68300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67595" y="5934670"/>
            <a:ext cx="10919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Mẫu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+ </a:t>
            </a:r>
            <a:r>
              <a:rPr 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 ngữ chỉ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endParaRPr lang="vi-VN" sz="36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571055" y="2073959"/>
            <a:ext cx="3513147" cy="4981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Khỉ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leo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2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0624" y="571707"/>
            <a:ext cx="110141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3.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sz="36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than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thay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ô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vòi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rất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mèo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trèo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phi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nhanh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gió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con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múa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đẹp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quá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vi-VN" sz="36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413770" y="2447745"/>
            <a:ext cx="513947" cy="55060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14412" y="3293057"/>
            <a:ext cx="513947" cy="55060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0000"/>
                </a:solidFill>
                <a:latin typeface="Arial"/>
                <a:sym typeface="Arial"/>
              </a:rPr>
              <a:t>.</a:t>
            </a:r>
            <a:endParaRPr lang="en-US" sz="3200" b="1" kern="0" dirty="0">
              <a:solidFill>
                <a:srgbClr val="FF0000"/>
              </a:solidFill>
              <a:latin typeface="Arial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18121" y="4048882"/>
            <a:ext cx="513947" cy="55060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18120" y="4926719"/>
            <a:ext cx="513947" cy="55060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3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540024" y="570964"/>
            <a:ext cx="2976464" cy="923331"/>
            <a:chOff x="337445" y="617893"/>
            <a:chExt cx="1963303" cy="6924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7EA1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56597" y="678530"/>
            <a:ext cx="6331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 LONG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161289" y="1854426"/>
            <a:ext cx="8284464" cy="5107757"/>
            <a:chOff x="1417547" y="1264224"/>
            <a:chExt cx="4405927" cy="383081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814283" y="3255980"/>
              <a:ext cx="3592991" cy="183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rgbClr val="17479D"/>
                  </a:solidFill>
                  <a:latin typeface="+mj-lt"/>
                </a:rPr>
                <a:t>LUYỆN VIẾT ĐOẠN</a:t>
              </a:r>
              <a:endParaRPr lang="en-US" sz="5400" b="1" dirty="0">
                <a:solidFill>
                  <a:srgbClr val="17479D"/>
                </a:solidFill>
                <a:latin typeface="+mj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90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TIẾT 5 – 6</a:t>
              </a:r>
              <a:endParaRPr lang="en-US" sz="54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708" y="4146814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059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856" y="710109"/>
            <a:ext cx="1033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/>
        </p:blipFill>
        <p:spPr>
          <a:xfrm>
            <a:off x="2509957" y="1659466"/>
            <a:ext cx="3302000" cy="223520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2399" r="35110" b="8524"/>
          <a:stretch/>
        </p:blipFill>
        <p:spPr>
          <a:xfrm>
            <a:off x="6344537" y="1676400"/>
            <a:ext cx="3302000" cy="221826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2399" r="2023" b="8524"/>
          <a:stretch/>
        </p:blipFill>
        <p:spPr>
          <a:xfrm>
            <a:off x="4490337" y="4064000"/>
            <a:ext cx="3302000" cy="221826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38209" y="3245189"/>
            <a:ext cx="1409225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30375" y="3245189"/>
            <a:ext cx="1060925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0337" y="5649723"/>
            <a:ext cx="1409225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596" y="0"/>
            <a:ext cx="11280808" cy="644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48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910" y="303898"/>
            <a:ext cx="10792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  <a:p>
            <a:pPr marL="457189" lvl="1" indent="-457189"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marL="457189" lvl="1" indent="-457189"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9" t="12886"/>
          <a:stretch/>
        </p:blipFill>
        <p:spPr>
          <a:xfrm>
            <a:off x="966999" y="3173913"/>
            <a:ext cx="10525091" cy="2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307948" y="415742"/>
            <a:ext cx="2617737" cy="923331"/>
            <a:chOff x="337445" y="617893"/>
            <a:chExt cx="1963303" cy="6924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7EA1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09621" y="465000"/>
            <a:ext cx="5568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 LONG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3097845" y="1643469"/>
            <a:ext cx="5874569" cy="442436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959686" y="3139280"/>
              <a:ext cx="2009748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5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 – 2</a:t>
              </a:r>
              <a:endPara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5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405857" y="-38972"/>
            <a:ext cx="2551327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36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6180" y="29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-216456"/>
            <a:ext cx="6180715" cy="11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 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0" y="799005"/>
            <a:ext cx="11866533" cy="622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UTM Avo" panose="02040603050506020204" pitchFamily="18" charset="0"/>
              </a:rPr>
              <a:t>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1467" i="1" dirty="0">
                <a:latin typeface="UTM Avo" panose="02040603050506020204" pitchFamily="18" charset="0"/>
              </a:rPr>
              <a:t>(</a:t>
            </a:r>
            <a:r>
              <a:rPr lang="en-US" sz="1467" i="1" dirty="0" err="1">
                <a:latin typeface="UTM Avo" panose="02040603050506020204" pitchFamily="18" charset="0"/>
              </a:rPr>
              <a:t>theo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Bách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khoa</a:t>
            </a:r>
            <a:r>
              <a:rPr lang="en-US" sz="1467" i="1" dirty="0">
                <a:latin typeface="UTM Avo" panose="02040603050506020204" pitchFamily="18" charset="0"/>
              </a:rPr>
              <a:t> tri </a:t>
            </a:r>
            <a:r>
              <a:rPr lang="en-US" sz="1467" i="1" dirty="0" err="1">
                <a:latin typeface="UTM Avo" panose="02040603050506020204" pitchFamily="18" charset="0"/>
              </a:rPr>
              <a:t>thức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về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khám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phá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thế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giới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cho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trẻ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em</a:t>
            </a:r>
            <a:r>
              <a:rPr lang="en-US" sz="1467" i="1" dirty="0">
                <a:latin typeface="UTM Avo" panose="02040603050506020204" pitchFamily="18" charset="0"/>
              </a:rPr>
              <a:t> – </a:t>
            </a:r>
            <a:r>
              <a:rPr lang="en-US" sz="1467" i="1" dirty="0" err="1">
                <a:latin typeface="UTM Avo" panose="02040603050506020204" pitchFamily="18" charset="0"/>
              </a:rPr>
              <a:t>Khủng</a:t>
            </a:r>
            <a:r>
              <a:rPr lang="en-US" sz="1467" i="1" dirty="0">
                <a:latin typeface="UTM Avo" panose="02040603050506020204" pitchFamily="18" charset="0"/>
              </a:rPr>
              <a:t> long)</a:t>
            </a:r>
            <a:endParaRPr lang="vi-VN" sz="1467" i="1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6" y="916363"/>
            <a:ext cx="406360" cy="398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2" y="1931742"/>
            <a:ext cx="384000" cy="38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3364439"/>
            <a:ext cx="384000" cy="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177329" y="5758325"/>
            <a:ext cx="457057" cy="5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61329" y="72857"/>
            <a:ext cx="1935927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32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77329" y="98776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798960" y="110951"/>
            <a:ext cx="618071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 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9329" y="826030"/>
            <a:ext cx="11453342" cy="6305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UTM Avo" panose="02040603050506020204" pitchFamily="18" charset="0"/>
              </a:rPr>
              <a:t>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467" i="1" dirty="0">
                <a:latin typeface="UTM Avo" panose="02040603050506020204" pitchFamily="18" charset="0"/>
              </a:rPr>
              <a:t>(</a:t>
            </a:r>
            <a:r>
              <a:rPr lang="en-US" sz="1467" i="1" dirty="0" err="1">
                <a:latin typeface="UTM Avo" panose="02040603050506020204" pitchFamily="18" charset="0"/>
              </a:rPr>
              <a:t>theo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Bách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khoa</a:t>
            </a:r>
            <a:r>
              <a:rPr lang="en-US" sz="1467" i="1" dirty="0">
                <a:latin typeface="UTM Avo" panose="02040603050506020204" pitchFamily="18" charset="0"/>
              </a:rPr>
              <a:t> tri </a:t>
            </a:r>
            <a:r>
              <a:rPr lang="en-US" sz="1467" i="1" dirty="0" err="1">
                <a:latin typeface="UTM Avo" panose="02040603050506020204" pitchFamily="18" charset="0"/>
              </a:rPr>
              <a:t>thức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về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khám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phá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thế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giới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cho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trẻ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em</a:t>
            </a:r>
            <a:r>
              <a:rPr lang="en-US" sz="1467" i="1" dirty="0">
                <a:latin typeface="UTM Avo" panose="02040603050506020204" pitchFamily="18" charset="0"/>
              </a:rPr>
              <a:t> – </a:t>
            </a:r>
            <a:r>
              <a:rPr lang="en-US" sz="1467" i="1" dirty="0" err="1">
                <a:latin typeface="UTM Avo" panose="02040603050506020204" pitchFamily="18" charset="0"/>
              </a:rPr>
              <a:t>Khủng</a:t>
            </a:r>
            <a:r>
              <a:rPr lang="en-US" sz="1467" i="1" dirty="0">
                <a:latin typeface="UTM Avo" panose="02040603050506020204" pitchFamily="18" charset="0"/>
              </a:rPr>
              <a:t> long)</a:t>
            </a:r>
            <a:endParaRPr lang="vi-VN" sz="1467" i="1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4" y="960857"/>
            <a:ext cx="406360" cy="398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4" y="1929820"/>
            <a:ext cx="384000" cy="38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2" y="3395014"/>
            <a:ext cx="384000" cy="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06336" y="5780588"/>
            <a:ext cx="457057" cy="5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7588" y="92773"/>
            <a:ext cx="2276728" cy="866043"/>
            <a:chOff x="635794" y="366178"/>
            <a:chExt cx="1707546" cy="6495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93523" y="366178"/>
              <a:ext cx="1149817" cy="625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rgbClr val="17479D"/>
                  </a:solidFill>
                  <a:latin typeface="+mj-lt"/>
                </a:rPr>
                <a:t>ĐỌC</a:t>
              </a:r>
              <a:endParaRPr lang="en-US" sz="3600" b="1" dirty="0">
                <a:solidFill>
                  <a:srgbClr val="17479D"/>
                </a:solidFill>
                <a:latin typeface="+mj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430002" y="846515"/>
            <a:ext cx="715443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997511" y="1915301"/>
            <a:ext cx="10996221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</a:t>
            </a:r>
            <a:r>
              <a:rPr lang="en-US" sz="2400" dirty="0">
                <a:latin typeface="UTM Avo" panose="020406030505060202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8149701" y="2228300"/>
            <a:ext cx="133166" cy="429971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3593010" y="2228300"/>
            <a:ext cx="108978" cy="467730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087457" y="3573672"/>
            <a:ext cx="10906275" cy="1654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</a:t>
            </a:r>
            <a:r>
              <a:rPr lang="en-US" sz="2400" dirty="0">
                <a:latin typeface="UTM Avo" panose="020406030505060202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8843158" y="3852909"/>
            <a:ext cx="132166" cy="416385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38FAFA-092C-43DF-A37E-BC03FEDA8C27}"/>
              </a:ext>
            </a:extLst>
          </p:cNvPr>
          <p:cNvCxnSpPr>
            <a:cxnSpLocks/>
          </p:cNvCxnSpPr>
          <p:nvPr/>
        </p:nvCxnSpPr>
        <p:spPr>
          <a:xfrm flipH="1">
            <a:off x="7599285" y="2999029"/>
            <a:ext cx="133166" cy="429971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FE01A0-09F3-4AB5-8A99-B1421CFD811C}"/>
              </a:ext>
            </a:extLst>
          </p:cNvPr>
          <p:cNvCxnSpPr>
            <a:cxnSpLocks/>
          </p:cNvCxnSpPr>
          <p:nvPr/>
        </p:nvCxnSpPr>
        <p:spPr>
          <a:xfrm flipH="1">
            <a:off x="7648112" y="2999029"/>
            <a:ext cx="133166" cy="429971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49EE52-4121-4702-A9AE-EFB79398A5A7}"/>
              </a:ext>
            </a:extLst>
          </p:cNvPr>
          <p:cNvCxnSpPr>
            <a:cxnSpLocks/>
          </p:cNvCxnSpPr>
          <p:nvPr/>
        </p:nvCxnSpPr>
        <p:spPr>
          <a:xfrm flipH="1">
            <a:off x="2101688" y="4662795"/>
            <a:ext cx="132166" cy="416385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0B61F3-E1D9-4C4E-AF73-728E65593C5D}"/>
              </a:ext>
            </a:extLst>
          </p:cNvPr>
          <p:cNvCxnSpPr>
            <a:cxnSpLocks/>
          </p:cNvCxnSpPr>
          <p:nvPr/>
        </p:nvCxnSpPr>
        <p:spPr>
          <a:xfrm flipH="1">
            <a:off x="7398191" y="4662795"/>
            <a:ext cx="132166" cy="416385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17C367-233A-4902-B32B-85F480884271}"/>
              </a:ext>
            </a:extLst>
          </p:cNvPr>
          <p:cNvCxnSpPr>
            <a:cxnSpLocks/>
          </p:cNvCxnSpPr>
          <p:nvPr/>
        </p:nvCxnSpPr>
        <p:spPr>
          <a:xfrm flipH="1">
            <a:off x="7444672" y="4662795"/>
            <a:ext cx="132166" cy="416385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251702-D600-4BC9-81F8-D0D3C44032C1}"/>
              </a:ext>
            </a:extLst>
          </p:cNvPr>
          <p:cNvCxnSpPr>
            <a:cxnSpLocks/>
          </p:cNvCxnSpPr>
          <p:nvPr/>
        </p:nvCxnSpPr>
        <p:spPr>
          <a:xfrm flipH="1">
            <a:off x="2214875" y="2999029"/>
            <a:ext cx="108978" cy="467730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C18117-8EB7-4A43-9165-05D7C5E8A8F9}"/>
              </a:ext>
            </a:extLst>
          </p:cNvPr>
          <p:cNvCxnSpPr>
            <a:cxnSpLocks/>
          </p:cNvCxnSpPr>
          <p:nvPr/>
        </p:nvCxnSpPr>
        <p:spPr>
          <a:xfrm flipH="1">
            <a:off x="3701988" y="3821938"/>
            <a:ext cx="108978" cy="467730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9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4440" y="293951"/>
            <a:ext cx="2159575" cy="752065"/>
            <a:chOff x="635794" y="460493"/>
            <a:chExt cx="1619681" cy="56404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1" y="460493"/>
              <a:ext cx="1037374" cy="564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 dirty="0">
                  <a:solidFill>
                    <a:srgbClr val="17479D"/>
                  </a:solidFill>
                  <a:latin typeface="+mj-lt"/>
                </a:rPr>
                <a:t>ĐỌC</a:t>
              </a:r>
              <a:endParaRPr lang="en-US" sz="3200" b="1" dirty="0">
                <a:solidFill>
                  <a:srgbClr val="17479D"/>
                </a:solidFill>
                <a:latin typeface="+mj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650099" y="596488"/>
            <a:ext cx="7154436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Từ ngữ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80316" y="1357564"/>
            <a:ext cx="7995683" cy="1408847"/>
            <a:chOff x="-107763" y="890352"/>
            <a:chExt cx="5996762" cy="10566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-107763" y="890352"/>
              <a:ext cx="5996762" cy="1056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</a:rPr>
                <a:t>    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endParaRPr lang="vi-VN" sz="24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-107763" y="1174861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80316" y="3053885"/>
            <a:ext cx="9648926" cy="1408847"/>
            <a:chOff x="-107763" y="1965628"/>
            <a:chExt cx="7236695" cy="105663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-23911" y="1965628"/>
              <a:ext cx="7152843" cy="1056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</a:rPr>
                <a:t>    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mãnh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mức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endParaRPr lang="vi-VN" sz="24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-107763" y="2260030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13179" y="3863170"/>
            <a:ext cx="8074623" cy="1408847"/>
            <a:chOff x="-83116" y="2137847"/>
            <a:chExt cx="6055967" cy="105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-23911" y="2137847"/>
              <a:ext cx="5996762" cy="1056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</a:rPr>
                <a:t>    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tuyệt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hẳn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nòi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endParaRPr lang="vi-VN" sz="24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-83116" y="244131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80316" y="2166849"/>
            <a:ext cx="9448840" cy="1408847"/>
            <a:chOff x="-107763" y="1033665"/>
            <a:chExt cx="7086630" cy="10566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-94659" y="1033665"/>
              <a:ext cx="7073526" cy="1056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</a:rPr>
                <a:t>    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quất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đuôi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):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đuôi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đập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endParaRPr lang="vi-VN" sz="24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-107763" y="1318238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</p:grpSp>
    </p:spTree>
    <p:extLst>
      <p:ext uri="{BB962C8B-B14F-4D97-AF65-F5344CB8AC3E}">
        <p14:creationId xmlns:p14="http://schemas.microsoft.com/office/powerpoint/2010/main" val="287483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405857" y="-38972"/>
            <a:ext cx="2551327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36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6180" y="29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-216456"/>
            <a:ext cx="6180715" cy="11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 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0" y="799005"/>
            <a:ext cx="11866533" cy="622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UTM Avo" panose="02040603050506020204" pitchFamily="18" charset="0"/>
              </a:rPr>
              <a:t>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1467" i="1" dirty="0">
                <a:latin typeface="UTM Avo" panose="02040603050506020204" pitchFamily="18" charset="0"/>
              </a:rPr>
              <a:t>(</a:t>
            </a:r>
            <a:r>
              <a:rPr lang="en-US" sz="1467" i="1" dirty="0" err="1">
                <a:latin typeface="UTM Avo" panose="02040603050506020204" pitchFamily="18" charset="0"/>
              </a:rPr>
              <a:t>theo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Bách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khoa</a:t>
            </a:r>
            <a:r>
              <a:rPr lang="en-US" sz="1467" i="1" dirty="0">
                <a:latin typeface="UTM Avo" panose="02040603050506020204" pitchFamily="18" charset="0"/>
              </a:rPr>
              <a:t> tri </a:t>
            </a:r>
            <a:r>
              <a:rPr lang="en-US" sz="1467" i="1" dirty="0" err="1">
                <a:latin typeface="UTM Avo" panose="02040603050506020204" pitchFamily="18" charset="0"/>
              </a:rPr>
              <a:t>thức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về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khám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phá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thế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giới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cho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trẻ</a:t>
            </a:r>
            <a:r>
              <a:rPr lang="en-US" sz="1467" i="1" dirty="0">
                <a:latin typeface="UTM Avo" panose="02040603050506020204" pitchFamily="18" charset="0"/>
              </a:rPr>
              <a:t> </a:t>
            </a:r>
            <a:r>
              <a:rPr lang="en-US" sz="1467" i="1" dirty="0" err="1">
                <a:latin typeface="UTM Avo" panose="02040603050506020204" pitchFamily="18" charset="0"/>
              </a:rPr>
              <a:t>em</a:t>
            </a:r>
            <a:r>
              <a:rPr lang="en-US" sz="1467" i="1" dirty="0">
                <a:latin typeface="UTM Avo" panose="02040603050506020204" pitchFamily="18" charset="0"/>
              </a:rPr>
              <a:t> – </a:t>
            </a:r>
            <a:r>
              <a:rPr lang="en-US" sz="1467" i="1" dirty="0" err="1">
                <a:latin typeface="UTM Avo" panose="02040603050506020204" pitchFamily="18" charset="0"/>
              </a:rPr>
              <a:t>Khủng</a:t>
            </a:r>
            <a:r>
              <a:rPr lang="en-US" sz="1467" i="1" dirty="0">
                <a:latin typeface="UTM Avo" panose="02040603050506020204" pitchFamily="18" charset="0"/>
              </a:rPr>
              <a:t> long)</a:t>
            </a:r>
            <a:endParaRPr lang="vi-VN" sz="1467" i="1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6" y="916363"/>
            <a:ext cx="406360" cy="398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2" y="1931742"/>
            <a:ext cx="384000" cy="38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3364439"/>
            <a:ext cx="384000" cy="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177329" y="5758325"/>
            <a:ext cx="457057" cy="5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7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5912" y="87037"/>
            <a:ext cx="5205435" cy="971549"/>
            <a:chOff x="495299" y="451258"/>
            <a:chExt cx="3904076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869155" y="478669"/>
              <a:ext cx="3530220" cy="556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5912" y="1223622"/>
            <a:ext cx="11220704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0310" y="2606069"/>
            <a:ext cx="6059674" cy="7497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2192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0310" y="3984032"/>
            <a:ext cx="6059674" cy="7497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2192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86713" y="2606069"/>
            <a:ext cx="4089578" cy="7497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2192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69009" y="3949903"/>
            <a:ext cx="4089578" cy="7497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2192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 hung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7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1567</Words>
  <Application>Microsoft Office PowerPoint</Application>
  <PresentationFormat>Widescreen</PresentationFormat>
  <Paragraphs>162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25</cp:revision>
  <dcterms:created xsi:type="dcterms:W3CDTF">2022-02-20T04:40:05Z</dcterms:created>
  <dcterms:modified xsi:type="dcterms:W3CDTF">2023-02-14T03:59:52Z</dcterms:modified>
</cp:coreProperties>
</file>