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33"/>
  </p:notesMasterIdLst>
  <p:sldIdLst>
    <p:sldId id="322" r:id="rId3"/>
    <p:sldId id="320" r:id="rId4"/>
    <p:sldId id="340" r:id="rId5"/>
    <p:sldId id="364" r:id="rId6"/>
    <p:sldId id="365" r:id="rId7"/>
    <p:sldId id="325" r:id="rId8"/>
    <p:sldId id="323" r:id="rId9"/>
    <p:sldId id="371" r:id="rId10"/>
    <p:sldId id="327" r:id="rId11"/>
    <p:sldId id="328" r:id="rId12"/>
    <p:sldId id="373" r:id="rId13"/>
    <p:sldId id="330" r:id="rId14"/>
    <p:sldId id="374" r:id="rId15"/>
    <p:sldId id="341" r:id="rId16"/>
    <p:sldId id="333" r:id="rId17"/>
    <p:sldId id="334" r:id="rId18"/>
    <p:sldId id="335" r:id="rId19"/>
    <p:sldId id="336" r:id="rId20"/>
    <p:sldId id="360" r:id="rId21"/>
    <p:sldId id="353" r:id="rId22"/>
    <p:sldId id="368" r:id="rId23"/>
    <p:sldId id="342" r:id="rId24"/>
    <p:sldId id="344" r:id="rId25"/>
    <p:sldId id="354" r:id="rId26"/>
    <p:sldId id="375" r:id="rId27"/>
    <p:sldId id="316" r:id="rId28"/>
    <p:sldId id="343" r:id="rId29"/>
    <p:sldId id="317" r:id="rId30"/>
    <p:sldId id="355" r:id="rId31"/>
    <p:sldId id="332" r:id="rId32"/>
  </p:sldIdLst>
  <p:sldSz cx="6858000" cy="51435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Montserrat" charset="0"/>
      <p:regular r:id="rId38"/>
      <p:bold r:id="rId39"/>
      <p:italic r:id="rId40"/>
      <p:boldItalic r:id="rId41"/>
    </p:embeddedFont>
    <p:embeddedFont>
      <p:font typeface="Kalam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92"/>
    <p:restoredTop sz="91311"/>
  </p:normalViewPr>
  <p:slideViewPr>
    <p:cSldViewPr snapToGrid="0">
      <p:cViewPr>
        <p:scale>
          <a:sx n="104" d="100"/>
          <a:sy n="104" d="100"/>
        </p:scale>
        <p:origin x="-1794" y="-21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872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73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khung xanh </a:t>
            </a:r>
            <a:r>
              <a:rPr lang="x-none" dirty="0">
                <a:sym typeface="Wingdings" pitchFamily="2" charset="2"/>
              </a:rPr>
              <a:t></a:t>
            </a:r>
            <a:r>
              <a:rPr lang="x-none" dirty="0"/>
              <a:t> ghép thành câu.</a:t>
            </a:r>
          </a:p>
          <a:p>
            <a:r>
              <a:rPr lang="x-none" dirty="0"/>
              <a:t>Để các từ trở về vị trí cũ, GV ấn lại vào từ trong khung xanh.</a:t>
            </a:r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5.png"/><Relationship Id="rId18" Type="http://schemas.microsoft.com/office/2007/relationships/hdphoto" Target="../media/hdphoto15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24" Type="http://schemas.microsoft.com/office/2007/relationships/hdphoto" Target="../media/hdphoto18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microsoft.com/office/2007/relationships/hdphoto" Target="../media/hdphoto11.wdp"/><Relationship Id="rId19" Type="http://schemas.openxmlformats.org/officeDocument/2006/relationships/image" Target="../media/image38.png"/><Relationship Id="rId4" Type="http://schemas.microsoft.com/office/2007/relationships/hdphoto" Target="../media/hdphoto8.wdp"/><Relationship Id="rId9" Type="http://schemas.openxmlformats.org/officeDocument/2006/relationships/image" Target="../media/image33.png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7.png"/><Relationship Id="rId18" Type="http://schemas.microsoft.com/office/2007/relationships/hdphoto" Target="../media/hdphoto21.wdp"/><Relationship Id="rId26" Type="http://schemas.microsoft.com/office/2007/relationships/hdphoto" Target="../media/hdphoto17.wdp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7" Type="http://schemas.openxmlformats.org/officeDocument/2006/relationships/image" Target="../media/image32.png"/><Relationship Id="rId12" Type="http://schemas.microsoft.com/office/2007/relationships/hdphoto" Target="../media/hdphoto14.wdp"/><Relationship Id="rId17" Type="http://schemas.openxmlformats.org/officeDocument/2006/relationships/image" Target="../media/image4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microsoft.com/office/2007/relationships/hdphoto" Target="../media/hdphoto18.wdp"/><Relationship Id="rId20" Type="http://schemas.microsoft.com/office/2007/relationships/hdphoto" Target="../media/hdphoto11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0.wdp"/><Relationship Id="rId11" Type="http://schemas.openxmlformats.org/officeDocument/2006/relationships/image" Target="../media/image36.png"/><Relationship Id="rId24" Type="http://schemas.microsoft.com/office/2007/relationships/hdphoto" Target="../media/hdphoto16.wdp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38.png"/><Relationship Id="rId28" Type="http://schemas.microsoft.com/office/2007/relationships/hdphoto" Target="../media/hdphoto22.wdp"/><Relationship Id="rId10" Type="http://schemas.microsoft.com/office/2007/relationships/hdphoto" Target="../media/hdphoto13.wdp"/><Relationship Id="rId19" Type="http://schemas.openxmlformats.org/officeDocument/2006/relationships/image" Target="../media/image33.png"/><Relationship Id="rId4" Type="http://schemas.microsoft.com/office/2007/relationships/hdphoto" Target="../media/hdphoto19.wdp"/><Relationship Id="rId9" Type="http://schemas.openxmlformats.org/officeDocument/2006/relationships/image" Target="../media/image35.png"/><Relationship Id="rId14" Type="http://schemas.microsoft.com/office/2007/relationships/hdphoto" Target="../media/hdphoto15.wdp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3.png"/><Relationship Id="rId18" Type="http://schemas.microsoft.com/office/2007/relationships/hdphoto" Target="../media/hdphoto16.wdp"/><Relationship Id="rId26" Type="http://schemas.microsoft.com/office/2007/relationships/hdphoto" Target="../media/hdphoto19.wdp"/><Relationship Id="rId3" Type="http://schemas.openxmlformats.org/officeDocument/2006/relationships/image" Target="../media/image32.png"/><Relationship Id="rId21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microsoft.com/office/2007/relationships/hdphoto" Target="../media/hdphoto18.wdp"/><Relationship Id="rId17" Type="http://schemas.openxmlformats.org/officeDocument/2006/relationships/image" Target="../media/image38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microsoft.com/office/2007/relationships/hdphoto" Target="../media/hdphoto12.wdp"/><Relationship Id="rId20" Type="http://schemas.microsoft.com/office/2007/relationships/hdphoto" Target="../media/hdphoto17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3.wdp"/><Relationship Id="rId11" Type="http://schemas.openxmlformats.org/officeDocument/2006/relationships/image" Target="../media/image40.png"/><Relationship Id="rId24" Type="http://schemas.microsoft.com/office/2007/relationships/hdphoto" Target="../media/hdphoto21.wdp"/><Relationship Id="rId5" Type="http://schemas.openxmlformats.org/officeDocument/2006/relationships/image" Target="../media/image35.pn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28" Type="http://schemas.microsoft.com/office/2007/relationships/hdphoto" Target="../media/hdphoto22.wdp"/><Relationship Id="rId10" Type="http://schemas.microsoft.com/office/2007/relationships/hdphoto" Target="../media/hdphoto15.wdp"/><Relationship Id="rId19" Type="http://schemas.openxmlformats.org/officeDocument/2006/relationships/image" Target="../media/image39.png"/><Relationship Id="rId4" Type="http://schemas.microsoft.com/office/2007/relationships/hdphoto" Target="../media/hdphoto10.wdp"/><Relationship Id="rId9" Type="http://schemas.openxmlformats.org/officeDocument/2006/relationships/image" Target="../media/image37.png"/><Relationship Id="rId14" Type="http://schemas.microsoft.com/office/2007/relationships/hdphoto" Target="../media/hdphoto11.wdp"/><Relationship Id="rId22" Type="http://schemas.microsoft.com/office/2007/relationships/hdphoto" Target="../media/hdphoto20.wdp"/><Relationship Id="rId27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5" y="-15809"/>
            <a:ext cx="4506363" cy="5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1738264" y="2270732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 lúc chiều tối và đêm.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738264" y="1388159"/>
            <a:ext cx="4698750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Ở khổ thơ thứ ba, hình ảnh lũy tre được miê tả vào những lúc nào?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1019470" y="2953516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hình ảnh nào nhất trong bài thơ?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1019470" y="3428999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Hình ảnh em thích nhất là ……..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 sớm mai thức dậy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Lũy tre xanh rì rào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 tre cong gọng vó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Sao, sao treo đầy cánh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Xôn xao ngoài lũy tre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Mầm măng 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228037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976214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từ ngữ chỉ thời gian trong bài thơ.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3B41C7A-7567-224F-91A4-152A3E46EFE1}"/>
              </a:ext>
            </a:extLst>
          </p:cNvPr>
          <p:cNvGrpSpPr/>
          <p:nvPr/>
        </p:nvGrpSpPr>
        <p:grpSpPr>
          <a:xfrm>
            <a:off x="428439" y="1283082"/>
            <a:ext cx="6199296" cy="3669632"/>
            <a:chOff x="428439" y="1283082"/>
            <a:chExt cx="6199296" cy="3669632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136DFEB-D88A-5C41-B0DA-5B3D241A8EB5}"/>
                </a:ext>
              </a:extLst>
            </p:cNvPr>
            <p:cNvSpPr txBox="1"/>
            <p:nvPr/>
          </p:nvSpPr>
          <p:spPr>
            <a:xfrm>
              <a:off x="2338650" y="1283082"/>
              <a:ext cx="2068758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6D62A26-D8B9-0841-A722-E1EC1D663D65}"/>
                </a:ext>
              </a:extLst>
            </p:cNvPr>
            <p:cNvSpPr txBox="1"/>
            <p:nvPr/>
          </p:nvSpPr>
          <p:spPr>
            <a:xfrm>
              <a:off x="694105" y="1736989"/>
              <a:ext cx="2612362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DC16899-E136-7F40-A3B7-D091DA980283}"/>
                </a:ext>
              </a:extLst>
            </p:cNvPr>
            <p:cNvSpPr txBox="1"/>
            <p:nvPr/>
          </p:nvSpPr>
          <p:spPr>
            <a:xfrm>
              <a:off x="707418" y="3337338"/>
              <a:ext cx="2806855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A81C149-2D1B-A344-A769-91E781274207}"/>
                </a:ext>
              </a:extLst>
            </p:cNvPr>
            <p:cNvSpPr txBox="1"/>
            <p:nvPr/>
          </p:nvSpPr>
          <p:spPr>
            <a:xfrm>
              <a:off x="3820880" y="1920949"/>
              <a:ext cx="2806855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75EDF7E-76CC-9A44-85BE-0F9262553126}"/>
                </a:ext>
              </a:extLst>
            </p:cNvPr>
            <p:cNvSpPr txBox="1"/>
            <p:nvPr/>
          </p:nvSpPr>
          <p:spPr>
            <a:xfrm>
              <a:off x="3820880" y="3383054"/>
              <a:ext cx="2806855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Bỗng gà lên tiếng gáy 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Xôn xao ngoài lũy tre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Đêm chuyển dần về sáng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Mầm măng đợi nắng về.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9649F8E-932F-A240-AE47-1769E66C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39" y="2030851"/>
              <a:ext cx="304770" cy="288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1E670E7C-3B8A-5D45-9238-F15EC1F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1" y="3427590"/>
              <a:ext cx="288000" cy="28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971D6775-5D9A-E846-BCFB-A94F2B4BC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080" y="2021591"/>
              <a:ext cx="288000" cy="288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701E0386-8502-3343-A6A4-A2DB7E177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090" t="28446" r="16812" b="22809"/>
            <a:stretch/>
          </p:blipFill>
          <p:spPr>
            <a:xfrm>
              <a:off x="3577683" y="3383054"/>
              <a:ext cx="342793" cy="377072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6F54BCA-ED4F-D747-8ABE-A6F6A567012B}"/>
              </a:ext>
            </a:extLst>
          </p:cNvPr>
          <p:cNvCxnSpPr/>
          <p:nvPr/>
        </p:nvCxnSpPr>
        <p:spPr>
          <a:xfrm>
            <a:off x="1184399" y="2264326"/>
            <a:ext cx="741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81B7D4BE-FCD0-D845-9C0F-F84EB6B79424}"/>
              </a:ext>
            </a:extLst>
          </p:cNvPr>
          <p:cNvCxnSpPr/>
          <p:nvPr/>
        </p:nvCxnSpPr>
        <p:spPr>
          <a:xfrm>
            <a:off x="1431248" y="3697484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F4151A33-3F8F-2A40-AC0C-C51AD06CE661}"/>
              </a:ext>
            </a:extLst>
          </p:cNvPr>
          <p:cNvCxnSpPr/>
          <p:nvPr/>
        </p:nvCxnSpPr>
        <p:spPr>
          <a:xfrm>
            <a:off x="4363062" y="3226110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DF153BCB-3A76-5F48-A4FD-71B60628C5C7}"/>
              </a:ext>
            </a:extLst>
          </p:cNvPr>
          <p:cNvCxnSpPr/>
          <p:nvPr/>
        </p:nvCxnSpPr>
        <p:spPr>
          <a:xfrm>
            <a:off x="5773894" y="4374391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09868" y="433006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Tìm thêm những từ ngữ chỉ thời gian mà em biết.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EFE57F7C-F820-5845-B287-D56571B068AB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C1FD52B1-CFA1-0640-8847-F3A564072548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tháng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F4033CC-28A5-B647-B4DA-7D75314DC5AA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A45903A-93D9-3040-8904-5F231ECA9FA7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hôm qua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29899BB-8DA1-504F-98B0-B4E577FE0CEA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443071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805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217493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217493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217493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="" xmlns:a16="http://schemas.microsoft.com/office/drawing/2014/main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57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802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823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823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847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810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831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831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837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3806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3800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3800843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3824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89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89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9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789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03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2683489" y="1517159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4221658" y="1517159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uych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877D1ED-200D-2F49-B435-1CBA2F408414}"/>
              </a:ext>
            </a:extLst>
          </p:cNvPr>
          <p:cNvGrpSpPr/>
          <p:nvPr/>
        </p:nvGrpSpPr>
        <p:grpSpPr>
          <a:xfrm>
            <a:off x="540842" y="1313810"/>
            <a:ext cx="5791332" cy="3066224"/>
            <a:chOff x="540842" y="1313810"/>
            <a:chExt cx="5791332" cy="306622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5A67977-2A2B-2349-B4A4-A0CDC6EDA37C}"/>
                </a:ext>
              </a:extLst>
            </p:cNvPr>
            <p:cNvGrpSpPr/>
            <p:nvPr/>
          </p:nvGrpSpPr>
          <p:grpSpPr>
            <a:xfrm>
              <a:off x="540842" y="1313810"/>
              <a:ext cx="5791332" cy="3066224"/>
              <a:chOff x="540842" y="1313810"/>
              <a:chExt cx="5791332" cy="30662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540842" y="1313810"/>
                <a:ext cx="5791332" cy="3066224"/>
                <a:chOff x="-612210" y="1737369"/>
                <a:chExt cx="5791332" cy="3066224"/>
              </a:xfrm>
              <a:noFill/>
            </p:grpSpPr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F3A00893-BE8B-5B41-BEEC-11F2E7ED6F7E}"/>
                    </a:ext>
                  </a:extLst>
                </p:cNvPr>
                <p:cNvSpPr/>
                <p:nvPr/>
              </p:nvSpPr>
              <p:spPr>
                <a:xfrm>
                  <a:off x="-612210" y="1737369"/>
                  <a:ext cx="5791332" cy="3066224"/>
                </a:xfrm>
                <a:prstGeom prst="rect">
                  <a:avLst/>
                </a:prstGeom>
                <a:grpFill/>
                <a:ln w="19050">
                  <a:noFill/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5791332"/>
                            <a:gd name="connsiteY0" fmla="*/ 0 h 3066224"/>
                            <a:gd name="connsiteX1" fmla="*/ 5791332 w 5791332"/>
                            <a:gd name="connsiteY1" fmla="*/ 0 h 3066224"/>
                            <a:gd name="connsiteX2" fmla="*/ 5791332 w 5791332"/>
                            <a:gd name="connsiteY2" fmla="*/ 3066224 h 3066224"/>
                            <a:gd name="connsiteX3" fmla="*/ 0 w 5791332"/>
                            <a:gd name="connsiteY3" fmla="*/ 3066224 h 3066224"/>
                            <a:gd name="connsiteX4" fmla="*/ 0 w 5791332"/>
                            <a:gd name="connsiteY4" fmla="*/ 0 h 3066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91332" h="3066224" fill="none" extrusionOk="0">
                              <a:moveTo>
                                <a:pt x="0" y="0"/>
                              </a:moveTo>
                              <a:cubicBezTo>
                                <a:pt x="1443153" y="106216"/>
                                <a:pt x="3002411" y="-142119"/>
                                <a:pt x="5791332" y="0"/>
                              </a:cubicBezTo>
                              <a:cubicBezTo>
                                <a:pt x="5790821" y="1098859"/>
                                <a:pt x="5790562" y="1749720"/>
                                <a:pt x="5791332" y="3066224"/>
                              </a:cubicBezTo>
                              <a:cubicBezTo>
                                <a:pt x="3246532" y="3036996"/>
                                <a:pt x="653525" y="3050530"/>
                                <a:pt x="0" y="3066224"/>
                              </a:cubicBezTo>
                              <a:cubicBezTo>
                                <a:pt x="-56229" y="2395705"/>
                                <a:pt x="-65128" y="830806"/>
                                <a:pt x="0" y="0"/>
                              </a:cubicBezTo>
                              <a:close/>
                            </a:path>
                            <a:path w="5791332" h="3066224" stroke="0" extrusionOk="0">
                              <a:moveTo>
                                <a:pt x="0" y="0"/>
                              </a:moveTo>
                              <a:cubicBezTo>
                                <a:pt x="1722119" y="-71603"/>
                                <a:pt x="3698439" y="126493"/>
                                <a:pt x="5791332" y="0"/>
                              </a:cubicBezTo>
                              <a:cubicBezTo>
                                <a:pt x="5702142" y="854751"/>
                                <a:pt x="5947116" y="2644159"/>
                                <a:pt x="5791332" y="3066224"/>
                              </a:cubicBezTo>
                              <a:cubicBezTo>
                                <a:pt x="4169013" y="3111068"/>
                                <a:pt x="680256" y="2909337"/>
                                <a:pt x="0" y="3066224"/>
                              </a:cubicBezTo>
                              <a:cubicBezTo>
                                <a:pt x="-31925" y="2026275"/>
                                <a:pt x="67210" y="103509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 wrap="square" anchor="b">
                  <a:spAutoFit/>
                </a:bodyPr>
                <a:lstStyle/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Các bạn chạy h                 h                 trên sân bóng.</a:t>
                  </a:r>
                </a:p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Nhà trường tổ chức họp phụ h                vào chủ nhật.</a:t>
                  </a:r>
                </a:p>
                <a:p>
                  <a:pPr marL="342900" lvl="0" indent="-342900">
                    <a:lnSpc>
                      <a:spcPct val="200000"/>
                    </a:lnSpc>
                    <a:buFontTx/>
                    <a:buChar char="-"/>
                    <a:defRPr/>
                  </a:pPr>
                  <a:endParaRPr kumimoji="0" lang="vi-V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752784" y="2017031"/>
                  <a:ext cx="951860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3092990" y="2017031"/>
                  <a:ext cx="1007959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145536" y="1414272"/>
                <a:ext cx="97536" cy="1028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8F638DA8-E8F2-9349-A8DF-AB826ABA1AA3}"/>
                  </a:ext>
                </a:extLst>
              </p:cNvPr>
              <p:cNvSpPr/>
              <p:nvPr/>
            </p:nvSpPr>
            <p:spPr>
              <a:xfrm>
                <a:off x="4547616" y="20697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CF78107-D102-8040-B1AD-AF36BC32D894}"/>
                </a:ext>
              </a:extLst>
            </p:cNvPr>
            <p:cNvSpPr/>
            <p:nvPr/>
          </p:nvSpPr>
          <p:spPr>
            <a:xfrm>
              <a:off x="4588309" y="2815616"/>
              <a:ext cx="95186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4377537" y="2736662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=""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=""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25276" y="378487"/>
            <a:ext cx="462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418041" y="2420484"/>
            <a:ext cx="3861955" cy="2120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Cái gì mang dáng quê hương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Thân chia từng đốt, rợp đường em đi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Mầm non dành tặng thiếu nhi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Gắn trên huy hiện, em ghi tạc lòng?</a:t>
            </a:r>
          </a:p>
          <a:p>
            <a:pPr algn="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(Là cây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gì?)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=""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679001" y="4163711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tre</a:t>
            </a:r>
          </a:p>
        </p:txBody>
      </p:sp>
      <p:pic>
        <p:nvPicPr>
          <p:cNvPr id="3" name="Picture 2" descr="Transparent Bamboo Stick Png - Cartoon Bamboo, Png Download - kindpng">
            <a:extLst>
              <a:ext uri="{FF2B5EF4-FFF2-40B4-BE49-F238E27FC236}">
                <a16:creationId xmlns="" xmlns:a16="http://schemas.microsoft.com/office/drawing/2014/main" id="{CDBD5391-9C56-FC46-AC97-CFE35614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22" y="1415943"/>
            <a:ext cx="3530215" cy="2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1344110" y="1720042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   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   on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x-none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586106" y="2671586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3945138" y="3171654"/>
              <a:ext cx="497657" cy="484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3544258" y="2652282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3925588" y="3149969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=""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=""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x-none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1653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x-none" sz="2000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6757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AFF734DE-E0C7-AE46-90B2-2A6742A9257F}"/>
                  </a:ext>
                </a:extLst>
              </p:cNvPr>
              <p:cNvSpPr/>
              <p:nvPr/>
            </p:nvSpPr>
            <p:spPr>
              <a:xfrm>
                <a:off x="41101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x-none" sz="14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24" y="1612680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29" y="253282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3883811" y="1734195"/>
            <a:ext cx="7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4478652" y="2645947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=""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CA984BF-DA54-2643-8636-B7CB81D84C8D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00B4FBB-0AD6-C54D-80ED-6F7FAAC39889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920601" y="3089945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Từ ngữ chỉ </a:t>
              </a:r>
            </a:p>
            <a:p>
              <a:pPr algn="ctr"/>
              <a:r>
                <a:rPr lang="x-none" sz="18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3428999" y="2897792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Từ ngữ chỉ </a:t>
              </a:r>
            </a:p>
            <a:p>
              <a:pPr algn="ctr"/>
              <a:r>
                <a:rPr lang="en-US" sz="1800" dirty="0" err="1"/>
                <a:t>đ</a:t>
              </a:r>
              <a:r>
                <a:rPr lang="x-none" sz="18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503" y="2264865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72" y="2190158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1558865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36" y="1512925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4855515" y="883935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564" y="866857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4" y="847916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5455540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590151" y="3501370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765695" y="3589429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-114549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-664413" y="3469913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-18366" y="3738307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-327783" y="3567369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-587846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Từ ngữ chỉ </a:t>
              </a:r>
            </a:p>
            <a:p>
              <a:pPr algn="ctr"/>
              <a:r>
                <a:rPr lang="x-none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5660359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5998542" y="3699941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5001498" y="3632227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5228371" y="3579573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5366361" y="4083280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x-none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5371001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1600129" y="3508033"/>
            <a:ext cx="3722362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-52111" y="2404129"/>
            <a:ext cx="1540795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-46883" y="894511"/>
            <a:ext cx="1665675" cy="592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369" y="1650913"/>
            <a:ext cx="1743034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434" y="1679308"/>
            <a:ext cx="1817145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1553542" y="914250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5125138" y="947533"/>
            <a:ext cx="183575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0331" y="1662198"/>
            <a:ext cx="1702564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3666525" y="955739"/>
            <a:ext cx="1639586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3579630" y="1747145"/>
            <a:ext cx="1778871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-590151" y="3501370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Từ ngữ chỉ </a:t>
                </a:r>
              </a:p>
              <a:p>
                <a:pPr algn="ctr"/>
                <a:r>
                  <a:rPr lang="x-none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5366361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Từ ngữ chỉ </a:t>
                </a:r>
              </a:p>
              <a:p>
                <a:pPr algn="ctr"/>
                <a:r>
                  <a:rPr lang="en-US" dirty="0" err="1"/>
                  <a:t>đ</a:t>
                </a:r>
                <a:r>
                  <a:rPr lang="x-none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708286" y="1386030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=""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=""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x-none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97CB01-59CE-BA43-95AD-ACC3B42973E5}"/>
              </a:ext>
            </a:extLst>
          </p:cNvPr>
          <p:cNvSpPr txBox="1"/>
          <p:nvPr/>
        </p:nvSpPr>
        <p:spPr>
          <a:xfrm>
            <a:off x="1573842" y="37054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A19600B-768E-C94D-AFB5-E9A9C18E7086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F232F29-D26E-0B42-B9C5-5AFB947A42BE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0979B0D-B146-6947-853C-D8EB69A69F0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 về việc làm của những người trong tranh.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DB3ADF-8FAD-3A4A-BF0B-2F99B34E8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" y="959167"/>
            <a:ext cx="6278880" cy="2346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0C50CD-4BDF-7140-9AEB-834AD040BE63}"/>
              </a:ext>
            </a:extLst>
          </p:cNvPr>
          <p:cNvSpPr txBox="1"/>
          <p:nvPr/>
        </p:nvSpPr>
        <p:spPr>
          <a:xfrm>
            <a:off x="416790" y="3328655"/>
            <a:ext cx="5974774" cy="1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latin typeface="UTM Avo" panose="02040603050506020204" pitchFamily="18" charset="0"/>
              </a:rPr>
              <a:t>Tham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: </a:t>
            </a:r>
            <a:endParaRPr lang="x-none" dirty="0">
              <a:latin typeface="UTM Avo" panose="0204060305050602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trâu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cày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cụ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lá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cơm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ngô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x-none" dirty="0">
              <a:latin typeface="UTM Avo" panose="020406030505060202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(Theo </a:t>
            </a:r>
            <a:r>
              <a:rPr lang="en-US" dirty="0" err="1">
                <a:latin typeface="UTM Avo" panose="02040603050506020204" pitchFamily="18" charset="0"/>
              </a:rPr>
              <a:t>Tô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Hoài</a:t>
            </a:r>
            <a:r>
              <a:rPr lang="en-US" dirty="0">
                <a:latin typeface="UTM Avo" panose="02040603050506020204" pitchFamily="18" charset="0"/>
              </a:rPr>
              <a:t>)</a:t>
            </a:r>
            <a:endParaRPr lang="x-none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6210557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B5D8B00-5537-274C-90DF-FCC77DBE670F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>
            <a:off x="1972595" y="2871295"/>
            <a:ext cx="770295" cy="956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D493F7E-5FDE-8245-A64A-6ACD81EAA42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708" y="2880857"/>
            <a:ext cx="637309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937EDD2-EB3E-D446-B537-B1EFD8EE395F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V="1">
            <a:off x="3491035" y="3518166"/>
            <a:ext cx="78512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72104B-AE57-584E-BD58-3DB530021B99}"/>
              </a:ext>
            </a:extLst>
          </p:cNvPr>
          <p:cNvGrpSpPr/>
          <p:nvPr/>
        </p:nvGrpSpPr>
        <p:grpSpPr>
          <a:xfrm>
            <a:off x="2764097" y="2243548"/>
            <a:ext cx="1606735" cy="1844686"/>
            <a:chOff x="2736690" y="2050473"/>
            <a:chExt cx="1450117" cy="1844686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5CAE6D5-0AAD-C44B-A694-C84A6935AB6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147AC37-7503-BF43-86F6-ECD31DEA229C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UTM Avo" panose="02040603050506020204" pitchFamily="18" charset="0"/>
                </a:rPr>
                <a:t>Kể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sự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việc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đã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chứng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kiến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hoặc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tham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gia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9712B93-6D38-8542-B990-BFA74E494163}"/>
              </a:ext>
            </a:extLst>
          </p:cNvPr>
          <p:cNvGrpSpPr/>
          <p:nvPr/>
        </p:nvGrpSpPr>
        <p:grpSpPr>
          <a:xfrm>
            <a:off x="4858017" y="2243548"/>
            <a:ext cx="1666293" cy="1517338"/>
            <a:chOff x="4830610" y="2050473"/>
            <a:chExt cx="1666293" cy="1517338"/>
          </a:xfrm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2DDF075E-4B1D-264A-BA85-F5331FD17CE5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F34864B-6EB3-8341-B7CE-B4B77B6A61BB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Có những ai tham gia việc đó?</a:t>
              </a:r>
            </a:p>
            <a:p>
              <a:pPr algn="ctr">
                <a:lnSpc>
                  <a:spcPct val="150000"/>
                </a:lnSpc>
              </a:pP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922E297-15C0-6E41-ADB8-4D29C2E190AE}"/>
              </a:ext>
            </a:extLst>
          </p:cNvPr>
          <p:cNvGrpSpPr/>
          <p:nvPr/>
        </p:nvGrpSpPr>
        <p:grpSpPr>
          <a:xfrm>
            <a:off x="1841402" y="4061048"/>
            <a:ext cx="3299265" cy="965116"/>
            <a:chOff x="1813995" y="3867973"/>
            <a:chExt cx="3299265" cy="965116"/>
          </a:xfrm>
        </p:grpSpPr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A8F6B7B2-416F-7948-B6F4-61A4BC30F0EB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624C9C9-4EFD-7F4B-9F91-384BAA41D3E3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2F4327-0035-864C-AE82-B30363C92C9F}"/>
              </a:ext>
            </a:extLst>
          </p:cNvPr>
          <p:cNvGrpSpPr/>
          <p:nvPr/>
        </p:nvGrpSpPr>
        <p:grpSpPr>
          <a:xfrm>
            <a:off x="325137" y="1902825"/>
            <a:ext cx="1679819" cy="1956064"/>
            <a:chOff x="329117" y="1792813"/>
            <a:chExt cx="1679819" cy="1956064"/>
          </a:xfrm>
        </p:grpSpPr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ED19F6EA-7F1B-A945-A789-1A69D7577827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743E5A-6373-8E48-BB47-6F9AB8C9B8AF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88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Em có suy nghĩ gì khi chứng kiến (hoặc tham gia) việc đó? 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A60074F-467D-6043-8FB9-310AC09ACCB4}"/>
              </a:ext>
            </a:extLst>
          </p:cNvPr>
          <p:cNvCxnSpPr>
            <a:cxnSpLocks/>
          </p:cNvCxnSpPr>
          <p:nvPr/>
        </p:nvCxnSpPr>
        <p:spPr>
          <a:xfrm flipV="1">
            <a:off x="3473752" y="1766353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5680E05-E6AA-4F4C-8A43-C4421AC08325}"/>
              </a:ext>
            </a:extLst>
          </p:cNvPr>
          <p:cNvGrpSpPr/>
          <p:nvPr/>
        </p:nvGrpSpPr>
        <p:grpSpPr>
          <a:xfrm>
            <a:off x="2013218" y="1094952"/>
            <a:ext cx="3034476" cy="803564"/>
            <a:chOff x="2329054" y="823636"/>
            <a:chExt cx="2356133" cy="803564"/>
          </a:xfrm>
        </p:grpSpPr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7BDF9D5E-C9D3-534F-9A82-A5641504312F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AC4C8CB-230F-044F-982E-389AA8E2FCD9}"/>
                </a:ext>
              </a:extLst>
            </p:cNvPr>
            <p:cNvSpPr txBox="1"/>
            <p:nvPr/>
          </p:nvSpPr>
          <p:spPr>
            <a:xfrm>
              <a:off x="2415462" y="826097"/>
              <a:ext cx="2176280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đã tham gia hoặc chứng kiến việc gì? Ở đâu 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E4D60D9-4B08-8E48-9B9F-AE888606F20E}"/>
              </a:ext>
            </a:extLst>
          </p:cNvPr>
          <p:cNvSpPr/>
          <p:nvPr/>
        </p:nvSpPr>
        <p:spPr>
          <a:xfrm>
            <a:off x="2742890" y="214194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B8887D-E216-AE4F-9B9B-7D49792729D4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5013D5B-BAE9-BC49-A649-6B02DE1A6EBF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0DBF6C7-76EB-864A-95F9-9D51B9E9D21D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C94ED1-54B8-844E-B6AD-F998F010A87E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1" y="2571750"/>
            <a:ext cx="625588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Viết vào vở một khổ thơ em thích.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một bài thơ về vẻ đẹp thiên nhiên. Trao đổi với các bạn suy nghĩ của em về bài thơ. 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="" xmlns:a16="http://schemas.microsoft.com/office/drawing/2014/main" id="{F9BF867E-73BA-F746-B487-2B10E388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9EEEE2-E78D-3B49-A8BC-1B832F98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8280" y="2922772"/>
            <a:ext cx="390144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9D18CF-4B80-144B-9BC1-FF1904E87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53" r="45893"/>
          <a:stretch/>
        </p:blipFill>
        <p:spPr>
          <a:xfrm>
            <a:off x="0" y="0"/>
            <a:ext cx="3901707" cy="51434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61679" y="224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210663" y="-20600"/>
            <a:ext cx="2068758" cy="453907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89595" y="456104"/>
            <a:ext cx="2580289" cy="127419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Kéo mặt trời lên cao.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40" y="464672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1671531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287510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800517" y="4130970"/>
            <a:ext cx="342793" cy="377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C2269A-94D6-2744-901A-B6446179E0EF}"/>
              </a:ext>
            </a:extLst>
          </p:cNvPr>
          <p:cNvSpPr txBox="1"/>
          <p:nvPr/>
        </p:nvSpPr>
        <p:spPr>
          <a:xfrm>
            <a:off x="4084027" y="1668242"/>
            <a:ext cx="2773973" cy="127419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F81553-B441-E140-AA9C-17472ACCC983}"/>
              </a:ext>
            </a:extLst>
          </p:cNvPr>
          <p:cNvSpPr txBox="1"/>
          <p:nvPr/>
        </p:nvSpPr>
        <p:spPr>
          <a:xfrm>
            <a:off x="4084027" y="2856775"/>
            <a:ext cx="2580289" cy="127419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107173-2331-904B-A26F-FFF99854D54D}"/>
              </a:ext>
            </a:extLst>
          </p:cNvPr>
          <p:cNvSpPr txBox="1"/>
          <p:nvPr/>
        </p:nvSpPr>
        <p:spPr>
          <a:xfrm>
            <a:off x="4062320" y="4128852"/>
            <a:ext cx="2580289" cy="127419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70456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Lũy tre xanh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Ngọn tre cong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Kéo mặt trời lên cao</a:t>
            </a:r>
            <a:r>
              <a:rPr lang="vi-VN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70456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Tre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bần thần </a:t>
            </a:r>
            <a:r>
              <a:rPr lang="vi-VN" sz="1800" dirty="0">
                <a:latin typeface="UTM Avo" panose="02040603050506020204" pitchFamily="18" charset="0"/>
              </a:rPr>
              <a:t>nhớ gió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70456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Mặt trời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xuống núi </a:t>
            </a:r>
            <a:r>
              <a:rPr lang="vi-VN" sz="1800" dirty="0">
                <a:latin typeface="UTM Avo" panose="02040603050506020204" pitchFamily="18" charset="0"/>
              </a:rPr>
              <a:t>ngủ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70456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Xôn xao </a:t>
            </a:r>
            <a:r>
              <a:rPr lang="vi-VN" sz="1800" dirty="0">
                <a:latin typeface="UTM Avo" panose="02040603050506020204" pitchFamily="18" charset="0"/>
              </a:rPr>
              <a:t>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Mầm măng </a:t>
            </a:r>
            <a:r>
              <a:rPr lang="vi-VN" sz="1800" dirty="0">
                <a:latin typeface="UTM Avo" panose="02040603050506020204" pitchFamily="18" charset="0"/>
              </a:rPr>
              <a:t>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489876" y="2863470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UTM Avo" panose="02040603050506020204" pitchFamily="18" charset="0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3789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</a:rPr>
              <a:t>bần thần</a:t>
            </a:r>
            <a:endParaRPr lang="vi-VN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91307" y="1159746"/>
            <a:ext cx="455548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chỉ tâm trạng nhớ thương, lưu luyến,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1760735" y="2177865"/>
            <a:ext cx="4816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là một bộ phận của vó bắt cá.</a:t>
            </a:r>
            <a:endParaRPr lang="x-none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F00572A-79BD-EC42-8362-0265447F1B81}"/>
              </a:ext>
            </a:extLst>
          </p:cNvPr>
          <p:cNvSpPr/>
          <p:nvPr/>
        </p:nvSpPr>
        <p:spPr>
          <a:xfrm>
            <a:off x="708707" y="2078471"/>
            <a:ext cx="5595465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</a:rPr>
              <a:t>gọng vó</a:t>
            </a:r>
            <a:endParaRPr lang="vi-VN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49D240A-30EF-4945-90DE-20683E4CD139}"/>
              </a:ext>
            </a:extLst>
          </p:cNvPr>
          <p:cNvSpPr/>
          <p:nvPr/>
        </p:nvSpPr>
        <p:spPr>
          <a:xfrm>
            <a:off x="540685" y="22319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FDB7CE-ADBA-0641-AC4E-BCA076726925}"/>
              </a:ext>
            </a:extLst>
          </p:cNvPr>
          <p:cNvSpPr/>
          <p:nvPr/>
        </p:nvSpPr>
        <p:spPr>
          <a:xfrm>
            <a:off x="850391" y="1649670"/>
            <a:ext cx="1279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nghĩ ngợi. </a:t>
            </a:r>
            <a:endParaRPr lang="x-none" sz="1600" dirty="0"/>
          </a:p>
        </p:txBody>
      </p:sp>
      <p:pic>
        <p:nvPicPr>
          <p:cNvPr id="2" name="Picture 2" descr="niña pensando, mujer niña, pensando mujer PNG Clipart | Animated images,  Cartoons png, Sleep cartoon">
            <a:extLst>
              <a:ext uri="{FF2B5EF4-FFF2-40B4-BE49-F238E27FC236}">
                <a16:creationId xmlns="" xmlns:a16="http://schemas.microsoft.com/office/drawing/2014/main" id="{605CDA65-5045-7B48-BC99-AEC3E424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9" b="99248" l="4839" r="90000">
                        <a14:foregroundMark x1="5161" y1="41353" x2="10323" y2="33333"/>
                        <a14:foregroundMark x1="20968" y1="40100" x2="20968" y2="40100"/>
                        <a14:foregroundMark x1="20000" y1="36090" x2="20000" y2="36090"/>
                        <a14:foregroundMark x1="52581" y1="35088" x2="52581" y2="35088"/>
                        <a14:foregroundMark x1="44839" y1="10777" x2="44839" y2="10777"/>
                        <a14:foregroundMark x1="44839" y1="10777" x2="18065" y2="19799"/>
                        <a14:foregroundMark x1="18065" y1="19799" x2="18065" y2="20050"/>
                        <a14:foregroundMark x1="6774" y1="44110" x2="8065" y2="21053"/>
                        <a14:foregroundMark x1="8065" y1="21053" x2="22581" y2="3509"/>
                        <a14:foregroundMark x1="15484" y1="79950" x2="56774" y2="93233"/>
                        <a14:foregroundMark x1="56774" y1="93233" x2="65161" y2="80952"/>
                        <a14:foregroundMark x1="65161" y1="80952" x2="65161" y2="80451"/>
                        <a14:foregroundMark x1="50968" y1="76441" x2="41935" y2="71679"/>
                        <a14:foregroundMark x1="41935" y1="71679" x2="36774" y2="90977"/>
                        <a14:foregroundMark x1="17419" y1="94486" x2="30323" y2="94486"/>
                        <a14:foregroundMark x1="30323" y1="94486" x2="42903" y2="99248"/>
                        <a14:foregroundMark x1="42903" y1="99248" x2="65484" y2="94236"/>
                        <a14:foregroundMark x1="43548" y1="69173" x2="43548" y2="69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12" y="2281006"/>
            <a:ext cx="1947535" cy="25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t vó trên sông mùa nước đục">
            <a:extLst>
              <a:ext uri="{FF2B5EF4-FFF2-40B4-BE49-F238E27FC236}">
                <a16:creationId xmlns="" xmlns:a16="http://schemas.microsoft.com/office/drawing/2014/main" id="{9AE08F46-1453-9E49-8623-A012A5E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1" y="2632010"/>
            <a:ext cx="3443550" cy="21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2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257200" cy="224196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4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400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400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400" dirty="0">
                <a:latin typeface="UTM Avo" panose="02040603050506020204" pitchFamily="18" charset="0"/>
              </a:rPr>
              <a:t>Kéo mặt trời lên cao.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3645441" y="1816314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4572519" y="3487813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559312" y="2480960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D6683EF-6CCE-174F-91EE-FFF51C087D90}"/>
              </a:ext>
            </a:extLst>
          </p:cNvPr>
          <p:cNvCxnSpPr/>
          <p:nvPr/>
        </p:nvCxnSpPr>
        <p:spPr>
          <a:xfrm flipH="1">
            <a:off x="3099042" y="291459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00D35B2-32FF-CC4C-B27A-50570D2D7ACA}"/>
              </a:ext>
            </a:extLst>
          </p:cNvPr>
          <p:cNvCxnSpPr/>
          <p:nvPr/>
        </p:nvCxnSpPr>
        <p:spPr>
          <a:xfrm flipH="1">
            <a:off x="3512774" y="3508545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954318" cy="187359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2679134" y="1702970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5131399" y="3079384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027343" y="2182648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D6683EF-6CCE-174F-91EE-FFF51C087D90}"/>
              </a:ext>
            </a:extLst>
          </p:cNvPr>
          <p:cNvCxnSpPr/>
          <p:nvPr/>
        </p:nvCxnSpPr>
        <p:spPr>
          <a:xfrm flipH="1">
            <a:off x="2630289" y="2632141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00D35B2-32FF-CC4C-B27A-50570D2D7ACA}"/>
              </a:ext>
            </a:extLst>
          </p:cNvPr>
          <p:cNvCxnSpPr/>
          <p:nvPr/>
        </p:nvCxnSpPr>
        <p:spPr>
          <a:xfrm flipH="1">
            <a:off x="3482353" y="307938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92028" y="1883897"/>
            <a:ext cx="6513100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700" dirty="0">
                <a:latin typeface="UTM Avo" panose="02040603050506020204" pitchFamily="18" charset="0"/>
              </a:rPr>
              <a:t>Tìm những câu thơ miêu tả cây tre vào lúc mặt trời mọc.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92028" y="233772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Luỹ tre xanh rì rào/ Ngọn tre cong gọng vó.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77182" y="2938844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Câu thơ nào ở khổ thơ thứ hai cho thấy tre cũng giống như người?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92028" y="3794089"/>
            <a:ext cx="62910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 bần thần nhớ gió.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="" xmlns:a16="http://schemas.microsoft.com/office/drawing/2014/main" id="{5BCAFDFC-0EF3-D341-9F53-06F10FC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1279</Words>
  <Application>Microsoft Office PowerPoint</Application>
  <PresentationFormat>Custom</PresentationFormat>
  <Paragraphs>227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UTM Avo</vt:lpstr>
      <vt:lpstr>Wingdings</vt:lpstr>
      <vt:lpstr>Times New Roman</vt:lpstr>
      <vt:lpstr>UTM Cookies</vt:lpstr>
      <vt:lpstr>Calibri</vt:lpstr>
      <vt:lpstr>Montserrat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275</cp:revision>
  <dcterms:modified xsi:type="dcterms:W3CDTF">2023-02-17T00:26:37Z</dcterms:modified>
</cp:coreProperties>
</file>