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2"/>
  </p:notesMasterIdLst>
  <p:sldIdLst>
    <p:sldId id="322" r:id="rId3"/>
    <p:sldId id="320" r:id="rId4"/>
    <p:sldId id="340" r:id="rId5"/>
    <p:sldId id="349" r:id="rId6"/>
    <p:sldId id="364" r:id="rId7"/>
    <p:sldId id="323" r:id="rId8"/>
    <p:sldId id="325" r:id="rId9"/>
    <p:sldId id="357" r:id="rId10"/>
    <p:sldId id="327" r:id="rId11"/>
    <p:sldId id="328" r:id="rId12"/>
    <p:sldId id="359" r:id="rId13"/>
    <p:sldId id="365" r:id="rId14"/>
    <p:sldId id="330" r:id="rId15"/>
    <p:sldId id="341" r:id="rId16"/>
    <p:sldId id="333" r:id="rId17"/>
    <p:sldId id="335" r:id="rId18"/>
    <p:sldId id="336" r:id="rId19"/>
    <p:sldId id="360" r:id="rId20"/>
    <p:sldId id="353" r:id="rId21"/>
    <p:sldId id="342" r:id="rId22"/>
    <p:sldId id="344" r:id="rId23"/>
    <p:sldId id="354" r:id="rId24"/>
    <p:sldId id="316" r:id="rId25"/>
    <p:sldId id="343" r:id="rId26"/>
    <p:sldId id="317" r:id="rId27"/>
    <p:sldId id="361" r:id="rId28"/>
    <p:sldId id="362" r:id="rId29"/>
    <p:sldId id="355" r:id="rId30"/>
    <p:sldId id="332" r:id="rId31"/>
  </p:sldIdLst>
  <p:sldSz cx="6858000" cy="5143500"/>
  <p:notesSz cx="6858000" cy="9144000"/>
  <p:embeddedFontLst>
    <p:embeddedFont>
      <p:font typeface="Calibri" panose="020F0502020204030204" pitchFamily="34" charset="0"/>
      <p:regular r:id="rId33"/>
      <p:bold r:id="rId34"/>
      <p:italic r:id="rId35"/>
      <p:boldItalic r:id="rId36"/>
    </p:embeddedFont>
    <p:embeddedFont>
      <p:font typeface="Kalam" panose="020B0604020202020204" charset="0"/>
      <p:regular r:id="rId37"/>
      <p:bold r:id="rId38"/>
    </p:embeddedFont>
    <p:embeddedFont>
      <p:font typeface="Montserrat"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6C"/>
    <a:srgbClr val="DF3C7E"/>
    <a:srgbClr val="000000"/>
    <a:srgbClr val="E6F7F9"/>
    <a:srgbClr val="BEE7FB"/>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66"/>
    <p:restoredTop sz="95846"/>
  </p:normalViewPr>
  <p:slideViewPr>
    <p:cSldViewPr snapToGrid="0">
      <p:cViewPr varScale="1">
        <p:scale>
          <a:sx n="114" d="100"/>
          <a:sy n="114" d="100"/>
        </p:scale>
        <p:origin x="106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113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7885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145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91158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4.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1.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7.png"/><Relationship Id="rId3" Type="http://schemas.microsoft.com/office/2007/relationships/hdphoto" Target="../media/hdphoto15.wdp"/><Relationship Id="rId7" Type="http://schemas.openxmlformats.org/officeDocument/2006/relationships/image" Target="../media/image43.png"/><Relationship Id="rId12" Type="http://schemas.openxmlformats.org/officeDocument/2006/relationships/image" Target="../media/image46.jpeg"/><Relationship Id="rId17" Type="http://schemas.openxmlformats.org/officeDocument/2006/relationships/image" Target="../media/image49.png"/><Relationship Id="rId2" Type="http://schemas.openxmlformats.org/officeDocument/2006/relationships/image" Target="../media/image40.png"/><Relationship Id="rId16" Type="http://schemas.microsoft.com/office/2007/relationships/hdphoto" Target="../media/hdphoto20.wdp"/><Relationship Id="rId1" Type="http://schemas.openxmlformats.org/officeDocument/2006/relationships/slideLayout" Target="../slideLayouts/slideLayout3.xml"/><Relationship Id="rId6" Type="http://schemas.microsoft.com/office/2007/relationships/hdphoto" Target="../media/hdphoto16.wdp"/><Relationship Id="rId11" Type="http://schemas.openxmlformats.org/officeDocument/2006/relationships/image" Target="../media/image45.jpeg"/><Relationship Id="rId5" Type="http://schemas.openxmlformats.org/officeDocument/2006/relationships/image" Target="../media/image42.png"/><Relationship Id="rId15" Type="http://schemas.openxmlformats.org/officeDocument/2006/relationships/image" Target="../media/image48.jpeg"/><Relationship Id="rId10" Type="http://schemas.openxmlformats.org/officeDocument/2006/relationships/image" Target="../media/image44.jpeg"/><Relationship Id="rId4" Type="http://schemas.openxmlformats.org/officeDocument/2006/relationships/image" Target="../media/image41.jpeg"/><Relationship Id="rId9" Type="http://schemas.microsoft.com/office/2007/relationships/hdphoto" Target="../media/hdphoto18.wdp"/><Relationship Id="rId14" Type="http://schemas.microsoft.com/office/2007/relationships/hdphoto" Target="../media/hdphoto19.wdp"/></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3.xml"/><Relationship Id="rId6" Type="http://schemas.microsoft.com/office/2007/relationships/hdphoto" Target="../media/hdphoto18.wdp"/><Relationship Id="rId5" Type="http://schemas.openxmlformats.org/officeDocument/2006/relationships/image" Target="../media/image43.png"/><Relationship Id="rId4" Type="http://schemas.microsoft.com/office/2007/relationships/hdphoto" Target="../media/hdphoto21.wdp"/><Relationship Id="rId9"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5" Type="http://schemas.microsoft.com/office/2007/relationships/hdphoto" Target="../media/hdphoto23.wdp"/><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4.wdp"/></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201707" y="1794029"/>
            <a:ext cx="187632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480417" y="370664"/>
            <a:ext cx="5760620" cy="1200329"/>
          </a:xfrm>
          <a:prstGeom prst="rect">
            <a:avLst/>
          </a:prstGeom>
          <a:noFill/>
        </p:spPr>
        <p:txBody>
          <a:bodyPr wrap="square" rtlCol="0">
            <a:spAutoFit/>
          </a:bodyPr>
          <a:lstStyle/>
          <a:p>
            <a:pPr marL="7938" indent="38100" algn="just"/>
            <a:r>
              <a:rPr lang="vi-VN" sz="2400" b="1" dirty="0">
                <a:solidFill>
                  <a:srgbClr val="FF0000"/>
                </a:solidFill>
                <a:latin typeface="+mj-lt"/>
              </a:rPr>
              <a:t>2. </a:t>
            </a:r>
            <a:r>
              <a:rPr lang="vi-VN" sz="2400" dirty="0">
                <a:latin typeface="+mj-lt"/>
              </a:rPr>
              <a:t>Người ta dùng những gì để làm bánh chưng, bánh tét?</a:t>
            </a:r>
          </a:p>
          <a:p>
            <a:pPr marL="7938" indent="38100" algn="just"/>
            <a:endParaRPr lang="vi-VN" sz="2400" dirty="0">
              <a:latin typeface="+mj-lt"/>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480417" y="1158443"/>
            <a:ext cx="5692347" cy="1200329"/>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358772"/>
            <a:ext cx="5760620" cy="830997"/>
          </a:xfrm>
          <a:prstGeom prst="rect">
            <a:avLst/>
          </a:prstGeom>
          <a:noFill/>
        </p:spPr>
        <p:txBody>
          <a:bodyPr wrap="square" rtlCol="0">
            <a:spAutoFit/>
          </a:bodyPr>
          <a:lstStyle/>
          <a:p>
            <a:pPr marL="7938" indent="38100" algn="just"/>
            <a:r>
              <a:rPr lang="vi-VN" sz="2400" b="1" dirty="0">
                <a:solidFill>
                  <a:srgbClr val="FF0000"/>
                </a:solidFill>
                <a:latin typeface="+mj-lt"/>
              </a:rPr>
              <a:t>3. </a:t>
            </a:r>
            <a:r>
              <a:rPr lang="vi-VN" sz="2400" dirty="0">
                <a:latin typeface="+mj-lt"/>
                <a:ea typeface="Calibri" panose="020F0502020204030204" pitchFamily="34" charset="0"/>
                <a:cs typeface="Times New Roman" panose="02020603050405020304" pitchFamily="18" charset="0"/>
              </a:rPr>
              <a:t>Người lớn mong ước điều gì khi tặng bao lì xì cho trẻ em?</a:t>
            </a:r>
            <a:r>
              <a:rPr lang="en-VN" sz="2400" dirty="0">
                <a:latin typeface="+mj-lt"/>
              </a:rPr>
              <a:t> </a:t>
            </a:r>
            <a:endParaRPr lang="vi-VN" sz="2400" dirty="0">
              <a:latin typeface="+mj-lt"/>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582825" y="3189769"/>
            <a:ext cx="5692347" cy="830997"/>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rgbClr val="FF0000"/>
                </a:solidFill>
                <a:latin typeface="+mj-lt"/>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2289207" y="3188104"/>
            <a:ext cx="2493247" cy="1738575"/>
            <a:chOff x="2289207" y="3404925"/>
            <a:chExt cx="2493247"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2"/>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2289208" y="4732077"/>
              <a:ext cx="2430710"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70C0"/>
                  </a:solidFill>
                  <a:effectLst/>
                  <a:uLnTx/>
                  <a:uFillTx/>
                  <a:latin typeface="+mj-lt"/>
                  <a:ea typeface="+mn-ea"/>
                  <a:cs typeface="+mn-cs"/>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548690" y="370488"/>
            <a:ext cx="5760620" cy="1200329"/>
          </a:xfrm>
          <a:prstGeom prst="rect">
            <a:avLst/>
          </a:prstGeom>
          <a:noFill/>
        </p:spPr>
        <p:txBody>
          <a:bodyPr wrap="square" rtlCol="0">
            <a:spAutoFit/>
          </a:bodyPr>
          <a:lstStyle/>
          <a:p>
            <a:pPr marL="7938" indent="38100" algn="just"/>
            <a:r>
              <a:rPr lang="vi-VN" sz="2400" b="1" dirty="0">
                <a:solidFill>
                  <a:srgbClr val="FF0000"/>
                </a:solidFill>
                <a:latin typeface="+mj-lt"/>
              </a:rPr>
              <a:t>4. </a:t>
            </a:r>
            <a:r>
              <a:rPr lang="vi-VN" sz="2400" dirty="0">
                <a:latin typeface="+mj-lt"/>
              </a:rPr>
              <a:t>Em thích những hoạt động nào của gia đình em trong dịp Tết? </a:t>
            </a:r>
          </a:p>
          <a:p>
            <a:pPr marL="7938" indent="38100" algn="just"/>
            <a:endParaRPr lang="vi-VN" sz="2400" dirty="0">
              <a:latin typeface="+mj-lt"/>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086261"/>
            <a:ext cx="5692347"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9676" y="1290379"/>
            <a:ext cx="3194881" cy="2053470"/>
            <a:chOff x="-41124" y="1617261"/>
            <a:chExt cx="3194881"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3">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563229" y="3259308"/>
              <a:ext cx="259052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70C0"/>
                  </a:solidFill>
                  <a:effectLst/>
                  <a:uLnTx/>
                  <a:uFillTx/>
                  <a:latin typeface="+mj-lt"/>
                  <a:ea typeface="+mn-ea"/>
                  <a:cs typeface="+mn-cs"/>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4267473" y="1337545"/>
            <a:ext cx="2341756" cy="2034768"/>
            <a:chOff x="2682196" y="1716018"/>
            <a:chExt cx="2341756"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751568"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70C0"/>
                  </a:solidFill>
                  <a:effectLst/>
                  <a:uLnTx/>
                  <a:uFillTx/>
                  <a:latin typeface="+mj-lt"/>
                  <a:ea typeface="+mn-ea"/>
                  <a:cs typeface="+mn-cs"/>
                </a:rPr>
                <a:t>Đi chợ Tết</a:t>
              </a:r>
            </a:p>
          </p:txBody>
        </p:sp>
      </p:grpSp>
    </p:spTree>
    <p:extLst>
      <p:ext uri="{BB962C8B-B14F-4D97-AF65-F5344CB8AC3E}">
        <p14:creationId xmlns:p14="http://schemas.microsoft.com/office/powerpoint/2010/main" val="39283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174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ĐỌC</a:t>
              </a:r>
              <a:endParaRPr kumimoji="0" lang="en-US" sz="16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174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Tết đến rồi</a:t>
            </a:r>
            <a:endParaRPr kumimoji="0" lang="en-US" sz="16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480073"/>
          </a:xfrm>
          <a:prstGeom prst="rect">
            <a:avLst/>
          </a:prstGeom>
          <a:noFill/>
        </p:spPr>
        <p:txBody>
          <a:bodyPr wrap="square" rtlCol="0">
            <a:spAutoFit/>
          </a:bodyPr>
          <a:lstStyle/>
          <a:p>
            <a:pPr marL="44450" algn="just">
              <a:lnSpc>
                <a:spcPct val="150000"/>
              </a:lnSpc>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sz="1600" dirty="0">
                <a:latin typeface="Times New Roman" panose="02020603050405020304" pitchFamily="18" charset="0"/>
                <a:cs typeface="Times New Roman" panose="02020603050405020304" pitchFamily="18" charset="0"/>
              </a:rPr>
              <a:t>Tết là khởi đầu cho một năm mới, là dịp lễ được mong chờ nhất trong năm.</a:t>
            </a:r>
          </a:p>
          <a:p>
            <a:pPr marL="44450" algn="just">
              <a:lnSpc>
                <a:spcPct val="150000"/>
              </a:lnSpc>
              <a:defRPr/>
            </a:pPr>
            <a:r>
              <a:rPr lang="vi-VN" sz="1600" dirty="0">
                <a:latin typeface="Times New Roman" panose="02020603050405020304" pitchFamily="18" charset="0"/>
                <a:cs typeface="Times New Roman" panose="020206030504050203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600" dirty="0">
                <a:latin typeface="Times New Roman" panose="02020603050405020304" pitchFamily="18" charset="0"/>
                <a:cs typeface="Times New Roman" panose="020206030504050203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600" dirty="0">
                <a:latin typeface="Times New Roman" panose="02020603050405020304" pitchFamily="18" charset="0"/>
                <a:cs typeface="Times New Roman" panose="020206030504050203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437418"/>
            <a:ext cx="304770" cy="362054"/>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441" y="2576762"/>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413655" y="3642052"/>
            <a:ext cx="342793" cy="377072"/>
          </a:xfrm>
          <a:prstGeom prst="rect">
            <a:avLst/>
          </a:prstGeom>
        </p:spPr>
      </p:pic>
    </p:spTree>
    <p:extLst>
      <p:ext uri="{BB962C8B-B14F-4D97-AF65-F5344CB8AC3E}">
        <p14:creationId xmlns:p14="http://schemas.microsoft.com/office/powerpoint/2010/main" val="242936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362866" y="947582"/>
            <a:ext cx="6327981" cy="2241960"/>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Tìm trong bài những từ miêu tả:</a:t>
            </a:r>
          </a:p>
          <a:p>
            <a:pPr marL="342900" indent="-342900" algn="just">
              <a:lnSpc>
                <a:spcPct val="150000"/>
              </a:lnSpc>
              <a:buAutoNum type="alphaLcPeriod"/>
            </a:pPr>
            <a:r>
              <a:rPr lang="vi-VN" sz="2400" dirty="0">
                <a:latin typeface="Times New Roman" panose="02020603050405020304" pitchFamily="18" charset="0"/>
                <a:cs typeface="Times New Roman" panose="02020603050405020304" pitchFamily="18" charset="0"/>
              </a:rPr>
              <a:t>Hoa đào:</a:t>
            </a:r>
          </a:p>
          <a:p>
            <a:pPr algn="just">
              <a:lnSpc>
                <a:spcPct val="150000"/>
              </a:lnSpc>
            </a:pPr>
            <a:endParaRPr lang="vi-VN" sz="2400" dirty="0">
              <a:latin typeface="Times New Roman" panose="02020603050405020304" pitchFamily="18" charset="0"/>
              <a:cs typeface="Times New Roman" panose="02020603050405020304" pitchFamily="18" charset="0"/>
            </a:endParaRPr>
          </a:p>
          <a:p>
            <a:pPr marL="342900" indent="-342900" algn="just">
              <a:lnSpc>
                <a:spcPct val="150000"/>
              </a:lnSpc>
              <a:buAutoNum type="alphaLcPeriod"/>
            </a:pPr>
            <a:r>
              <a:rPr lang="vi-VN" sz="2400" dirty="0">
                <a:latin typeface="Times New Roman" panose="02020603050405020304" pitchFamily="18" charset="0"/>
                <a:cs typeface="Times New Roman" panose="02020603050405020304" pitchFamily="18" charset="0"/>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049853" y="404954"/>
            <a:ext cx="2477004"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 LUYỆN TẬP</a:t>
            </a:r>
            <a:endParaRPr lang="en-US" sz="2400" b="1" dirty="0">
              <a:solidFill>
                <a:srgbClr val="17479D"/>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362866" y="3011416"/>
            <a:ext cx="6327981" cy="1133965"/>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Đặt một câu giới thiệu về loài hoa em thích.</a:t>
            </a:r>
          </a:p>
          <a:p>
            <a:pPr algn="just">
              <a:lnSpc>
                <a:spcPct val="150000"/>
              </a:lnSpc>
            </a:pPr>
            <a:r>
              <a:rPr lang="vi-VN" sz="2400" dirty="0">
                <a:solidFill>
                  <a:srgbClr val="FF0000"/>
                </a:solidFill>
                <a:latin typeface="Times New Roman" panose="02020603050405020304" pitchFamily="18" charset="0"/>
                <a:cs typeface="Times New Roman" panose="02020603050405020304" pitchFamily="18" charset="0"/>
              </a:rPr>
              <a:t>M: </a:t>
            </a:r>
            <a:r>
              <a:rPr lang="vi-VN" sz="2400" dirty="0">
                <a:latin typeface="Times New Roman" panose="02020603050405020304" pitchFamily="18" charset="0"/>
                <a:cs typeface="Times New Roman" panose="02020603050405020304" pitchFamily="18" charset="0"/>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1883216" y="1600713"/>
            <a:ext cx="2137124"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m</a:t>
            </a:r>
            <a:r>
              <a:rPr lang="en-VN" sz="2400" dirty="0">
                <a:solidFill>
                  <a:srgbClr val="FF0000"/>
                </a:solidFill>
                <a:latin typeface="Times New Roman" panose="02020603050405020304" pitchFamily="18" charset="0"/>
                <a:cs typeface="Times New Roman" panose="02020603050405020304" pitchFamily="18" charset="0"/>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3852801" y="1595388"/>
            <a:ext cx="1234633" cy="461665"/>
          </a:xfrm>
          <a:prstGeom prst="rect">
            <a:avLst/>
          </a:prstGeom>
          <a:noFill/>
        </p:spPr>
        <p:txBody>
          <a:bodyPr wrap="non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lá xanh, </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1943220" y="1965161"/>
            <a:ext cx="2789546" cy="461665"/>
          </a:xfrm>
          <a:prstGeom prst="rect">
            <a:avLst/>
          </a:prstGeom>
          <a:noFill/>
        </p:spPr>
        <p:txBody>
          <a:bodyPr wrap="non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nụ hồng ch</a:t>
            </a:r>
            <a:r>
              <a:rPr lang="en-US" sz="2400" dirty="0">
                <a:solidFill>
                  <a:srgbClr val="FF0000"/>
                </a:solidFill>
                <a:latin typeface="Times New Roman" panose="02020603050405020304" pitchFamily="18" charset="0"/>
                <a:cs typeface="Times New Roman" panose="02020603050405020304" pitchFamily="18" charset="0"/>
              </a:rPr>
              <a:t>ú</a:t>
            </a:r>
            <a:r>
              <a:rPr lang="vi-VN" sz="2400" dirty="0">
                <a:solidFill>
                  <a:srgbClr val="FF0000"/>
                </a:solidFill>
                <a:latin typeface="Times New Roman" panose="02020603050405020304" pitchFamily="18" charset="0"/>
                <a:cs typeface="Times New Roman" panose="02020603050405020304" pitchFamily="18" charset="0"/>
              </a:rPr>
              <a:t>m</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chím. </a:t>
            </a:r>
            <a:endParaRPr lang="en-VN"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1943220" y="2679269"/>
            <a:ext cx="2154757" cy="461665"/>
          </a:xfrm>
          <a:prstGeom prst="rect">
            <a:avLst/>
          </a:prstGeom>
        </p:spPr>
        <p:txBody>
          <a:bodyPr wrap="none">
            <a:spAutoFit/>
          </a:bodyPr>
          <a:lstStyle/>
          <a:p>
            <a:r>
              <a:rPr lang="vi-VN" sz="2400" dirty="0">
                <a:solidFill>
                  <a:srgbClr val="FF0000"/>
                </a:solidFill>
                <a:latin typeface="Times New Roman" panose="02020603050405020304" pitchFamily="18" charset="0"/>
                <a:cs typeface="Times New Roman" panose="02020603050405020304" pitchFamily="18" charset="0"/>
              </a:rPr>
              <a:t>rực rỡ sắc vàng.</a:t>
            </a:r>
            <a:endParaRPr lang="en-VN" sz="2400" dirty="0">
              <a:latin typeface="Times New Roman" panose="02020603050405020304" pitchFamily="18" charset="0"/>
              <a:cs typeface="Times New Roman" panose="02020603050405020304" pitchFamily="18" charset="0"/>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74" y="3849716"/>
            <a:ext cx="2743688" cy="166658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47" y="0"/>
            <a:ext cx="2000953" cy="156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DE99D2B-CA8F-844F-95D0-5686E8FA1BB9}"/>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5" name="Group 24">
            <a:extLst>
              <a:ext uri="{FF2B5EF4-FFF2-40B4-BE49-F238E27FC236}">
                <a16:creationId xmlns:a16="http://schemas.microsoft.com/office/drawing/2014/main" id="{1836BB27-D671-1347-BA32-D22D5B140710}"/>
              </a:ext>
            </a:extLst>
          </p:cNvPr>
          <p:cNvGrpSpPr/>
          <p:nvPr/>
        </p:nvGrpSpPr>
        <p:grpSpPr>
          <a:xfrm>
            <a:off x="395070" y="578414"/>
            <a:ext cx="1623075" cy="751495"/>
            <a:chOff x="369342" y="617893"/>
            <a:chExt cx="1623075" cy="751495"/>
          </a:xfrm>
        </p:grpSpPr>
        <p:sp>
          <p:nvSpPr>
            <p:cNvPr id="26" name="TextBox 25">
              <a:extLst>
                <a:ext uri="{FF2B5EF4-FFF2-40B4-BE49-F238E27FC236}">
                  <a16:creationId xmlns:a16="http://schemas.microsoft.com/office/drawing/2014/main" id="{A93BC527-FCC1-264F-BD80-4A2E7E05E3E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7" name="TextBox 26">
              <a:extLst>
                <a:ext uri="{FF2B5EF4-FFF2-40B4-BE49-F238E27FC236}">
                  <a16:creationId xmlns:a16="http://schemas.microsoft.com/office/drawing/2014/main" id="{1D4E427B-6D61-2149-91D5-BC054A1BD746}"/>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839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bánh chưng</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mạnh khoẻ</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quây quần</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giỏi giang</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4481" y="237602"/>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693559" y="26403"/>
            <a:ext cx="5311568" cy="6612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latin typeface="+mj-lt"/>
                <a:cs typeface="Arial"/>
                <a:sym typeface="Arial"/>
              </a:rPr>
              <a:t>Chọn </a:t>
            </a:r>
            <a:r>
              <a:rPr kumimoji="0" lang="vi-VN" sz="2800" b="1" i="0" u="none" strike="noStrike" kern="0" cap="none" spc="0" normalizeH="0" baseline="0" noProof="0" dirty="0">
                <a:ln>
                  <a:noFill/>
                </a:ln>
                <a:solidFill>
                  <a:srgbClr val="FF0000"/>
                </a:solidFill>
                <a:effectLst/>
                <a:uLnTx/>
                <a:uFillTx/>
                <a:latin typeface="+mj-lt"/>
                <a:cs typeface="Arial"/>
                <a:sym typeface="Arial"/>
              </a:rPr>
              <a:t>g </a:t>
            </a:r>
            <a:r>
              <a:rPr kumimoji="0" lang="vi-VN" sz="2800" b="1" i="0" u="none" strike="noStrike" kern="0" cap="none" spc="0" normalizeH="0" baseline="0" noProof="0" dirty="0">
                <a:ln>
                  <a:noFill/>
                </a:ln>
                <a:solidFill>
                  <a:srgbClr val="17479D"/>
                </a:solidFill>
                <a:effectLst/>
                <a:uLnTx/>
                <a:uFillTx/>
                <a:latin typeface="+mj-lt"/>
                <a:cs typeface="Arial"/>
                <a:sym typeface="Arial"/>
              </a:rPr>
              <a:t>hoặc </a:t>
            </a:r>
            <a:r>
              <a:rPr kumimoji="0" lang="vi-VN" sz="2800" b="1" i="0" u="none" strike="noStrike" kern="0" cap="none" spc="0" normalizeH="0" baseline="0" noProof="0" dirty="0">
                <a:ln>
                  <a:noFill/>
                </a:ln>
                <a:solidFill>
                  <a:srgbClr val="FF0000"/>
                </a:solidFill>
                <a:effectLst/>
                <a:uLnTx/>
                <a:uFillTx/>
                <a:latin typeface="+mj-lt"/>
                <a:cs typeface="Arial"/>
                <a:sym typeface="Arial"/>
              </a:rPr>
              <a:t>gh</a:t>
            </a:r>
            <a:r>
              <a:rPr kumimoji="0" lang="vi-VN" sz="2800" b="1" i="0" u="none" strike="noStrike" kern="0" cap="none" spc="0" normalizeH="0" baseline="0" noProof="0" dirty="0">
                <a:ln>
                  <a:noFill/>
                </a:ln>
                <a:solidFill>
                  <a:srgbClr val="17479D"/>
                </a:solidFill>
                <a:effectLst/>
                <a:uLnTx/>
                <a:uFillTx/>
                <a:latin typeface="+mj-lt"/>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0" y="773806"/>
            <a:ext cx="6622676" cy="2195794"/>
            <a:chOff x="-957363" y="-918794"/>
            <a:chExt cx="6622676" cy="2195794"/>
          </a:xfrm>
          <a:noFill/>
        </p:grpSpPr>
        <p:sp>
          <p:nvSpPr>
            <p:cNvPr id="5" name="Rectangle 4">
              <a:extLst>
                <a:ext uri="{FF2B5EF4-FFF2-40B4-BE49-F238E27FC236}">
                  <a16:creationId xmlns:a16="http://schemas.microsoft.com/office/drawing/2014/main" id="{F3A00893-BE8B-5B41-BEEC-11F2E7ED6F7E}"/>
                </a:ext>
              </a:extLst>
            </p:cNvPr>
            <p:cNvSpPr/>
            <p:nvPr/>
          </p:nvSpPr>
          <p:spPr>
            <a:xfrm>
              <a:off x="-957363" y="-918794"/>
              <a:ext cx="6622676" cy="2195794"/>
            </a:xfrm>
            <a:prstGeom prst="rect">
              <a:avLst/>
            </a:prstGeom>
            <a:grpFill/>
            <a:ln w="19050">
              <a:noFill/>
              <a:extLst>
                <a:ext uri="{C807C97D-BFC1-408E-A445-0C87EB9F89A2}">
                  <ask:lineSketchStyleProps xmlns:ask="http://schemas.microsoft.com/office/drawing/2018/sketchyshapes" xmln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ao</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Nàng mây áo trắng          é vào soi          ương.</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400" dirty="0">
                  <a:latin typeface="Times New Roman" panose="02020603050405020304" pitchFamily="18" charset="0"/>
                  <a:ea typeface="Calibri" panose="020F0502020204030204" pitchFamily="34" charset="0"/>
                  <a:cs typeface="Times New Roman" panose="02020603050405020304" pitchFamily="18" charset="0"/>
                </a:rPr>
                <a:t>(Trần Đăng Khoa)</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990045" y="179103"/>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801528" y="179103"/>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3021835" y="1745594"/>
            <a:ext cx="579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0000"/>
                </a:solidFill>
                <a:effectLst/>
                <a:uLnTx/>
                <a:uFillTx/>
                <a:latin typeface="+mj-lt"/>
                <a:cs typeface="Arial"/>
                <a:sym typeface="Arial"/>
              </a:rPr>
              <a:t>gh</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4976014" y="1745594"/>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g</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684737" y="745599"/>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Tìm tiếng ghép được với </a:t>
            </a:r>
            <a:r>
              <a:rPr lang="vi-VN" sz="1800" b="1" dirty="0">
                <a:solidFill>
                  <a:srgbClr val="FF0000"/>
                </a:solidFill>
                <a:latin typeface="UTM Avo" panose="02040603050506020204" pitchFamily="18" charset="0"/>
              </a:rPr>
              <a:t>sinh</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500194492"/>
              </p:ext>
            </p:extLst>
          </p:nvPr>
        </p:nvGraphicFramePr>
        <p:xfrm>
          <a:off x="1053210" y="1272796"/>
          <a:ext cx="5181336" cy="1599703"/>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sinh</a:t>
                      </a:r>
                      <a:r>
                        <a:rPr lang="en-US" sz="1800" dirty="0">
                          <a:effectLst/>
                          <a:latin typeface="UTM Avo" panose="02040603050506020204" pitchFamily="18" charset="0"/>
                        </a:rPr>
                        <a:t> </a:t>
                      </a:r>
                      <a:r>
                        <a:rPr lang="en-US" sz="1800" dirty="0" err="1">
                          <a:effectLst/>
                          <a:latin typeface="UTM Avo" panose="02040603050506020204" pitchFamily="18" charset="0"/>
                        </a:rPr>
                        <a:t>sống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817457">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xinh</a:t>
                      </a:r>
                      <a:r>
                        <a:rPr lang="en-US" sz="1800" dirty="0">
                          <a:effectLst/>
                          <a:latin typeface="UTM Avo" panose="02040603050506020204" pitchFamily="18" charset="0"/>
                        </a:rPr>
                        <a:t> </a:t>
                      </a:r>
                      <a:r>
                        <a:rPr lang="en-US" sz="1800" dirty="0" err="1">
                          <a:effectLst/>
                          <a:latin typeface="UTM Avo" panose="02040603050506020204" pitchFamily="18" charset="0"/>
                        </a:rPr>
                        <a:t>đẹp</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3202470" y="1483530"/>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sinh nhật</a:t>
            </a:r>
            <a:r>
              <a:rPr lang="en-VN" sz="1800" dirty="0">
                <a:solidFill>
                  <a:srgbClr val="FF0000"/>
                </a:solidFill>
                <a:latin typeface="UTM Avo" panose="02040603050506020204" pitchFamily="18" charset="0"/>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4302988" y="1492183"/>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học sinh </a:t>
            </a:r>
            <a:r>
              <a:rPr lang="en-VN" sz="1800" dirty="0">
                <a:solidFill>
                  <a:srgbClr val="FF0000"/>
                </a:solidFill>
                <a:latin typeface="UTM Avo" panose="02040603050506020204" pitchFamily="18" charset="0"/>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3202470" y="2294547"/>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xinh xắn</a:t>
            </a:r>
            <a:r>
              <a:rPr lang="en-VN" sz="1800" dirty="0">
                <a:solidFill>
                  <a:srgbClr val="FF0000"/>
                </a:solidFill>
                <a:latin typeface="UTM Avo" panose="02040603050506020204" pitchFamily="18" charset="0"/>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684737" y="2828977"/>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có tiếng chứa </a:t>
            </a:r>
            <a:r>
              <a:rPr lang="vi-VN" sz="1800" b="1" dirty="0">
                <a:solidFill>
                  <a:srgbClr val="FF0000"/>
                </a:solidFill>
                <a:latin typeface="UTM Avo" panose="02040603050506020204" pitchFamily="18" charset="0"/>
              </a:rPr>
              <a:t>uc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1302866129"/>
              </p:ext>
            </p:extLst>
          </p:nvPr>
        </p:nvGraphicFramePr>
        <p:xfrm>
          <a:off x="1053210" y="3356174"/>
          <a:ext cx="5181336" cy="1464401"/>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uc</a:t>
                      </a: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chúc</a:t>
                      </a:r>
                      <a:r>
                        <a:rPr lang="en-US" sz="1800" dirty="0">
                          <a:effectLst/>
                          <a:latin typeface="UTM Avo" panose="02040603050506020204" pitchFamily="18" charset="0"/>
                        </a:rPr>
                        <a:t> </a:t>
                      </a:r>
                      <a:r>
                        <a:rPr lang="en-US" sz="1800" dirty="0" err="1">
                          <a:effectLst/>
                          <a:latin typeface="UTM Avo" panose="02040603050506020204" pitchFamily="18" charset="0"/>
                        </a:rPr>
                        <a:t>mừng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682155">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ut</a:t>
                      </a: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sút</a:t>
                      </a:r>
                      <a:r>
                        <a:rPr lang="en-US" sz="1800" dirty="0">
                          <a:effectLst/>
                          <a:latin typeface="UTM Avo" panose="02040603050506020204" pitchFamily="18" charset="0"/>
                        </a:rPr>
                        <a:t> </a:t>
                      </a:r>
                      <a:r>
                        <a:rPr lang="en-US" sz="1800" dirty="0" err="1">
                          <a:effectLst/>
                          <a:latin typeface="UTM Avo" panose="02040603050506020204" pitchFamily="18" charset="0"/>
                        </a:rPr>
                        <a:t>bóng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3522061" y="3566908"/>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súc miệng</a:t>
            </a:r>
            <a:r>
              <a:rPr lang="en-VN" sz="1800" dirty="0">
                <a:solidFill>
                  <a:srgbClr val="FF0000"/>
                </a:solidFill>
                <a:latin typeface="UTM Avo" panose="02040603050506020204" pitchFamily="18" charset="0"/>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4829832" y="3575561"/>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khúc nhạc</a:t>
            </a:r>
            <a:endParaRPr lang="en-VN" sz="1800" dirty="0">
              <a:solidFill>
                <a:srgbClr val="FF0000"/>
              </a:solidFill>
              <a:latin typeface="UTM Avo" panose="02040603050506020204" pitchFamily="18" charset="0"/>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3202470" y="4315779"/>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bút chì</a:t>
            </a:r>
            <a:r>
              <a:rPr lang="en-VN" sz="18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876E07D5-1383-3245-993A-330068654B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680" y="1769684"/>
            <a:ext cx="1433031" cy="1491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33047" y="1409737"/>
            <a:ext cx="5197206" cy="579967"/>
          </a:xfrm>
          <a:prstGeom prst="rect">
            <a:avLst/>
          </a:prstGeom>
          <a:noFill/>
        </p:spPr>
        <p:txBody>
          <a:bodyPr wrap="square" rtlCol="0">
            <a:spAutoFit/>
          </a:bodyPr>
          <a:lstStyle/>
          <a:p>
            <a:pPr>
              <a:lnSpc>
                <a:spcPct val="150000"/>
              </a:lnSpc>
            </a:pPr>
            <a:r>
              <a:rPr lang="vi-VN" sz="2400" dirty="0">
                <a:latin typeface="Times New Roman" panose="02020603050405020304" pitchFamily="18" charset="0"/>
                <a:cs typeface="Times New Roman" panose="02020603050405020304" pitchFamily="18" charset="0"/>
              </a:rPr>
              <a:t>Nói những điều em biết về ngày Tết.</a:t>
            </a:r>
          </a:p>
        </p:txBody>
      </p:sp>
      <p:sp>
        <p:nvSpPr>
          <p:cNvPr id="9" name="TextBox 8">
            <a:extLst>
              <a:ext uri="{FF2B5EF4-FFF2-40B4-BE49-F238E27FC236}">
                <a16:creationId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id="{2CD3229D-B8A8-1B45-ABCD-A8DD88F52D58}"/>
              </a:ext>
            </a:extLst>
          </p:cNvPr>
          <p:cNvGrpSpPr/>
          <p:nvPr/>
        </p:nvGrpSpPr>
        <p:grpSpPr>
          <a:xfrm>
            <a:off x="395070" y="578414"/>
            <a:ext cx="1623075" cy="751495"/>
            <a:chOff x="369342" y="617893"/>
            <a:chExt cx="1623075" cy="751495"/>
          </a:xfrm>
        </p:grpSpPr>
        <p:sp>
          <p:nvSpPr>
            <p:cNvPr id="11" name="TextBox 10">
              <a:extLst>
                <a:ext uri="{FF2B5EF4-FFF2-40B4-BE49-F238E27FC236}">
                  <a16:creationId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12" name="TextBox 11">
              <a:extLst>
                <a:ext uri="{FF2B5EF4-FFF2-40B4-BE49-F238E27FC236}">
                  <a16:creationId xmlns:a16="http://schemas.microsoft.com/office/drawing/2014/main" id="{558E45CD-0985-5947-ADFD-12760D42073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pic>
        <p:nvPicPr>
          <p:cNvPr id="17" name="Picture 16">
            <a:extLst>
              <a:ext uri="{FF2B5EF4-FFF2-40B4-BE49-F238E27FC236}">
                <a16:creationId xmlns:a16="http://schemas.microsoft.com/office/drawing/2014/main" id="{0B8F536A-2007-5F40-B7DA-6B5A79D1AB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529888" y="1879860"/>
            <a:ext cx="2006318" cy="1364875"/>
          </a:xfrm>
          <a:prstGeom prst="roundRect">
            <a:avLst>
              <a:gd name="adj" fmla="val 29724"/>
            </a:avLst>
          </a:prstGeom>
        </p:spPr>
      </p:pic>
      <p:pic>
        <p:nvPicPr>
          <p:cNvPr id="19" name="Picture 18">
            <a:extLst>
              <a:ext uri="{FF2B5EF4-FFF2-40B4-BE49-F238E27FC236}">
                <a16:creationId xmlns:a16="http://schemas.microsoft.com/office/drawing/2014/main" id="{0DA4476C-D92A-0142-9685-2403C5C1F8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87494" y="3609801"/>
            <a:ext cx="1521223" cy="1105564"/>
          </a:xfrm>
          <a:prstGeom prst="rect">
            <a:avLst/>
          </a:prstGeom>
        </p:spPr>
      </p:pic>
      <p:pic>
        <p:nvPicPr>
          <p:cNvPr id="21" name="Picture 20">
            <a:extLst>
              <a:ext uri="{FF2B5EF4-FFF2-40B4-BE49-F238E27FC236}">
                <a16:creationId xmlns:a16="http://schemas.microsoft.com/office/drawing/2014/main" id="{B022B6BD-0015-2F45-82A2-147A8A77F6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4069050" y="2440518"/>
            <a:ext cx="2513944" cy="2440004"/>
          </a:xfrm>
          <a:prstGeom prst="roundRect">
            <a:avLst/>
          </a:prstGeom>
        </p:spPr>
      </p:pic>
      <p:pic>
        <p:nvPicPr>
          <p:cNvPr id="23" name="Picture 22">
            <a:extLst>
              <a:ext uri="{FF2B5EF4-FFF2-40B4-BE49-F238E27FC236}">
                <a16:creationId xmlns:a16="http://schemas.microsoft.com/office/drawing/2014/main" id="{D8936DDF-318B-254C-BCAA-8679284E799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73937" y="2744173"/>
            <a:ext cx="2478375" cy="2136349"/>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A127188-003D-CD4A-BD58-C90154B7027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4" name="Group 23">
            <a:extLst>
              <a:ext uri="{FF2B5EF4-FFF2-40B4-BE49-F238E27FC236}">
                <a16:creationId xmlns:a16="http://schemas.microsoft.com/office/drawing/2014/main" id="{646E7932-7B94-9C42-862D-E7B8ABEC3456}"/>
              </a:ext>
            </a:extLst>
          </p:cNvPr>
          <p:cNvGrpSpPr/>
          <p:nvPr/>
        </p:nvGrpSpPr>
        <p:grpSpPr>
          <a:xfrm>
            <a:off x="395070" y="578414"/>
            <a:ext cx="1623075" cy="751495"/>
            <a:chOff x="369342" y="617893"/>
            <a:chExt cx="1623075" cy="751495"/>
          </a:xfrm>
        </p:grpSpPr>
        <p:sp>
          <p:nvSpPr>
            <p:cNvPr id="25" name="TextBox 24">
              <a:extLst>
                <a:ext uri="{FF2B5EF4-FFF2-40B4-BE49-F238E27FC236}">
                  <a16:creationId xmlns:a16="http://schemas.microsoft.com/office/drawing/2014/main" id="{EEB372E6-A13D-6E45-BAF6-41DE495DA9F3}"/>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6" name="TextBox 25">
              <a:extLst>
                <a:ext uri="{FF2B5EF4-FFF2-40B4-BE49-F238E27FC236}">
                  <a16:creationId xmlns:a16="http://schemas.microsoft.com/office/drawing/2014/main" id="{0F48B80D-DB49-9647-9B7F-F96C26D59414}"/>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148833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26634"/>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Quan </a:t>
            </a:r>
            <a:r>
              <a:rPr lang="en-US" sz="1800" b="1" dirty="0" err="1">
                <a:solidFill>
                  <a:schemeClr val="accent4">
                    <a:lumMod val="50000"/>
                  </a:schemeClr>
                </a:solidFill>
                <a:latin typeface="UTM Avo" panose="02040603050506020204" pitchFamily="18" charset="0"/>
              </a:rPr>
              <a:t>sát</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tranh</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thực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hiện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yêu</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cầu</a:t>
            </a:r>
            <a:r>
              <a:rPr lang="en-US" sz="1800" b="1" dirty="0">
                <a:solidFill>
                  <a:schemeClr val="accent4">
                    <a:lumMod val="50000"/>
                  </a:schemeClr>
                </a:solidFill>
                <a:latin typeface="UTM Avo" panose="02040603050506020204" pitchFamily="18" charset="0"/>
              </a:rPr>
              <a:t>: </a:t>
            </a:r>
          </a:p>
        </p:txBody>
      </p:sp>
      <p:pic>
        <p:nvPicPr>
          <p:cNvPr id="13" name="Picture 12">
            <a:extLst>
              <a:ext uri="{FF2B5EF4-FFF2-40B4-BE49-F238E27FC236}">
                <a16:creationId xmlns:a16="http://schemas.microsoft.com/office/drawing/2014/main" id="{F6C1445E-70E7-0E44-9BD8-35D8298A83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7200"/>
                    </a14:imgEffect>
                    <a14:imgEffect>
                      <a14:saturation sat="200000"/>
                    </a14:imgEffect>
                  </a14:imgLayer>
                </a14:imgProps>
              </a:ext>
            </a:extLst>
          </a:blip>
          <a:srcRect l="5955" t="4288"/>
          <a:stretch/>
        </p:blipFill>
        <p:spPr>
          <a:xfrm>
            <a:off x="674704" y="480541"/>
            <a:ext cx="5015882" cy="2413436"/>
          </a:xfrm>
          <a:prstGeom prst="rect">
            <a:avLst/>
          </a:prstGeom>
        </p:spPr>
      </p:pic>
      <p:sp>
        <p:nvSpPr>
          <p:cNvPr id="14" name="TextBox 13">
            <a:extLst>
              <a:ext uri="{FF2B5EF4-FFF2-40B4-BE49-F238E27FC236}">
                <a16:creationId xmlns:a16="http://schemas.microsoft.com/office/drawing/2014/main" id="{9F3FC9CB-4E87-B846-88A1-228EF63BDFAE}"/>
              </a:ext>
            </a:extLst>
          </p:cNvPr>
          <p:cNvSpPr txBox="1"/>
          <p:nvPr/>
        </p:nvSpPr>
        <p:spPr>
          <a:xfrm>
            <a:off x="339579" y="3009530"/>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Tìm từ ngữ chỉ sự vật:</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4C7829C1-5A8C-3C40-B84E-E3EDABBA614A}"/>
              </a:ext>
            </a:extLst>
          </p:cNvPr>
          <p:cNvSpPr/>
          <p:nvPr/>
        </p:nvSpPr>
        <p:spPr>
          <a:xfrm>
            <a:off x="1415123" y="3369984"/>
            <a:ext cx="747320"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mẹt,</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39" name="Rectangle 38">
            <a:extLst>
              <a:ext uri="{FF2B5EF4-FFF2-40B4-BE49-F238E27FC236}">
                <a16:creationId xmlns:a16="http://schemas.microsoft.com/office/drawing/2014/main" id="{CDBE3FFA-0E9A-0247-A55C-FEA7A2026515}"/>
              </a:ext>
            </a:extLst>
          </p:cNvPr>
          <p:cNvSpPr/>
          <p:nvPr/>
        </p:nvSpPr>
        <p:spPr>
          <a:xfrm>
            <a:off x="2073552" y="3361106"/>
            <a:ext cx="54213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nồi,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0" name="Rectangle 39">
            <a:extLst>
              <a:ext uri="{FF2B5EF4-FFF2-40B4-BE49-F238E27FC236}">
                <a16:creationId xmlns:a16="http://schemas.microsoft.com/office/drawing/2014/main" id="{4D38AD6A-D026-1142-AFDA-338E5EF43B5D}"/>
              </a:ext>
            </a:extLst>
          </p:cNvPr>
          <p:cNvSpPr/>
          <p:nvPr/>
        </p:nvSpPr>
        <p:spPr>
          <a:xfrm>
            <a:off x="2496536" y="3361106"/>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1" name="Rectangle 40">
            <a:extLst>
              <a:ext uri="{FF2B5EF4-FFF2-40B4-BE49-F238E27FC236}">
                <a16:creationId xmlns:a16="http://schemas.microsoft.com/office/drawing/2014/main" id="{4EDBEBCC-E02A-5B44-9B4E-7F2569459188}"/>
              </a:ext>
            </a:extLst>
          </p:cNvPr>
          <p:cNvSpPr/>
          <p:nvPr/>
        </p:nvSpPr>
        <p:spPr>
          <a:xfrm>
            <a:off x="3038672" y="3343350"/>
            <a:ext cx="63671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ghế,</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2" name="Rectangle 41">
            <a:extLst>
              <a:ext uri="{FF2B5EF4-FFF2-40B4-BE49-F238E27FC236}">
                <a16:creationId xmlns:a16="http://schemas.microsoft.com/office/drawing/2014/main" id="{8FD8A442-921C-D446-9717-D1BAFED36C8A}"/>
              </a:ext>
            </a:extLst>
          </p:cNvPr>
          <p:cNvSpPr/>
          <p:nvPr/>
        </p:nvSpPr>
        <p:spPr>
          <a:xfrm>
            <a:off x="3563385" y="3343349"/>
            <a:ext cx="54053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củi,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3" name="Rectangle 42">
            <a:extLst>
              <a:ext uri="{FF2B5EF4-FFF2-40B4-BE49-F238E27FC236}">
                <a16:creationId xmlns:a16="http://schemas.microsoft.com/office/drawing/2014/main" id="{CEB06EAC-93A8-7548-B126-78D0BDF2909A}"/>
              </a:ext>
            </a:extLst>
          </p:cNvPr>
          <p:cNvSpPr/>
          <p:nvPr/>
        </p:nvSpPr>
        <p:spPr>
          <a:xfrm>
            <a:off x="3979926" y="3343348"/>
            <a:ext cx="546945"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lửa,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4" name="Rectangle 43">
            <a:extLst>
              <a:ext uri="{FF2B5EF4-FFF2-40B4-BE49-F238E27FC236}">
                <a16:creationId xmlns:a16="http://schemas.microsoft.com/office/drawing/2014/main" id="{1847800D-81FB-BD4D-B48F-27BB15F16951}"/>
              </a:ext>
            </a:extLst>
          </p:cNvPr>
          <p:cNvSpPr/>
          <p:nvPr/>
        </p:nvSpPr>
        <p:spPr>
          <a:xfrm>
            <a:off x="4396129" y="3343348"/>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gạo,</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5" name="Rectangle 44">
            <a:extLst>
              <a:ext uri="{FF2B5EF4-FFF2-40B4-BE49-F238E27FC236}">
                <a16:creationId xmlns:a16="http://schemas.microsoft.com/office/drawing/2014/main" id="{BFC3B3BB-9D84-2E4E-8F4E-976B2662B671}"/>
              </a:ext>
            </a:extLst>
          </p:cNvPr>
          <p:cNvSpPr/>
          <p:nvPr/>
        </p:nvSpPr>
        <p:spPr>
          <a:xfrm>
            <a:off x="4901450" y="3343347"/>
            <a:ext cx="76335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chậu,</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6" name="Rectangle 45">
            <a:extLst>
              <a:ext uri="{FF2B5EF4-FFF2-40B4-BE49-F238E27FC236}">
                <a16:creationId xmlns:a16="http://schemas.microsoft.com/office/drawing/2014/main" id="{FF510C8A-C657-2042-80E9-8F5EEFA072E3}"/>
              </a:ext>
            </a:extLst>
          </p:cNvPr>
          <p:cNvSpPr/>
          <p:nvPr/>
        </p:nvSpPr>
        <p:spPr>
          <a:xfrm>
            <a:off x="5537667" y="3343347"/>
            <a:ext cx="805029"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người,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7" name="Rectangle 46">
            <a:extLst>
              <a:ext uri="{FF2B5EF4-FFF2-40B4-BE49-F238E27FC236}">
                <a16:creationId xmlns:a16="http://schemas.microsoft.com/office/drawing/2014/main" id="{260D4033-8CBA-824C-A497-210F3AFB7BC9}"/>
              </a:ext>
            </a:extLst>
          </p:cNvPr>
          <p:cNvSpPr/>
          <p:nvPr/>
        </p:nvSpPr>
        <p:spPr>
          <a:xfrm>
            <a:off x="6238295" y="3343346"/>
            <a:ext cx="79541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đũa…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8" name="TextBox 47">
            <a:extLst>
              <a:ext uri="{FF2B5EF4-FFF2-40B4-BE49-F238E27FC236}">
                <a16:creationId xmlns:a16="http://schemas.microsoft.com/office/drawing/2014/main" id="{1FB3AE35-BFD6-1949-9FAF-A45E545D65A3}"/>
              </a:ext>
            </a:extLst>
          </p:cNvPr>
          <p:cNvSpPr txBox="1"/>
          <p:nvPr/>
        </p:nvSpPr>
        <p:spPr>
          <a:xfrm>
            <a:off x="339579" y="3812501"/>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b. Tìm từ ngữ chỉ hoạt động:</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lau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2F11A129-469E-EE49-B924-39A9D478ABC6}"/>
              </a:ext>
            </a:extLst>
          </p:cNvPr>
          <p:cNvSpPr/>
          <p:nvPr/>
        </p:nvSpPr>
        <p:spPr>
          <a:xfrm>
            <a:off x="1790011" y="4199589"/>
            <a:ext cx="125226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gói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a16="http://schemas.microsoft.com/office/drawing/2014/main" id="{9A154AE7-98E1-424F-9836-47CFDB060AC6}"/>
              </a:ext>
            </a:extLst>
          </p:cNvPr>
          <p:cNvSpPr/>
          <p:nvPr/>
        </p:nvSpPr>
        <p:spPr>
          <a:xfrm>
            <a:off x="2911577" y="4199588"/>
            <a:ext cx="131638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luộc bánh, </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1" name="Rectangle 50">
            <a:extLst>
              <a:ext uri="{FF2B5EF4-FFF2-40B4-BE49-F238E27FC236}">
                <a16:creationId xmlns:a16="http://schemas.microsoft.com/office/drawing/2014/main" id="{C0D51C8D-D639-D24A-B3D3-33863C25E36F}"/>
              </a:ext>
            </a:extLst>
          </p:cNvPr>
          <p:cNvSpPr/>
          <p:nvPr/>
        </p:nvSpPr>
        <p:spPr>
          <a:xfrm>
            <a:off x="4033143" y="4199588"/>
            <a:ext cx="109998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đun 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2" name="Rectangle 51">
            <a:extLst>
              <a:ext uri="{FF2B5EF4-FFF2-40B4-BE49-F238E27FC236}">
                <a16:creationId xmlns:a16="http://schemas.microsoft.com/office/drawing/2014/main" id="{69D19DD2-6F90-D442-8056-17B478CDF424}"/>
              </a:ext>
            </a:extLst>
          </p:cNvPr>
          <p:cNvSpPr/>
          <p:nvPr/>
        </p:nvSpPr>
        <p:spPr>
          <a:xfrm>
            <a:off x="5024009" y="4199588"/>
            <a:ext cx="134844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vớt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1196" y="-10773"/>
            <a:ext cx="6424711" cy="871777"/>
          </a:xfrm>
          <a:prstGeom prst="rect">
            <a:avLst/>
          </a:prstGeom>
          <a:noFill/>
        </p:spPr>
        <p:txBody>
          <a:bodyPr wrap="square" rtlCol="0">
            <a:spAutoFit/>
          </a:bodyPr>
          <a:lstStyle/>
          <a:p>
            <a:pPr>
              <a:lnSpc>
                <a:spcPct val="150000"/>
              </a:lnSpc>
            </a:pPr>
            <a:r>
              <a:rPr lang="vi-VN" sz="1800" dirty="0">
                <a:latin typeface="UTM Avo" panose="02040603050506020204" pitchFamily="18" charset="0"/>
                <a:ea typeface="Calibri" panose="020F0502020204030204" pitchFamily="34" charset="0"/>
              </a:rPr>
              <a:t>c. Sắp xếp các hoạt động theo trình tự của việc làm bánh chưng.</a:t>
            </a:r>
            <a:endParaRPr lang="en-VN" sz="1800" dirty="0">
              <a:latin typeface="Times New Roman" panose="02020603050405020304" pitchFamily="18" charset="0"/>
              <a:ea typeface="Calibri" panose="020F0502020204030204" pitchFamily="34" charset="0"/>
            </a:endParaRPr>
          </a:p>
        </p:txBody>
      </p:sp>
      <p:pic>
        <p:nvPicPr>
          <p:cNvPr id="12" name="Picture 11">
            <a:extLst>
              <a:ext uri="{FF2B5EF4-FFF2-40B4-BE49-F238E27FC236}">
                <a16:creationId xmlns:a16="http://schemas.microsoft.com/office/drawing/2014/main" id="{AA143B5D-E056-4945-9B2D-1082B71F9B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saturation sat="200000"/>
                    </a14:imgEffect>
                  </a14:imgLayer>
                </a14:imgProps>
              </a:ext>
            </a:extLst>
          </a:blip>
          <a:stretch>
            <a:fillRect/>
          </a:stretch>
        </p:blipFill>
        <p:spPr>
          <a:xfrm>
            <a:off x="343598" y="821038"/>
            <a:ext cx="1858818" cy="1368136"/>
          </a:xfrm>
          <a:prstGeom prst="rect">
            <a:avLst/>
          </a:prstGeom>
        </p:spPr>
      </p:pic>
      <p:pic>
        <p:nvPicPr>
          <p:cNvPr id="14" name="Picture 13">
            <a:extLst>
              <a:ext uri="{FF2B5EF4-FFF2-40B4-BE49-F238E27FC236}">
                <a16:creationId xmlns:a16="http://schemas.microsoft.com/office/drawing/2014/main" id="{7186A156-FB11-5F48-8DEA-1646841EFBD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2000"/>
                    </a14:imgEffect>
                    <a14:imgEffect>
                      <a14:saturation sat="200000"/>
                    </a14:imgEffect>
                  </a14:imgLayer>
                </a14:imgProps>
              </a:ext>
            </a:extLst>
          </a:blip>
          <a:srcRect l="8343" b="1221"/>
          <a:stretch/>
        </p:blipFill>
        <p:spPr>
          <a:xfrm>
            <a:off x="2653915" y="809398"/>
            <a:ext cx="1791675" cy="1557542"/>
          </a:xfrm>
          <a:prstGeom prst="roundRect">
            <a:avLst>
              <a:gd name="adj" fmla="val 19583"/>
            </a:avLst>
          </a:prstGeom>
        </p:spPr>
      </p:pic>
      <p:pic>
        <p:nvPicPr>
          <p:cNvPr id="20" name="Picture 19">
            <a:extLst>
              <a:ext uri="{FF2B5EF4-FFF2-40B4-BE49-F238E27FC236}">
                <a16:creationId xmlns:a16="http://schemas.microsoft.com/office/drawing/2014/main" id="{7CADDE6F-2624-A040-AEA2-D58E1296354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2000"/>
                    </a14:imgEffect>
                    <a14:imgEffect>
                      <a14:saturation sat="200000"/>
                    </a14:imgEffect>
                  </a14:imgLayer>
                </a14:imgProps>
              </a:ext>
            </a:extLst>
          </a:blip>
          <a:stretch>
            <a:fillRect/>
          </a:stretch>
        </p:blipFill>
        <p:spPr>
          <a:xfrm>
            <a:off x="4492760" y="918255"/>
            <a:ext cx="2034044" cy="1368136"/>
          </a:xfrm>
          <a:prstGeom prst="rect">
            <a:avLst/>
          </a:prstGeom>
        </p:spPr>
      </p:pic>
      <p:grpSp>
        <p:nvGrpSpPr>
          <p:cNvPr id="30" name="Group 29">
            <a:extLst>
              <a:ext uri="{FF2B5EF4-FFF2-40B4-BE49-F238E27FC236}">
                <a16:creationId xmlns:a16="http://schemas.microsoft.com/office/drawing/2014/main" id="{4E991CAA-DC67-A04B-84EB-E430FF9B7566}"/>
              </a:ext>
            </a:extLst>
          </p:cNvPr>
          <p:cNvGrpSpPr/>
          <p:nvPr/>
        </p:nvGrpSpPr>
        <p:grpSpPr>
          <a:xfrm>
            <a:off x="1724942" y="2726199"/>
            <a:ext cx="2041864" cy="1151131"/>
            <a:chOff x="800100" y="1098550"/>
            <a:chExt cx="5257800" cy="2946400"/>
          </a:xfrm>
        </p:grpSpPr>
        <p:pic>
          <p:nvPicPr>
            <p:cNvPr id="28" name="Picture 27">
              <a:extLst>
                <a:ext uri="{FF2B5EF4-FFF2-40B4-BE49-F238E27FC236}">
                  <a16:creationId xmlns:a16="http://schemas.microsoft.com/office/drawing/2014/main" id="{4BCAB6BF-CA92-F144-ADDB-10ADA4D7138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4000"/>
                      </a14:imgEffect>
                      <a14:imgEffect>
                        <a14:saturation sat="200000"/>
                      </a14:imgEffect>
                    </a14:imgLayer>
                  </a14:imgProps>
                </a:ext>
              </a:extLst>
            </a:blip>
            <a:stretch>
              <a:fillRect/>
            </a:stretch>
          </p:blipFill>
          <p:spPr>
            <a:xfrm>
              <a:off x="800100" y="1098550"/>
              <a:ext cx="5257800" cy="2946400"/>
            </a:xfrm>
            <a:prstGeom prst="rect">
              <a:avLst/>
            </a:prstGeom>
          </p:spPr>
        </p:pic>
        <p:sp>
          <p:nvSpPr>
            <p:cNvPr id="29" name="Rectangle 28">
              <a:extLst>
                <a:ext uri="{FF2B5EF4-FFF2-40B4-BE49-F238E27FC236}">
                  <a16:creationId xmlns:a16="http://schemas.microsoft.com/office/drawing/2014/main" id="{85C51E72-F0CB-E346-9B6D-EF4A45952A40}"/>
                </a:ext>
              </a:extLst>
            </p:cNvPr>
            <p:cNvSpPr/>
            <p:nvPr/>
          </p:nvSpPr>
          <p:spPr>
            <a:xfrm>
              <a:off x="2968471" y="1098550"/>
              <a:ext cx="3089429" cy="684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5" name="Picture 34">
            <a:extLst>
              <a:ext uri="{FF2B5EF4-FFF2-40B4-BE49-F238E27FC236}">
                <a16:creationId xmlns:a16="http://schemas.microsoft.com/office/drawing/2014/main" id="{1FBB4245-D4D2-A44B-89DE-27FEC4BAD26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5000"/>
                    </a14:imgEffect>
                    <a14:imgEffect>
                      <a14:saturation sat="200000"/>
                    </a14:imgEffect>
                  </a14:imgLayer>
                </a14:imgProps>
              </a:ext>
            </a:extLst>
          </a:blip>
          <a:stretch>
            <a:fillRect/>
          </a:stretch>
        </p:blipFill>
        <p:spPr>
          <a:xfrm>
            <a:off x="3766806" y="2612045"/>
            <a:ext cx="1581782" cy="1239775"/>
          </a:xfrm>
          <a:prstGeom prst="rect">
            <a:avLst/>
          </a:prstGeom>
        </p:spPr>
      </p:pic>
      <p:sp>
        <p:nvSpPr>
          <p:cNvPr id="37" name="Rectangle: Rounded Corners 5">
            <a:extLst>
              <a:ext uri="{FF2B5EF4-FFF2-40B4-BE49-F238E27FC236}">
                <a16:creationId xmlns:a16="http://schemas.microsoft.com/office/drawing/2014/main" id="{2D0BB735-1A20-E147-94DE-A7ED55422422}"/>
              </a:ext>
            </a:extLst>
          </p:cNvPr>
          <p:cNvSpPr/>
          <p:nvPr/>
        </p:nvSpPr>
        <p:spPr>
          <a:xfrm>
            <a:off x="813340" y="2287145"/>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a:t>
            </a:r>
          </a:p>
        </p:txBody>
      </p:sp>
      <p:sp>
        <p:nvSpPr>
          <p:cNvPr id="39" name="Rectangle: Rounded Corners 5">
            <a:extLst>
              <a:ext uri="{FF2B5EF4-FFF2-40B4-BE49-F238E27FC236}">
                <a16:creationId xmlns:a16="http://schemas.microsoft.com/office/drawing/2014/main" id="{5C530CB9-A3D9-8045-B4DE-E9DC8248BD18}"/>
              </a:ext>
            </a:extLst>
          </p:cNvPr>
          <p:cNvSpPr/>
          <p:nvPr/>
        </p:nvSpPr>
        <p:spPr>
          <a:xfrm>
            <a:off x="2845517" y="2315423"/>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Vớt</a:t>
            </a: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 bánh</a:t>
            </a:r>
          </a:p>
        </p:txBody>
      </p:sp>
      <p:sp>
        <p:nvSpPr>
          <p:cNvPr id="40" name="Rectangle: Rounded Corners 5">
            <a:extLst>
              <a:ext uri="{FF2B5EF4-FFF2-40B4-BE49-F238E27FC236}">
                <a16:creationId xmlns:a16="http://schemas.microsoft.com/office/drawing/2014/main" id="{71E9200C-1450-4B4E-AF66-F4CB39C6E54E}"/>
              </a:ext>
            </a:extLst>
          </p:cNvPr>
          <p:cNvSpPr/>
          <p:nvPr/>
        </p:nvSpPr>
        <p:spPr>
          <a:xfrm>
            <a:off x="4956362" y="2321243"/>
            <a:ext cx="1265855"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Rửa lá dong</a:t>
            </a:r>
            <a:endPar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41" name="Rectangle: Rounded Corners 5">
            <a:extLst>
              <a:ext uri="{FF2B5EF4-FFF2-40B4-BE49-F238E27FC236}">
                <a16:creationId xmlns:a16="http://schemas.microsoft.com/office/drawing/2014/main" id="{F97D9089-3136-8046-A5D3-5CE85ACAE2EA}"/>
              </a:ext>
            </a:extLst>
          </p:cNvPr>
          <p:cNvSpPr/>
          <p:nvPr/>
        </p:nvSpPr>
        <p:spPr>
          <a:xfrm>
            <a:off x="2170486" y="3853641"/>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Lau lá dong</a:t>
            </a:r>
          </a:p>
        </p:txBody>
      </p:sp>
      <p:sp>
        <p:nvSpPr>
          <p:cNvPr id="42" name="Rectangle: Rounded Corners 5">
            <a:extLst>
              <a:ext uri="{FF2B5EF4-FFF2-40B4-BE49-F238E27FC236}">
                <a16:creationId xmlns:a16="http://schemas.microsoft.com/office/drawing/2014/main" id="{C38F210C-7B38-7D4A-B085-242C9094DD01}"/>
              </a:ext>
            </a:extLst>
          </p:cNvPr>
          <p:cNvSpPr/>
          <p:nvPr/>
        </p:nvSpPr>
        <p:spPr>
          <a:xfrm>
            <a:off x="4202663" y="3855285"/>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Luộc bánh</a:t>
            </a:r>
          </a:p>
        </p:txBody>
      </p:sp>
      <p:sp>
        <p:nvSpPr>
          <p:cNvPr id="36" name="Oval 35">
            <a:extLst>
              <a:ext uri="{FF2B5EF4-FFF2-40B4-BE49-F238E27FC236}">
                <a16:creationId xmlns:a16="http://schemas.microsoft.com/office/drawing/2014/main" id="{6A389273-9D23-D14F-B024-33A72B81B887}"/>
              </a:ext>
            </a:extLst>
          </p:cNvPr>
          <p:cNvSpPr/>
          <p:nvPr/>
        </p:nvSpPr>
        <p:spPr>
          <a:xfrm>
            <a:off x="789350"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3</a:t>
            </a:r>
          </a:p>
        </p:txBody>
      </p:sp>
      <p:sp>
        <p:nvSpPr>
          <p:cNvPr id="43" name="Oval 42">
            <a:extLst>
              <a:ext uri="{FF2B5EF4-FFF2-40B4-BE49-F238E27FC236}">
                <a16:creationId xmlns:a16="http://schemas.microsoft.com/office/drawing/2014/main" id="{F546E8C3-A6E8-9D46-8C6C-320D4E84B806}"/>
              </a:ext>
            </a:extLst>
          </p:cNvPr>
          <p:cNvSpPr/>
          <p:nvPr/>
        </p:nvSpPr>
        <p:spPr>
          <a:xfrm>
            <a:off x="2170486"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4</a:t>
            </a:r>
          </a:p>
        </p:txBody>
      </p:sp>
      <p:sp>
        <p:nvSpPr>
          <p:cNvPr id="44" name="Oval 43">
            <a:extLst>
              <a:ext uri="{FF2B5EF4-FFF2-40B4-BE49-F238E27FC236}">
                <a16:creationId xmlns:a16="http://schemas.microsoft.com/office/drawing/2014/main" id="{2A95DDB6-9803-4D4F-B406-DC2DEAB36046}"/>
              </a:ext>
            </a:extLst>
          </p:cNvPr>
          <p:cNvSpPr/>
          <p:nvPr/>
        </p:nvSpPr>
        <p:spPr>
          <a:xfrm>
            <a:off x="3429794"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1</a:t>
            </a:r>
          </a:p>
        </p:txBody>
      </p:sp>
      <p:sp>
        <p:nvSpPr>
          <p:cNvPr id="45" name="Oval 44">
            <a:extLst>
              <a:ext uri="{FF2B5EF4-FFF2-40B4-BE49-F238E27FC236}">
                <a16:creationId xmlns:a16="http://schemas.microsoft.com/office/drawing/2014/main" id="{C0DB1C6C-79B5-D541-8CD7-4033B7DF0782}"/>
              </a:ext>
            </a:extLst>
          </p:cNvPr>
          <p:cNvSpPr/>
          <p:nvPr/>
        </p:nvSpPr>
        <p:spPr>
          <a:xfrm>
            <a:off x="4677558"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5</a:t>
            </a:r>
          </a:p>
        </p:txBody>
      </p:sp>
      <p:sp>
        <p:nvSpPr>
          <p:cNvPr id="46" name="Oval 45">
            <a:extLst>
              <a:ext uri="{FF2B5EF4-FFF2-40B4-BE49-F238E27FC236}">
                <a16:creationId xmlns:a16="http://schemas.microsoft.com/office/drawing/2014/main" id="{143C9A1F-4CA2-6D44-9046-8C1BA3F4A49F}"/>
              </a:ext>
            </a:extLst>
          </p:cNvPr>
          <p:cNvSpPr/>
          <p:nvPr/>
        </p:nvSpPr>
        <p:spPr>
          <a:xfrm>
            <a:off x="5925322"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2</a:t>
            </a: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3.7037E-6 -2.83951E-6 L -0.67385 0.40247 " pathEditMode="relative" rAng="0" ptsTypes="AA">
                                      <p:cBhvr>
                                        <p:cTn id="52" dur="2000" fill="hold"/>
                                        <p:tgtEl>
                                          <p:spTgt spid="40"/>
                                        </p:tgtEl>
                                        <p:attrNameLst>
                                          <p:attrName>ppt_x</p:attrName>
                                          <p:attrName>ppt_y</p:attrName>
                                        </p:attrNameLst>
                                      </p:cBhvr>
                                      <p:rCtr x="-33704" y="20123"/>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1.48148E-6 -2.34568E-6 L -0.05972 0.10463 " pathEditMode="relative" rAng="0" ptsTypes="AA">
                                      <p:cBhvr>
                                        <p:cTn id="60" dur="2000" fill="hold"/>
                                        <p:tgtEl>
                                          <p:spTgt spid="41"/>
                                        </p:tgtEl>
                                        <p:attrNameLst>
                                          <p:attrName>ppt_x</p:attrName>
                                          <p:attrName>ppt_y</p:attrName>
                                        </p:attrNameLst>
                                      </p:cBhvr>
                                      <p:rCtr x="-2986" y="5216"/>
                                    </p:animMotion>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4.07407E-6 -1.35802E-6 L 0.32824 0.40926 " pathEditMode="relative" rAng="0" ptsTypes="AA">
                                      <p:cBhvr>
                                        <p:cTn id="68" dur="2000" fill="hold"/>
                                        <p:tgtEl>
                                          <p:spTgt spid="37"/>
                                        </p:tgtEl>
                                        <p:attrNameLst>
                                          <p:attrName>ppt_x</p:attrName>
                                          <p:attrName>ppt_y</p:attrName>
                                        </p:attrNameLst>
                                      </p:cBhvr>
                                      <p:rCtr x="16412" y="20463"/>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2.22222E-6 3.7037E-7 L 0.00648 0.10432 " pathEditMode="relative" rAng="0" ptsTypes="AA">
                                      <p:cBhvr>
                                        <p:cTn id="76" dur="2000" fill="hold"/>
                                        <p:tgtEl>
                                          <p:spTgt spid="42"/>
                                        </p:tgtEl>
                                        <p:attrNameLst>
                                          <p:attrName>ppt_x</p:attrName>
                                          <p:attrName>ppt_y</p:attrName>
                                        </p:attrNameLst>
                                      </p:cBhvr>
                                      <p:rCtr x="324" y="5216"/>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2.22222E-6 3.08642E-6 L 0.39051 0.4037 " pathEditMode="relative" rAng="0" ptsTypes="AA">
                                      <p:cBhvr>
                                        <p:cTn id="84" dur="2000" fill="hold"/>
                                        <p:tgtEl>
                                          <p:spTgt spid="39"/>
                                        </p:tgtEl>
                                        <p:attrNameLst>
                                          <p:attrName>ppt_x</p:attrName>
                                          <p:attrName>ppt_y</p:attrName>
                                        </p:attrNameLst>
                                      </p:cBhvr>
                                      <p:rCtr x="19514" y="20185"/>
                                    </p:animMotion>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36" grpId="0" animBg="1"/>
      <p:bldP spid="4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42" y="745406"/>
            <a:ext cx="5876569" cy="821122"/>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Hỏi - đáp về việc thường làm trong dịp Tết. Viết vào vở một câu hỏi và một câu trả lời. </a:t>
            </a:r>
            <a:endParaRPr lang="en-US" sz="1800" b="1" dirty="0">
              <a:solidFill>
                <a:schemeClr val="accent4">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AB215958-7015-5345-ADC2-6A24F2772628}"/>
              </a:ext>
            </a:extLst>
          </p:cNvPr>
          <p:cNvSpPr txBox="1"/>
          <p:nvPr/>
        </p:nvSpPr>
        <p:spPr>
          <a:xfrm>
            <a:off x="525742" y="1812606"/>
            <a:ext cx="5484194" cy="871777"/>
          </a:xfrm>
          <a:prstGeom prst="rect">
            <a:avLst/>
          </a:prstGeom>
          <a:noFill/>
        </p:spPr>
        <p:txBody>
          <a:bodyPr wrap="none" rtlCol="0">
            <a:spAutoFit/>
          </a:bodyPr>
          <a:lstStyle/>
          <a:p>
            <a:pPr>
              <a:lnSpc>
                <a:spcPct val="150000"/>
              </a:lnSpc>
            </a:pPr>
            <a:r>
              <a:rPr lang="vi-VN" sz="1800" dirty="0">
                <a:solidFill>
                  <a:srgbClr val="FF0000"/>
                </a:solidFill>
                <a:latin typeface="UTM Avo" panose="02040603050506020204" pitchFamily="18" charset="0"/>
                <a:ea typeface="Calibri" panose="020F0502020204030204" pitchFamily="34" charset="0"/>
              </a:rPr>
              <a:t>M: </a:t>
            </a:r>
            <a:r>
              <a:rPr lang="vi-VN" sz="1800" dirty="0">
                <a:latin typeface="UTM Avo" panose="02040603050506020204" pitchFamily="18" charset="0"/>
                <a:ea typeface="Calibri" panose="020F0502020204030204" pitchFamily="34" charset="0"/>
              </a:rPr>
              <a:t>- Bạn thường làm gì vào dịp Tết?</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 Vào dịp Tết, mình thường đi thăm họ hàng.</a:t>
            </a:r>
            <a:endParaRPr lang="en-VN" sz="1800" dirty="0">
              <a:latin typeface="Times New Roman" panose="02020603050405020304" pitchFamily="18" charset="0"/>
              <a:ea typeface="Calibri" panose="020F0502020204030204" pitchFamily="34" charset="0"/>
            </a:endParaRPr>
          </a:p>
        </p:txBody>
      </p:sp>
      <p:pic>
        <p:nvPicPr>
          <p:cNvPr id="18434" name="Picture 2" descr="25,258 Child Speech Illustrations &amp;amp; Clip Art - iStock">
            <a:extLst>
              <a:ext uri="{FF2B5EF4-FFF2-40B4-BE49-F238E27FC236}">
                <a16:creationId xmlns:a16="http://schemas.microsoft.com/office/drawing/2014/main" id="{DB6BA53B-82F0-B44C-823E-22E6044CB8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2190" y="2441823"/>
            <a:ext cx="2467746" cy="237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375F27-E48A-0242-A639-774A2E790DF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pic>
        <p:nvPicPr>
          <p:cNvPr id="20" name="Picture 19">
            <a:extLst>
              <a:ext uri="{FF2B5EF4-FFF2-40B4-BE49-F238E27FC236}">
                <a16:creationId xmlns:a16="http://schemas.microsoft.com/office/drawing/2014/main" id="{C647D732-B75E-2545-A404-983E72669E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398900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Đọc các tấm thiệp dưới đây và trả lời câu hỏi </a:t>
            </a:r>
            <a:endParaRPr lang="en-US" sz="1600" b="1" dirty="0">
              <a:solidFill>
                <a:schemeClr val="accent4">
                  <a:lumMod val="50000"/>
                </a:schemeClr>
              </a:solidFill>
              <a:latin typeface="UTM Avo" panose="02040603050506020204" pitchFamily="18" charset="0"/>
            </a:endParaRPr>
          </a:p>
        </p:txBody>
      </p:sp>
      <p:grpSp>
        <p:nvGrpSpPr>
          <p:cNvPr id="29" name="Group 28">
            <a:extLst>
              <a:ext uri="{FF2B5EF4-FFF2-40B4-BE49-F238E27FC236}">
                <a16:creationId xmlns:a16="http://schemas.microsoft.com/office/drawing/2014/main" id="{2AEF1E86-AC86-5241-A433-5DF5FCCAE24E}"/>
              </a:ext>
            </a:extLst>
          </p:cNvPr>
          <p:cNvGrpSpPr/>
          <p:nvPr/>
        </p:nvGrpSpPr>
        <p:grpSpPr>
          <a:xfrm>
            <a:off x="898201" y="1011341"/>
            <a:ext cx="2274601" cy="3224784"/>
            <a:chOff x="1169642" y="844295"/>
            <a:chExt cx="2274601" cy="3224784"/>
          </a:xfrm>
        </p:grpSpPr>
        <p:sp>
          <p:nvSpPr>
            <p:cNvPr id="11" name="Rectangle 10">
              <a:extLst>
                <a:ext uri="{FF2B5EF4-FFF2-40B4-BE49-F238E27FC236}">
                  <a16:creationId xmlns:a16="http://schemas.microsoft.com/office/drawing/2014/main" id="{5B4ACBB0-E07D-B047-BC29-0A0A89267AAB}"/>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66" name="Picture 10" descr="Decal trang trí cành đào xuân 7 PK608 - Đỏ - Shop VnExpress">
              <a:extLst>
                <a:ext uri="{FF2B5EF4-FFF2-40B4-BE49-F238E27FC236}">
                  <a16:creationId xmlns:a16="http://schemas.microsoft.com/office/drawing/2014/main" id="{A720F7BE-6529-8C47-A3F6-965B5EE59C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ình ảnh Đèn Lồng Màu đỏ Xinh Đèn, Xinh, đỏ, Màu đỏ miễn phí tải tập tin  PNG PSDComment và Vector">
              <a:extLst>
                <a:ext uri="{FF2B5EF4-FFF2-40B4-BE49-F238E27FC236}">
                  <a16:creationId xmlns:a16="http://schemas.microsoft.com/office/drawing/2014/main" id="{8E72915F-9E0F-274B-A1E2-D228734F2B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antern PNG Images | Vector and PSD Files | Free Download on Pngtree">
              <a:extLst>
                <a:ext uri="{FF2B5EF4-FFF2-40B4-BE49-F238E27FC236}">
                  <a16:creationId xmlns:a16="http://schemas.microsoft.com/office/drawing/2014/main" id="{AB7DF7F8-6B74-F34B-867E-6E11C3CF29D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antern PNG Images | Vector and PSD Files | Free Download on Pngtree">
              <a:extLst>
                <a:ext uri="{FF2B5EF4-FFF2-40B4-BE49-F238E27FC236}">
                  <a16:creationId xmlns:a16="http://schemas.microsoft.com/office/drawing/2014/main" id="{6E77C917-C9A3-0C42-A99A-431C5EEFCDF0}"/>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Fireworks Vector Illustration Royalty Free Cliparts, Vectors, And Stock  Illustration. Image 40818577.">
              <a:extLst>
                <a:ext uri="{FF2B5EF4-FFF2-40B4-BE49-F238E27FC236}">
                  <a16:creationId xmlns:a16="http://schemas.microsoft.com/office/drawing/2014/main" id="{A187BB3B-5D7D-DC4C-B12A-40FF42924ED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19474" name="Picture 18" descr="Hình ảnh Pháo Bông Pháo Hoa, Pháo Hoa Vector, Sáng, Bắn Pháo Hoa miễn phí  tải tập tin PNG PSDComment và Vector">
              <a:extLst>
                <a:ext uri="{FF2B5EF4-FFF2-40B4-BE49-F238E27FC236}">
                  <a16:creationId xmlns:a16="http://schemas.microsoft.com/office/drawing/2014/main" id="{CC9B5D72-7E33-CD49-A575-32BCD5E0636B}"/>
                </a:ext>
              </a:extLst>
            </p:cNvPr>
            <p:cNvPicPr>
              <a:picLocks noChangeAspect="1" noChangeArrowheads="1"/>
            </p:cNvPicPr>
            <p:nvPr/>
          </p:nvPicPr>
          <p:blipFill rotWithShape="1">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descr="Vector Bánh Chưng, Dưa Hấu Đỏ, Cành Đào, Cành Mai Ngày Tết">
              <a:extLst>
                <a:ext uri="{FF2B5EF4-FFF2-40B4-BE49-F238E27FC236}">
                  <a16:creationId xmlns:a16="http://schemas.microsoft.com/office/drawing/2014/main" id="{23A9FE6E-60B0-E74B-A8C1-5E0C8FADFA9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FC4F0A8-CC68-E445-B9F2-B2EFAEFD76DF}"/>
                </a:ext>
              </a:extLst>
            </p:cNvPr>
            <p:cNvSpPr txBox="1"/>
            <p:nvPr/>
          </p:nvSpPr>
          <p:spPr>
            <a:xfrm>
              <a:off x="1192277" y="2092215"/>
              <a:ext cx="2251966" cy="1477328"/>
            </a:xfrm>
            <a:prstGeom prst="rect">
              <a:avLst/>
            </a:prstGeom>
            <a:noFill/>
          </p:spPr>
          <p:txBody>
            <a:bodyPr wrap="square" rtlCol="0">
              <a:spAutoFit/>
            </a:bodyPr>
            <a:lstStyle/>
            <a:p>
              <a:pPr>
                <a:lnSpc>
                  <a:spcPct val="150000"/>
                </a:lnSpc>
              </a:pPr>
              <a:r>
                <a:rPr lang="en-VN" sz="12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sz="1200" b="1" dirty="0">
                  <a:solidFill>
                    <a:srgbClr val="DF3C7E"/>
                  </a:solidFill>
                  <a:latin typeface="HP001 4H" panose="020B0603050302020204" pitchFamily="34" charset="77"/>
                </a:rPr>
                <a:t>Cháu của ông bà</a:t>
              </a:r>
            </a:p>
            <a:p>
              <a:pPr algn="r">
                <a:lnSpc>
                  <a:spcPct val="150000"/>
                </a:lnSpc>
              </a:pPr>
              <a:r>
                <a:rPr lang="en-VN" sz="1200" b="1" dirty="0">
                  <a:solidFill>
                    <a:srgbClr val="DF3C7E"/>
                  </a:solidFill>
                  <a:latin typeface="HP001 4H" panose="020B0603050302020204" pitchFamily="34" charset="77"/>
                </a:rPr>
                <a:t>Lê Hiếu</a:t>
              </a:r>
            </a:p>
          </p:txBody>
        </p:sp>
      </p:grpSp>
      <p:grpSp>
        <p:nvGrpSpPr>
          <p:cNvPr id="30" name="Group 29">
            <a:extLst>
              <a:ext uri="{FF2B5EF4-FFF2-40B4-BE49-F238E27FC236}">
                <a16:creationId xmlns:a16="http://schemas.microsoft.com/office/drawing/2014/main" id="{3EAD9442-3B9A-9341-B804-D3C7206B4685}"/>
              </a:ext>
            </a:extLst>
          </p:cNvPr>
          <p:cNvGrpSpPr/>
          <p:nvPr/>
        </p:nvGrpSpPr>
        <p:grpSpPr>
          <a:xfrm>
            <a:off x="3927522" y="1094650"/>
            <a:ext cx="2355666" cy="3141475"/>
            <a:chOff x="4194222" y="1080229"/>
            <a:chExt cx="2355666" cy="3141475"/>
          </a:xfrm>
        </p:grpSpPr>
        <p:sp>
          <p:nvSpPr>
            <p:cNvPr id="37" name="Rectangle 36">
              <a:extLst>
                <a:ext uri="{FF2B5EF4-FFF2-40B4-BE49-F238E27FC236}">
                  <a16:creationId xmlns:a16="http://schemas.microsoft.com/office/drawing/2014/main"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80" name="Picture 24" descr="Hình ảnh Vàng Thỏi Vàng Fortune, Màu Vàng., Nguyên Bảo, Tài Sản miễn phí  tải tập tin PNG PSDComment và Vector">
              <a:extLst>
                <a:ext uri="{FF2B5EF4-FFF2-40B4-BE49-F238E27FC236}">
                  <a16:creationId xmlns:a16="http://schemas.microsoft.com/office/drawing/2014/main" id="{37340985-A0EC-1F4A-9B1C-1D892E145D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Vector bánh chưng hình vẻ đẹp">
              <a:extLst>
                <a:ext uri="{FF2B5EF4-FFF2-40B4-BE49-F238E27FC236}">
                  <a16:creationId xmlns:a16="http://schemas.microsoft.com/office/drawing/2014/main" id="{1F1A987C-0629-D044-ADD5-A7ABBB15FF4E}"/>
                </a:ext>
              </a:extLst>
            </p:cNvPr>
            <p:cNvPicPr>
              <a:picLocks noChangeAspect="1" noChangeArrowheads="1"/>
            </p:cNvPicPr>
            <p:nvPr/>
          </p:nvPicPr>
          <p:blipFill rotWithShape="1">
            <a:blip r:embed="rId15">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ình ảnh Vàng Thỏi Vàng Fortune, Màu Vàng., Nguyên Bảo, Tài Sản miễn phí  tải tập tin PNG PSDComment và Vector">
              <a:extLst>
                <a:ext uri="{FF2B5EF4-FFF2-40B4-BE49-F238E27FC236}">
                  <a16:creationId xmlns:a16="http://schemas.microsoft.com/office/drawing/2014/main" id="{D7C417D8-1A59-6446-BEA7-4839A600255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Tổng hợp ảnh Hoa Đào PNG">
              <a:extLst>
                <a:ext uri="{FF2B5EF4-FFF2-40B4-BE49-F238E27FC236}">
                  <a16:creationId xmlns:a16="http://schemas.microsoft.com/office/drawing/2014/main" id="{29EEAB3F-45B1-4D46-8363-C4C4D1D96C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980F856-F59D-4C4F-B3CB-01BC102F761F}"/>
                </a:ext>
              </a:extLst>
            </p:cNvPr>
            <p:cNvSpPr txBox="1"/>
            <p:nvPr/>
          </p:nvSpPr>
          <p:spPr>
            <a:xfrm>
              <a:off x="4298086" y="2106323"/>
              <a:ext cx="1999663" cy="1708160"/>
            </a:xfrm>
            <a:prstGeom prst="rect">
              <a:avLst/>
            </a:prstGeom>
            <a:noFill/>
          </p:spPr>
          <p:txBody>
            <a:bodyPr wrap="square" rtlCol="0">
              <a:spAutoFit/>
            </a:bodyPr>
            <a:lstStyle/>
            <a:p>
              <a:pPr algn="just">
                <a:lnSpc>
                  <a:spcPct val="150000"/>
                </a:lnSpc>
              </a:pPr>
              <a:r>
                <a:rPr lang="en-VN"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b="1" dirty="0">
                  <a:solidFill>
                    <a:schemeClr val="accent2"/>
                  </a:solidFill>
                  <a:latin typeface="HP001 4H" panose="020B0603050302020204" pitchFamily="34" charset="77"/>
                </a:rPr>
                <a:t>Con của bố mẹ</a:t>
              </a:r>
            </a:p>
            <a:p>
              <a:pPr algn="r">
                <a:lnSpc>
                  <a:spcPct val="150000"/>
                </a:lnSpc>
              </a:pPr>
              <a:r>
                <a:rPr lang="en-VN" b="1" dirty="0">
                  <a:solidFill>
                    <a:schemeClr val="accent2"/>
                  </a:solidFill>
                  <a:latin typeface="HP001 4H" panose="020B0603050302020204" pitchFamily="34" charset="77"/>
                </a:rPr>
                <a:t>Phương Mai</a:t>
              </a:r>
            </a:p>
          </p:txBody>
        </p:sp>
      </p:grpSp>
    </p:spTree>
    <p:extLst>
      <p:ext uri="{BB962C8B-B14F-4D97-AF65-F5344CB8AC3E}">
        <p14:creationId xmlns:p14="http://schemas.microsoft.com/office/powerpoint/2010/main" val="3861829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FADBFA-BDF0-3846-BE73-BDCDC874A722}"/>
              </a:ext>
            </a:extLst>
          </p:cNvPr>
          <p:cNvGrpSpPr/>
          <p:nvPr/>
        </p:nvGrpSpPr>
        <p:grpSpPr>
          <a:xfrm>
            <a:off x="447041" y="406400"/>
            <a:ext cx="2781713" cy="3993996"/>
            <a:chOff x="1169642" y="844295"/>
            <a:chExt cx="2221257" cy="3224784"/>
          </a:xfrm>
        </p:grpSpPr>
        <p:sp>
          <p:nvSpPr>
            <p:cNvPr id="3" name="Rectangle 2">
              <a:extLst>
                <a:ext uri="{FF2B5EF4-FFF2-40B4-BE49-F238E27FC236}">
                  <a16:creationId xmlns:a16="http://schemas.microsoft.com/office/drawing/2014/main" id="{4E806A52-B8E8-D24C-8E99-52289BC215D1}"/>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10" descr="Decal trang trí cành đào xuân 7 PK608 - Đỏ - Shop VnExpress">
              <a:extLst>
                <a:ext uri="{FF2B5EF4-FFF2-40B4-BE49-F238E27FC236}">
                  <a16:creationId xmlns:a16="http://schemas.microsoft.com/office/drawing/2014/main" id="{7B367737-D000-164B-953E-DBE469F0B0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Đèn Lồng Màu đỏ Xinh Đèn, Xinh, đỏ, Màu đỏ miễn phí tải tập tin  PNG PSDComment và Vector">
              <a:extLst>
                <a:ext uri="{FF2B5EF4-FFF2-40B4-BE49-F238E27FC236}">
                  <a16:creationId xmlns:a16="http://schemas.microsoft.com/office/drawing/2014/main" id="{7AC69A96-4C37-0F49-98AC-72C9674003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antern PNG Images | Vector and PSD Files | Free Download on Pngtree">
              <a:extLst>
                <a:ext uri="{FF2B5EF4-FFF2-40B4-BE49-F238E27FC236}">
                  <a16:creationId xmlns:a16="http://schemas.microsoft.com/office/drawing/2014/main" id="{5AE47FF5-14F4-A84E-9367-2B9A73192F4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Lantern PNG Images | Vector and PSD Files | Free Download on Pngtree">
              <a:extLst>
                <a:ext uri="{FF2B5EF4-FFF2-40B4-BE49-F238E27FC236}">
                  <a16:creationId xmlns:a16="http://schemas.microsoft.com/office/drawing/2014/main" id="{045E0EF2-8F39-934C-9ECF-187D861E68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ireworks Vector Illustration Royalty Free Cliparts, Vectors, And Stock  Illustration. Image 40818577.">
              <a:extLst>
                <a:ext uri="{FF2B5EF4-FFF2-40B4-BE49-F238E27FC236}">
                  <a16:creationId xmlns:a16="http://schemas.microsoft.com/office/drawing/2014/main" id="{FE2662A9-0F84-2140-8953-5E1DA468E2F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ình ảnh Pháo Bông Pháo Hoa, Pháo Hoa Vector, Sáng, Bắn Pháo Hoa miễn phí  tải tập tin PNG PSDComment và Vector">
              <a:extLst>
                <a:ext uri="{FF2B5EF4-FFF2-40B4-BE49-F238E27FC236}">
                  <a16:creationId xmlns:a16="http://schemas.microsoft.com/office/drawing/2014/main" id="{BBE66398-38E3-CF4D-B676-965A7369CCF5}"/>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Vector Bánh Chưng, Dưa Hấu Đỏ, Cành Đào, Cành Mai Ngày Tết">
              <a:extLst>
                <a:ext uri="{FF2B5EF4-FFF2-40B4-BE49-F238E27FC236}">
                  <a16:creationId xmlns:a16="http://schemas.microsoft.com/office/drawing/2014/main" id="{A32EED56-DCEC-C24C-9F31-3B48057BB68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D1AABB-D79E-C845-9780-0D82BB29828D}"/>
                </a:ext>
              </a:extLst>
            </p:cNvPr>
            <p:cNvSpPr txBox="1"/>
            <p:nvPr/>
          </p:nvSpPr>
          <p:spPr>
            <a:xfrm>
              <a:off x="1192277" y="2092215"/>
              <a:ext cx="2185777" cy="1379182"/>
            </a:xfrm>
            <a:prstGeom prst="rect">
              <a:avLst/>
            </a:prstGeom>
            <a:noFill/>
          </p:spPr>
          <p:txBody>
            <a:bodyPr wrap="square" rtlCol="0">
              <a:spAutoFit/>
            </a:bodyPr>
            <a:lstStyle/>
            <a:p>
              <a:pPr algn="just">
                <a:lnSpc>
                  <a:spcPct val="150000"/>
                </a:lnSpc>
              </a:pPr>
              <a:r>
                <a:rPr lang="en-VN"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b="1" dirty="0">
                  <a:solidFill>
                    <a:srgbClr val="DF3C7E"/>
                  </a:solidFill>
                  <a:latin typeface="HP001 4H" panose="020B0603050302020204" pitchFamily="34" charset="77"/>
                </a:rPr>
                <a:t>Cháu của ông bà</a:t>
              </a:r>
            </a:p>
            <a:p>
              <a:pPr algn="r">
                <a:lnSpc>
                  <a:spcPct val="150000"/>
                </a:lnSpc>
              </a:pPr>
              <a:r>
                <a:rPr lang="en-VN" b="1" dirty="0">
                  <a:solidFill>
                    <a:srgbClr val="DF3C7E"/>
                  </a:solidFill>
                  <a:latin typeface="HP001 4H" panose="020B0603050302020204" pitchFamily="34" charset="77"/>
                </a:rPr>
                <a:t>Lê Hiếu</a:t>
              </a:r>
            </a:p>
          </p:txBody>
        </p:sp>
      </p:grpSp>
      <p:sp>
        <p:nvSpPr>
          <p:cNvPr id="12" name="TextBox 11">
            <a:extLst>
              <a:ext uri="{FF2B5EF4-FFF2-40B4-BE49-F238E27FC236}">
                <a16:creationId xmlns:a16="http://schemas.microsoft.com/office/drawing/2014/main" id="{7548C345-A8D9-BE45-96F8-EB523D05489A}"/>
              </a:ext>
            </a:extLst>
          </p:cNvPr>
          <p:cNvSpPr txBox="1"/>
          <p:nvPr/>
        </p:nvSpPr>
        <p:spPr>
          <a:xfrm>
            <a:off x="334891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3" name="TextBox 12">
            <a:extLst>
              <a:ext uri="{FF2B5EF4-FFF2-40B4-BE49-F238E27FC236}">
                <a16:creationId xmlns:a16="http://schemas.microsoft.com/office/drawing/2014/main" id="{B02E543E-2FCD-CF46-8C0F-C01D4EDEB1E0}"/>
              </a:ext>
            </a:extLst>
          </p:cNvPr>
          <p:cNvSpPr txBox="1"/>
          <p:nvPr/>
        </p:nvSpPr>
        <p:spPr>
          <a:xfrm>
            <a:off x="334891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Lê Hiếu viết cho ông bà.</a:t>
            </a:r>
            <a:endParaRPr lang="en-VN" sz="1600" dirty="0">
              <a:solidFill>
                <a:srgbClr val="FF0000"/>
              </a:solidFill>
              <a:latin typeface="UTM Avo" panose="02040603050506020204" pitchFamily="18" charset="0"/>
            </a:endParaRPr>
          </a:p>
        </p:txBody>
      </p:sp>
      <p:sp>
        <p:nvSpPr>
          <p:cNvPr id="14" name="TextBox 13">
            <a:extLst>
              <a:ext uri="{FF2B5EF4-FFF2-40B4-BE49-F238E27FC236}">
                <a16:creationId xmlns:a16="http://schemas.microsoft.com/office/drawing/2014/main" id="{A4196A06-EDB1-CF45-ADD4-713887D6FF96}"/>
              </a:ext>
            </a:extLst>
          </p:cNvPr>
          <p:cNvSpPr txBox="1"/>
          <p:nvPr/>
        </p:nvSpPr>
        <p:spPr>
          <a:xfrm>
            <a:off x="335969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47575FC4-0353-5F48-8604-574A092BBAD5}"/>
              </a:ext>
            </a:extLst>
          </p:cNvPr>
          <p:cNvSpPr txBox="1"/>
          <p:nvPr/>
        </p:nvSpPr>
        <p:spPr>
          <a:xfrm>
            <a:off x="335969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ông bà mạnh khoẻ, vui vẻ.</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E7AF98-DC58-9C40-BA2D-572FCA43FC52}"/>
              </a:ext>
            </a:extLst>
          </p:cNvPr>
          <p:cNvGrpSpPr/>
          <p:nvPr/>
        </p:nvGrpSpPr>
        <p:grpSpPr>
          <a:xfrm>
            <a:off x="469850" y="477520"/>
            <a:ext cx="3004870" cy="3992285"/>
            <a:chOff x="4194222" y="1080229"/>
            <a:chExt cx="2355666" cy="3141475"/>
          </a:xfrm>
        </p:grpSpPr>
        <p:sp>
          <p:nvSpPr>
            <p:cNvPr id="3" name="Rectangle 2">
              <a:extLst>
                <a:ext uri="{FF2B5EF4-FFF2-40B4-BE49-F238E27FC236}">
                  <a16:creationId xmlns:a16="http://schemas.microsoft.com/office/drawing/2014/main" id="{9C04CA0C-2753-964E-B33E-EB280EB77FA8}"/>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24" descr="Hình ảnh Vàng Thỏi Vàng Fortune, Màu Vàng., Nguyên Bảo, Tài Sản miễn phí  tải tập tin PNG PSDComment và Vector">
              <a:extLst>
                <a:ext uri="{FF2B5EF4-FFF2-40B4-BE49-F238E27FC236}">
                  <a16:creationId xmlns:a16="http://schemas.microsoft.com/office/drawing/2014/main" id="{A021B1E1-DC84-7544-8575-B4B17EF981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Vector bánh chưng hình vẻ đẹp">
              <a:extLst>
                <a:ext uri="{FF2B5EF4-FFF2-40B4-BE49-F238E27FC236}">
                  <a16:creationId xmlns:a16="http://schemas.microsoft.com/office/drawing/2014/main" id="{34CEDC87-186F-F34B-BEB7-65C7FC5A1360}"/>
                </a:ext>
              </a:extLst>
            </p:cNvPr>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Hình ảnh Vàng Thỏi Vàng Fortune, Màu Vàng., Nguyên Bảo, Tài Sản miễn phí  tải tập tin PNG PSDComment và Vector">
              <a:extLst>
                <a:ext uri="{FF2B5EF4-FFF2-40B4-BE49-F238E27FC236}">
                  <a16:creationId xmlns:a16="http://schemas.microsoft.com/office/drawing/2014/main" id="{B0EA5F56-5CF1-5641-8654-444ECF8F34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ổng hợp ảnh Hoa Đào PNG">
              <a:extLst>
                <a:ext uri="{FF2B5EF4-FFF2-40B4-BE49-F238E27FC236}">
                  <a16:creationId xmlns:a16="http://schemas.microsoft.com/office/drawing/2014/main" id="{71EF4806-1B5C-0241-80C3-D494D2DA0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F6E0DF-A217-E049-AFBF-DC86CA9C209F}"/>
                </a:ext>
              </a:extLst>
            </p:cNvPr>
            <p:cNvSpPr txBox="1"/>
            <p:nvPr/>
          </p:nvSpPr>
          <p:spPr>
            <a:xfrm>
              <a:off x="4289397" y="2050443"/>
              <a:ext cx="1999663" cy="1707406"/>
            </a:xfrm>
            <a:prstGeom prst="rect">
              <a:avLst/>
            </a:prstGeom>
            <a:noFill/>
          </p:spPr>
          <p:txBody>
            <a:bodyPr wrap="square" rtlCol="0">
              <a:spAutoFit/>
            </a:bodyPr>
            <a:lstStyle/>
            <a:p>
              <a:pPr algn="just">
                <a:lnSpc>
                  <a:spcPct val="150000"/>
                </a:lnSpc>
              </a:pPr>
              <a:r>
                <a:rPr lang="en-VN" sz="1800"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sz="1800" b="1" dirty="0">
                  <a:solidFill>
                    <a:schemeClr val="accent2"/>
                  </a:solidFill>
                  <a:latin typeface="HP001 4H" panose="020B0603050302020204" pitchFamily="34" charset="77"/>
                </a:rPr>
                <a:t>Con của bố mẹ</a:t>
              </a:r>
            </a:p>
            <a:p>
              <a:pPr algn="r">
                <a:lnSpc>
                  <a:spcPct val="150000"/>
                </a:lnSpc>
              </a:pPr>
              <a:r>
                <a:rPr lang="en-VN" sz="1800" b="1" dirty="0">
                  <a:solidFill>
                    <a:schemeClr val="accent2"/>
                  </a:solidFill>
                  <a:latin typeface="HP001 4H" panose="020B0603050302020204" pitchFamily="34" charset="77"/>
                </a:rPr>
                <a:t>Phương Mai</a:t>
              </a:r>
            </a:p>
          </p:txBody>
        </p:sp>
      </p:grpSp>
      <p:sp>
        <p:nvSpPr>
          <p:cNvPr id="9" name="TextBox 8">
            <a:extLst>
              <a:ext uri="{FF2B5EF4-FFF2-40B4-BE49-F238E27FC236}">
                <a16:creationId xmlns:a16="http://schemas.microsoft.com/office/drawing/2014/main" id="{2482E249-2B13-244D-9D9F-2D5C01548D84}"/>
              </a:ext>
            </a:extLst>
          </p:cNvPr>
          <p:cNvSpPr txBox="1"/>
          <p:nvPr/>
        </p:nvSpPr>
        <p:spPr>
          <a:xfrm>
            <a:off x="348099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0" name="TextBox 9">
            <a:extLst>
              <a:ext uri="{FF2B5EF4-FFF2-40B4-BE49-F238E27FC236}">
                <a16:creationId xmlns:a16="http://schemas.microsoft.com/office/drawing/2014/main" id="{62F52EA1-CE00-214E-910F-836CAC3DBB1A}"/>
              </a:ext>
            </a:extLst>
          </p:cNvPr>
          <p:cNvSpPr txBox="1"/>
          <p:nvPr/>
        </p:nvSpPr>
        <p:spPr>
          <a:xfrm>
            <a:off x="348099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Phương Mai viết cho bố mẹ.</a:t>
            </a:r>
            <a:endParaRPr lang="en-VN" sz="1600" dirty="0">
              <a:solidFill>
                <a:srgbClr val="FF0000"/>
              </a:solidFill>
              <a:latin typeface="UTM Avo" panose="02040603050506020204" pitchFamily="18" charset="0"/>
            </a:endParaRPr>
          </a:p>
        </p:txBody>
      </p:sp>
      <p:sp>
        <p:nvSpPr>
          <p:cNvPr id="11" name="TextBox 10">
            <a:extLst>
              <a:ext uri="{FF2B5EF4-FFF2-40B4-BE49-F238E27FC236}">
                <a16:creationId xmlns:a16="http://schemas.microsoft.com/office/drawing/2014/main" id="{92C176D1-8121-CB45-AC13-7B273D3ABD5E}"/>
              </a:ext>
            </a:extLst>
          </p:cNvPr>
          <p:cNvSpPr txBox="1"/>
          <p:nvPr/>
        </p:nvSpPr>
        <p:spPr>
          <a:xfrm>
            <a:off x="349177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2" name="TextBox 11">
            <a:extLst>
              <a:ext uri="{FF2B5EF4-FFF2-40B4-BE49-F238E27FC236}">
                <a16:creationId xmlns:a16="http://schemas.microsoft.com/office/drawing/2014/main" id="{987BCDF5-FFEA-9841-9A67-2D2FBF1A04BD}"/>
              </a:ext>
            </a:extLst>
          </p:cNvPr>
          <p:cNvSpPr txBox="1"/>
          <p:nvPr/>
        </p:nvSpPr>
        <p:spPr>
          <a:xfrm>
            <a:off x="349177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bố mẹ mọi điều tốt đẹp.</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Em hãy viết một tấm thiệp chúc Tết gửi cho một người bạn hoặc người thân ở xa.</a:t>
            </a:r>
          </a:p>
        </p:txBody>
      </p:sp>
      <p:pic>
        <p:nvPicPr>
          <p:cNvPr id="20482" name="Picture 2" descr="Thiệp Tết, Thiệp chúc mừng năm mới, thiep chuc mung nam moi">
            <a:extLst>
              <a:ext uri="{FF2B5EF4-FFF2-40B4-BE49-F238E27FC236}">
                <a16:creationId xmlns:a16="http://schemas.microsoft.com/office/drawing/2014/main" id="{97B991DA-F46C-BC4B-B1F4-4D64204F12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385" y="890270"/>
            <a:ext cx="4253230" cy="425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90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735779"/>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câu thơ hay trong bài thơ hoặc điều em thích trong câu chuyện.</a:t>
            </a: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bài thơ hoặc một câu chuyện về ngày Tết.</a:t>
            </a:r>
          </a:p>
        </p:txBody>
      </p:sp>
      <p:pic>
        <p:nvPicPr>
          <p:cNvPr id="10" name="Picture 9">
            <a:extLst>
              <a:ext uri="{FF2B5EF4-FFF2-40B4-BE49-F238E27FC236}">
                <a16:creationId xmlns:a16="http://schemas.microsoft.com/office/drawing/2014/main" id="{60A5C813-C8CF-064E-BAE2-E6EBDB4AD1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84" y="408748"/>
            <a:ext cx="1398978" cy="1205914"/>
          </a:xfrm>
          <a:prstGeom prst="ellipse">
            <a:avLst/>
          </a:prstGeom>
        </p:spPr>
      </p:pic>
      <p:grpSp>
        <p:nvGrpSpPr>
          <p:cNvPr id="11" name="Group 10">
            <a:extLst>
              <a:ext uri="{FF2B5EF4-FFF2-40B4-BE49-F238E27FC236}">
                <a16:creationId xmlns:a16="http://schemas.microsoft.com/office/drawing/2014/main" id="{A9D733B2-6E9A-9345-9104-EE03C0751A56}"/>
              </a:ext>
            </a:extLst>
          </p:cNvPr>
          <p:cNvGrpSpPr/>
          <p:nvPr/>
        </p:nvGrpSpPr>
        <p:grpSpPr>
          <a:xfrm>
            <a:off x="2631440" y="2714915"/>
            <a:ext cx="3210560" cy="2103751"/>
            <a:chOff x="2631440" y="2714915"/>
            <a:chExt cx="3210560" cy="2103751"/>
          </a:xfrm>
        </p:grpSpPr>
        <p:pic>
          <p:nvPicPr>
            <p:cNvPr id="3" name="Picture 2">
              <a:extLst>
                <a:ext uri="{FF2B5EF4-FFF2-40B4-BE49-F238E27FC236}">
                  <a16:creationId xmlns:a16="http://schemas.microsoft.com/office/drawing/2014/main" id="{0209620B-999B-364D-902A-F8F12D5FF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saturation sat="200000"/>
                      </a14:imgEffect>
                    </a14:imgLayer>
                  </a14:imgProps>
                </a:ext>
              </a:extLst>
            </a:blip>
            <a:stretch>
              <a:fillRect/>
            </a:stretch>
          </p:blipFill>
          <p:spPr>
            <a:xfrm>
              <a:off x="3050583" y="2714915"/>
              <a:ext cx="2791417" cy="2103751"/>
            </a:xfrm>
            <a:prstGeom prst="rect">
              <a:avLst/>
            </a:prstGeom>
          </p:spPr>
        </p:pic>
        <p:sp>
          <p:nvSpPr>
            <p:cNvPr id="4" name="Rectangle 3">
              <a:extLst>
                <a:ext uri="{FF2B5EF4-FFF2-40B4-BE49-F238E27FC236}">
                  <a16:creationId xmlns:a16="http://schemas.microsoft.com/office/drawing/2014/main" id="{5B14254E-2BC6-8347-AC09-5E321548D307}"/>
                </a:ext>
              </a:extLst>
            </p:cNvPr>
            <p:cNvSpPr/>
            <p:nvPr/>
          </p:nvSpPr>
          <p:spPr>
            <a:xfrm>
              <a:off x="2631440" y="3252523"/>
              <a:ext cx="528320" cy="1197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5AF933B-B9AE-8F4B-AFA7-2B9F449B113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0" name="Group 19">
            <a:extLst>
              <a:ext uri="{FF2B5EF4-FFF2-40B4-BE49-F238E27FC236}">
                <a16:creationId xmlns:a16="http://schemas.microsoft.com/office/drawing/2014/main" id="{33B68D63-4D57-5B41-A303-E3B0D11F656A}"/>
              </a:ext>
            </a:extLst>
          </p:cNvPr>
          <p:cNvGrpSpPr/>
          <p:nvPr/>
        </p:nvGrpSpPr>
        <p:grpSpPr>
          <a:xfrm>
            <a:off x="395070" y="578414"/>
            <a:ext cx="1623075" cy="751495"/>
            <a:chOff x="369342" y="617893"/>
            <a:chExt cx="1623075" cy="751495"/>
          </a:xfrm>
        </p:grpSpPr>
        <p:sp>
          <p:nvSpPr>
            <p:cNvPr id="21" name="TextBox 20">
              <a:extLst>
                <a:ext uri="{FF2B5EF4-FFF2-40B4-BE49-F238E27FC236}">
                  <a16:creationId xmlns:a16="http://schemas.microsoft.com/office/drawing/2014/main" id="{7194F0C3-9512-DC43-9E90-7C3269A9EB0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2" name="TextBox 21">
              <a:extLst>
                <a:ext uri="{FF2B5EF4-FFF2-40B4-BE49-F238E27FC236}">
                  <a16:creationId xmlns:a16="http://schemas.microsoft.com/office/drawing/2014/main" id="{B5CB1CEF-83A6-2F4D-B69C-5813AF964C6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3484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985024" cy="580415"/>
            <a:chOff x="635794" y="386605"/>
            <a:chExt cx="1985024" cy="580415"/>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1402716" cy="58041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ĐỌC</a:t>
              </a:r>
              <a:endParaRPr kumimoji="0" lang="en-US" sz="28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58041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89287"/>
          </a:xfrm>
          <a:prstGeom prst="rect">
            <a:avLst/>
          </a:prstGeom>
          <a:noFill/>
        </p:spPr>
        <p:txBody>
          <a:bodyPr wrap="square" rtlCol="0">
            <a:spAutoFit/>
          </a:bodyPr>
          <a:lstStyle/>
          <a:p>
            <a:pPr marL="44450" algn="just">
              <a:lnSpc>
                <a:spcPct val="125000"/>
              </a:lnSpc>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sz="2800" dirty="0">
                <a:latin typeface="Times New Roman" panose="02020603050405020304" pitchFamily="18" charset="0"/>
                <a:cs typeface="Times New Roman" panose="02020603050405020304" pitchFamily="18" charset="0"/>
              </a:rPr>
              <a:t>Tết là khởi đầu cho một năm mới, là dịp lễ được mong chờ nhất trong năm.</a:t>
            </a:r>
          </a:p>
          <a:p>
            <a:pPr marL="44450" algn="just">
              <a:lnSpc>
                <a:spcPct val="125000"/>
              </a:lnSpc>
              <a:defRPr/>
            </a:pPr>
            <a:r>
              <a:rPr lang="vi-VN" sz="2800" dirty="0">
                <a:latin typeface="Times New Roman" panose="02020603050405020304" pitchFamily="18" charset="0"/>
                <a:cs typeface="Times New Roman" panose="020206030504050203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25000"/>
              </a:lnSpc>
              <a:defRPr/>
            </a:pPr>
            <a:r>
              <a:rPr lang="vi-VN" sz="2800" dirty="0">
                <a:latin typeface="Times New Roman" panose="02020603050405020304" pitchFamily="18" charset="0"/>
                <a:cs typeface="Times New Roman" panose="02020603050405020304" pitchFamily="18" charset="0"/>
              </a:rPr>
              <a:t>        </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4" y="716609"/>
            <a:ext cx="501025" cy="473456"/>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31999" y="1775408"/>
            <a:ext cx="473455" cy="473455"/>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4095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ĐỌC</a:t>
              </a:r>
              <a:endParaRPr kumimoji="0" lang="en-US" sz="20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4095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Tết đến rồi</a:t>
            </a:r>
            <a:endParaRPr kumimoji="0" lang="en-US" sz="20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665701"/>
          </a:xfrm>
          <a:prstGeom prst="rect">
            <a:avLst/>
          </a:prstGeom>
          <a:noFill/>
        </p:spPr>
        <p:txBody>
          <a:bodyPr wrap="square" rtlCol="0">
            <a:spAutoFit/>
          </a:bodyPr>
          <a:lstStyle/>
          <a:p>
            <a:pPr marL="44450" algn="just">
              <a:lnSpc>
                <a:spcPct val="125000"/>
              </a:lnSpc>
              <a:defRPr/>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Mai và đào là hai loài hoa đặc trưng cho Tết ở hai miền Nam, Bắc. Hoa mai rực rỡ sắc vàng. Hoa đào thường có màu hồng tươi, xen lẫn lá xanh và nụ hồng chúm chím.</a:t>
            </a:r>
          </a:p>
          <a:p>
            <a:pPr marL="44450" algn="just">
              <a:lnSpc>
                <a:spcPct val="125000"/>
              </a:lnSpc>
              <a:defRPr/>
            </a:pPr>
            <a:r>
              <a:rPr lang="vi-VN" sz="2400" dirty="0">
                <a:latin typeface="Times New Roman" panose="02020603050405020304" pitchFamily="18" charset="0"/>
                <a:cs typeface="Times New Roman" panose="020206030504050203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25000"/>
              </a:lnSpc>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62" y="674494"/>
            <a:ext cx="403310" cy="40331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6"/>
          <a:srcRect l="26090" t="28446" r="16812" b="22809"/>
          <a:stretch/>
        </p:blipFill>
        <p:spPr>
          <a:xfrm>
            <a:off x="396045" y="2485811"/>
            <a:ext cx="475445" cy="522989"/>
          </a:xfrm>
          <a:prstGeom prst="rect">
            <a:avLst/>
          </a:prstGeom>
        </p:spPr>
      </p:pic>
    </p:spTree>
    <p:extLst>
      <p:ext uri="{BB962C8B-B14F-4D97-AF65-F5344CB8AC3E}">
        <p14:creationId xmlns:p14="http://schemas.microsoft.com/office/powerpoint/2010/main" val="83811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036567" y="324443"/>
            <a:ext cx="1296498"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579967"/>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Times New Roman" panose="02020603050405020304" pitchFamily="18" charset="0"/>
                <a:cs typeface="Times New Roman" panose="02020603050405020304" pitchFamily="18" charset="0"/>
              </a:rPr>
              <a:t>Ngắt nghỉ câu dài</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1133965"/>
          </a:xfrm>
          <a:prstGeom prst="rect">
            <a:avLst/>
          </a:prstGeom>
        </p:spPr>
        <p:txBody>
          <a:bodyPr wrap="square">
            <a:spAutoFit/>
          </a:bodyPr>
          <a:lstStyle/>
          <a:p>
            <a:pPr marL="44450" lvl="0" algn="just">
              <a:lnSpc>
                <a:spcPct val="150000"/>
              </a:lnSpc>
              <a:defRPr/>
            </a:pPr>
            <a:r>
              <a:rPr lang="vi-VN" sz="2400" dirty="0">
                <a:latin typeface="Times New Roman" panose="02020603050405020304" pitchFamily="18" charset="0"/>
                <a:cs typeface="Times New Roman" panose="02020603050405020304" pitchFamily="18" charset="0"/>
              </a:rPr>
              <a:t>   Hoa đào thường có màu hồng tươi, xen lẫn lá xanh và nụ hồng chúm chím.</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5005977" y="1308378"/>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4148299" y="1814268"/>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1171564" y="183021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687963"/>
          </a:xfrm>
          <a:prstGeom prst="rect">
            <a:avLst/>
          </a:prstGeom>
        </p:spPr>
        <p:txBody>
          <a:bodyPr wrap="square">
            <a:spAutoFit/>
          </a:bodyPr>
          <a:lstStyle/>
          <a:p>
            <a:pPr marL="44450" lvl="0" algn="just">
              <a:lnSpc>
                <a:spcPct val="150000"/>
              </a:lnSpc>
              <a:defRPr/>
            </a:pPr>
            <a:r>
              <a:rPr lang="vi-VN" sz="2400" dirty="0">
                <a:latin typeface="Times New Roman" panose="02020603050405020304" pitchFamily="18" charset="0"/>
                <a:cs typeface="Times New Roman" panose="02020603050405020304" pitchFamily="18" charset="0"/>
              </a:rPr>
              <a:t>   Ngày Tết, người lớn thường tặng trẻ em những bao lì xì xinh xắn, với mong ước các em mạnh khoẻ, giỏi giang.</a:t>
            </a:r>
          </a:p>
        </p:txBody>
      </p:sp>
      <p:sp>
        <p:nvSpPr>
          <p:cNvPr id="28" name="Oval 27">
            <a:extLst>
              <a:ext uri="{FF2B5EF4-FFF2-40B4-BE49-F238E27FC236}">
                <a16:creationId xmlns:a16="http://schemas.microsoft.com/office/drawing/2014/main" id="{5171BCCF-04E8-F047-A57C-1A81E891285F}"/>
              </a:ext>
            </a:extLst>
          </p:cNvPr>
          <p:cNvSpPr/>
          <p:nvPr/>
        </p:nvSpPr>
        <p:spPr>
          <a:xfrm>
            <a:off x="490475" y="294685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5467485" y="330178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C7958A-ADED-7B4B-BF04-3F99A223E621}"/>
              </a:ext>
            </a:extLst>
          </p:cNvPr>
          <p:cNvCxnSpPr/>
          <p:nvPr/>
        </p:nvCxnSpPr>
        <p:spPr>
          <a:xfrm flipH="1">
            <a:off x="3651678" y="330178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3423142" y="3930306"/>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172189" y="278753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2079114" y="390950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1056738" y="337433"/>
            <a:ext cx="1136692"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815124" y="594161"/>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Times New Roman" panose="02020603050405020304" pitchFamily="18" charset="0"/>
                <a:cs typeface="Times New Roman" panose="02020603050405020304" pitchFamily="18" charset="0"/>
              </a:rPr>
              <a:t>Từ ngữ</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091666"/>
            <a:ext cx="5595465" cy="579967"/>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đặc trưng </a:t>
            </a:r>
            <a:endParaRPr lang="vi-VN" sz="24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BCDD889-B037-48BC-924C-9A4CE9368C89}"/>
              </a:ext>
            </a:extLst>
          </p:cNvPr>
          <p:cNvSpPr txBox="1"/>
          <p:nvPr/>
        </p:nvSpPr>
        <p:spPr>
          <a:xfrm>
            <a:off x="1951816" y="1111695"/>
            <a:ext cx="3657132" cy="579967"/>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Times New Roman" panose="02020603050405020304" pitchFamily="18" charset="0"/>
                <a:cs typeface="Times New Roman" panose="02020603050405020304" pitchFamily="18" charset="0"/>
              </a:rPr>
              <a:t>: đặc điểm riêng, tiêu biểu.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858865" y="1792591"/>
            <a:ext cx="4816630" cy="830997"/>
          </a:xfrm>
          <a:prstGeom prst="rect">
            <a:avLst/>
          </a:prstGeom>
        </p:spPr>
        <p:txBody>
          <a:bodyPr wrap="square">
            <a:spAutoFit/>
          </a:bodyPr>
          <a:lstStyle/>
          <a:p>
            <a:r>
              <a:rPr lang="vi-VN" sz="2400" dirty="0">
                <a:solidFill>
                  <a:schemeClr val="accent6">
                    <a:lumMod val="50000"/>
                  </a:schemeClr>
                </a:solidFill>
                <a:latin typeface="Times New Roman" panose="02020603050405020304" pitchFamily="18" charset="0"/>
                <a:cs typeface="Times New Roman" panose="02020603050405020304" pitchFamily="18" charset="0"/>
              </a:rPr>
              <a:t>: vỏ làm bằng gạo nếp, nhân đậu xanh,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vi-VN" sz="2400" dirty="0">
                <a:solidFill>
                  <a:schemeClr val="accent6">
                    <a:lumMod val="50000"/>
                  </a:schemeClr>
                </a:solidFill>
                <a:latin typeface="Times New Roman" panose="02020603050405020304" pitchFamily="18" charset="0"/>
                <a:cs typeface="Times New Roman" panose="02020603050405020304" pitchFamily="18" charset="0"/>
              </a:rPr>
              <a:t>thịt mỡ. Bánh có hình trụ dài.</a:t>
            </a:r>
          </a:p>
        </p:txBody>
      </p:sp>
      <p:sp>
        <p:nvSpPr>
          <p:cNvPr id="12" name="Rectangle 11">
            <a:extLst>
              <a:ext uri="{FF2B5EF4-FFF2-40B4-BE49-F238E27FC236}">
                <a16:creationId xmlns:a16="http://schemas.microsoft.com/office/drawing/2014/main" id="{EF00572A-79BD-EC42-8362-0265447F1B81}"/>
              </a:ext>
            </a:extLst>
          </p:cNvPr>
          <p:cNvSpPr/>
          <p:nvPr/>
        </p:nvSpPr>
        <p:spPr>
          <a:xfrm>
            <a:off x="774601" y="1684602"/>
            <a:ext cx="5595465" cy="579967"/>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bánh tét</a:t>
            </a:r>
            <a:endParaRPr lang="vi-VN" sz="2400"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49D240A-30EF-4945-90DE-20683E4CD139}"/>
              </a:ext>
            </a:extLst>
          </p:cNvPr>
          <p:cNvSpPr/>
          <p:nvPr/>
        </p:nvSpPr>
        <p:spPr>
          <a:xfrm>
            <a:off x="540685" y="188668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pic>
        <p:nvPicPr>
          <p:cNvPr id="2056" name="Picture 8" descr="Bánh tét">
            <a:extLst>
              <a:ext uri="{FF2B5EF4-FFF2-40B4-BE49-F238E27FC236}">
                <a16:creationId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96625" y="2758912"/>
            <a:ext cx="2097026" cy="2097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ạm Hoài Nhân: Cái lon sữa bò">
            <a:extLst>
              <a:ext uri="{FF2B5EF4-FFF2-40B4-BE49-F238E27FC236}">
                <a16:creationId xmlns:a16="http://schemas.microsoft.com/office/drawing/2014/main" id="{112F549F-6594-1B45-91D5-46D4995F9A2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8038" y="2908645"/>
            <a:ext cx="2596391" cy="19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500"/>
                                        <p:tgtEl>
                                          <p:spTgt spid="2056"/>
                                        </p:tgtEl>
                                      </p:cBhvr>
                                    </p:animEffect>
                                  </p:childTnLst>
                                </p:cTn>
                              </p:par>
                              <p:par>
                                <p:cTn id="38" presetID="10" presetClass="entr" presetSubtype="0"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fade">
                                      <p:cBhvr>
                                        <p:cTn id="40"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174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ĐỌC</a:t>
              </a:r>
              <a:endParaRPr kumimoji="0" lang="en-US" sz="16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174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Tết đến rồi</a:t>
            </a:r>
            <a:endParaRPr kumimoji="0" lang="en-US" sz="16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480073"/>
          </a:xfrm>
          <a:prstGeom prst="rect">
            <a:avLst/>
          </a:prstGeom>
          <a:noFill/>
        </p:spPr>
        <p:txBody>
          <a:bodyPr wrap="square" rtlCol="0">
            <a:spAutoFit/>
          </a:bodyPr>
          <a:lstStyle/>
          <a:p>
            <a:pPr marL="44450" algn="just">
              <a:lnSpc>
                <a:spcPct val="150000"/>
              </a:lnSpc>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sz="1600" dirty="0">
                <a:latin typeface="Times New Roman" panose="02020603050405020304" pitchFamily="18" charset="0"/>
                <a:cs typeface="Times New Roman" panose="02020603050405020304" pitchFamily="18" charset="0"/>
              </a:rPr>
              <a:t>Tết là khởi đầu cho một năm mới, là dịp lễ được mong chờ nhất trong năm.</a:t>
            </a:r>
          </a:p>
          <a:p>
            <a:pPr marL="44450" algn="just">
              <a:lnSpc>
                <a:spcPct val="150000"/>
              </a:lnSpc>
              <a:defRPr/>
            </a:pPr>
            <a:r>
              <a:rPr lang="vi-VN" sz="1600" dirty="0">
                <a:latin typeface="Times New Roman" panose="02020603050405020304" pitchFamily="18" charset="0"/>
                <a:cs typeface="Times New Roman" panose="020206030504050203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600" dirty="0">
                <a:latin typeface="Times New Roman" panose="02020603050405020304" pitchFamily="18" charset="0"/>
                <a:cs typeface="Times New Roman" panose="020206030504050203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600" dirty="0">
                <a:latin typeface="Times New Roman" panose="02020603050405020304" pitchFamily="18" charset="0"/>
                <a:cs typeface="Times New Roman" panose="020206030504050203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437418"/>
            <a:ext cx="304770" cy="362054"/>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441" y="2576762"/>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413655" y="3642052"/>
            <a:ext cx="342793" cy="377072"/>
          </a:xfrm>
          <a:prstGeom prst="rect">
            <a:avLst/>
          </a:prstGeom>
        </p:spPr>
      </p:pic>
    </p:spTree>
    <p:extLst>
      <p:ext uri="{BB962C8B-B14F-4D97-AF65-F5344CB8AC3E}">
        <p14:creationId xmlns:p14="http://schemas.microsoft.com/office/powerpoint/2010/main" val="355181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97963" y="1601303"/>
            <a:ext cx="6933228" cy="498663"/>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1. </a:t>
            </a:r>
            <a:r>
              <a:rPr lang="vi-VN" sz="2000" dirty="0">
                <a:latin typeface="Times New Roman" panose="02020603050405020304" pitchFamily="18" charset="0"/>
                <a:cs typeface="Times New Roman" panose="02020603050405020304" pitchFamily="18" charset="0"/>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705540" cy="400110"/>
          </a:xfrm>
          <a:prstGeom prst="rect">
            <a:avLst/>
          </a:prstGeom>
          <a:noFill/>
        </p:spPr>
        <p:txBody>
          <a:bodyPr wrap="square" rtlCol="0">
            <a:spAutoFit/>
          </a:bodyPr>
          <a:lstStyle/>
          <a:p>
            <a:pPr algn="ctr"/>
            <a:r>
              <a:rPr lang="vi-VN" sz="2000" dirty="0">
                <a:solidFill>
                  <a:schemeClr val="accent2"/>
                </a:solidFill>
                <a:latin typeface="Times New Roman" panose="02020603050405020304" pitchFamily="18" charset="0"/>
                <a:cs typeface="Times New Roman" panose="02020603050405020304" pitchFamily="18" charset="0"/>
              </a:rPr>
              <a:t>TRẢ LỜI CÂU HỎI</a:t>
            </a:r>
            <a:endParaRPr lang="en-US" sz="2000" dirty="0">
              <a:solidFill>
                <a:schemeClr val="accent2"/>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2083" y="408748"/>
            <a:ext cx="1456363" cy="1205914"/>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856373" y="2120172"/>
            <a:ext cx="5268762" cy="548469"/>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Times New Roman" panose="02020603050405020304" pitchFamily="18" charset="0"/>
                <a:cs typeface="Times New Roman" panose="02020603050405020304" pitchFamily="18" charset="0"/>
              </a:rPr>
              <a:t>1. </a:t>
            </a:r>
            <a:r>
              <a:rPr lang="en-US" sz="2000" dirty="0" err="1">
                <a:solidFill>
                  <a:srgbClr val="000000"/>
                </a:solidFill>
                <a:latin typeface="Times New Roman" panose="02020603050405020304" pitchFamily="18" charset="0"/>
                <a:cs typeface="Times New Roman" panose="02020603050405020304" pitchFamily="18" charset="0"/>
              </a:rPr>
              <a:t>Nói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mai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đào</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856373" y="2767055"/>
            <a:ext cx="5268762" cy="548469"/>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Times New Roman" panose="02020603050405020304" pitchFamily="18" charset="0"/>
                <a:cs typeface="Times New Roman" panose="02020603050405020304" pitchFamily="18" charset="0"/>
              </a:rPr>
              <a:t>2. </a:t>
            </a:r>
            <a:r>
              <a:rPr lang="en-US" sz="2000" dirty="0" err="1">
                <a:solidFill>
                  <a:srgbClr val="000000"/>
                </a:solidFill>
                <a:latin typeface="Times New Roman" panose="02020603050405020304" pitchFamily="18" charset="0"/>
                <a:cs typeface="Times New Roman" panose="02020603050405020304" pitchFamily="18" charset="0"/>
              </a:rPr>
              <a:t>Giới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thiệu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chung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Tết</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856373" y="3413938"/>
            <a:ext cx="5268762" cy="54846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0000"/>
                </a:solidFill>
                <a:latin typeface="Times New Roman" panose="02020603050405020304" pitchFamily="18" charset="0"/>
                <a:cs typeface="Times New Roman" panose="02020603050405020304" pitchFamily="18" charset="0"/>
              </a:rPr>
              <a:t>3. Nói về hoạt dộng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856373" y="4060821"/>
            <a:ext cx="5268762" cy="548469"/>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0000"/>
                </a:solidFill>
                <a:latin typeface="Times New Roman" panose="02020603050405020304" pitchFamily="18" charset="0"/>
                <a:cs typeface="Times New Roman" panose="02020603050405020304" pitchFamily="18" charset="0"/>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0 1.97531E-6 L 0 -0.12562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0 -2.09877E-6 L 0 0.12562 " pathEditMode="relative" rAng="0" ptsTypes="AA" p14:bounceEnd="50000">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0 0.12561 L 0 0.25 " pathEditMode="relative" rAng="0" ptsTypes="AA" p14:bounceEnd="50000">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14:presetBounceEnd="50000">
                                      <p:stCondLst>
                                        <p:cond delay="0"/>
                                      </p:stCondLst>
                                      <p:childTnLst>
                                        <p:animMotion origin="layout" path="M 0 4.69136E-6 L 0 0.12561 " pathEditMode="relative" rAng="0" ptsTypes="AA" p14:bounceEnd="50000">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14:presetBounceEnd="50000">
                                      <p:stCondLst>
                                        <p:cond delay="0"/>
                                      </p:stCondLst>
                                      <p:childTnLst>
                                        <p:animMotion origin="layout" path="M 0 1.23457E-7 L 0 -0.25 " pathEditMode="relative" rAng="0" ptsTypes="AA" p14:bounceEnd="50000">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2148</TotalTime>
  <Words>1489</Words>
  <Application>Microsoft Office PowerPoint</Application>
  <PresentationFormat>Custom</PresentationFormat>
  <Paragraphs>188</Paragraphs>
  <Slides>29</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Times New Roman</vt:lpstr>
      <vt:lpstr>UTM Avo</vt:lpstr>
      <vt:lpstr>Montserrat</vt:lpstr>
      <vt:lpstr>Wingdings</vt:lpstr>
      <vt:lpstr>HP001 4H</vt:lpstr>
      <vt:lpstr>Kalam</vt:lpstr>
      <vt:lpstr>UTM Cookies</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172</cp:revision>
  <dcterms:modified xsi:type="dcterms:W3CDTF">2024-01-24T09:07:30Z</dcterms:modified>
</cp:coreProperties>
</file>