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Lst>
  <p:notesMasterIdLst>
    <p:notesMasterId r:id="rId29"/>
  </p:notesMasterIdLst>
  <p:sldIdLst>
    <p:sldId id="322" r:id="rId3"/>
    <p:sldId id="320" r:id="rId4"/>
    <p:sldId id="340" r:id="rId5"/>
    <p:sldId id="349" r:id="rId6"/>
    <p:sldId id="374" r:id="rId7"/>
    <p:sldId id="325" r:id="rId8"/>
    <p:sldId id="323" r:id="rId9"/>
    <p:sldId id="327" r:id="rId10"/>
    <p:sldId id="375" r:id="rId11"/>
    <p:sldId id="328" r:id="rId12"/>
    <p:sldId id="376" r:id="rId13"/>
    <p:sldId id="330" r:id="rId14"/>
    <p:sldId id="377" r:id="rId15"/>
    <p:sldId id="333" r:id="rId16"/>
    <p:sldId id="336" r:id="rId17"/>
    <p:sldId id="337" r:id="rId18"/>
    <p:sldId id="338" r:id="rId19"/>
    <p:sldId id="353" r:id="rId20"/>
    <p:sldId id="378" r:id="rId21"/>
    <p:sldId id="344" r:id="rId22"/>
    <p:sldId id="354" r:id="rId23"/>
    <p:sldId id="316" r:id="rId24"/>
    <p:sldId id="343" r:id="rId25"/>
    <p:sldId id="317" r:id="rId26"/>
    <p:sldId id="355" r:id="rId27"/>
    <p:sldId id="332" r:id="rId28"/>
  </p:sldIdLst>
  <p:sldSz cx="6858000" cy="5143500"/>
  <p:notesSz cx="6858000" cy="9144000"/>
  <p:embeddedFontLst>
    <p:embeddedFont>
      <p:font typeface="Calibri" panose="020F0502020204030204" pitchFamily="34" charset="0"/>
      <p:regular r:id="rId30"/>
      <p:bold r:id="rId31"/>
      <p:italic r:id="rId32"/>
      <p:boldItalic r:id="rId33"/>
    </p:embeddedFont>
    <p:embeddedFont>
      <p:font typeface="Kalam" panose="020B0604020202020204" charset="0"/>
      <p:regular r:id="rId34"/>
    </p:embeddedFont>
    <p:embeddedFont>
      <p:font typeface="Montserrat"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EA131"/>
    <a:srgbClr val="B7D574"/>
    <a:srgbClr val="BEE7FB"/>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60"/>
    <p:restoredTop sz="94615"/>
  </p:normalViewPr>
  <p:slideViewPr>
    <p:cSldViewPr snapToGrid="0">
      <p:cViewPr varScale="1">
        <p:scale>
          <a:sx n="108" d="100"/>
          <a:sy n="108" d="100"/>
        </p:scale>
        <p:origin x="61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panose="02000000000000000000"/>
              <a:buNone/>
              <a:defRPr sz="2800" b="1">
                <a:solidFill>
                  <a:schemeClr val="dk1"/>
                </a:solidFill>
                <a:latin typeface="Kalam" panose="02000000000000000000"/>
                <a:ea typeface="Kalam" panose="02000000000000000000"/>
                <a:cs typeface="Kalam" panose="02000000000000000000"/>
                <a:sym typeface="Kalam" panose="020000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panose="02000505000000020004"/>
              <a:buChar char="●"/>
              <a:defRPr sz="1800">
                <a:solidFill>
                  <a:schemeClr val="dk1"/>
                </a:solidFill>
                <a:latin typeface="Montserrat" panose="02000505000000020004"/>
                <a:ea typeface="Montserrat" panose="02000505000000020004"/>
                <a:cs typeface="Montserrat" panose="02000505000000020004"/>
                <a:sym typeface="Montserrat" panose="02000505000000020004"/>
              </a:defRPr>
            </a:lvl1pPr>
            <a:lvl2pPr marL="914400" lvl="1"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2pPr>
            <a:lvl3pPr marL="1371600" lvl="2"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3pPr>
            <a:lvl4pPr marL="1828800" lvl="3"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4pPr>
            <a:lvl5pPr marL="2286000" lvl="4"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5pPr>
            <a:lvl6pPr marL="2743200" lvl="5"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6pPr>
            <a:lvl7pPr marL="3200400" lvl="6"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7pPr>
            <a:lvl8pPr marL="3657600" lvl="7"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8pPr>
            <a:lvl9pPr marL="4114800" lvl="8" indent="-317500">
              <a:lnSpc>
                <a:spcPct val="100000"/>
              </a:lnSpc>
              <a:spcBef>
                <a:spcPts val="1600"/>
              </a:spcBef>
              <a:spcAft>
                <a:spcPts val="160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9pPr>
          </a:lstStyle>
          <a:p>
            <a:endParaRPr/>
          </a:p>
        </p:txBody>
      </p:sp>
      <p:sp>
        <p:nvSpPr>
          <p:cNvPr id="4" name="Rectangle 3"/>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US"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panose="02000000000000000000"/>
              <a:buNone/>
              <a:defRPr sz="2800" b="1">
                <a:solidFill>
                  <a:schemeClr val="dk1"/>
                </a:solidFill>
                <a:latin typeface="Kalam" panose="02000000000000000000"/>
                <a:ea typeface="Kalam" panose="02000000000000000000"/>
                <a:cs typeface="Kalam" panose="02000000000000000000"/>
                <a:sym typeface="Kalam" panose="020000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panose="02000505000000020004"/>
              <a:buChar char="●"/>
              <a:defRPr sz="1800">
                <a:solidFill>
                  <a:schemeClr val="dk1"/>
                </a:solidFill>
                <a:latin typeface="Montserrat" panose="02000505000000020004"/>
                <a:ea typeface="Montserrat" panose="02000505000000020004"/>
                <a:cs typeface="Montserrat" panose="02000505000000020004"/>
                <a:sym typeface="Montserrat" panose="02000505000000020004"/>
              </a:defRPr>
            </a:lvl1pPr>
            <a:lvl2pPr marL="914400" lvl="1"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2pPr>
            <a:lvl3pPr marL="1371600" lvl="2"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3pPr>
            <a:lvl4pPr marL="1828800" lvl="3"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4pPr>
            <a:lvl5pPr marL="2286000" lvl="4"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5pPr>
            <a:lvl6pPr marL="2743200" lvl="5"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6pPr>
            <a:lvl7pPr marL="3200400" lvl="6"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7pPr>
            <a:lvl8pPr marL="3657600" lvl="7" indent="-317500">
              <a:lnSpc>
                <a:spcPct val="100000"/>
              </a:lnSpc>
              <a:spcBef>
                <a:spcPts val="1600"/>
              </a:spcBef>
              <a:spcAft>
                <a:spcPts val="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8pPr>
            <a:lvl9pPr marL="4114800" lvl="8" indent="-317500">
              <a:lnSpc>
                <a:spcPct val="100000"/>
              </a:lnSpc>
              <a:spcBef>
                <a:spcPts val="1600"/>
              </a:spcBef>
              <a:spcAft>
                <a:spcPts val="1600"/>
              </a:spcAft>
              <a:buClr>
                <a:schemeClr val="dk1"/>
              </a:buClr>
              <a:buSzPts val="1400"/>
              <a:buFont typeface="Montserrat" panose="02000505000000020004"/>
              <a:buChar char="■"/>
              <a:defRPr>
                <a:solidFill>
                  <a:schemeClr val="dk1"/>
                </a:solidFill>
                <a:latin typeface="Montserrat" panose="02000505000000020004"/>
                <a:ea typeface="Montserrat" panose="02000505000000020004"/>
                <a:cs typeface="Montserrat" panose="02000505000000020004"/>
                <a:sym typeface="Montserrat" panose="02000505000000020004"/>
              </a:defRPr>
            </a:lvl9pPr>
          </a:lstStyle>
          <a:p>
            <a:endParaRPr/>
          </a:p>
        </p:txBody>
      </p:sp>
      <p:sp>
        <p:nvSpPr>
          <p:cNvPr id="4" name="Rectangle 3"/>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US"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20.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5.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10.wdp"/><Relationship Id="rId4" Type="http://schemas.openxmlformats.org/officeDocument/2006/relationships/image" Target="../media/image22.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14.wdp"/><Relationship Id="rId5" Type="http://schemas.openxmlformats.org/officeDocument/2006/relationships/image" Target="../media/image26.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18.wdp"/><Relationship Id="rId5" Type="http://schemas.openxmlformats.org/officeDocument/2006/relationships/image" Target="../media/image30.png"/><Relationship Id="rId4" Type="http://schemas.microsoft.com/office/2007/relationships/hdphoto" Target="../media/hdphoto17.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xml"/><Relationship Id="rId7" Type="http://schemas.microsoft.com/office/2007/relationships/hdphoto" Target="../media/hdphoto5.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430" y="1793875"/>
            <a:ext cx="2016760" cy="23069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dirty="0">
                <a:ln>
                  <a:noFill/>
                </a:ln>
                <a:solidFill>
                  <a:srgbClr val="FB5B53"/>
                </a:solidFill>
                <a:effectLst/>
                <a:uLnTx/>
                <a:uFillTx/>
                <a:latin typeface="Times New Roman" panose="02020603050405020304" pitchFamily="18" charset="0"/>
                <a:cs typeface="Times New Roman" panose="02020603050405020304" pitchFamily="18" charset="0"/>
                <a:sym typeface="Arial" panose="020B0604020202020204"/>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3600" dirty="0">
                <a:solidFill>
                  <a:srgbClr val="FB5B53"/>
                </a:solidFill>
                <a:latin typeface="Times New Roman" panose="02020603050405020304" pitchFamily="18" charset="0"/>
                <a:cs typeface="Times New Roman" panose="020206030504050203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dirty="0">
                <a:ln>
                  <a:noFill/>
                </a:ln>
                <a:solidFill>
                  <a:srgbClr val="FB5B53"/>
                </a:solidFill>
                <a:effectLst/>
                <a:uLnTx/>
                <a:uFillTx/>
                <a:latin typeface="Times New Roman" panose="02020603050405020304" pitchFamily="18" charset="0"/>
                <a:cs typeface="Times New Roman" panose="02020603050405020304" pitchFamily="18" charset="0"/>
                <a:sym typeface="Arial" panose="020B0604020202020204"/>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3600" dirty="0">
                <a:solidFill>
                  <a:srgbClr val="FB5B53"/>
                </a:solidFill>
                <a:latin typeface="Times New Roman" panose="02020603050405020304" pitchFamily="18" charset="0"/>
                <a:cs typeface="Times New Roman" panose="02020603050405020304" pitchFamily="18" charset="0"/>
              </a:rPr>
              <a:t>EM</a:t>
            </a:r>
            <a:endParaRPr kumimoji="0" lang="en-US" sz="3600" b="0" i="0" u="none" strike="noStrike" kern="0" cap="none" spc="0" normalizeH="0" baseline="0" noProof="0" dirty="0">
              <a:ln>
                <a:noFill/>
              </a:ln>
              <a:solidFill>
                <a:srgbClr val="FB5B53"/>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5" name="Picture 4"/>
          <p:cNvPicPr>
            <a:picLocks noChangeAspect="1"/>
          </p:cNvPicPr>
          <p:nvPr/>
        </p:nvPicPr>
        <p:blipFill rotWithShape="1">
          <a:blip r:embed="rId4"/>
          <a:srcRect l="3453" t="1466"/>
          <a:stretch>
            <a:fillRect/>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3860" y="476250"/>
            <a:ext cx="6076315" cy="1383665"/>
          </a:xfrm>
          <a:prstGeom prst="rect">
            <a:avLst/>
          </a:prstGeom>
          <a:noFill/>
        </p:spPr>
        <p:txBody>
          <a:bodyPr wrap="square" rtlCol="0">
            <a:spAutoFit/>
          </a:bodyPr>
          <a:lstStyle/>
          <a:p>
            <a:pPr marL="8255" indent="38100" algn="just">
              <a:lnSpc>
                <a:spcPct val="100000"/>
              </a:lnSpc>
            </a:pPr>
            <a:r>
              <a:rPr lang="vi-VN" sz="2800" b="1" dirty="0">
                <a:solidFill>
                  <a:srgbClr val="FF0000"/>
                </a:solidFill>
                <a:latin typeface="Times New Roman" panose="02020603050405020304" pitchFamily="18" charset="0"/>
                <a:cs typeface="Times New Roman" panose="02020603050405020304" pitchFamily="18" charset="0"/>
              </a:rPr>
              <a:t>3. </a:t>
            </a:r>
            <a:r>
              <a:rPr lang="vi-VN" sz="2800" dirty="0">
                <a:latin typeface="Times New Roman" panose="02020603050405020304" pitchFamily="18" charset="0"/>
                <a:cs typeface="Times New Roman" panose="02020603050405020304" pitchFamily="18" charset="0"/>
              </a:rPr>
              <a:t>Vì sao vào mùa nước nổi, người ta phải làm cầu từ cửa trước vào đến tận bếp? </a:t>
            </a:r>
          </a:p>
        </p:txBody>
      </p:sp>
      <p:sp>
        <p:nvSpPr>
          <p:cNvPr id="14" name="TextBox 13"/>
          <p:cNvSpPr txBox="1"/>
          <p:nvPr/>
        </p:nvSpPr>
        <p:spPr>
          <a:xfrm>
            <a:off x="488693" y="1860198"/>
            <a:ext cx="5692347" cy="953135"/>
          </a:xfrm>
          <a:prstGeom prst="rect">
            <a:avLst/>
          </a:prstGeom>
          <a:noFill/>
        </p:spPr>
        <p:txBody>
          <a:bodyPr wrap="square" rtlCol="0">
            <a:spAutoFit/>
          </a:bodyPr>
          <a:lstStyle/>
          <a:p>
            <a:pPr algn="just">
              <a:lnSpc>
                <a:spcPct val="100000"/>
              </a:lnSpc>
            </a:pPr>
            <a:r>
              <a:rPr lang="vi-VN" sz="28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chemeClr val="accent6">
                    <a:lumMod val="75000"/>
                  </a:schemeClr>
                </a:solidFill>
                <a:latin typeface="Times New Roman" panose="02020603050405020304" pitchFamily="18" charset="0"/>
                <a:cs typeface="Times New Roman" panose="02020603050405020304" pitchFamily="18" charset="0"/>
              </a:rPr>
              <a:t>Vì nước ngập lên những viên gạch, không đi lại được.</a:t>
            </a:r>
          </a:p>
        </p:txBody>
      </p:sp>
      <p:sp>
        <p:nvSpPr>
          <p:cNvPr id="15" name="TextBox 14"/>
          <p:cNvSpPr txBox="1"/>
          <p:nvPr/>
        </p:nvSpPr>
        <p:spPr>
          <a:xfrm>
            <a:off x="488950" y="2915285"/>
            <a:ext cx="6085205" cy="521970"/>
          </a:xfrm>
          <a:prstGeom prst="rect">
            <a:avLst/>
          </a:prstGeom>
          <a:noFill/>
        </p:spPr>
        <p:txBody>
          <a:bodyPr wrap="square" rtlCol="0">
            <a:spAutoFit/>
          </a:bodyPr>
          <a:lstStyle/>
          <a:p>
            <a:pPr marL="8255" indent="38100" algn="just">
              <a:lnSpc>
                <a:spcPct val="100000"/>
              </a:lnSpc>
            </a:pPr>
            <a:r>
              <a:rPr lang="vi-VN" sz="2800" b="1" dirty="0">
                <a:solidFill>
                  <a:srgbClr val="FF0000"/>
                </a:solidFill>
                <a:latin typeface="Times New Roman" panose="02020603050405020304" pitchFamily="18" charset="0"/>
                <a:cs typeface="Times New Roman" panose="02020603050405020304" pitchFamily="18" charset="0"/>
              </a:rPr>
              <a:t>4. </a:t>
            </a:r>
            <a:r>
              <a:rPr lang="vi-VN" sz="2800" dirty="0">
                <a:latin typeface="Times New Roman" panose="02020603050405020304" pitchFamily="18" charset="0"/>
                <a:cs typeface="Times New Roman" panose="02020603050405020304" pitchFamily="18" charset="0"/>
              </a:rPr>
              <a:t>Em thích nhất hình ảnh nào trong bài?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5258" y="701458"/>
            <a:ext cx="6327981" cy="953135"/>
          </a:xfrm>
          <a:prstGeom prst="rect">
            <a:avLst/>
          </a:prstGeom>
          <a:noFill/>
        </p:spPr>
        <p:txBody>
          <a:bodyPr wrap="square" rtlCol="0">
            <a:spAutoFit/>
          </a:bodyPr>
          <a:lstStyle/>
          <a:p>
            <a:pPr algn="just">
              <a:lnSpc>
                <a:spcPct val="100000"/>
              </a:lnSpc>
            </a:pPr>
            <a:r>
              <a:rPr lang="vi-VN" sz="2800" b="1" dirty="0">
                <a:solidFill>
                  <a:schemeClr val="accent6">
                    <a:lumMod val="75000"/>
                  </a:schemeClr>
                </a:solidFill>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Từ nào chỉ đặc điểm của mưa có trong bài đọc? </a:t>
            </a:r>
          </a:p>
        </p:txBody>
      </p:sp>
      <p:pic>
        <p:nvPicPr>
          <p:cNvPr id="9" name="Picture 8"/>
          <p:cNvPicPr>
            <a:picLocks noChangeAspect="1"/>
          </p:cNvPicPr>
          <p:nvPr/>
        </p:nvPicPr>
        <p:blipFill>
          <a:blip r:embed="rId5">
            <a:clrChange>
              <a:clrFrom>
                <a:srgbClr val="FEFFFE"/>
              </a:clrFrom>
              <a:clrTo>
                <a:srgbClr val="FEFFFE">
                  <a:alpha val="0"/>
                </a:srgbClr>
              </a:clrTo>
            </a:clrChange>
            <a:extLst>
              <a:ext uri="{BEBA8EAE-BF5A-486C-A8C5-ECC9F3942E4B}">
                <a14:imgProps xmlns:a14="http://schemas.microsoft.com/office/drawing/2010/main">
                  <a14:imgLayer r:embed="rId6">
                    <a14:imgEffect>
                      <a14:brightnessContrast contrast="1000"/>
                    </a14:imgEffect>
                    <a14:imgEffect>
                      <a14:sharpenSoften amount="33000"/>
                    </a14:imgEffect>
                  </a14:imgLayer>
                </a14:imgProps>
              </a:ext>
            </a:extLst>
          </a:blip>
          <a:stretch>
            <a:fillRect/>
          </a:stretch>
        </p:blipFill>
        <p:spPr>
          <a:xfrm>
            <a:off x="482410" y="267563"/>
            <a:ext cx="649967" cy="599539"/>
          </a:xfrm>
          <a:prstGeom prst="rect">
            <a:avLst/>
          </a:prstGeom>
        </p:spPr>
      </p:pic>
      <p:sp>
        <p:nvSpPr>
          <p:cNvPr id="10" name="TextBox 9"/>
          <p:cNvSpPr txBox="1"/>
          <p:nvPr/>
        </p:nvSpPr>
        <p:spPr>
          <a:xfrm>
            <a:off x="1132205" y="267335"/>
            <a:ext cx="2555875" cy="521970"/>
          </a:xfrm>
          <a:prstGeom prst="rect">
            <a:avLst/>
          </a:prstGeom>
          <a:noFill/>
        </p:spPr>
        <p:txBody>
          <a:bodyPr wrap="square" rtlCol="0">
            <a:spAutoFit/>
          </a:bodyPr>
          <a:lstStyle/>
          <a:p>
            <a:pPr algn="ctr">
              <a:lnSpc>
                <a:spcPct val="100000"/>
              </a:lnSpc>
            </a:pPr>
            <a:r>
              <a:rPr lang="vi-VN" sz="2800" b="1" dirty="0">
                <a:solidFill>
                  <a:srgbClr val="17479D"/>
                </a:solidFill>
                <a:latin typeface="Times New Roman" panose="02020603050405020304" pitchFamily="18" charset="0"/>
                <a:cs typeface="Times New Roman" panose="02020603050405020304" pitchFamily="18" charset="0"/>
              </a:rPr>
              <a:t> LUYỆN TẬP</a:t>
            </a:r>
          </a:p>
        </p:txBody>
      </p:sp>
      <p:sp>
        <p:nvSpPr>
          <p:cNvPr id="11" name="TextBox 10"/>
          <p:cNvSpPr txBox="1"/>
          <p:nvPr/>
        </p:nvSpPr>
        <p:spPr>
          <a:xfrm>
            <a:off x="418294" y="3522357"/>
            <a:ext cx="6327981" cy="953135"/>
          </a:xfrm>
          <a:prstGeom prst="rect">
            <a:avLst/>
          </a:prstGeom>
          <a:noFill/>
        </p:spPr>
        <p:txBody>
          <a:bodyPr wrap="square" rtlCol="0">
            <a:spAutoFit/>
          </a:bodyPr>
          <a:lstStyle/>
          <a:p>
            <a:pPr algn="just">
              <a:lnSpc>
                <a:spcPct val="100000"/>
              </a:lnSpc>
            </a:pPr>
            <a:r>
              <a:rPr lang="vi-VN" sz="2800" b="1" dirty="0">
                <a:solidFill>
                  <a:schemeClr val="accent6">
                    <a:lumMod val="75000"/>
                  </a:schemeClr>
                </a:solidFill>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Tìm thêm từ ngữ tả mưa:</a:t>
            </a:r>
          </a:p>
          <a:p>
            <a:pPr lvl="0" algn="just">
              <a:lnSpc>
                <a:spcPct val="100000"/>
              </a:lnSpc>
            </a:pPr>
            <a:r>
              <a:rPr lang="vi-VN" sz="2800" dirty="0">
                <a:solidFill>
                  <a:srgbClr val="FF0000"/>
                </a:solidFill>
                <a:latin typeface="Times New Roman" panose="02020603050405020304" pitchFamily="18" charset="0"/>
                <a:cs typeface="Times New Roman" panose="02020603050405020304" pitchFamily="18" charset="0"/>
              </a:rPr>
              <a:t>M: </a:t>
            </a:r>
            <a:r>
              <a:rPr lang="vi-VN" sz="2800" dirty="0">
                <a:latin typeface="Times New Roman" panose="02020603050405020304" pitchFamily="18" charset="0"/>
                <a:cs typeface="Times New Roman" panose="02020603050405020304" pitchFamily="18" charset="0"/>
              </a:rPr>
              <a:t>ào ào, </a:t>
            </a:r>
          </a:p>
        </p:txBody>
      </p:sp>
      <p:sp>
        <p:nvSpPr>
          <p:cNvPr id="7" name="Rounded Rectangle 6"/>
          <p:cNvSpPr/>
          <p:nvPr/>
        </p:nvSpPr>
        <p:spPr>
          <a:xfrm rot="288941">
            <a:off x="1258044" y="1718984"/>
            <a:ext cx="1542972" cy="464893"/>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dirty="0" err="1">
                <a:solidFill>
                  <a:srgbClr val="000000"/>
                </a:solidFill>
                <a:latin typeface="Times New Roman" panose="02020603050405020304" pitchFamily="18" charset="0"/>
                <a:cs typeface="Times New Roman" panose="02020603050405020304" pitchFamily="18" charset="0"/>
              </a:rPr>
              <a:t>dầm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dề</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rot="21311040">
            <a:off x="1256665" y="2773045"/>
            <a:ext cx="1928495" cy="447040"/>
          </a:xfrm>
          <a:prstGeom prst="roundRect">
            <a:avLst>
              <a:gd name="adj" fmla="val 20734"/>
            </a:avLst>
          </a:prstGeom>
          <a:solidFill>
            <a:schemeClr val="accent1">
              <a:lumMod val="60000"/>
              <a:lumOff val="4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dirty="0" err="1">
                <a:solidFill>
                  <a:srgbClr val="000000"/>
                </a:solidFill>
                <a:latin typeface="Times New Roman" panose="02020603050405020304" pitchFamily="18" charset="0"/>
                <a:cs typeface="Times New Roman" panose="02020603050405020304" pitchFamily="18" charset="0"/>
              </a:rPr>
              <a:t>sướt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mướt</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582284" y="1834068"/>
            <a:ext cx="1496291" cy="446740"/>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dirty="0" err="1">
                <a:solidFill>
                  <a:srgbClr val="000000"/>
                </a:solidFill>
                <a:latin typeface="Times New Roman" panose="02020603050405020304" pitchFamily="18" charset="0"/>
                <a:cs typeface="Times New Roman" panose="02020603050405020304" pitchFamily="18" charset="0"/>
              </a:rPr>
              <a:t>rả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rích</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rot="347092">
            <a:off x="3866588" y="2807623"/>
            <a:ext cx="1496291" cy="446740"/>
          </a:xfrm>
          <a:prstGeom prst="roundRect">
            <a:avLst>
              <a:gd name="adj" fmla="val 26156"/>
            </a:avLst>
          </a:prstGeom>
          <a:solidFill>
            <a:schemeClr val="bg1">
              <a:lumMod val="90000"/>
            </a:schemeClr>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800" dirty="0" err="1">
                <a:solidFill>
                  <a:srgbClr val="000000"/>
                </a:solidFill>
                <a:latin typeface="Times New Roman" panose="02020603050405020304" pitchFamily="18" charset="0"/>
                <a:cs typeface="Times New Roman" panose="02020603050405020304" pitchFamily="18" charset="0"/>
              </a:rPr>
              <a:t>dai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dẳng</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833580" y="3953357"/>
            <a:ext cx="1151890" cy="521970"/>
          </a:xfrm>
          <a:prstGeom prst="rect">
            <a:avLst/>
          </a:prstGeom>
        </p:spPr>
        <p:txBody>
          <a:bodyPr wrap="none">
            <a:spAutoFit/>
          </a:bodyPr>
          <a:lstStyle/>
          <a:p>
            <a:pPr>
              <a:lnSpc>
                <a:spcPct val="100000"/>
              </a:lnSpc>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 tách,</a:t>
            </a:r>
          </a:p>
        </p:txBody>
      </p:sp>
      <p:sp>
        <p:nvSpPr>
          <p:cNvPr id="16" name="Rectangle 15"/>
          <p:cNvSpPr/>
          <p:nvPr/>
        </p:nvSpPr>
        <p:spPr>
          <a:xfrm>
            <a:off x="2817700" y="3953357"/>
            <a:ext cx="1793240" cy="521970"/>
          </a:xfrm>
          <a:prstGeom prst="rect">
            <a:avLst/>
          </a:prstGeom>
        </p:spPr>
        <p:txBody>
          <a:bodyPr wrap="none">
            <a:spAutoFit/>
          </a:bodyPr>
          <a:lstStyle/>
          <a:p>
            <a:pPr>
              <a:lnSpc>
                <a:spcPct val="100000"/>
              </a:lnSpc>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lộp bộp,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left)">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left)">
                                      <p:cBhvr>
                                        <p:cTn id="29" dur="5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7"/>
                                        </p:tgtEl>
                                        <p:attrNameLst>
                                          <p:attrName>fillcolor</p:attrName>
                                        </p:attrNameLst>
                                      </p:cBhvr>
                                      <p:to>
                                        <a:srgbClr val="9FE540"/>
                                      </p:to>
                                    </p:animClr>
                                    <p:set>
                                      <p:cBhvr>
                                        <p:cTn id="45" dur="1000" fill="hold"/>
                                        <p:tgtEl>
                                          <p:spTgt spid="7"/>
                                        </p:tgtEl>
                                        <p:attrNameLst>
                                          <p:attrName>fill.type</p:attrName>
                                        </p:attrNameLst>
                                      </p:cBhvr>
                                      <p:to>
                                        <p:strVal val="solid"/>
                                      </p:to>
                                    </p:set>
                                    <p:set>
                                      <p:cBhvr>
                                        <p:cTn id="46" dur="10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drumroll.wav"/>
                                        </p:tgtEl>
                                      </p:cMediaNode>
                                    </p:audio>
                                  </p:subTnLst>
                                </p:cTn>
                              </p:par>
                            </p:childTnLst>
                          </p:cTn>
                        </p:par>
                        <p:par>
                          <p:cTn id="47" fill="hold">
                            <p:stCondLst>
                              <p:cond delay="1000"/>
                            </p:stCondLst>
                            <p:childTnLst>
                              <p:par>
                                <p:cTn id="48" presetID="26" presetClass="emph" presetSubtype="0" fill="hold" grpId="1" nodeType="afterEffect">
                                  <p:stCondLst>
                                    <p:cond delay="0"/>
                                  </p:stCondLst>
                                  <p:iterate type="lt">
                                    <p:tmPct val="0"/>
                                  </p:iterate>
                                  <p:childTnLst>
                                    <p:animEffect transition="out" filter="fade">
                                      <p:cBhvr>
                                        <p:cTn id="49" dur="2000" tmFilter="0, 0; .2, .5; .8, .5; 1, 0"/>
                                        <p:tgtEl>
                                          <p:spTgt spid="7"/>
                                        </p:tgtEl>
                                      </p:cBhvr>
                                    </p:animEffect>
                                    <p:animScale>
                                      <p:cBhvr>
                                        <p:cTn id="50" dur="1000" autoRev="1" fill="hold"/>
                                        <p:tgtEl>
                                          <p:spTgt spid="7"/>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1000" fill="hold"/>
                                        <p:tgtEl>
                                          <p:spTgt spid="12"/>
                                        </p:tgtEl>
                                        <p:attrNameLst>
                                          <p:attrName>fillcolor</p:attrName>
                                        </p:attrNameLst>
                                      </p:cBhvr>
                                      <p:to>
                                        <a:srgbClr val="9FE540"/>
                                      </p:to>
                                    </p:animClr>
                                    <p:set>
                                      <p:cBhvr>
                                        <p:cTn id="56" dur="1000" fill="hold"/>
                                        <p:tgtEl>
                                          <p:spTgt spid="12"/>
                                        </p:tgtEl>
                                        <p:attrNameLst>
                                          <p:attrName>fill.type</p:attrName>
                                        </p:attrNameLst>
                                      </p:cBhvr>
                                      <p:to>
                                        <p:strVal val="solid"/>
                                      </p:to>
                                    </p:set>
                                    <p:set>
                                      <p:cBhvr>
                                        <p:cTn id="57" dur="1000" fill="hold"/>
                                        <p:tgtEl>
                                          <p:spTgt spid="1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drumroll.wav"/>
                                        </p:tgtEl>
                                      </p:cMediaNode>
                                    </p:audio>
                                  </p:subTnLst>
                                </p:cTn>
                              </p:par>
                            </p:childTnLst>
                          </p:cTn>
                        </p:par>
                        <p:par>
                          <p:cTn id="58" fill="hold">
                            <p:stCondLst>
                              <p:cond delay="1000"/>
                            </p:stCondLst>
                            <p:childTnLst>
                              <p:par>
                                <p:cTn id="59" presetID="26" presetClass="emph" presetSubtype="0" fill="hold" grpId="1" nodeType="afterEffect">
                                  <p:stCondLst>
                                    <p:cond delay="0"/>
                                  </p:stCondLst>
                                  <p:iterate type="lt">
                                    <p:tmPct val="0"/>
                                  </p:iterate>
                                  <p:childTnLst>
                                    <p:animEffect transition="out" filter="fade">
                                      <p:cBhvr>
                                        <p:cTn id="60" dur="2000" tmFilter="0, 0; .2, .5; .8, .5; 1, 0"/>
                                        <p:tgtEl>
                                          <p:spTgt spid="12"/>
                                        </p:tgtEl>
                                      </p:cBhvr>
                                    </p:animEffect>
                                    <p:animScale>
                                      <p:cBhvr>
                                        <p:cTn id="61" dur="1000" autoRev="1" fill="hold"/>
                                        <p:tgtEl>
                                          <p:spTgt spid="12"/>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4"/>
                                        </p:tgtEl>
                                        <p:attrNameLst>
                                          <p:attrName>fillcolor</p:attrName>
                                        </p:attrNameLst>
                                      </p:cBhvr>
                                      <p:to>
                                        <a:srgbClr val="EF5F5F"/>
                                      </p:to>
                                    </p:animClr>
                                    <p:set>
                                      <p:cBhvr>
                                        <p:cTn id="67" dur="2000" fill="hold"/>
                                        <p:tgtEl>
                                          <p:spTgt spid="14"/>
                                        </p:tgtEl>
                                        <p:attrNameLst>
                                          <p:attrName>fill.type</p:attrName>
                                        </p:attrNameLst>
                                      </p:cBhvr>
                                      <p:to>
                                        <p:strVal val="solid"/>
                                      </p:to>
                                    </p:set>
                                    <p:set>
                                      <p:cBhvr>
                                        <p:cTn id="68" dur="2000" fill="hold"/>
                                        <p:tgtEl>
                                          <p:spTgt spid="14"/>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drumroll.wav"/>
                                        </p:tgtEl>
                                      </p:cMediaNode>
                                    </p:audio>
                                  </p:subTnLst>
                                </p:cTn>
                              </p:par>
                            </p:childTnLst>
                          </p:cTn>
                        </p:par>
                        <p:par>
                          <p:cTn id="69" fill="hold">
                            <p:stCondLst>
                              <p:cond delay="2000"/>
                            </p:stCondLst>
                            <p:childTnLst>
                              <p:par>
                                <p:cTn id="70" presetID="26" presetClass="emph" presetSubtype="0" fill="hold" grpId="1" nodeType="afterEffect">
                                  <p:stCondLst>
                                    <p:cond delay="0"/>
                                  </p:stCondLst>
                                  <p:iterate type="lt">
                                    <p:tmPct val="0"/>
                                  </p:iterate>
                                  <p:childTnLst>
                                    <p:animEffect transition="out" filter="fade">
                                      <p:cBhvr>
                                        <p:cTn id="71" dur="2000" tmFilter="0, 0; .2, .5; .8, .5; 1, 0"/>
                                        <p:tgtEl>
                                          <p:spTgt spid="14"/>
                                        </p:tgtEl>
                                      </p:cBhvr>
                                    </p:animEffect>
                                    <p:animScale>
                                      <p:cBhvr>
                                        <p:cTn id="72" dur="1000" autoRev="1" fill="hold"/>
                                        <p:tgtEl>
                                          <p:spTgt spid="14"/>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4"/>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15"/>
                                        </p:tgtEl>
                                        <p:attrNameLst>
                                          <p:attrName>fillcolor</p:attrName>
                                        </p:attrNameLst>
                                      </p:cBhvr>
                                      <p:to>
                                        <a:srgbClr val="EF5F5F"/>
                                      </p:to>
                                    </p:animClr>
                                    <p:set>
                                      <p:cBhvr>
                                        <p:cTn id="78" dur="2000" fill="hold"/>
                                        <p:tgtEl>
                                          <p:spTgt spid="15"/>
                                        </p:tgtEl>
                                        <p:attrNameLst>
                                          <p:attrName>fill.type</p:attrName>
                                        </p:attrNameLst>
                                      </p:cBhvr>
                                      <p:to>
                                        <p:strVal val="solid"/>
                                      </p:to>
                                    </p:set>
                                    <p:set>
                                      <p:cBhvr>
                                        <p:cTn id="79" dur="2000" fill="hold"/>
                                        <p:tgtEl>
                                          <p:spTgt spid="15"/>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drumroll.wav"/>
                                        </p:tgtEl>
                                      </p:cMediaNode>
                                    </p:audio>
                                  </p:subTnLst>
                                </p:cTn>
                              </p:par>
                            </p:childTnLst>
                          </p:cTn>
                        </p:par>
                        <p:par>
                          <p:cTn id="80" fill="hold">
                            <p:stCondLst>
                              <p:cond delay="2000"/>
                            </p:stCondLst>
                            <p:childTnLst>
                              <p:par>
                                <p:cTn id="81" presetID="26" presetClass="emph" presetSubtype="0" fill="hold" grpId="1" nodeType="afterEffect">
                                  <p:stCondLst>
                                    <p:cond delay="0"/>
                                  </p:stCondLst>
                                  <p:iterate type="lt">
                                    <p:tmPct val="0"/>
                                  </p:iterate>
                                  <p:childTnLst>
                                    <p:animEffect transition="out" filter="fade">
                                      <p:cBhvr>
                                        <p:cTn id="82" dur="2000" tmFilter="0, 0; .2, .5; .8, .5; 1, 0"/>
                                        <p:tgtEl>
                                          <p:spTgt spid="15"/>
                                        </p:tgtEl>
                                      </p:cBhvr>
                                    </p:animEffect>
                                    <p:animScale>
                                      <p:cBhvr>
                                        <p:cTn id="83" dur="1000" autoRev="1" fill="hold"/>
                                        <p:tgtEl>
                                          <p:spTgt spid="15"/>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5"/>
                  </p:tgtEl>
                </p:cond>
              </p:nextCondLst>
            </p:seq>
          </p:childTnLst>
        </p:cTn>
      </p:par>
    </p:tnLst>
    <p:bldLst>
      <p:bldP spid="8" grpId="0"/>
      <p:bldP spid="11" grpId="0" build="p"/>
      <p:bldP spid="7" grpId="0" animBg="1"/>
      <p:bldP spid="7" grpId="1" animBg="1"/>
      <p:bldP spid="12" grpId="0" bldLvl="0" animBg="1"/>
      <p:bldP spid="12" grpId="1" bldLvl="0" animBg="1"/>
      <p:bldP spid="14" grpId="0" animBg="1"/>
      <p:bldP spid="14" grpId="1" animBg="1"/>
      <p:bldP spid="15" grpId="0" animBg="1"/>
      <p:bldP spid="15" grpId="1" animBg="1"/>
      <p:bldP spid="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4267" y="1390819"/>
            <a:ext cx="4405927" cy="3318271"/>
            <a:chOff x="1417547" y="1264224"/>
            <a:chExt cx="4405927" cy="3318271"/>
          </a:xfrm>
        </p:grpSpPr>
        <p:pic>
          <p:nvPicPr>
            <p:cNvPr id="3" name="Picture 2"/>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p:cNvSpPr txBox="1"/>
            <p:nvPr/>
          </p:nvSpPr>
          <p:spPr>
            <a:xfrm>
              <a:off x="3064386" y="2987782"/>
              <a:ext cx="2009748" cy="1106805"/>
            </a:xfrm>
            <a:prstGeom prst="rect">
              <a:avLst/>
            </a:prstGeom>
            <a:noFill/>
          </p:spPr>
          <p:txBody>
            <a:bodyPr wrap="square" rtlCol="0">
              <a:spAutoFit/>
            </a:bodyPr>
            <a:lstStyle/>
            <a:p>
              <a:pPr algn="ctr">
                <a:lnSpc>
                  <a:spcPct val="150000"/>
                </a:lnSpc>
              </a:pPr>
              <a:r>
                <a:rPr lang="en-US" altLang="vi-VN" sz="4400" b="1" dirty="0">
                  <a:solidFill>
                    <a:srgbClr val="17479D"/>
                  </a:solidFill>
                  <a:latin typeface="UTM Avo" panose="02040603050506020204" pitchFamily="18" charset="0"/>
                </a:rPr>
                <a:t>VIẾT</a:t>
              </a:r>
            </a:p>
          </p:txBody>
        </p:sp>
        <p:sp>
          <p:nvSpPr>
            <p:cNvPr id="5" name="TextBox 4"/>
            <p:cNvSpPr txBox="1"/>
            <p:nvPr/>
          </p:nvSpPr>
          <p:spPr>
            <a:xfrm>
              <a:off x="2447589" y="2552809"/>
              <a:ext cx="3041009" cy="737235"/>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a:t>
              </a:r>
              <a:r>
                <a:rPr lang="en-US" altLang="vi-VN" sz="2800" b="1" dirty="0">
                  <a:solidFill>
                    <a:schemeClr val="accent1">
                      <a:lumMod val="50000"/>
                    </a:schemeClr>
                  </a:solidFill>
                  <a:latin typeface="UTM Avo" panose="02040603050506020204" pitchFamily="18" charset="0"/>
                </a:rPr>
                <a:t>3</a:t>
              </a:r>
            </a:p>
          </p:txBody>
        </p:sp>
      </p:grpSp>
      <p:pic>
        <p:nvPicPr>
          <p:cNvPr id="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34330" y="469343"/>
            <a:ext cx="4620268" cy="768350"/>
          </a:xfrm>
          <a:prstGeom prst="rect">
            <a:avLst/>
          </a:prstGeom>
          <a:noFill/>
        </p:spPr>
        <p:txBody>
          <a:bodyPr wrap="square" rtlCol="0">
            <a:spAutoFit/>
          </a:bodyPr>
          <a:lstStyle/>
          <a:p>
            <a:pPr algn="ctr"/>
            <a:r>
              <a:rPr lang="vi-VN" sz="4400" dirty="0">
                <a:solidFill>
                  <a:srgbClr val="FF0000"/>
                </a:solidFill>
                <a:latin typeface="Times New Roman" panose="02020603050405020304" pitchFamily="18" charset="0"/>
                <a:cs typeface="Times New Roman" panose="02020603050405020304" pitchFamily="18" charset="0"/>
              </a:rPr>
              <a:t>MÙA NƯỚC NỔI</a:t>
            </a:r>
          </a:p>
        </p:txBody>
      </p:sp>
      <p:sp>
        <p:nvSpPr>
          <p:cNvPr id="17" name="TextBox 16"/>
          <p:cNvSpPr txBox="1"/>
          <p:nvPr/>
        </p:nvSpPr>
        <p:spPr>
          <a:xfrm>
            <a:off x="343535" y="578485"/>
            <a:ext cx="1613535" cy="58356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p:cNvSpPr txBox="1"/>
          <p:nvPr/>
        </p:nvSpPr>
        <p:spPr>
          <a:xfrm>
            <a:off x="2148040" y="1770595"/>
            <a:ext cx="3078087" cy="523220"/>
          </a:xfrm>
          <a:prstGeom prst="rect">
            <a:avLst/>
          </a:prstGeom>
          <a:noFill/>
        </p:spPr>
        <p:txBody>
          <a:bodyPr wrap="none" rtlCol="0">
            <a:spAutoFit/>
          </a:bodyPr>
          <a:lstStyle/>
          <a:p>
            <a:r>
              <a:rPr lang="en-US" sz="2800" b="1" dirty="0">
                <a:solidFill>
                  <a:srgbClr val="17479D"/>
                </a:solidFill>
                <a:latin typeface="UTM Avo" panose="02040603050506020204" pitchFamily="18" charset="0"/>
              </a:rPr>
              <a:t>MÙA NƯỚC NỔI</a:t>
            </a:r>
          </a:p>
        </p:txBody>
      </p:sp>
      <p:sp>
        <p:nvSpPr>
          <p:cNvPr id="5" name="TextBox 4"/>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c/ k.</a:t>
            </a:r>
            <a:endParaRPr lang="vi-VN" sz="2000" dirty="0">
              <a:solidFill>
                <a:schemeClr val="accent1">
                  <a:lumMod val="75000"/>
                </a:schemeClr>
              </a:solidFill>
              <a:latin typeface="UTM Avo" panose="02040603050506020204" pitchFamily="18" charset="0"/>
            </a:endParaRPr>
          </a:p>
        </p:txBody>
      </p:sp>
      <p:sp>
        <p:nvSpPr>
          <p:cNvPr id="9" name="TextBox 8"/>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200000"/>
                    </a14:imgEffect>
                    <a14:imgEffect>
                      <a14:sharpenSoften amount="25000"/>
                    </a14:imgEffect>
                  </a14:imgLayer>
                </a14:imgProps>
              </a:ext>
            </a:extLst>
          </a:blip>
          <a:stretch>
            <a:fillRect/>
          </a:stretch>
        </p:blipFill>
        <p:spPr>
          <a:xfrm>
            <a:off x="378231" y="332451"/>
            <a:ext cx="1281656" cy="131503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74826" y="471053"/>
            <a:ext cx="352093" cy="352093"/>
          </a:xfrm>
          <a:prstGeom prst="rect">
            <a:avLst/>
          </a:prstGeom>
        </p:spPr>
      </p:pic>
      <p:sp>
        <p:nvSpPr>
          <p:cNvPr id="3" name="TextBox 2"/>
          <p:cNvSpPr txBox="1"/>
          <p:nvPr/>
        </p:nvSpPr>
        <p:spPr>
          <a:xfrm>
            <a:off x="922978" y="329998"/>
            <a:ext cx="5311568" cy="645160"/>
          </a:xfrm>
          <a:prstGeom prst="rect">
            <a:avLst/>
          </a:prstGeom>
          <a:noFill/>
        </p:spPr>
        <p:txBody>
          <a:bodyPr wrap="square" rtlCol="0">
            <a:spAutoFit/>
          </a:bodyPr>
          <a:lstStyle/>
          <a:p>
            <a:pPr algn="just">
              <a:lnSpc>
                <a:spcPct val="150000"/>
              </a:lnSpc>
            </a:pPr>
            <a:r>
              <a:rPr lang="vi-VN" sz="2400" b="1" dirty="0">
                <a:solidFill>
                  <a:srgbClr val="17479D"/>
                </a:solidFill>
                <a:latin typeface="Times New Roman" panose="02020603050405020304" pitchFamily="18" charset="0"/>
                <a:cs typeface="Times New Roman" panose="02020603050405020304" pitchFamily="18" charset="0"/>
              </a:rPr>
              <a:t>Tìm tên sự vật bắt đầu bằng c hoặc k.</a:t>
            </a:r>
          </a:p>
        </p:txBody>
      </p:sp>
      <p:sp>
        <p:nvSpPr>
          <p:cNvPr id="18" name="TextBox 17"/>
          <p:cNvSpPr txBox="1"/>
          <p:nvPr/>
        </p:nvSpPr>
        <p:spPr>
          <a:xfrm>
            <a:off x="1071055" y="2571750"/>
            <a:ext cx="1614196" cy="46037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cầu</a:t>
            </a:r>
          </a:p>
        </p:txBody>
      </p:sp>
      <p:sp>
        <p:nvSpPr>
          <p:cNvPr id="19" name="TextBox 18"/>
          <p:cNvSpPr txBox="1"/>
          <p:nvPr/>
        </p:nvSpPr>
        <p:spPr>
          <a:xfrm>
            <a:off x="3925796" y="2571750"/>
            <a:ext cx="1614196" cy="46037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cá</a:t>
            </a:r>
          </a:p>
        </p:txBody>
      </p:sp>
      <p:sp>
        <p:nvSpPr>
          <p:cNvPr id="20" name="TextBox 19"/>
          <p:cNvSpPr txBox="1"/>
          <p:nvPr/>
        </p:nvSpPr>
        <p:spPr>
          <a:xfrm>
            <a:off x="4129921" y="4450987"/>
            <a:ext cx="1614196" cy="46037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kiến</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harpenSoften amount="43000"/>
                    </a14:imgEffect>
                  </a14:imgLayer>
                </a14:imgProps>
              </a:ext>
            </a:extLst>
          </a:blip>
          <a:stretch>
            <a:fillRect/>
          </a:stretch>
        </p:blipFill>
        <p:spPr>
          <a:xfrm>
            <a:off x="826919" y="823146"/>
            <a:ext cx="2192127" cy="1769085"/>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200000"/>
                    </a14:imgEffect>
                    <a14:imgEffect>
                      <a14:sharpenSoften amount="27000"/>
                    </a14:imgEffect>
                  </a14:imgLayer>
                </a14:imgProps>
              </a:ext>
            </a:extLst>
          </a:blip>
          <a:stretch>
            <a:fillRect/>
          </a:stretch>
        </p:blipFill>
        <p:spPr>
          <a:xfrm>
            <a:off x="3636831" y="836679"/>
            <a:ext cx="2192127" cy="1772764"/>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harpenSoften amount="30000"/>
                    </a14:imgEffect>
                  </a14:imgLayer>
                </a14:imgProps>
              </a:ext>
            </a:extLst>
          </a:blip>
          <a:stretch>
            <a:fillRect/>
          </a:stretch>
        </p:blipFill>
        <p:spPr>
          <a:xfrm>
            <a:off x="2181106" y="3087114"/>
            <a:ext cx="2156424" cy="1746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978" y="329998"/>
            <a:ext cx="5311568" cy="645160"/>
          </a:xfrm>
          <a:prstGeom prst="rect">
            <a:avLst/>
          </a:prstGeom>
          <a:noFill/>
        </p:spPr>
        <p:txBody>
          <a:bodyPr wrap="square" rtlCol="0">
            <a:spAutoFit/>
          </a:bodyPr>
          <a:lstStyle/>
          <a:p>
            <a:pPr algn="just">
              <a:lnSpc>
                <a:spcPct val="150000"/>
              </a:lnSpc>
            </a:pPr>
            <a:r>
              <a:rPr lang="vi-VN" sz="2400" b="1" dirty="0">
                <a:solidFill>
                  <a:srgbClr val="17479D"/>
                </a:solidFill>
                <a:latin typeface="Times New Roman" panose="02020603050405020304" pitchFamily="18" charset="0"/>
                <a:cs typeface="Times New Roman" panose="02020603050405020304" pitchFamily="18" charset="0"/>
              </a:rPr>
              <a:t>Chọn a hoặc b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391885"/>
            <a:ext cx="353714" cy="353714"/>
          </a:xfrm>
          <a:prstGeom prst="rect">
            <a:avLst/>
          </a:prstGeom>
        </p:spPr>
      </p:pic>
      <p:sp>
        <p:nvSpPr>
          <p:cNvPr id="22" name="TextBox 21"/>
          <p:cNvSpPr txBox="1"/>
          <p:nvPr/>
        </p:nvSpPr>
        <p:spPr>
          <a:xfrm>
            <a:off x="588010" y="807720"/>
            <a:ext cx="5909945" cy="1198880"/>
          </a:xfrm>
          <a:prstGeom prst="rect">
            <a:avLst/>
          </a:prstGeom>
          <a:noFill/>
        </p:spPr>
        <p:txBody>
          <a:bodyPr wrap="square" rtlCol="0">
            <a:spAutoFit/>
          </a:bodyPr>
          <a:lstStyle/>
          <a:p>
            <a:pPr lvl="0" algn="just">
              <a:lnSpc>
                <a:spcPct val="150000"/>
              </a:lnSpc>
            </a:pPr>
            <a:r>
              <a:rPr lang="vi-VN" sz="2400" b="1" dirty="0">
                <a:solidFill>
                  <a:schemeClr val="accent6">
                    <a:lumMod val="75000"/>
                  </a:schemeClr>
                </a:solidFill>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Chọn tiếng chứa iêu hoặc ươu thay cho dấu ba chấm.</a:t>
            </a:r>
          </a:p>
        </p:txBody>
      </p:sp>
      <p:sp>
        <p:nvSpPr>
          <p:cNvPr id="23" name="TextBox 22"/>
          <p:cNvSpPr txBox="1"/>
          <p:nvPr/>
        </p:nvSpPr>
        <p:spPr>
          <a:xfrm>
            <a:off x="1867408" y="1467275"/>
            <a:ext cx="906012" cy="460375"/>
          </a:xfrm>
          <a:prstGeom prst="rect">
            <a:avLst/>
          </a:prstGeom>
          <a:noFill/>
        </p:spPr>
        <p:txBody>
          <a:bodyPr wrap="square" rtlCol="0">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hươu</a:t>
            </a:r>
          </a:p>
        </p:txBody>
      </p:sp>
      <p:sp>
        <p:nvSpPr>
          <p:cNvPr id="25" name="Rectangle 24"/>
          <p:cNvSpPr/>
          <p:nvPr/>
        </p:nvSpPr>
        <p:spPr>
          <a:xfrm>
            <a:off x="4182384" y="1467263"/>
            <a:ext cx="966470" cy="460375"/>
          </a:xfrm>
          <a:prstGeom prst="rect">
            <a:avLst/>
          </a:prstGeom>
        </p:spPr>
        <p:txBody>
          <a:bodyPr wrap="none">
            <a:spAutoFit/>
          </a:bodyPr>
          <a:lstStyle/>
          <a:p>
            <a:r>
              <a:rPr lang="en-US" sz="2400" dirty="0">
                <a:solidFill>
                  <a:srgbClr val="FF0000"/>
                </a:solidFill>
                <a:latin typeface="Times New Roman" panose="02020603050405020304" pitchFamily="18" charset="0"/>
                <a:cs typeface="Times New Roman" panose="02020603050405020304" pitchFamily="18" charset="0"/>
              </a:rPr>
              <a:t>khướu</a:t>
            </a:r>
          </a:p>
        </p:txBody>
      </p:sp>
      <p:sp>
        <p:nvSpPr>
          <p:cNvPr id="26" name="Rectangle 25"/>
          <p:cNvSpPr/>
          <p:nvPr/>
        </p:nvSpPr>
        <p:spPr>
          <a:xfrm>
            <a:off x="2999105" y="1467263"/>
            <a:ext cx="859790" cy="460375"/>
          </a:xfrm>
          <a:prstGeom prst="rect">
            <a:avLst/>
          </a:prstGeom>
        </p:spPr>
        <p:txBody>
          <a:bodyPr wrap="none">
            <a:spAutoFit/>
          </a:bodyPr>
          <a:lstStyle/>
          <a:p>
            <a:r>
              <a:rPr lang="en-US" sz="2400" dirty="0">
                <a:solidFill>
                  <a:srgbClr val="FF0000"/>
                </a:solidFill>
                <a:latin typeface="Times New Roman" panose="02020603050405020304" pitchFamily="18" charset="0"/>
                <a:cs typeface="Times New Roman" panose="02020603050405020304" pitchFamily="18" charset="0"/>
              </a:rPr>
              <a:t>nhiều</a:t>
            </a:r>
          </a:p>
        </p:txBody>
      </p:sp>
      <p:sp>
        <p:nvSpPr>
          <p:cNvPr id="27" name="TextBox 26"/>
          <p:cNvSpPr txBox="1"/>
          <p:nvPr/>
        </p:nvSpPr>
        <p:spPr>
          <a:xfrm>
            <a:off x="403529" y="2033486"/>
            <a:ext cx="6173440" cy="2306955"/>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tặng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chim</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bông</a:t>
            </a:r>
            <a:r>
              <a:rPr lang="en-US" sz="24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2847 -0.03426 L -0.09699 0.12376 " pathEditMode="relative" rAng="0" ptsTypes="AA">
                                      <p:cBhvr>
                                        <p:cTn id="26" dur="2000" fill="hold"/>
                                        <p:tgtEl>
                                          <p:spTgt spid="26"/>
                                        </p:tgtEl>
                                        <p:attrNameLst>
                                          <p:attrName>ppt_x</p:attrName>
                                          <p:attrName>ppt_y</p:attrName>
                                        </p:attrNameLst>
                                      </p:cBhvr>
                                      <p:rCtr x="-3426" y="790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44444E-6 1.7284E-6 L -0.08888 0.23302 " pathEditMode="relative" rAng="0" ptsTypes="AA">
                                      <p:cBhvr>
                                        <p:cTn id="30" dur="2000" fill="hold"/>
                                        <p:tgtEl>
                                          <p:spTgt spid="23"/>
                                        </p:tgtEl>
                                        <p:attrNameLst>
                                          <p:attrName>ppt_x</p:attrName>
                                          <p:attrName>ppt_y</p:attrName>
                                        </p:attrNameLst>
                                      </p:cBhvr>
                                      <p:rCtr x="-4444" y="11636"/>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07407E-6 1.7284E-6 L -0.25972 0.34383 " pathEditMode="relative" rAng="0" ptsTypes="AA">
                                      <p:cBhvr>
                                        <p:cTn id="34" dur="2000" fill="hold"/>
                                        <p:tgtEl>
                                          <p:spTgt spid="25"/>
                                        </p:tgtEl>
                                        <p:attrNameLst>
                                          <p:attrName>ppt_x</p:attrName>
                                          <p:attrName>ppt_y</p:attrName>
                                        </p:attrNameLst>
                                      </p:cBhvr>
                                      <p:rCtr x="-12986" y="17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bldP spid="23" grpId="0"/>
      <p:bldP spid="23" grpId="1"/>
      <p:bldP spid="25" grpId="0"/>
      <p:bldP spid="25" grpId="1"/>
      <p:bldP spid="26" grpId="0"/>
      <p:bldP spid="26" grpId="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6142" y="1305879"/>
            <a:ext cx="5724644" cy="1229632"/>
            <a:chOff x="606142" y="1305879"/>
            <a:chExt cx="5724644" cy="1229632"/>
          </a:xfrm>
        </p:grpSpPr>
        <p:grpSp>
          <p:nvGrpSpPr>
            <p:cNvPr id="14" name="Group 13"/>
            <p:cNvGrpSpPr/>
            <p:nvPr/>
          </p:nvGrpSpPr>
          <p:grpSpPr>
            <a:xfrm>
              <a:off x="606142" y="1305879"/>
              <a:ext cx="5724644" cy="1229632"/>
              <a:chOff x="606142" y="1305879"/>
              <a:chExt cx="5724644" cy="1229632"/>
            </a:xfrm>
          </p:grpSpPr>
          <p:sp>
            <p:nvSpPr>
              <p:cNvPr id="7" name="TextBox 6"/>
              <p:cNvSpPr txBox="1"/>
              <p:nvPr/>
            </p:nvSpPr>
            <p:spPr>
              <a:xfrm>
                <a:off x="606142" y="1305879"/>
                <a:ext cx="5724644" cy="1229632"/>
              </a:xfrm>
              <a:prstGeom prst="rect">
                <a:avLst/>
              </a:prstGeom>
              <a:noFill/>
            </p:spPr>
            <p:txBody>
              <a:bodyPr wrap="none" rtlCol="0">
                <a:spAutoFit/>
              </a:bodyPr>
              <a:lstStyle/>
              <a:p>
                <a:pPr>
                  <a:lnSpc>
                    <a:spcPct val="200000"/>
                  </a:lnSpc>
                </a:pP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e	             </a:t>
                </a:r>
                <a:r>
                  <a:rPr lang="en-US" sz="2000" dirty="0" err="1">
                    <a:latin typeface="Times New Roman" panose="02020603050405020304" pitchFamily="18" charset="0"/>
                    <a:cs typeface="Times New Roman" panose="02020603050405020304" pitchFamily="18" charset="0"/>
                  </a:rPr>
                  <a:t>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p>
              <a:p>
                <a:pPr>
                  <a:lnSpc>
                    <a:spcPct val="200000"/>
                  </a:lnSpc>
                </a:pPr>
                <a:r>
                  <a:rPr lang="en-US" sz="2000" dirty="0">
                    <a:latin typeface="Times New Roman" panose="02020603050405020304" pitchFamily="18" charset="0"/>
                    <a:cs typeface="Times New Roman" panose="02020603050405020304" pitchFamily="18" charset="0"/>
                  </a:rPr>
                  <a:t>         e </a:t>
                </a:r>
                <a:r>
                  <a:rPr lang="en-US" sz="2000" dirty="0" err="1">
                    <a:latin typeface="Times New Roman" panose="02020603050405020304" pitchFamily="18" charset="0"/>
                    <a:cs typeface="Times New Roman" panose="02020603050405020304" pitchFamily="18" charset="0"/>
                  </a:rPr>
                  <a:t>mưa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p>
            </p:txBody>
          </p:sp>
          <p:sp>
            <p:nvSpPr>
              <p:cNvPr id="17" name="Rectangle 16"/>
              <p:cNvSpPr/>
              <p:nvPr/>
            </p:nvSpPr>
            <p:spPr>
              <a:xfrm>
                <a:off x="1053210" y="1493743"/>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sz="2000">
                  <a:latin typeface="Times New Roman" panose="02020603050405020304" pitchFamily="18" charset="0"/>
                  <a:cs typeface="Times New Roman" panose="02020603050405020304" pitchFamily="18" charset="0"/>
                </a:endParaRPr>
              </a:p>
            </p:txBody>
          </p:sp>
          <p:sp>
            <p:nvSpPr>
              <p:cNvPr id="18" name="Rectangle 17"/>
              <p:cNvSpPr/>
              <p:nvPr/>
            </p:nvSpPr>
            <p:spPr>
              <a:xfrm>
                <a:off x="5168536" y="1505032"/>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sz="2000">
                  <a:latin typeface="Times New Roman" panose="02020603050405020304" pitchFamily="18" charset="0"/>
                  <a:cs typeface="Times New Roman" panose="02020603050405020304" pitchFamily="18" charset="0"/>
                </a:endParaRPr>
              </a:p>
            </p:txBody>
          </p:sp>
          <p:sp>
            <p:nvSpPr>
              <p:cNvPr id="19" name="Rectangle 18"/>
              <p:cNvSpPr/>
              <p:nvPr/>
            </p:nvSpPr>
            <p:spPr>
              <a:xfrm>
                <a:off x="649266" y="2154479"/>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sz="2000">
                  <a:latin typeface="Times New Roman" panose="02020603050405020304" pitchFamily="18" charset="0"/>
                  <a:cs typeface="Times New Roman" panose="02020603050405020304" pitchFamily="18" charset="0"/>
                </a:endParaRPr>
              </a:p>
            </p:txBody>
          </p:sp>
          <p:sp>
            <p:nvSpPr>
              <p:cNvPr id="20" name="Rectangle 19"/>
              <p:cNvSpPr/>
              <p:nvPr/>
            </p:nvSpPr>
            <p:spPr>
              <a:xfrm>
                <a:off x="2772773" y="1454798"/>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sz="2000">
                  <a:latin typeface="Times New Roman" panose="02020603050405020304" pitchFamily="18" charset="0"/>
                  <a:cs typeface="Times New Roman" panose="02020603050405020304" pitchFamily="18" charset="0"/>
                </a:endParaRPr>
              </a:p>
            </p:txBody>
          </p:sp>
          <p:sp>
            <p:nvSpPr>
              <p:cNvPr id="23" name="Rectangle 22"/>
              <p:cNvSpPr/>
              <p:nvPr/>
            </p:nvSpPr>
            <p:spPr>
              <a:xfrm>
                <a:off x="2716067" y="2130597"/>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sz="2000">
                  <a:latin typeface="Times New Roman" panose="02020603050405020304" pitchFamily="18" charset="0"/>
                  <a:cs typeface="Times New Roman" panose="02020603050405020304" pitchFamily="18" charset="0"/>
                </a:endParaRPr>
              </a:p>
            </p:txBody>
          </p:sp>
        </p:grpSp>
        <p:sp>
          <p:nvSpPr>
            <p:cNvPr id="38" name="Rectangle 37"/>
            <p:cNvSpPr/>
            <p:nvPr/>
          </p:nvSpPr>
          <p:spPr>
            <a:xfrm>
              <a:off x="5168536" y="2110940"/>
              <a:ext cx="5474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sz="2000">
                <a:latin typeface="Times New Roman" panose="02020603050405020304" pitchFamily="18" charset="0"/>
                <a:cs typeface="Times New Roman" panose="02020603050405020304" pitchFamily="18" charset="0"/>
              </a:endParaRPr>
            </a:p>
          </p:txBody>
        </p:sp>
      </p:grpSp>
      <p:sp>
        <p:nvSpPr>
          <p:cNvPr id="2" name="TextBox 1"/>
          <p:cNvSpPr txBox="1"/>
          <p:nvPr/>
        </p:nvSpPr>
        <p:spPr>
          <a:xfrm>
            <a:off x="922978" y="329998"/>
            <a:ext cx="5311568" cy="498663"/>
          </a:xfrm>
          <a:prstGeom prst="rect">
            <a:avLst/>
          </a:prstGeom>
          <a:noFill/>
        </p:spPr>
        <p:txBody>
          <a:bodyPr wrap="square" rtlCol="0">
            <a:spAutoFit/>
          </a:bodyPr>
          <a:lstStyle/>
          <a:p>
            <a:pPr algn="just">
              <a:lnSpc>
                <a:spcPct val="150000"/>
              </a:lnSpc>
            </a:pPr>
            <a:r>
              <a:rPr lang="vi-VN" sz="2000" b="1" dirty="0">
                <a:solidFill>
                  <a:srgbClr val="17479D"/>
                </a:solidFill>
                <a:latin typeface="Times New Roman" panose="02020603050405020304" pitchFamily="18" charset="0"/>
                <a:cs typeface="Times New Roman" panose="02020603050405020304" pitchFamily="18" charset="0"/>
              </a:rPr>
              <a:t>Chọn a hoặc b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391885"/>
            <a:ext cx="353714" cy="353714"/>
          </a:xfrm>
          <a:prstGeom prst="rect">
            <a:avLst/>
          </a:prstGeom>
        </p:spPr>
      </p:pic>
      <p:sp>
        <p:nvSpPr>
          <p:cNvPr id="22" name="TextBox 21"/>
          <p:cNvSpPr txBox="1"/>
          <p:nvPr/>
        </p:nvSpPr>
        <p:spPr>
          <a:xfrm>
            <a:off x="588321" y="807486"/>
            <a:ext cx="6327981" cy="498663"/>
          </a:xfrm>
          <a:prstGeom prst="rect">
            <a:avLst/>
          </a:prstGeom>
          <a:noFill/>
        </p:spPr>
        <p:txBody>
          <a:bodyPr wrap="square" rtlCol="0">
            <a:spAutoFit/>
          </a:bodyPr>
          <a:lstStyle/>
          <a:p>
            <a:pPr lvl="0" algn="just">
              <a:lnSpc>
                <a:spcPct val="150000"/>
              </a:lnSpc>
            </a:pPr>
            <a:r>
              <a:rPr lang="vi-VN" sz="2000" b="1" dirty="0">
                <a:solidFill>
                  <a:schemeClr val="accent6">
                    <a:lumMod val="75000"/>
                  </a:schemeClr>
                </a:solidFill>
                <a:latin typeface="Times New Roman" panose="02020603050405020304" pitchFamily="18" charset="0"/>
                <a:cs typeface="Times New Roman" panose="02020603050405020304" pitchFamily="18" charset="0"/>
              </a:rPr>
              <a:t>a) </a:t>
            </a:r>
            <a:r>
              <a:rPr lang="vi-VN" sz="2000" dirty="0">
                <a:latin typeface="Times New Roman" panose="02020603050405020304" pitchFamily="18" charset="0"/>
                <a:cs typeface="Times New Roman" panose="02020603050405020304" pitchFamily="18" charset="0"/>
              </a:rPr>
              <a:t>Chọn </a:t>
            </a:r>
            <a:r>
              <a:rPr lang="vi-VN" sz="2000" b="1" dirty="0">
                <a:solidFill>
                  <a:srgbClr val="FF0000"/>
                </a:solidFill>
                <a:latin typeface="Times New Roman" panose="02020603050405020304" pitchFamily="18" charset="0"/>
                <a:cs typeface="Times New Roman" panose="02020603050405020304" pitchFamily="18" charset="0"/>
              </a:rPr>
              <a:t>ch</a:t>
            </a:r>
            <a:r>
              <a:rPr lang="vi-VN" sz="2000" dirty="0">
                <a:latin typeface="Times New Roman" panose="02020603050405020304" pitchFamily="18" charset="0"/>
                <a:cs typeface="Times New Roman" panose="02020603050405020304" pitchFamily="18" charset="0"/>
              </a:rPr>
              <a:t> hay </a:t>
            </a:r>
            <a:r>
              <a:rPr lang="vi-VN" sz="2000" b="1" dirty="0">
                <a:solidFill>
                  <a:srgbClr val="FF0000"/>
                </a:solidFill>
                <a:latin typeface="Times New Roman" panose="02020603050405020304" pitchFamily="18" charset="0"/>
                <a:cs typeface="Times New Roman" panose="02020603050405020304" pitchFamily="18" charset="0"/>
              </a:rPr>
              <a:t>tr</a:t>
            </a:r>
            <a:r>
              <a:rPr lang="vi-VN" sz="2000" dirty="0">
                <a:latin typeface="Times New Roman" panose="02020603050405020304" pitchFamily="18" charset="0"/>
                <a:cs typeface="Times New Roman" panose="02020603050405020304" pitchFamily="18" charset="0"/>
              </a:rPr>
              <a:t> thay cho ô vuông</a:t>
            </a:r>
          </a:p>
        </p:txBody>
      </p:sp>
      <p:sp>
        <p:nvSpPr>
          <p:cNvPr id="9" name="TextBox 8"/>
          <p:cNvSpPr txBox="1"/>
          <p:nvPr/>
        </p:nvSpPr>
        <p:spPr>
          <a:xfrm>
            <a:off x="684737" y="2571750"/>
            <a:ext cx="6327981" cy="498663"/>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Times New Roman" panose="02020603050405020304" pitchFamily="18" charset="0"/>
                <a:cs typeface="Times New Roman" panose="02020603050405020304" pitchFamily="18" charset="0"/>
              </a:rPr>
              <a:t>b) </a:t>
            </a:r>
            <a:r>
              <a:rPr lang="vi-VN" sz="2000" dirty="0">
                <a:latin typeface="Times New Roman" panose="02020603050405020304" pitchFamily="18" charset="0"/>
                <a:cs typeface="Times New Roman" panose="02020603050405020304" pitchFamily="18" charset="0"/>
              </a:rPr>
              <a:t>Tìm từ ngữ có tiếng chứa </a:t>
            </a:r>
            <a:r>
              <a:rPr lang="vi-VN" sz="2000" b="1" dirty="0">
                <a:solidFill>
                  <a:srgbClr val="FF0000"/>
                </a:solidFill>
                <a:latin typeface="Times New Roman" panose="02020603050405020304" pitchFamily="18" charset="0"/>
                <a:cs typeface="Times New Roman" panose="02020603050405020304" pitchFamily="18" charset="0"/>
              </a:rPr>
              <a:t>ac</a:t>
            </a:r>
            <a:r>
              <a:rPr lang="vi-VN" sz="2000" dirty="0">
                <a:latin typeface="Times New Roman" panose="02020603050405020304" pitchFamily="18" charset="0"/>
                <a:cs typeface="Times New Roman" panose="02020603050405020304" pitchFamily="18" charset="0"/>
              </a:rPr>
              <a:t> hoặc </a:t>
            </a:r>
            <a:r>
              <a:rPr lang="vi-VN" sz="2000" b="1" dirty="0">
                <a:solidFill>
                  <a:srgbClr val="FF0000"/>
                </a:solidFill>
                <a:latin typeface="Times New Roman" panose="02020603050405020304" pitchFamily="18" charset="0"/>
                <a:cs typeface="Times New Roman" panose="02020603050405020304" pitchFamily="18" charset="0"/>
              </a:rPr>
              <a:t>at</a:t>
            </a:r>
          </a:p>
        </p:txBody>
      </p:sp>
      <p:sp>
        <p:nvSpPr>
          <p:cNvPr id="4" name="Rectangle 3"/>
          <p:cNvSpPr/>
          <p:nvPr/>
        </p:nvSpPr>
        <p:spPr>
          <a:xfrm>
            <a:off x="1053210" y="1521290"/>
            <a:ext cx="433452" cy="399405"/>
          </a:xfrm>
          <a:prstGeom prst="rect">
            <a:avLst/>
          </a:prstGeom>
        </p:spPr>
        <p:txBody>
          <a:bodyPr wrap="none">
            <a:spAutoFit/>
          </a:bodyPr>
          <a:lstStyle/>
          <a:p>
            <a:pPr marL="49530" lvl="0">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t>
            </a:r>
          </a:p>
        </p:txBody>
      </p:sp>
      <p:sp>
        <p:nvSpPr>
          <p:cNvPr id="25" name="Rectangle 24"/>
          <p:cNvSpPr/>
          <p:nvPr/>
        </p:nvSpPr>
        <p:spPr>
          <a:xfrm>
            <a:off x="2783080" y="1455908"/>
            <a:ext cx="491160" cy="399405"/>
          </a:xfrm>
          <a:prstGeom prst="rect">
            <a:avLst/>
          </a:prstGeom>
        </p:spPr>
        <p:txBody>
          <a:bodyPr wrap="none">
            <a:spAutoFit/>
          </a:bodyPr>
          <a:lstStyle/>
          <a:p>
            <a:pPr marL="49530" lvl="0">
              <a:lnSpc>
                <a:spcPct val="107000"/>
              </a:lnSpc>
              <a:spcAft>
                <a:spcPts val="800"/>
              </a:spcAft>
            </a:pP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a:t>
            </a:r>
          </a:p>
        </p:txBody>
      </p:sp>
      <p:sp>
        <p:nvSpPr>
          <p:cNvPr id="26" name="Rectangle 25"/>
          <p:cNvSpPr/>
          <p:nvPr/>
        </p:nvSpPr>
        <p:spPr>
          <a:xfrm>
            <a:off x="5157395" y="1518436"/>
            <a:ext cx="491160" cy="399405"/>
          </a:xfrm>
          <a:prstGeom prst="rect">
            <a:avLst/>
          </a:prstGeom>
        </p:spPr>
        <p:txBody>
          <a:bodyPr wrap="none">
            <a:spAutoFit/>
          </a:bodyPr>
          <a:lstStyle/>
          <a:p>
            <a:pPr marL="49530" lvl="0">
              <a:lnSpc>
                <a:spcPct val="107000"/>
              </a:lnSpc>
              <a:spcAft>
                <a:spcPts val="800"/>
              </a:spcAft>
            </a:pP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a:t>
            </a:r>
          </a:p>
        </p:txBody>
      </p:sp>
      <p:sp>
        <p:nvSpPr>
          <p:cNvPr id="27" name="Rectangle 26"/>
          <p:cNvSpPr/>
          <p:nvPr/>
        </p:nvSpPr>
        <p:spPr>
          <a:xfrm>
            <a:off x="625151" y="2133184"/>
            <a:ext cx="491160" cy="399405"/>
          </a:xfrm>
          <a:prstGeom prst="rect">
            <a:avLst/>
          </a:prstGeom>
        </p:spPr>
        <p:txBody>
          <a:bodyPr wrap="none">
            <a:spAutoFit/>
          </a:bodyPr>
          <a:lstStyle/>
          <a:p>
            <a:pPr marL="49530" lvl="0">
              <a:lnSpc>
                <a:spcPct val="107000"/>
              </a:lnSpc>
              <a:spcAft>
                <a:spcPts val="800"/>
              </a:spcAft>
            </a:pP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a:t>
            </a:r>
          </a:p>
        </p:txBody>
      </p:sp>
      <p:sp>
        <p:nvSpPr>
          <p:cNvPr id="31" name="Rectangle 30"/>
          <p:cNvSpPr/>
          <p:nvPr/>
        </p:nvSpPr>
        <p:spPr>
          <a:xfrm>
            <a:off x="2816785" y="2075429"/>
            <a:ext cx="433452" cy="399405"/>
          </a:xfrm>
          <a:prstGeom prst="rect">
            <a:avLst/>
          </a:prstGeom>
        </p:spPr>
        <p:txBody>
          <a:bodyPr wrap="none">
            <a:spAutoFit/>
          </a:bodyPr>
          <a:lstStyle/>
          <a:p>
            <a:pPr marL="49530" lvl="0">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t>
            </a:r>
          </a:p>
        </p:txBody>
      </p:sp>
      <p:sp>
        <p:nvSpPr>
          <p:cNvPr id="39" name="Rectangle 38"/>
          <p:cNvSpPr/>
          <p:nvPr/>
        </p:nvSpPr>
        <p:spPr>
          <a:xfrm>
            <a:off x="5239099" y="2116632"/>
            <a:ext cx="433452" cy="399405"/>
          </a:xfrm>
          <a:prstGeom prst="rect">
            <a:avLst/>
          </a:prstGeom>
        </p:spPr>
        <p:txBody>
          <a:bodyPr wrap="none">
            <a:spAutoFit/>
          </a:bodyPr>
          <a:lstStyle/>
          <a:p>
            <a:pPr marL="49530" lvl="0">
              <a:lnSpc>
                <a:spcPct val="107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t>
            </a:r>
          </a:p>
        </p:txBody>
      </p:sp>
      <p:graphicFrame>
        <p:nvGraphicFramePr>
          <p:cNvPr id="41" name="Table 40"/>
          <p:cNvGraphicFramePr>
            <a:graphicFrameLocks noGrp="1"/>
          </p:cNvGraphicFramePr>
          <p:nvPr>
            <p:extLst>
              <p:ext uri="{D42A27DB-BD31-4B8C-83A1-F6EECF244321}">
                <p14:modId xmlns:p14="http://schemas.microsoft.com/office/powerpoint/2010/main" val="4264205337"/>
              </p:ext>
            </p:extLst>
          </p:nvPr>
        </p:nvGraphicFramePr>
        <p:xfrm>
          <a:off x="1053210" y="3125581"/>
          <a:ext cx="4602872" cy="1599703"/>
        </p:xfrm>
        <a:graphic>
          <a:graphicData uri="http://schemas.openxmlformats.org/drawingml/2006/table">
            <a:tbl>
              <a:tblPr firstRow="1" firstCol="1" bandRow="1">
                <a:tableStyleId>{98A10E9E-05DE-497A-B104-E80DA98F5660}</a:tableStyleId>
              </a:tblPr>
              <a:tblGrid>
                <a:gridCol w="897958">
                  <a:extLst>
                    <a:ext uri="{9D8B030D-6E8A-4147-A177-3AD203B41FA5}">
                      <a16:colId xmlns:a16="http://schemas.microsoft.com/office/drawing/2014/main" val="20000"/>
                    </a:ext>
                  </a:extLst>
                </a:gridCol>
                <a:gridCol w="3704914">
                  <a:extLst>
                    <a:ext uri="{9D8B030D-6E8A-4147-A177-3AD203B41FA5}">
                      <a16:colId xmlns:a16="http://schemas.microsoft.com/office/drawing/2014/main" val="20001"/>
                    </a:ext>
                  </a:extLst>
                </a:gridCol>
              </a:tblGrid>
              <a:tr h="782246">
                <a:tc>
                  <a:txBody>
                    <a:bodyPr/>
                    <a:lstStyle/>
                    <a:p>
                      <a:pPr marL="8255" indent="0" algn="ctr">
                        <a:lnSpc>
                          <a:spcPct val="107000"/>
                        </a:lnSpc>
                      </a:pPr>
                      <a:r>
                        <a:rPr lang="en-US" sz="1800" dirty="0">
                          <a:effectLst/>
                          <a:latin typeface="Times New Roman" panose="02020603050405020304" pitchFamily="18" charset="0"/>
                          <a:cs typeface="Times New Roman" panose="02020603050405020304" pitchFamily="18" charset="0"/>
                        </a:rPr>
                        <a:t>ac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9530" indent="0" algn="l">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củ</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lạc</a:t>
                      </a: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817457">
                <a:tc>
                  <a:txBody>
                    <a:bodyPr/>
                    <a:lstStyle/>
                    <a:p>
                      <a:pPr marL="8255" indent="0" algn="ctr">
                        <a:lnSpc>
                          <a:spcPct val="107000"/>
                        </a:lnSpc>
                      </a:pPr>
                      <a:r>
                        <a:rPr lang="en-US" sz="1800" dirty="0">
                          <a:effectLst/>
                          <a:latin typeface="Times New Roman" panose="02020603050405020304" pitchFamily="18" charset="0"/>
                          <a:cs typeface="Times New Roman" panose="02020603050405020304" pitchFamily="18" charset="0"/>
                        </a:rPr>
                        <a:t>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8255" indent="0" algn="l">
                        <a:lnSpc>
                          <a:spcPct val="107000"/>
                        </a:lnSpc>
                        <a:spcAft>
                          <a:spcPts val="80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cát</a:t>
                      </a: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
        <p:nvSpPr>
          <p:cNvPr id="45" name="TextBox 44"/>
          <p:cNvSpPr txBox="1"/>
          <p:nvPr/>
        </p:nvSpPr>
        <p:spPr>
          <a:xfrm>
            <a:off x="2829611" y="3336315"/>
            <a:ext cx="1627362" cy="400110"/>
          </a:xfrm>
          <a:prstGeom prst="rect">
            <a:avLst/>
          </a:prstGeom>
          <a:noFill/>
        </p:spPr>
        <p:txBody>
          <a:bodyPr wrap="square" rtlCol="0">
            <a:spAutoFit/>
          </a:bodyPr>
          <a:lstStyle/>
          <a:p>
            <a:r>
              <a:rPr lang="vi-VN" sz="2000" dirty="0">
                <a:solidFill>
                  <a:srgbClr val="FF0000"/>
                </a:solidFill>
                <a:latin typeface="Times New Roman" panose="02020603050405020304" pitchFamily="18" charset="0"/>
                <a:cs typeface="Times New Roman" panose="02020603050405020304" pitchFamily="18" charset="0"/>
              </a:rPr>
              <a:t>con hạc</a:t>
            </a:r>
            <a:r>
              <a:rPr lang="en-US" sz="2000" dirty="0">
                <a:solidFill>
                  <a:srgbClr val="FF0000"/>
                </a:solidFill>
                <a:latin typeface="Times New Roman" panose="02020603050405020304" pitchFamily="18" charset="0"/>
                <a:cs typeface="Times New Roman" panose="02020603050405020304" pitchFamily="18" charset="0"/>
              </a:rPr>
              <a:t>,</a:t>
            </a:r>
          </a:p>
        </p:txBody>
      </p:sp>
      <p:sp>
        <p:nvSpPr>
          <p:cNvPr id="46" name="TextBox 45"/>
          <p:cNvSpPr txBox="1"/>
          <p:nvPr/>
        </p:nvSpPr>
        <p:spPr>
          <a:xfrm>
            <a:off x="3930129" y="3344968"/>
            <a:ext cx="1691032" cy="400110"/>
          </a:xfrm>
          <a:prstGeom prst="rect">
            <a:avLst/>
          </a:prstGeom>
          <a:noFill/>
        </p:spPr>
        <p:txBody>
          <a:bodyPr wrap="square" rtlCol="0">
            <a:spAutoFit/>
          </a:bodyPr>
          <a:lstStyle/>
          <a:p>
            <a:r>
              <a:rPr lang="vi-VN" sz="2000" dirty="0">
                <a:solidFill>
                  <a:srgbClr val="FF0000"/>
                </a:solidFill>
                <a:latin typeface="Times New Roman" panose="02020603050405020304" pitchFamily="18" charset="0"/>
                <a:cs typeface="Times New Roman" panose="02020603050405020304" pitchFamily="18" charset="0"/>
              </a:rPr>
              <a:t>âm nhạc</a:t>
            </a:r>
            <a:r>
              <a:rPr lang="en-US" sz="2000" dirty="0">
                <a:solidFill>
                  <a:srgbClr val="FF0000"/>
                </a:solidFill>
                <a:latin typeface="Times New Roman" panose="02020603050405020304" pitchFamily="18" charset="0"/>
                <a:cs typeface="Times New Roman" panose="02020603050405020304" pitchFamily="18" charset="0"/>
              </a:rPr>
              <a:t>,…</a:t>
            </a:r>
          </a:p>
        </p:txBody>
      </p:sp>
      <p:sp>
        <p:nvSpPr>
          <p:cNvPr id="47" name="TextBox 46"/>
          <p:cNvSpPr txBox="1"/>
          <p:nvPr/>
        </p:nvSpPr>
        <p:spPr>
          <a:xfrm>
            <a:off x="2938630" y="4147332"/>
            <a:ext cx="1627362" cy="400110"/>
          </a:xfrm>
          <a:prstGeom prst="rect">
            <a:avLst/>
          </a:prstGeom>
          <a:noFill/>
        </p:spPr>
        <p:txBody>
          <a:bodyPr wrap="square" rtlCol="0">
            <a:spAutoFit/>
          </a:bodyPr>
          <a:lstStyle/>
          <a:p>
            <a:r>
              <a:rPr lang="vi-VN" sz="2000" dirty="0">
                <a:solidFill>
                  <a:srgbClr val="FF0000"/>
                </a:solidFill>
                <a:latin typeface="Times New Roman" panose="02020603050405020304" pitchFamily="18" charset="0"/>
                <a:cs typeface="Times New Roman" panose="02020603050405020304" pitchFamily="18" charset="0"/>
              </a:rPr>
              <a:t>mát mẻ</a:t>
            </a:r>
            <a:r>
              <a:rPr lang="en-US" sz="2000"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bldP spid="9" grpId="0"/>
      <p:bldP spid="4" grpId="0"/>
      <p:bldP spid="25" grpId="0"/>
      <p:bldP spid="26" grpId="0"/>
      <p:bldP spid="27" grpId="0"/>
      <p:bldP spid="31" grpId="0"/>
      <p:bldP spid="39" grpId="0"/>
      <p:bldP spid="45" grpId="0"/>
      <p:bldP spid="46"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6132" y="2039324"/>
            <a:ext cx="5776595" cy="1752430"/>
            <a:chOff x="613002" y="2237214"/>
            <a:chExt cx="5776595" cy="1752430"/>
          </a:xfrm>
        </p:grpSpPr>
        <p:sp>
          <p:nvSpPr>
            <p:cNvPr id="4" name="TextBox 3"/>
            <p:cNvSpPr txBox="1"/>
            <p:nvPr/>
          </p:nvSpPr>
          <p:spPr>
            <a:xfrm>
              <a:off x="613002" y="2974914"/>
              <a:ext cx="5776595" cy="1014730"/>
            </a:xfrm>
            <a:prstGeom prst="rect">
              <a:avLst/>
            </a:prstGeom>
            <a:noFill/>
          </p:spPr>
          <p:txBody>
            <a:bodyPr wrap="square" rtlCol="0">
              <a:spAutoFit/>
            </a:bodyPr>
            <a:lstStyle/>
            <a:p>
              <a:pPr lvl="1" algn="ctr">
                <a:lnSpc>
                  <a:spcPct val="150000"/>
                </a:lnSpc>
              </a:pPr>
              <a:r>
                <a:rPr lang="en-US" altLang="vi-VN" sz="4000" b="1" dirty="0">
                  <a:solidFill>
                    <a:srgbClr val="17479D"/>
                  </a:solidFill>
                  <a:latin typeface="Times New Roman" panose="02020603050405020304" pitchFamily="18" charset="0"/>
                  <a:cs typeface="Times New Roman" panose="02020603050405020304" pitchFamily="18" charset="0"/>
                </a:rPr>
                <a:t>LUYỆN TỪ VÀ CÂU</a:t>
              </a:r>
            </a:p>
          </p:txBody>
        </p:sp>
        <p:sp>
          <p:nvSpPr>
            <p:cNvPr id="5" name="TextBox 4"/>
            <p:cNvSpPr txBox="1"/>
            <p:nvPr/>
          </p:nvSpPr>
          <p:spPr>
            <a:xfrm>
              <a:off x="1884344" y="2237214"/>
              <a:ext cx="3041009" cy="1014730"/>
            </a:xfrm>
            <a:prstGeom prst="rect">
              <a:avLst/>
            </a:prstGeom>
            <a:noFill/>
          </p:spPr>
          <p:txBody>
            <a:bodyPr wrap="square" rtlCol="0">
              <a:spAutoFit/>
            </a:bodyPr>
            <a:lstStyle/>
            <a:p>
              <a:pPr algn="ctr">
                <a:lnSpc>
                  <a:spcPct val="150000"/>
                </a:lnSpc>
              </a:pPr>
              <a:r>
                <a:rPr lang="vi-VN" sz="4000" b="1" dirty="0">
                  <a:solidFill>
                    <a:schemeClr val="accent1">
                      <a:lumMod val="50000"/>
                    </a:schemeClr>
                  </a:solidFill>
                  <a:latin typeface="Times New Roman" panose="02020603050405020304" pitchFamily="18" charset="0"/>
                  <a:cs typeface="Times New Roman" panose="02020603050405020304" pitchFamily="18" charset="0"/>
                </a:rPr>
                <a:t>TIẾT </a:t>
              </a:r>
              <a:r>
                <a:rPr lang="en-US" altLang="vi-VN" sz="4000" b="1" dirty="0">
                  <a:solidFill>
                    <a:schemeClr val="accent1">
                      <a:lumMod val="50000"/>
                    </a:schemeClr>
                  </a:solidFill>
                  <a:latin typeface="Times New Roman" panose="02020603050405020304" pitchFamily="18" charset="0"/>
                  <a:cs typeface="Times New Roman" panose="02020603050405020304" pitchFamily="18" charset="0"/>
                </a:rPr>
                <a:t>4</a:t>
              </a:r>
            </a:p>
          </p:txBody>
        </p:sp>
      </p:grpSp>
      <p:sp>
        <p:nvSpPr>
          <p:cNvPr id="15" name="TextBox 14"/>
          <p:cNvSpPr txBox="1"/>
          <p:nvPr/>
        </p:nvSpPr>
        <p:spPr>
          <a:xfrm>
            <a:off x="1534330" y="469343"/>
            <a:ext cx="4620268" cy="768350"/>
          </a:xfrm>
          <a:prstGeom prst="rect">
            <a:avLst/>
          </a:prstGeom>
          <a:noFill/>
        </p:spPr>
        <p:txBody>
          <a:bodyPr wrap="square" rtlCol="0">
            <a:spAutoFit/>
          </a:bodyPr>
          <a:lstStyle/>
          <a:p>
            <a:pPr algn="ctr"/>
            <a:r>
              <a:rPr lang="vi-VN" sz="4400" dirty="0">
                <a:solidFill>
                  <a:srgbClr val="FF0000"/>
                </a:solidFill>
                <a:latin typeface="Times New Roman" panose="02020603050405020304" pitchFamily="18" charset="0"/>
                <a:cs typeface="Times New Roman" panose="02020603050405020304" pitchFamily="18" charset="0"/>
              </a:rPr>
              <a:t>MÙA NƯỚC NỔI</a:t>
            </a:r>
          </a:p>
        </p:txBody>
      </p:sp>
      <p:sp>
        <p:nvSpPr>
          <p:cNvPr id="17" name="TextBox 16"/>
          <p:cNvSpPr txBox="1"/>
          <p:nvPr/>
        </p:nvSpPr>
        <p:spPr>
          <a:xfrm>
            <a:off x="343535" y="578485"/>
            <a:ext cx="1613535" cy="58356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704685" y="1409698"/>
            <a:ext cx="695814" cy="366713"/>
          </a:xfrm>
          <a:prstGeom prst="rect">
            <a:avLst/>
          </a:prstGeom>
        </p:spPr>
      </p:pic>
      <p:sp>
        <p:nvSpPr>
          <p:cNvPr id="8" name="TextBox 7"/>
          <p:cNvSpPr txBox="1"/>
          <p:nvPr/>
        </p:nvSpPr>
        <p:spPr>
          <a:xfrm>
            <a:off x="1534317" y="1254797"/>
            <a:ext cx="4620268" cy="829945"/>
          </a:xfrm>
          <a:prstGeom prst="rect">
            <a:avLst/>
          </a:prstGeom>
          <a:noFill/>
        </p:spPr>
        <p:txBody>
          <a:bodyPr wrap="square" rtlCol="0">
            <a:spAutoFit/>
          </a:bodyPr>
          <a:lstStyle/>
          <a:p>
            <a:pPr>
              <a:lnSpc>
                <a:spcPct val="150000"/>
              </a:lnSpc>
            </a:pPr>
            <a:r>
              <a:rPr lang="vi-VN" sz="3200" dirty="0">
                <a:latin typeface="Times New Roman" panose="02020603050405020304" pitchFamily="18" charset="0"/>
                <a:cs typeface="Times New Roman" panose="02020603050405020304" pitchFamily="18" charset="0"/>
              </a:rPr>
              <a:t>Bức tranh vẽ cảnh gì?</a:t>
            </a:r>
            <a:endParaRPr lang="en-US" sz="32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534330" y="469343"/>
            <a:ext cx="4620268" cy="768350"/>
          </a:xfrm>
          <a:prstGeom prst="rect">
            <a:avLst/>
          </a:prstGeom>
          <a:noFill/>
        </p:spPr>
        <p:txBody>
          <a:bodyPr wrap="square" rtlCol="0">
            <a:spAutoFit/>
          </a:bodyPr>
          <a:lstStyle/>
          <a:p>
            <a:pPr algn="ctr"/>
            <a:r>
              <a:rPr lang="vi-VN" sz="4400" dirty="0">
                <a:solidFill>
                  <a:srgbClr val="FF0000"/>
                </a:solidFill>
                <a:latin typeface="Times New Roman" panose="02020603050405020304" pitchFamily="18" charset="0"/>
                <a:cs typeface="Times New Roman" panose="02020603050405020304" pitchFamily="18" charset="0"/>
              </a:rPr>
              <a:t>MÙA NƯỚC NỔI</a:t>
            </a:r>
          </a:p>
        </p:txBody>
      </p:sp>
      <p:sp>
        <p:nvSpPr>
          <p:cNvPr id="11" name="TextBox 10"/>
          <p:cNvSpPr txBox="1"/>
          <p:nvPr/>
        </p:nvSpPr>
        <p:spPr>
          <a:xfrm>
            <a:off x="254635" y="529590"/>
            <a:ext cx="1613535" cy="58356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2</a:t>
            </a: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Effect>
                      <a14:sharpenSoften amount="25000"/>
                    </a14:imgEffect>
                  </a14:imgLayer>
                </a14:imgProps>
              </a:ext>
            </a:extLst>
          </a:blip>
          <a:stretch>
            <a:fillRect/>
          </a:stretch>
        </p:blipFill>
        <p:spPr>
          <a:xfrm>
            <a:off x="479425" y="2101850"/>
            <a:ext cx="5899785" cy="2874645"/>
          </a:xfrm>
          <a:prstGeom prst="round2SameRect">
            <a:avLst>
              <a:gd name="adj1" fmla="val 0"/>
              <a:gd name="adj2" fmla="val 31355"/>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0"/>
                                        <p:tgtEl>
                                          <p:spTgt spid="8"/>
                                        </p:tgtEl>
                                        <p:attrNameLst>
                                          <p:attrName>ppt_y</p:attrName>
                                        </p:attrNameLst>
                                      </p:cBhvr>
                                      <p:tavLst>
                                        <p:tav tm="0">
                                          <p:val>
                                            <p:strVal val="ppt_y"/>
                                          </p:val>
                                        </p:tav>
                                        <p:tav tm="100000">
                                          <p:val>
                                            <p:strVal val="ppt_y+.1"/>
                                          </p:val>
                                        </p:tav>
                                      </p:tavLst>
                                    </p:anim>
                                    <p:set>
                                      <p:cBhvr>
                                        <p:cTn id="21"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88274" y="-19256"/>
            <a:ext cx="6974958" cy="539378"/>
          </a:xfrm>
          <a:prstGeom prst="rect">
            <a:avLst/>
          </a:prstGeom>
          <a:noFill/>
        </p:spPr>
        <p:txBody>
          <a:bodyPr wrap="square" rtlCol="0">
            <a:spAutoFit/>
          </a:bodyPr>
          <a:lstStyle/>
          <a:p>
            <a:pPr>
              <a:lnSpc>
                <a:spcPct val="150000"/>
              </a:lnSpc>
            </a:pPr>
            <a:r>
              <a:rPr lang="en-US" sz="2200" b="1" dirty="0">
                <a:solidFill>
                  <a:schemeClr val="accent4">
                    <a:lumMod val="50000"/>
                  </a:schemeClr>
                </a:solidFill>
                <a:latin typeface="Times New Roman" panose="02020603050405020304" pitchFamily="18" charset="0"/>
                <a:cs typeface="Times New Roman" panose="02020603050405020304" pitchFamily="18" charset="0"/>
              </a:rPr>
              <a:t>1. </a:t>
            </a:r>
            <a:r>
              <a:rPr lang="en-US" sz="2200" b="1" dirty="0" err="1">
                <a:solidFill>
                  <a:schemeClr val="accent4">
                    <a:lumMod val="50000"/>
                  </a:schemeClr>
                </a:solidFill>
                <a:latin typeface="Times New Roman" panose="02020603050405020304" pitchFamily="18" charset="0"/>
                <a:cs typeface="Times New Roman" panose="02020603050405020304" pitchFamily="18" charset="0"/>
              </a:rPr>
              <a:t>Nói</a:t>
            </a:r>
            <a:r>
              <a:rPr lang="en-US" sz="2200" b="1" dirty="0">
                <a:solidFill>
                  <a:schemeClr val="accent4">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50000"/>
                  </a:schemeClr>
                </a:solidFill>
                <a:latin typeface="Times New Roman" panose="02020603050405020304" pitchFamily="18" charset="0"/>
                <a:cs typeface="Times New Roman" panose="02020603050405020304" pitchFamily="18" charset="0"/>
              </a:rPr>
              <a:t>tên</a:t>
            </a:r>
            <a:r>
              <a:rPr lang="en-US" sz="2200" b="1" dirty="0">
                <a:solidFill>
                  <a:schemeClr val="accent4">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50000"/>
                  </a:schemeClr>
                </a:solidFill>
                <a:latin typeface="Times New Roman" panose="02020603050405020304" pitchFamily="18" charset="0"/>
                <a:cs typeface="Times New Roman" panose="02020603050405020304" pitchFamily="18" charset="0"/>
              </a:rPr>
              <a:t>mùa</a:t>
            </a:r>
            <a:r>
              <a:rPr lang="en-US" sz="2200" b="1" dirty="0">
                <a:solidFill>
                  <a:schemeClr val="accent4">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50000"/>
                  </a:schemeClr>
                </a:solidFill>
                <a:latin typeface="Times New Roman" panose="02020603050405020304" pitchFamily="18" charset="0"/>
                <a:cs typeface="Times New Roman" panose="02020603050405020304" pitchFamily="18" charset="0"/>
              </a:rPr>
              <a:t>và</a:t>
            </a:r>
            <a:r>
              <a:rPr lang="en-US" sz="2200" b="1" dirty="0">
                <a:solidFill>
                  <a:schemeClr val="accent4">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50000"/>
                  </a:schemeClr>
                </a:solidFill>
                <a:latin typeface="Times New Roman" panose="02020603050405020304" pitchFamily="18" charset="0"/>
                <a:cs typeface="Times New Roman" panose="02020603050405020304" pitchFamily="18" charset="0"/>
              </a:rPr>
              <a:t>đặc</a:t>
            </a:r>
            <a:r>
              <a:rPr lang="en-US" sz="2200" b="1" dirty="0">
                <a:solidFill>
                  <a:schemeClr val="accent4">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50000"/>
                  </a:schemeClr>
                </a:solidFill>
                <a:latin typeface="Times New Roman" panose="02020603050405020304" pitchFamily="18" charset="0"/>
                <a:cs typeface="Times New Roman" panose="02020603050405020304" pitchFamily="18" charset="0"/>
              </a:rPr>
              <a:t>điểm</a:t>
            </a:r>
            <a:r>
              <a:rPr lang="en-US" sz="2200" b="1" dirty="0">
                <a:solidFill>
                  <a:schemeClr val="accent4">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50000"/>
                  </a:schemeClr>
                </a:solidFill>
                <a:latin typeface="Times New Roman" panose="02020603050405020304" pitchFamily="18" charset="0"/>
                <a:cs typeface="Times New Roman" panose="02020603050405020304" pitchFamily="18" charset="0"/>
              </a:rPr>
              <a:t>của</a:t>
            </a:r>
            <a:r>
              <a:rPr lang="en-US" sz="2200" b="1" dirty="0">
                <a:solidFill>
                  <a:schemeClr val="accent4">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50000"/>
                  </a:schemeClr>
                </a:solidFill>
                <a:latin typeface="Times New Roman" panose="02020603050405020304" pitchFamily="18" charset="0"/>
                <a:cs typeface="Times New Roman" panose="02020603050405020304" pitchFamily="18" charset="0"/>
              </a:rPr>
              <a:t>các</a:t>
            </a:r>
            <a:r>
              <a:rPr lang="en-US" sz="2200" b="1" dirty="0">
                <a:solidFill>
                  <a:schemeClr val="accent4">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50000"/>
                  </a:schemeClr>
                </a:solidFill>
                <a:latin typeface="Times New Roman" panose="02020603050405020304" pitchFamily="18" charset="0"/>
                <a:cs typeface="Times New Roman" panose="02020603050405020304" pitchFamily="18" charset="0"/>
              </a:rPr>
              <a:t>mùa</a:t>
            </a:r>
            <a:r>
              <a:rPr lang="en-US" sz="2200" b="1" dirty="0">
                <a:solidFill>
                  <a:schemeClr val="accent4">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50000"/>
                  </a:schemeClr>
                </a:solidFill>
                <a:latin typeface="Times New Roman" panose="02020603050405020304" pitchFamily="18" charset="0"/>
                <a:cs typeface="Times New Roman" panose="02020603050405020304" pitchFamily="18" charset="0"/>
              </a:rPr>
              <a:t>ở</a:t>
            </a:r>
            <a:r>
              <a:rPr lang="en-US" sz="2200" b="1" dirty="0">
                <a:solidFill>
                  <a:schemeClr val="accent4">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50000"/>
                  </a:schemeClr>
                </a:solidFill>
                <a:latin typeface="Times New Roman" panose="02020603050405020304" pitchFamily="18" charset="0"/>
                <a:cs typeface="Times New Roman" panose="02020603050405020304" pitchFamily="18" charset="0"/>
              </a:rPr>
              <a:t>miền</a:t>
            </a:r>
            <a:r>
              <a:rPr lang="en-US" sz="2200" b="1" dirty="0">
                <a:solidFill>
                  <a:schemeClr val="accent4">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50000"/>
                  </a:schemeClr>
                </a:solidFill>
                <a:latin typeface="Times New Roman" panose="02020603050405020304" pitchFamily="18" charset="0"/>
                <a:cs typeface="Times New Roman" panose="02020603050405020304" pitchFamily="18" charset="0"/>
              </a:rPr>
              <a:t>Bắc</a:t>
            </a:r>
            <a:r>
              <a:rPr lang="en-US" sz="2200" b="1" dirty="0">
                <a:solidFill>
                  <a:schemeClr val="accent4">
                    <a:lumMod val="50000"/>
                  </a:schemeClr>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Effect>
                      <a14:sharpenSoften amount="40000"/>
                    </a14:imgEffect>
                  </a14:imgLayer>
                </a14:imgProps>
              </a:ext>
            </a:extLst>
          </a:blip>
          <a:stretch>
            <a:fillRect/>
          </a:stretch>
        </p:blipFill>
        <p:spPr>
          <a:xfrm>
            <a:off x="580925" y="470867"/>
            <a:ext cx="2323673" cy="166827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Effect>
                      <a14:sharpenSoften amount="21000"/>
                    </a14:imgEffect>
                  </a14:imgLayer>
                </a14:imgProps>
              </a:ext>
            </a:extLst>
          </a:blip>
          <a:stretch>
            <a:fillRect/>
          </a:stretch>
        </p:blipFill>
        <p:spPr>
          <a:xfrm>
            <a:off x="3869127" y="479393"/>
            <a:ext cx="2346254" cy="1668278"/>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Effect>
                      <a14:sharpenSoften amount="34000"/>
                    </a14:imgEffect>
                  </a14:imgLayer>
                </a14:imgProps>
              </a:ext>
            </a:extLst>
          </a:blip>
          <a:stretch>
            <a:fillRect/>
          </a:stretch>
        </p:blipFill>
        <p:spPr>
          <a:xfrm>
            <a:off x="590829" y="2948575"/>
            <a:ext cx="2450395" cy="1724057"/>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Effect>
                      <a14:sharpenSoften amount="35000"/>
                    </a14:imgEffect>
                  </a14:imgLayer>
                </a14:imgProps>
              </a:ext>
            </a:extLst>
          </a:blip>
          <a:stretch>
            <a:fillRect/>
          </a:stretch>
        </p:blipFill>
        <p:spPr>
          <a:xfrm>
            <a:off x="3848735" y="2923350"/>
            <a:ext cx="2341713" cy="1668279"/>
          </a:xfrm>
          <a:prstGeom prst="rect">
            <a:avLst/>
          </a:prstGeom>
        </p:spPr>
      </p:pic>
      <p:sp>
        <p:nvSpPr>
          <p:cNvPr id="16" name="Rounded Rectangle 15"/>
          <p:cNvSpPr/>
          <p:nvPr/>
        </p:nvSpPr>
        <p:spPr>
          <a:xfrm>
            <a:off x="116869" y="2139145"/>
            <a:ext cx="1003364" cy="651535"/>
          </a:xfrm>
          <a:prstGeom prst="roundRect">
            <a:avLst/>
          </a:prstGeom>
          <a:solidFill>
            <a:schemeClr val="accent2"/>
          </a:solidFill>
          <a:ln w="28575">
            <a:solidFill>
              <a:schemeClr val="accent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latin typeface="Times New Roman" panose="02020603050405020304" pitchFamily="18" charset="0"/>
                <a:cs typeface="Times New Roman" panose="02020603050405020304" pitchFamily="18" charset="0"/>
              </a:rPr>
              <a:t>Mùa xuân</a:t>
            </a:r>
          </a:p>
        </p:txBody>
      </p:sp>
      <p:sp>
        <p:nvSpPr>
          <p:cNvPr id="17" name="Rounded Rectangle 16"/>
          <p:cNvSpPr/>
          <p:nvPr/>
        </p:nvSpPr>
        <p:spPr>
          <a:xfrm>
            <a:off x="3367445" y="4529470"/>
            <a:ext cx="1003364" cy="571054"/>
          </a:xfrm>
          <a:prstGeom prst="roundRect">
            <a:avLst/>
          </a:prstGeom>
          <a:solidFill>
            <a:schemeClr val="accent2"/>
          </a:solidFill>
          <a:ln w="38100">
            <a:solidFill>
              <a:schemeClr val="accent4">
                <a:lumMod val="75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75000"/>
                  </a:schemeClr>
                </a:solidFill>
                <a:latin typeface="Times New Roman" panose="02020603050405020304" pitchFamily="18" charset="0"/>
                <a:cs typeface="Times New Roman" panose="02020603050405020304" pitchFamily="18" charset="0"/>
              </a:rPr>
              <a:t>Mùa đông</a:t>
            </a:r>
          </a:p>
        </p:txBody>
      </p:sp>
      <p:sp>
        <p:nvSpPr>
          <p:cNvPr id="18" name="Rounded Rectangle 17"/>
          <p:cNvSpPr/>
          <p:nvPr/>
        </p:nvSpPr>
        <p:spPr>
          <a:xfrm>
            <a:off x="3626958" y="2147671"/>
            <a:ext cx="1003364" cy="666728"/>
          </a:xfrm>
          <a:prstGeom prst="roundRect">
            <a:avLst/>
          </a:prstGeom>
          <a:solidFill>
            <a:schemeClr val="accent2"/>
          </a:solidFill>
          <a:ln w="28575">
            <a:solidFill>
              <a:srgbClr val="92D050"/>
            </a:solidFill>
          </a:ln>
          <a:effectLst>
            <a:glow rad="635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2D050"/>
                </a:solidFill>
                <a:latin typeface="Times New Roman" panose="02020603050405020304" pitchFamily="18" charset="0"/>
                <a:cs typeface="Times New Roman" panose="02020603050405020304" pitchFamily="18" charset="0"/>
              </a:rPr>
              <a:t>Mùa hè</a:t>
            </a:r>
          </a:p>
        </p:txBody>
      </p:sp>
      <p:sp>
        <p:nvSpPr>
          <p:cNvPr id="19" name="Rounded Rectangle 18"/>
          <p:cNvSpPr/>
          <p:nvPr/>
        </p:nvSpPr>
        <p:spPr>
          <a:xfrm>
            <a:off x="116869" y="4529470"/>
            <a:ext cx="1003364" cy="564025"/>
          </a:xfrm>
          <a:prstGeom prst="roundRect">
            <a:avLst/>
          </a:prstGeom>
          <a:solidFill>
            <a:schemeClr val="accent2"/>
          </a:solidFill>
          <a:ln w="28575">
            <a:solidFill>
              <a:schemeClr val="accent1">
                <a:lumMod val="60000"/>
                <a:lumOff val="4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latin typeface="Times New Roman" panose="02020603050405020304" pitchFamily="18" charset="0"/>
                <a:cs typeface="Times New Roman" panose="02020603050405020304" pitchFamily="18" charset="0"/>
              </a:rPr>
              <a:t>Mùa thu</a:t>
            </a:r>
          </a:p>
        </p:txBody>
      </p:sp>
      <p:sp>
        <p:nvSpPr>
          <p:cNvPr id="11" name="TextBox 10"/>
          <p:cNvSpPr txBox="1"/>
          <p:nvPr/>
        </p:nvSpPr>
        <p:spPr>
          <a:xfrm>
            <a:off x="1200400" y="2050735"/>
            <a:ext cx="194636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Hoa đào nở rộ</a:t>
            </a:r>
          </a:p>
        </p:txBody>
      </p:sp>
      <p:sp>
        <p:nvSpPr>
          <p:cNvPr id="21" name="TextBox 20"/>
          <p:cNvSpPr txBox="1"/>
          <p:nvPr/>
        </p:nvSpPr>
        <p:spPr>
          <a:xfrm>
            <a:off x="1196856" y="2337719"/>
            <a:ext cx="2584362"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Chồi non xanh biếc</a:t>
            </a:r>
          </a:p>
        </p:txBody>
      </p:sp>
      <p:sp>
        <p:nvSpPr>
          <p:cNvPr id="23" name="TextBox 22"/>
          <p:cNvSpPr txBox="1"/>
          <p:nvPr/>
        </p:nvSpPr>
        <p:spPr>
          <a:xfrm>
            <a:off x="1196730" y="2624703"/>
            <a:ext cx="1013419"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endParaRPr lang="en-US" sz="2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4542444" y="2043752"/>
            <a:ext cx="253947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Phượng vĩ đỏ thắm</a:t>
            </a:r>
          </a:p>
        </p:txBody>
      </p:sp>
      <p:sp>
        <p:nvSpPr>
          <p:cNvPr id="25" name="TextBox 24"/>
          <p:cNvSpPr txBox="1"/>
          <p:nvPr/>
        </p:nvSpPr>
        <p:spPr>
          <a:xfrm>
            <a:off x="4562633" y="2343679"/>
            <a:ext cx="200888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Nóng bức, oi ả</a:t>
            </a:r>
          </a:p>
        </p:txBody>
      </p:sp>
      <p:sp>
        <p:nvSpPr>
          <p:cNvPr id="26" name="TextBox 25"/>
          <p:cNvSpPr txBox="1"/>
          <p:nvPr/>
        </p:nvSpPr>
        <p:spPr>
          <a:xfrm>
            <a:off x="4562633" y="2652354"/>
            <a:ext cx="223009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Cây lá tươi xanh</a:t>
            </a:r>
          </a:p>
        </p:txBody>
      </p:sp>
      <p:sp>
        <p:nvSpPr>
          <p:cNvPr id="31" name="TextBox 30"/>
          <p:cNvSpPr txBox="1"/>
          <p:nvPr/>
        </p:nvSpPr>
        <p:spPr>
          <a:xfrm>
            <a:off x="1110662" y="4436430"/>
            <a:ext cx="215636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Mùa cây thay lá</a:t>
            </a:r>
          </a:p>
        </p:txBody>
      </p:sp>
      <p:sp>
        <p:nvSpPr>
          <p:cNvPr id="32" name="TextBox 31"/>
          <p:cNvSpPr txBox="1"/>
          <p:nvPr/>
        </p:nvSpPr>
        <p:spPr>
          <a:xfrm>
            <a:off x="1120233" y="4764963"/>
            <a:ext cx="213071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Tiết trời se lạnh</a:t>
            </a:r>
          </a:p>
        </p:txBody>
      </p:sp>
      <p:sp>
        <p:nvSpPr>
          <p:cNvPr id="33" name="TextBox 32"/>
          <p:cNvSpPr txBox="1"/>
          <p:nvPr/>
        </p:nvSpPr>
        <p:spPr>
          <a:xfrm>
            <a:off x="4397100" y="4441799"/>
            <a:ext cx="2584362"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Cành lá khẳng khiu</a:t>
            </a:r>
          </a:p>
        </p:txBody>
      </p:sp>
      <p:sp>
        <p:nvSpPr>
          <p:cNvPr id="38" name="TextBox 37"/>
          <p:cNvSpPr txBox="1"/>
          <p:nvPr/>
        </p:nvSpPr>
        <p:spPr>
          <a:xfrm>
            <a:off x="4426756" y="4752195"/>
            <a:ext cx="252505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Rét buốt, hanh khô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11" grpId="0"/>
      <p:bldP spid="21" grpId="0"/>
      <p:bldP spid="23" grpId="0"/>
      <p:bldP spid="24" grpId="0"/>
      <p:bldP spid="25" grpId="0"/>
      <p:bldP spid="26" grpId="0"/>
      <p:bldP spid="31" grpId="0"/>
      <p:bldP spid="32" grpId="0"/>
      <p:bldP spid="33"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53642" y="282196"/>
            <a:ext cx="6796725" cy="1133965"/>
          </a:xfrm>
          <a:prstGeom prst="rect">
            <a:avLst/>
          </a:prstGeom>
          <a:noFill/>
        </p:spPr>
        <p:txBody>
          <a:bodyPr wrap="square" rtlCol="0">
            <a:spAutoFit/>
          </a:bodyPr>
          <a:lstStyle/>
          <a:p>
            <a:pPr>
              <a:lnSpc>
                <a:spcPct val="150000"/>
              </a:lnSpc>
            </a:pPr>
            <a:r>
              <a:rPr lang="en-US" sz="2400" b="1" dirty="0">
                <a:solidFill>
                  <a:schemeClr val="accent4">
                    <a:lumMod val="50000"/>
                  </a:schemeClr>
                </a:solidFill>
                <a:latin typeface="Times New Roman" panose="02020603050405020304" pitchFamily="18" charset="0"/>
                <a:cs typeface="Times New Roman" panose="02020603050405020304" pitchFamily="18" charset="0"/>
              </a:rPr>
              <a:t>2.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Nói</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tên</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mùa</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và</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đặc</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điểm</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của</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các</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mùa</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ở</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miền</a:t>
            </a:r>
            <a:r>
              <a:rPr lang="en-US" sz="2400" b="1" dirty="0">
                <a:solidFill>
                  <a:schemeClr val="accent4">
                    <a:lumMod val="50000"/>
                  </a:schemeClr>
                </a:solidFill>
                <a:latin typeface="Times New Roman" panose="02020603050405020304" pitchFamily="18" charset="0"/>
                <a:cs typeface="Times New Roman" panose="02020603050405020304" pitchFamily="18" charset="0"/>
              </a:rPr>
              <a:t> Nam.</a:t>
            </a:r>
          </a:p>
        </p:txBody>
      </p:sp>
      <p:sp>
        <p:nvSpPr>
          <p:cNvPr id="17" name="Rounded Rectangle 16"/>
          <p:cNvSpPr/>
          <p:nvPr/>
        </p:nvSpPr>
        <p:spPr>
          <a:xfrm>
            <a:off x="3864609" y="993626"/>
            <a:ext cx="1214070" cy="669378"/>
          </a:xfrm>
          <a:prstGeom prst="roundRect">
            <a:avLst/>
          </a:prstGeom>
          <a:solidFill>
            <a:schemeClr val="accent2"/>
          </a:solidFill>
          <a:ln w="38100">
            <a:solidFill>
              <a:schemeClr val="accent4">
                <a:lumMod val="75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75000"/>
                  </a:schemeClr>
                </a:solidFill>
                <a:latin typeface="Times New Roman" panose="02020603050405020304" pitchFamily="18" charset="0"/>
                <a:cs typeface="Times New Roman" panose="02020603050405020304" pitchFamily="18" charset="0"/>
              </a:rPr>
              <a:t>Mùa mưa</a:t>
            </a:r>
          </a:p>
        </p:txBody>
      </p:sp>
      <p:sp>
        <p:nvSpPr>
          <p:cNvPr id="19" name="Rounded Rectangle 18"/>
          <p:cNvSpPr/>
          <p:nvPr/>
        </p:nvSpPr>
        <p:spPr>
          <a:xfrm>
            <a:off x="1838867" y="2993698"/>
            <a:ext cx="1214070" cy="616431"/>
          </a:xfrm>
          <a:prstGeom prst="roundRect">
            <a:avLst/>
          </a:prstGeom>
          <a:solidFill>
            <a:schemeClr val="accent2"/>
          </a:solidFill>
          <a:ln w="28575">
            <a:solidFill>
              <a:schemeClr val="accent1">
                <a:lumMod val="60000"/>
                <a:lumOff val="4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latin typeface="Times New Roman" panose="02020603050405020304" pitchFamily="18" charset="0"/>
                <a:cs typeface="Times New Roman" panose="02020603050405020304" pitchFamily="18" charset="0"/>
              </a:rPr>
              <a:t>Mùa khô</a:t>
            </a:r>
          </a:p>
        </p:txBody>
      </p:sp>
      <p:sp>
        <p:nvSpPr>
          <p:cNvPr id="31" name="TextBox 30"/>
          <p:cNvSpPr txBox="1"/>
          <p:nvPr/>
        </p:nvSpPr>
        <p:spPr>
          <a:xfrm>
            <a:off x="1434032" y="3766268"/>
            <a:ext cx="1611339"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Nắng nhiều</a:t>
            </a:r>
          </a:p>
        </p:txBody>
      </p:sp>
      <p:sp>
        <p:nvSpPr>
          <p:cNvPr id="32" name="TextBox 31"/>
          <p:cNvSpPr txBox="1"/>
          <p:nvPr/>
        </p:nvSpPr>
        <p:spPr>
          <a:xfrm>
            <a:off x="878958" y="4291739"/>
            <a:ext cx="2168510" cy="830997"/>
          </a:xfrm>
          <a:prstGeom prst="rect">
            <a:avLst/>
          </a:prstGeom>
          <a:noFill/>
        </p:spPr>
        <p:txBody>
          <a:bodyPr wrap="square" rtlCol="0">
            <a:spAutoFit/>
          </a:bodyPr>
          <a:lstStyle/>
          <a:p>
            <a:pPr algn="r"/>
            <a:r>
              <a:rPr lang="en-US" sz="2400" dirty="0">
                <a:latin typeface="Times New Roman" panose="02020603050405020304" pitchFamily="18" charset="0"/>
                <a:cs typeface="Times New Roman" panose="02020603050405020304" pitchFamily="18" charset="0"/>
              </a:rPr>
              <a:t>Ngày trời nóng</a:t>
            </a:r>
          </a:p>
          <a:p>
            <a:pPr algn="r"/>
            <a:r>
              <a:rPr lang="en-US" sz="2400" dirty="0">
                <a:latin typeface="Times New Roman" panose="02020603050405020304" pitchFamily="18" charset="0"/>
                <a:cs typeface="Times New Roman" panose="02020603050405020304" pitchFamily="18" charset="0"/>
              </a:rPr>
              <a:t>rất ít mưa</a:t>
            </a:r>
          </a:p>
        </p:txBody>
      </p:sp>
      <p:sp>
        <p:nvSpPr>
          <p:cNvPr id="33" name="TextBox 32"/>
          <p:cNvSpPr txBox="1"/>
          <p:nvPr/>
        </p:nvSpPr>
        <p:spPr>
          <a:xfrm>
            <a:off x="3864609" y="1811248"/>
            <a:ext cx="258756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Mưa nhiều, mát mẻ</a:t>
            </a:r>
          </a:p>
        </p:txBody>
      </p:sp>
      <p:sp>
        <p:nvSpPr>
          <p:cNvPr id="38" name="TextBox 37"/>
          <p:cNvSpPr txBox="1"/>
          <p:nvPr/>
        </p:nvSpPr>
        <p:spPr>
          <a:xfrm>
            <a:off x="3864609" y="2233196"/>
            <a:ext cx="2371162"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Vừa mưa đã nắng</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200000"/>
                    </a14:imgEffect>
                    <a14:imgEffect>
                      <a14:sharpenSoften amount="24000"/>
                    </a14:imgEffect>
                  </a14:imgLayer>
                </a14:imgProps>
              </a:ext>
            </a:extLst>
          </a:blip>
          <a:srcRect l="2655"/>
          <a:stretch>
            <a:fillRect/>
          </a:stretch>
        </p:blipFill>
        <p:spPr>
          <a:xfrm>
            <a:off x="175970" y="993626"/>
            <a:ext cx="3376035" cy="2000072"/>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Effect>
                      <a14:sharpenSoften amount="45000"/>
                    </a14:imgEffect>
                  </a14:imgLayer>
                </a14:imgProps>
              </a:ext>
            </a:extLst>
          </a:blip>
          <a:stretch>
            <a:fillRect/>
          </a:stretch>
        </p:blipFill>
        <p:spPr>
          <a:xfrm>
            <a:off x="3157978" y="2993698"/>
            <a:ext cx="3294799" cy="1901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31" grpId="0"/>
      <p:bldP spid="32" grpId="0"/>
      <p:bldP spid="33"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812" y="312113"/>
            <a:ext cx="5876569" cy="837730"/>
          </a:xfrm>
          <a:prstGeom prst="rect">
            <a:avLst/>
          </a:prstGeom>
          <a:noFill/>
        </p:spPr>
        <p:txBody>
          <a:bodyPr wrap="square" rtlCol="0">
            <a:spAutoFit/>
          </a:bodyPr>
          <a:lstStyle/>
          <a:p>
            <a:pPr>
              <a:lnSpc>
                <a:spcPts val="3000"/>
              </a:lnSpc>
            </a:pPr>
            <a:r>
              <a:rPr lang="en-US" sz="2400" b="1" dirty="0">
                <a:solidFill>
                  <a:schemeClr val="accent4">
                    <a:lumMod val="50000"/>
                  </a:schemeClr>
                </a:solidFill>
                <a:latin typeface="Times New Roman" panose="02020603050405020304" pitchFamily="18" charset="0"/>
                <a:cs typeface="Times New Roman" panose="02020603050405020304" pitchFamily="18" charset="0"/>
              </a:rPr>
              <a:t>3.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Chọn</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dấu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chấm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hoặc</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dấu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chấm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hỏi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thay</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cho</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ô</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vuông</a:t>
            </a:r>
            <a:r>
              <a:rPr lang="en-US" sz="2400" b="1" dirty="0">
                <a:solidFill>
                  <a:schemeClr val="accent4">
                    <a:lumMod val="50000"/>
                  </a:schemeClr>
                </a:solidFill>
                <a:latin typeface="Times New Roman" panose="02020603050405020304" pitchFamily="18" charset="0"/>
                <a:cs typeface="Times New Roman" panose="02020603050405020304" pitchFamily="18" charset="0"/>
              </a:rPr>
              <a:t>. </a:t>
            </a:r>
          </a:p>
        </p:txBody>
      </p:sp>
      <p:grpSp>
        <p:nvGrpSpPr>
          <p:cNvPr id="4" name="Group 3"/>
          <p:cNvGrpSpPr/>
          <p:nvPr/>
        </p:nvGrpSpPr>
        <p:grpSpPr>
          <a:xfrm>
            <a:off x="534619" y="1015102"/>
            <a:ext cx="5478046" cy="3349956"/>
            <a:chOff x="534619" y="1015102"/>
            <a:chExt cx="5478046" cy="3349956"/>
          </a:xfrm>
        </p:grpSpPr>
        <p:sp>
          <p:nvSpPr>
            <p:cNvPr id="3" name="TextBox 2"/>
            <p:cNvSpPr txBox="1"/>
            <p:nvPr/>
          </p:nvSpPr>
          <p:spPr>
            <a:xfrm>
              <a:off x="534619" y="1015102"/>
              <a:ext cx="5206875" cy="3349956"/>
            </a:xfrm>
            <a:prstGeom prst="rect">
              <a:avLst/>
            </a:prstGeom>
            <a:noFill/>
          </p:spPr>
          <p:txBody>
            <a:bodyPr wrap="none" rtlCol="0">
              <a:spAutoFit/>
            </a:bodyPr>
            <a:lstStyle/>
            <a:p>
              <a:pPr>
                <a:lnSpc>
                  <a:spcPct val="150000"/>
                </a:lnSpc>
              </a:pPr>
              <a:r>
                <a:rPr lang="vi-VN" sz="2400" dirty="0">
                  <a:latin typeface="Times New Roman" panose="02020603050405020304" pitchFamily="18" charset="0"/>
                  <a:ea typeface="Calibri" panose="020F0502020204030204" pitchFamily="34" charset="0"/>
                  <a:cs typeface="Times New Roman" panose="02020603050405020304" pitchFamily="18" charset="0"/>
                </a:rPr>
                <a:t>- Ở miền Bắc, mùa nào trời lạnh </a:t>
              </a:r>
            </a:p>
            <a:p>
              <a:pPr>
                <a:lnSpc>
                  <a:spcPct val="150000"/>
                </a:lnSpc>
              </a:pPr>
              <a:r>
                <a:rPr lang="vi-VN" sz="2400" dirty="0">
                  <a:latin typeface="Times New Roman" panose="02020603050405020304" pitchFamily="18" charset="0"/>
                  <a:ea typeface="Calibri" panose="020F0502020204030204" pitchFamily="34" charset="0"/>
                  <a:cs typeface="Times New Roman" panose="02020603050405020304" pitchFamily="18" charset="0"/>
                </a:rPr>
                <a:t>- Ở miền Bắc, mùa đông trời lạnh </a:t>
              </a:r>
            </a:p>
            <a:p>
              <a:pPr>
                <a:lnSpc>
                  <a:spcPct val="150000"/>
                </a:lnSpc>
              </a:pPr>
              <a:r>
                <a:rPr lang="vi-VN" sz="2400" dirty="0">
                  <a:latin typeface="Times New Roman" panose="02020603050405020304" pitchFamily="18" charset="0"/>
                  <a:ea typeface="Calibri" panose="020F0502020204030204" pitchFamily="34" charset="0"/>
                  <a:cs typeface="Times New Roman" panose="02020603050405020304" pitchFamily="18" charset="0"/>
                </a:rPr>
                <a:t>- Ở miền Nam, nắng nhiều vào mùa nào </a:t>
              </a:r>
            </a:p>
            <a:p>
              <a:pPr>
                <a:lnSpc>
                  <a:spcPct val="150000"/>
                </a:lnSpc>
              </a:pPr>
              <a:r>
                <a:rPr lang="vi-VN" sz="2400" dirty="0">
                  <a:latin typeface="Times New Roman" panose="02020603050405020304" pitchFamily="18" charset="0"/>
                  <a:ea typeface="Calibri" panose="020F0502020204030204" pitchFamily="34" charset="0"/>
                  <a:cs typeface="Times New Roman" panose="02020603050405020304" pitchFamily="18" charset="0"/>
                </a:rPr>
                <a:t>- Ở miền Nam, nắng nhiều vào mùa khô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2400" dirty="0">
                  <a:latin typeface="Times New Roman" panose="02020603050405020304" pitchFamily="18" charset="0"/>
                  <a:ea typeface="Calibri" panose="020F0502020204030204" pitchFamily="34" charset="0"/>
                  <a:cs typeface="Times New Roman" panose="02020603050405020304" pitchFamily="18" charset="0"/>
                </a:rPr>
                <a:t>- Sau cơn mưa, cây cối như thế nào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2400" dirty="0">
                  <a:latin typeface="Times New Roman" panose="02020603050405020304" pitchFamily="18" charset="0"/>
                  <a:ea typeface="Calibri" panose="020F0502020204030204" pitchFamily="34" charset="0"/>
                  <a:cs typeface="Times New Roman" panose="02020603050405020304" pitchFamily="18" charset="0"/>
                </a:rPr>
                <a:t>- Sau cơn mưa, cây cối tốt tươi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4687343" y="1193193"/>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sz="2400">
                <a:latin typeface="Times New Roman" panose="02020603050405020304" pitchFamily="18" charset="0"/>
                <a:cs typeface="Times New Roman" panose="02020603050405020304" pitchFamily="18" charset="0"/>
              </a:endParaRPr>
            </a:p>
          </p:txBody>
        </p:sp>
        <p:sp>
          <p:nvSpPr>
            <p:cNvPr id="25" name="Rectangle 24"/>
            <p:cNvSpPr/>
            <p:nvPr/>
          </p:nvSpPr>
          <p:spPr>
            <a:xfrm>
              <a:off x="4818148" y="1733048"/>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sz="2400">
                <a:latin typeface="Times New Roman" panose="02020603050405020304" pitchFamily="18" charset="0"/>
                <a:cs typeface="Times New Roman" panose="02020603050405020304" pitchFamily="18" charset="0"/>
              </a:endParaRPr>
            </a:p>
          </p:txBody>
        </p:sp>
        <p:sp>
          <p:nvSpPr>
            <p:cNvPr id="26" name="Rectangle 25"/>
            <p:cNvSpPr/>
            <p:nvPr/>
          </p:nvSpPr>
          <p:spPr>
            <a:xfrm>
              <a:off x="5565758" y="2256677"/>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sz="2400">
                <a:latin typeface="Times New Roman" panose="02020603050405020304" pitchFamily="18" charset="0"/>
                <a:cs typeface="Times New Roman" panose="02020603050405020304" pitchFamily="18" charset="0"/>
              </a:endParaRPr>
            </a:p>
          </p:txBody>
        </p:sp>
        <p:sp>
          <p:nvSpPr>
            <p:cNvPr id="27" name="Rectangle 26"/>
            <p:cNvSpPr/>
            <p:nvPr/>
          </p:nvSpPr>
          <p:spPr>
            <a:xfrm>
              <a:off x="5601379" y="2835251"/>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sz="2400">
                <a:latin typeface="Times New Roman" panose="02020603050405020304" pitchFamily="18" charset="0"/>
                <a:cs typeface="Times New Roman" panose="02020603050405020304" pitchFamily="18" charset="0"/>
              </a:endParaRPr>
            </a:p>
          </p:txBody>
        </p:sp>
        <p:sp>
          <p:nvSpPr>
            <p:cNvPr id="28" name="Rectangle 27"/>
            <p:cNvSpPr/>
            <p:nvPr/>
          </p:nvSpPr>
          <p:spPr>
            <a:xfrm>
              <a:off x="5040649" y="3377019"/>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sz="2400">
                <a:latin typeface="Times New Roman" panose="02020603050405020304" pitchFamily="18" charset="0"/>
                <a:cs typeface="Times New Roman" panose="02020603050405020304" pitchFamily="18" charset="0"/>
              </a:endParaRPr>
            </a:p>
          </p:txBody>
        </p:sp>
        <p:sp>
          <p:nvSpPr>
            <p:cNvPr id="29" name="Rectangle 28"/>
            <p:cNvSpPr/>
            <p:nvPr/>
          </p:nvSpPr>
          <p:spPr>
            <a:xfrm>
              <a:off x="4499421" y="3896598"/>
              <a:ext cx="411286"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US" sz="2400">
                <a:latin typeface="Times New Roman" panose="02020603050405020304" pitchFamily="18" charset="0"/>
                <a:cs typeface="Times New Roman" panose="02020603050405020304" pitchFamily="18" charset="0"/>
              </a:endParaRPr>
            </a:p>
          </p:txBody>
        </p:sp>
      </p:grpSp>
      <p:sp>
        <p:nvSpPr>
          <p:cNvPr id="5" name="TextBox 4"/>
          <p:cNvSpPr txBox="1"/>
          <p:nvPr/>
        </p:nvSpPr>
        <p:spPr>
          <a:xfrm>
            <a:off x="4750246" y="1131912"/>
            <a:ext cx="32092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37" name="TextBox 36"/>
          <p:cNvSpPr txBox="1"/>
          <p:nvPr/>
        </p:nvSpPr>
        <p:spPr>
          <a:xfrm>
            <a:off x="4892986" y="1711849"/>
            <a:ext cx="261610"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38" name="TextBox 37"/>
          <p:cNvSpPr txBox="1"/>
          <p:nvPr/>
        </p:nvSpPr>
        <p:spPr>
          <a:xfrm>
            <a:off x="5610940" y="2242518"/>
            <a:ext cx="320922" cy="461665"/>
          </a:xfrm>
          <a:prstGeom prst="rect">
            <a:avLst/>
          </a:prstGeom>
          <a:noFill/>
        </p:spPr>
        <p:txBody>
          <a:bodyPr wrap="none" rtlCol="0">
            <a:spAutoFit/>
          </a:bodyPr>
          <a:lstStyle/>
          <a:p>
            <a:pPr lvl="0"/>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39" name="TextBox 38"/>
          <p:cNvSpPr txBox="1"/>
          <p:nvPr/>
        </p:nvSpPr>
        <p:spPr>
          <a:xfrm>
            <a:off x="5610940" y="2746244"/>
            <a:ext cx="261610"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40" name="TextBox 39"/>
          <p:cNvSpPr txBox="1"/>
          <p:nvPr/>
        </p:nvSpPr>
        <p:spPr>
          <a:xfrm>
            <a:off x="5085831" y="3328133"/>
            <a:ext cx="320922" cy="461665"/>
          </a:xfrm>
          <a:prstGeom prst="rect">
            <a:avLst/>
          </a:prstGeom>
          <a:noFill/>
        </p:spPr>
        <p:txBody>
          <a:bodyPr wrap="none" rtlCol="0">
            <a:spAutoFit/>
          </a:bodyPr>
          <a:lstStyle/>
          <a:p>
            <a:pPr lvl="0"/>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45" name="TextBox 44"/>
          <p:cNvSpPr txBox="1"/>
          <p:nvPr/>
        </p:nvSpPr>
        <p:spPr>
          <a:xfrm>
            <a:off x="4574259" y="3809684"/>
            <a:ext cx="261610"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31611" y="1390819"/>
            <a:ext cx="4405927" cy="3318271"/>
            <a:chOff x="1417547" y="1264224"/>
            <a:chExt cx="4405927" cy="3318271"/>
          </a:xfrm>
        </p:grpSpPr>
        <p:pic>
          <p:nvPicPr>
            <p:cNvPr id="12" name="Picture 11"/>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Effect>
                      <a14:sharpenSoften amount="25000"/>
                    </a14:imgEffect>
                  </a14:imgLayer>
                </a14:imgProps>
              </a:ext>
            </a:extLst>
          </a:blip>
          <a:stretch>
            <a:fillRect/>
          </a:stretch>
        </p:blipFill>
        <p:spPr>
          <a:xfrm>
            <a:off x="378231" y="332451"/>
            <a:ext cx="1281656" cy="1315037"/>
          </a:xfrm>
          <a:prstGeom prst="ellipse">
            <a:avLst/>
          </a:prstGeom>
        </p:spPr>
      </p:pic>
      <p:sp>
        <p:nvSpPr>
          <p:cNvPr id="10" name="TextBox 9"/>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NƯỚC NỔI</a:t>
            </a:r>
            <a:endParaRPr lang="en-US" sz="4400" dirty="0">
              <a:solidFill>
                <a:schemeClr val="accent2"/>
              </a:solidFill>
              <a:latin typeface="UTM Cookies" panose="020406030505060202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a:fillRect/>
          </a:stretch>
        </p:blipFill>
        <p:spPr bwMode="auto">
          <a:xfrm>
            <a:off x="460502" y="205998"/>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56693" y="287511"/>
            <a:ext cx="5278583" cy="440955"/>
          </a:xfrm>
          <a:prstGeom prst="rect">
            <a:avLst/>
          </a:prstGeom>
          <a:noFill/>
        </p:spPr>
        <p:txBody>
          <a:bodyPr wrap="square" rtlCol="0">
            <a:spAutoFit/>
          </a:bodyPr>
          <a:lstStyle/>
          <a:p>
            <a:pPr>
              <a:lnSpc>
                <a:spcPts val="3000"/>
              </a:lnSpc>
            </a:pPr>
            <a:r>
              <a:rPr lang="en-US" sz="2000" b="1" dirty="0">
                <a:solidFill>
                  <a:schemeClr val="accent4">
                    <a:lumMod val="50000"/>
                  </a:schemeClr>
                </a:solidFill>
                <a:latin typeface="Times New Roman" panose="02020603050405020304" pitchFamily="18" charset="0"/>
                <a:cs typeface="Times New Roman" panose="02020603050405020304" pitchFamily="18" charset="0"/>
              </a:rPr>
              <a:t>1. Quan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sát</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và</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kể</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tên</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các</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đồ</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vật</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dưới</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đây</a:t>
            </a:r>
            <a:endParaRPr lang="en-US" sz="20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31398" y="2371695"/>
            <a:ext cx="954399" cy="400110"/>
          </a:xfrm>
          <a:prstGeom prst="rect">
            <a:avLst/>
          </a:prstGeom>
          <a:noFill/>
        </p:spPr>
        <p:txBody>
          <a:bodyPr wrap="square" rtlCol="0">
            <a:spAutoFit/>
          </a:bodyPr>
          <a:lstStyle/>
          <a:p>
            <a:pPr algn="ctr"/>
            <a:r>
              <a:rPr lang="vi-VN" sz="2000" dirty="0">
                <a:solidFill>
                  <a:schemeClr val="accent6">
                    <a:lumMod val="75000"/>
                  </a:schemeClr>
                </a:solidFill>
                <a:latin typeface="Times New Roman" panose="02020603050405020304" pitchFamily="18" charset="0"/>
                <a:cs typeface="Times New Roman" panose="02020603050405020304" pitchFamily="18" charset="0"/>
              </a:rPr>
              <a:t>nón</a:t>
            </a:r>
          </a:p>
        </p:txBody>
      </p:sp>
      <p:pic>
        <p:nvPicPr>
          <p:cNvPr id="3" name="Picture 2"/>
          <p:cNvPicPr>
            <a:picLocks noChangeAspect="1"/>
          </p:cNvPicPr>
          <p:nvPr/>
        </p:nvPicPr>
        <p:blipFill>
          <a:blip r:embed="rId4"/>
          <a:stretch>
            <a:fillRect/>
          </a:stretch>
        </p:blipFill>
        <p:spPr>
          <a:xfrm>
            <a:off x="311066" y="861602"/>
            <a:ext cx="6221691" cy="1368688"/>
          </a:xfrm>
          <a:prstGeom prst="roundRect">
            <a:avLst>
              <a:gd name="adj" fmla="val 31819"/>
            </a:avLst>
          </a:prstGeom>
        </p:spPr>
      </p:pic>
      <p:sp>
        <p:nvSpPr>
          <p:cNvPr id="13" name="TextBox 12"/>
          <p:cNvSpPr txBox="1"/>
          <p:nvPr/>
        </p:nvSpPr>
        <p:spPr>
          <a:xfrm>
            <a:off x="1285797" y="2412441"/>
            <a:ext cx="954399" cy="400110"/>
          </a:xfrm>
          <a:prstGeom prst="rect">
            <a:avLst/>
          </a:prstGeom>
          <a:noFill/>
        </p:spPr>
        <p:txBody>
          <a:bodyPr wrap="square" rtlCol="0">
            <a:spAutoFit/>
          </a:bodyPr>
          <a:lstStyle/>
          <a:p>
            <a:pPr algn="ctr"/>
            <a:r>
              <a:rPr lang="vi-VN" sz="2000" dirty="0">
                <a:solidFill>
                  <a:schemeClr val="accent6">
                    <a:lumMod val="75000"/>
                  </a:schemeClr>
                </a:solidFill>
                <a:latin typeface="Times New Roman" panose="02020603050405020304" pitchFamily="18" charset="0"/>
                <a:cs typeface="Times New Roman" panose="02020603050405020304" pitchFamily="18" charset="0"/>
              </a:rPr>
              <a:t>ô/ dù</a:t>
            </a:r>
          </a:p>
        </p:txBody>
      </p:sp>
      <p:sp>
        <p:nvSpPr>
          <p:cNvPr id="14" name="TextBox 13"/>
          <p:cNvSpPr txBox="1"/>
          <p:nvPr/>
        </p:nvSpPr>
        <p:spPr>
          <a:xfrm>
            <a:off x="2314889" y="2415479"/>
            <a:ext cx="954399" cy="707886"/>
          </a:xfrm>
          <a:prstGeom prst="rect">
            <a:avLst/>
          </a:prstGeom>
          <a:noFill/>
        </p:spPr>
        <p:txBody>
          <a:bodyPr wrap="square" rtlCol="0">
            <a:spAutoFit/>
          </a:bodyPr>
          <a:lstStyle/>
          <a:p>
            <a:pPr algn="ctr"/>
            <a:r>
              <a:rPr lang="vi-VN" sz="2000" dirty="0">
                <a:solidFill>
                  <a:schemeClr val="accent6">
                    <a:lumMod val="75000"/>
                  </a:schemeClr>
                </a:solidFill>
                <a:latin typeface="Times New Roman" panose="02020603050405020304" pitchFamily="18" charset="0"/>
                <a:cs typeface="Times New Roman" panose="02020603050405020304" pitchFamily="18" charset="0"/>
              </a:rPr>
              <a:t>mũ, khăn</a:t>
            </a:r>
          </a:p>
        </p:txBody>
      </p:sp>
      <p:sp>
        <p:nvSpPr>
          <p:cNvPr id="15" name="TextBox 14"/>
          <p:cNvSpPr txBox="1"/>
          <p:nvPr/>
        </p:nvSpPr>
        <p:spPr>
          <a:xfrm>
            <a:off x="3343981" y="2427944"/>
            <a:ext cx="954399" cy="400110"/>
          </a:xfrm>
          <a:prstGeom prst="rect">
            <a:avLst/>
          </a:prstGeom>
          <a:noFill/>
        </p:spPr>
        <p:txBody>
          <a:bodyPr wrap="square" rtlCol="0">
            <a:spAutoFit/>
          </a:bodyPr>
          <a:lstStyle/>
          <a:p>
            <a:pPr algn="ctr"/>
            <a:r>
              <a:rPr lang="vi-VN" sz="2000" dirty="0">
                <a:solidFill>
                  <a:schemeClr val="accent6">
                    <a:lumMod val="75000"/>
                  </a:schemeClr>
                </a:solidFill>
                <a:latin typeface="Times New Roman" panose="02020603050405020304" pitchFamily="18" charset="0"/>
                <a:cs typeface="Times New Roman" panose="02020603050405020304" pitchFamily="18" charset="0"/>
              </a:rPr>
              <a:t>áo mưa</a:t>
            </a:r>
          </a:p>
        </p:txBody>
      </p:sp>
      <p:sp>
        <p:nvSpPr>
          <p:cNvPr id="16" name="TextBox 15"/>
          <p:cNvSpPr txBox="1"/>
          <p:nvPr/>
        </p:nvSpPr>
        <p:spPr>
          <a:xfrm>
            <a:off x="4373073" y="2418517"/>
            <a:ext cx="954399" cy="707886"/>
          </a:xfrm>
          <a:prstGeom prst="rect">
            <a:avLst/>
          </a:prstGeom>
          <a:noFill/>
        </p:spPr>
        <p:txBody>
          <a:bodyPr wrap="square" rtlCol="0">
            <a:spAutoFit/>
          </a:bodyPr>
          <a:lstStyle/>
          <a:p>
            <a:pPr algn="ctr"/>
            <a:r>
              <a:rPr lang="vi-VN" sz="2000" dirty="0">
                <a:solidFill>
                  <a:schemeClr val="accent6">
                    <a:lumMod val="75000"/>
                  </a:schemeClr>
                </a:solidFill>
                <a:latin typeface="Times New Roman" panose="02020603050405020304" pitchFamily="18" charset="0"/>
                <a:cs typeface="Times New Roman" panose="02020603050405020304" pitchFamily="18" charset="0"/>
              </a:rPr>
              <a:t>quạt điện</a:t>
            </a:r>
          </a:p>
        </p:txBody>
      </p:sp>
      <p:sp>
        <p:nvSpPr>
          <p:cNvPr id="18" name="TextBox 17"/>
          <p:cNvSpPr txBox="1"/>
          <p:nvPr/>
        </p:nvSpPr>
        <p:spPr>
          <a:xfrm>
            <a:off x="5402165" y="2412441"/>
            <a:ext cx="954399" cy="707886"/>
          </a:xfrm>
          <a:prstGeom prst="rect">
            <a:avLst/>
          </a:prstGeom>
          <a:noFill/>
        </p:spPr>
        <p:txBody>
          <a:bodyPr wrap="square" rtlCol="0">
            <a:spAutoFit/>
          </a:bodyPr>
          <a:lstStyle/>
          <a:p>
            <a:pPr algn="ctr"/>
            <a:r>
              <a:rPr lang="vi-VN" sz="2000" dirty="0">
                <a:solidFill>
                  <a:schemeClr val="accent6">
                    <a:lumMod val="75000"/>
                  </a:schemeClr>
                </a:solidFill>
                <a:latin typeface="Times New Roman" panose="02020603050405020304" pitchFamily="18" charset="0"/>
                <a:cs typeface="Times New Roman" panose="02020603050405020304" pitchFamily="18" charset="0"/>
              </a:rPr>
              <a:t>quạt giấy</a:t>
            </a:r>
          </a:p>
        </p:txBody>
      </p:sp>
      <p:sp>
        <p:nvSpPr>
          <p:cNvPr id="19" name="TextBox 18"/>
          <p:cNvSpPr txBox="1"/>
          <p:nvPr/>
        </p:nvSpPr>
        <p:spPr>
          <a:xfrm>
            <a:off x="460502" y="3105358"/>
            <a:ext cx="6072255" cy="825675"/>
          </a:xfrm>
          <a:prstGeom prst="rect">
            <a:avLst/>
          </a:prstGeom>
          <a:noFill/>
        </p:spPr>
        <p:txBody>
          <a:bodyPr wrap="square" rtlCol="0">
            <a:spAutoFit/>
          </a:bodyPr>
          <a:lstStyle/>
          <a:p>
            <a:pPr>
              <a:lnSpc>
                <a:spcPts val="3000"/>
              </a:lnSpc>
            </a:pPr>
            <a:r>
              <a:rPr lang="en-US" sz="2000" b="1" dirty="0">
                <a:solidFill>
                  <a:schemeClr val="accent4">
                    <a:lumMod val="50000"/>
                  </a:schemeClr>
                </a:solidFill>
                <a:latin typeface="Times New Roman" panose="02020603050405020304" pitchFamily="18" charset="0"/>
                <a:cs typeface="Times New Roman" panose="02020603050405020304" pitchFamily="18" charset="0"/>
              </a:rPr>
              <a:t>2.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Chọn</a:t>
            </a:r>
            <a:r>
              <a:rPr lang="en-US" sz="2000" b="1" dirty="0">
                <a:solidFill>
                  <a:schemeClr val="accent4">
                    <a:lumMod val="50000"/>
                  </a:schemeClr>
                </a:solidFill>
                <a:latin typeface="Times New Roman" panose="02020603050405020304" pitchFamily="18" charset="0"/>
                <a:cs typeface="Times New Roman" panose="02020603050405020304" pitchFamily="18" charset="0"/>
              </a:rPr>
              <a:t> 1 - 2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đồ</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vật</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yêu</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thích</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và</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nói</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về</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đặc</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điểm</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công</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dụng</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của</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chúng</a:t>
            </a:r>
            <a:r>
              <a:rPr lang="en-US" sz="2000" b="1" dirty="0">
                <a:solidFill>
                  <a:schemeClr val="accent4">
                    <a:lumMod val="50000"/>
                  </a:schemeClr>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467573" y="4044783"/>
            <a:ext cx="5918608" cy="400110"/>
          </a:xfrm>
          <a:prstGeom prst="rect">
            <a:avLst/>
          </a:prstGeom>
          <a:noFill/>
        </p:spPr>
        <p:txBody>
          <a:bodyPr wrap="non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M: </a:t>
            </a:r>
            <a:r>
              <a:rPr lang="en-US" sz="2000" dirty="0">
                <a:latin typeface="Times New Roman" panose="02020603050405020304" pitchFamily="18" charset="0"/>
                <a:cs typeface="Times New Roman" panose="02020603050405020304" pitchFamily="18" charset="0"/>
              </a:rPr>
              <a:t>Nón có hình chóp, được dùng để che nắng, che mưa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P spid="14" grpId="0"/>
      <p:bldP spid="15" grpId="0"/>
      <p:bldP spid="16" grpId="0"/>
      <p:bldP spid="18" grpId="0"/>
      <p:bldP spid="19"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643" y="0"/>
            <a:ext cx="5876569" cy="1205843"/>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Viết 3 – 5 câu tả một đồ vật em cần dùng để tránh nắng hoặc tránh mưa</a:t>
            </a:r>
          </a:p>
          <a:p>
            <a:pPr>
              <a:lnSpc>
                <a:spcPts val="3000"/>
              </a:lnSpc>
            </a:pPr>
            <a:endParaRPr lang="vi-VN" sz="1800" b="1" dirty="0">
              <a:solidFill>
                <a:schemeClr val="accent4">
                  <a:lumMod val="50000"/>
                </a:schemeClr>
              </a:solidFill>
              <a:latin typeface="UTM Avo" panose="02040603050506020204" pitchFamily="18" charset="0"/>
            </a:endParaRPr>
          </a:p>
        </p:txBody>
      </p:sp>
      <p:cxnSp>
        <p:nvCxnSpPr>
          <p:cNvPr id="27" name="Straight Connector 26"/>
          <p:cNvCxnSpPr>
            <a:stCxn id="21" idx="3"/>
          </p:cNvCxnSpPr>
          <p:nvPr/>
        </p:nvCxnSpPr>
        <p:spPr>
          <a:xfrm>
            <a:off x="2008937" y="2756632"/>
            <a:ext cx="697311" cy="0"/>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50" idx="1"/>
          </p:cNvCxnSpPr>
          <p:nvPr/>
        </p:nvCxnSpPr>
        <p:spPr>
          <a:xfrm>
            <a:off x="4184066" y="2756632"/>
            <a:ext cx="637309" cy="0"/>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1" idx="0"/>
            <a:endCxn id="14" idx="4"/>
          </p:cNvCxnSpPr>
          <p:nvPr/>
        </p:nvCxnSpPr>
        <p:spPr>
          <a:xfrm flipV="1">
            <a:off x="3454393" y="3393941"/>
            <a:ext cx="0" cy="542882"/>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2727455" y="2119323"/>
            <a:ext cx="1450117" cy="1274618"/>
            <a:chOff x="2736690" y="2050473"/>
            <a:chExt cx="1450117" cy="1274618"/>
          </a:xfrm>
        </p:grpSpPr>
        <p:sp>
          <p:nvSpPr>
            <p:cNvPr id="14" name="Oval 13"/>
            <p:cNvSpPr/>
            <p:nvPr/>
          </p:nvSpPr>
          <p:spPr>
            <a:xfrm>
              <a:off x="2826319" y="2050473"/>
              <a:ext cx="1274618" cy="12746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2736690" y="2325499"/>
              <a:ext cx="1450117" cy="830997"/>
            </a:xfrm>
            <a:prstGeom prst="rect">
              <a:avLst/>
            </a:prstGeom>
            <a:noFill/>
          </p:spPr>
          <p:txBody>
            <a:bodyPr wrap="square" rtlCol="0">
              <a:spAutoFit/>
            </a:bodyPr>
            <a:lstStyle/>
            <a:p>
              <a:pPr algn="ctr"/>
              <a:r>
                <a:rPr lang="vi-VN" sz="2400" dirty="0">
                  <a:latin typeface="UTM Avo" panose="02040603050506020204" pitchFamily="18" charset="0"/>
                </a:rPr>
                <a:t>Tả đồ vật</a:t>
              </a:r>
              <a:endParaRPr lang="en-US" sz="2400" dirty="0">
                <a:latin typeface="UTM Avo" panose="02040603050506020204" pitchFamily="18" charset="0"/>
              </a:endParaRPr>
            </a:p>
          </p:txBody>
        </p:sp>
      </p:grpSp>
      <p:grpSp>
        <p:nvGrpSpPr>
          <p:cNvPr id="64" name="Group 63"/>
          <p:cNvGrpSpPr/>
          <p:nvPr/>
        </p:nvGrpSpPr>
        <p:grpSpPr>
          <a:xfrm>
            <a:off x="4821375" y="1953068"/>
            <a:ext cx="1825265" cy="1607128"/>
            <a:chOff x="4830610" y="1884218"/>
            <a:chExt cx="1825265" cy="1607128"/>
          </a:xfrm>
        </p:grpSpPr>
        <p:sp>
          <p:nvSpPr>
            <p:cNvPr id="50" name="Rounded Rectangle 49"/>
            <p:cNvSpPr/>
            <p:nvPr/>
          </p:nvSpPr>
          <p:spPr>
            <a:xfrm>
              <a:off x="4830610" y="1884218"/>
              <a:ext cx="1804473" cy="1607128"/>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4851399" y="1919685"/>
              <a:ext cx="1804476" cy="1517338"/>
            </a:xfrm>
            <a:prstGeom prst="rect">
              <a:avLst/>
            </a:prstGeom>
            <a:noFill/>
          </p:spPr>
          <p:txBody>
            <a:bodyPr wrap="square" rtlCol="0">
              <a:spAutoFit/>
            </a:bodyPr>
            <a:lstStyle/>
            <a:p>
              <a:pPr>
                <a:lnSpc>
                  <a:spcPct val="150000"/>
                </a:lnSpc>
              </a:pPr>
              <a:r>
                <a:rPr lang="vi-VN" sz="1600" dirty="0">
                  <a:latin typeface="UTM Avo" panose="02040603050506020204" pitchFamily="18" charset="0"/>
                </a:rPr>
                <a:t>(2) Đồ vật đó có gì nổi bật về hình dạng, màu sắc,…? </a:t>
              </a:r>
              <a:endParaRPr lang="en-US" sz="1600" dirty="0">
                <a:latin typeface="UTM Avo" panose="02040603050506020204" pitchFamily="18" charset="0"/>
              </a:endParaRPr>
            </a:p>
          </p:txBody>
        </p:sp>
      </p:grpSp>
      <p:grpSp>
        <p:nvGrpSpPr>
          <p:cNvPr id="66" name="Group 65"/>
          <p:cNvGrpSpPr/>
          <p:nvPr/>
        </p:nvGrpSpPr>
        <p:grpSpPr>
          <a:xfrm>
            <a:off x="1804760" y="3936823"/>
            <a:ext cx="3299265" cy="965116"/>
            <a:chOff x="1813995" y="3867973"/>
            <a:chExt cx="3299265" cy="965116"/>
          </a:xfrm>
        </p:grpSpPr>
        <p:sp>
          <p:nvSpPr>
            <p:cNvPr id="51" name="Rounded Rectangle 50"/>
            <p:cNvSpPr/>
            <p:nvPr/>
          </p:nvSpPr>
          <p:spPr>
            <a:xfrm>
              <a:off x="1813995" y="3867973"/>
              <a:ext cx="3299265" cy="965116"/>
            </a:xfrm>
            <a:prstGeom prst="roundRect">
              <a:avLst/>
            </a:prstGeom>
            <a:solidFill>
              <a:srgbClr val="D7EDA9"/>
            </a:solidFill>
            <a:ln>
              <a:solidFill>
                <a:srgbClr val="F4F6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928825" y="3936409"/>
              <a:ext cx="3018821" cy="778675"/>
            </a:xfrm>
            <a:prstGeom prst="rect">
              <a:avLst/>
            </a:prstGeom>
            <a:noFill/>
          </p:spPr>
          <p:txBody>
            <a:bodyPr wrap="square" rtlCol="0">
              <a:spAutoFit/>
            </a:bodyPr>
            <a:lstStyle/>
            <a:p>
              <a:pPr algn="ctr">
                <a:lnSpc>
                  <a:spcPct val="150000"/>
                </a:lnSpc>
              </a:pPr>
              <a:r>
                <a:rPr lang="vi-VN" sz="1600" dirty="0">
                  <a:latin typeface="UTM Avo" panose="02040603050506020204" pitchFamily="18" charset="0"/>
                </a:rPr>
                <a:t>(3) Em thường dùng đồ vật đó vào lúc nào?</a:t>
              </a:r>
            </a:p>
          </p:txBody>
        </p:sp>
      </p:grpSp>
      <p:grpSp>
        <p:nvGrpSpPr>
          <p:cNvPr id="11" name="Group 10"/>
          <p:cNvGrpSpPr/>
          <p:nvPr/>
        </p:nvGrpSpPr>
        <p:grpSpPr>
          <a:xfrm>
            <a:off x="329118" y="1953068"/>
            <a:ext cx="1679819" cy="1607128"/>
            <a:chOff x="329117" y="1792813"/>
            <a:chExt cx="1679819" cy="1607128"/>
          </a:xfrm>
        </p:grpSpPr>
        <p:sp>
          <p:nvSpPr>
            <p:cNvPr id="21" name="Rounded Rectangle 20"/>
            <p:cNvSpPr/>
            <p:nvPr/>
          </p:nvSpPr>
          <p:spPr>
            <a:xfrm>
              <a:off x="342643" y="1792813"/>
              <a:ext cx="1666293" cy="160712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9117" y="1817948"/>
              <a:ext cx="1647458" cy="1517338"/>
            </a:xfrm>
            <a:prstGeom prst="rect">
              <a:avLst/>
            </a:prstGeom>
            <a:noFill/>
          </p:spPr>
          <p:txBody>
            <a:bodyPr wrap="square" rtlCol="0">
              <a:spAutoFit/>
            </a:bodyPr>
            <a:lstStyle/>
            <a:p>
              <a:pPr algn="ctr">
                <a:lnSpc>
                  <a:spcPct val="150000"/>
                </a:lnSpc>
              </a:pPr>
              <a:r>
                <a:rPr lang="vi-VN" sz="1600" dirty="0">
                  <a:latin typeface="UTM Avo" panose="02040603050506020204" pitchFamily="18" charset="0"/>
                </a:rPr>
                <a:t>(4) Tình cảm của em đối với đồ vật đó như thế nào?</a:t>
              </a:r>
            </a:p>
          </p:txBody>
        </p:sp>
      </p:grpSp>
      <p:cxnSp>
        <p:nvCxnSpPr>
          <p:cNvPr id="28" name="Straight Connector 27"/>
          <p:cNvCxnSpPr/>
          <p:nvPr/>
        </p:nvCxnSpPr>
        <p:spPr>
          <a:xfrm flipV="1">
            <a:off x="3437110" y="1642128"/>
            <a:ext cx="0" cy="387927"/>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282036" y="983891"/>
            <a:ext cx="2293928" cy="803564"/>
            <a:chOff x="2282035" y="823636"/>
            <a:chExt cx="2293928" cy="803564"/>
          </a:xfrm>
        </p:grpSpPr>
        <p:sp>
          <p:nvSpPr>
            <p:cNvPr id="26" name="Rounded Rectangle 25"/>
            <p:cNvSpPr/>
            <p:nvPr/>
          </p:nvSpPr>
          <p:spPr>
            <a:xfrm>
              <a:off x="2356700" y="823636"/>
              <a:ext cx="2219253" cy="803564"/>
            </a:xfrm>
            <a:prstGeom prst="roundRect">
              <a:avLst/>
            </a:prstGeom>
            <a:solidFill>
              <a:schemeClr val="bg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2035" y="826097"/>
              <a:ext cx="2293928" cy="778675"/>
            </a:xfrm>
            <a:prstGeom prst="rect">
              <a:avLst/>
            </a:prstGeom>
            <a:noFill/>
          </p:spPr>
          <p:txBody>
            <a:bodyPr wrap="square" rtlCol="0">
              <a:spAutoFit/>
            </a:bodyPr>
            <a:lstStyle/>
            <a:p>
              <a:pPr algn="ctr">
                <a:lnSpc>
                  <a:spcPct val="150000"/>
                </a:lnSpc>
              </a:pPr>
              <a:r>
                <a:rPr lang="vi-VN" sz="1600" dirty="0">
                  <a:latin typeface="UTM Avo" panose="02040603050506020204" pitchFamily="18" charset="0"/>
                </a:rPr>
                <a:t>(1) Em chọn tả đồ vật nào?</a:t>
              </a:r>
              <a:endParaRPr lang="en-US" sz="1600" dirty="0">
                <a:latin typeface="UTM Avo" panose="02040603050506020204" pitchFamily="18" charset="0"/>
              </a:endParaRPr>
            </a:p>
          </p:txBody>
        </p:sp>
      </p:grpSp>
      <p:sp>
        <p:nvSpPr>
          <p:cNvPr id="32" name="Oval 31"/>
          <p:cNvSpPr/>
          <p:nvPr/>
        </p:nvSpPr>
        <p:spPr>
          <a:xfrm>
            <a:off x="2706248" y="2017723"/>
            <a:ext cx="1477818" cy="1477818"/>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3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left)">
                                      <p:cBhvr>
                                        <p:cTn id="22" dur="500"/>
                                        <p:tgtEl>
                                          <p:spTgt spid="52"/>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p:cTn id="26" dur="1000" fill="hold"/>
                                        <p:tgtEl>
                                          <p:spTgt spid="64"/>
                                        </p:tgtEl>
                                        <p:attrNameLst>
                                          <p:attrName>ppt_w</p:attrName>
                                        </p:attrNameLst>
                                      </p:cBhvr>
                                      <p:tavLst>
                                        <p:tav tm="0">
                                          <p:val>
                                            <p:strVal val="#ppt_w*0.70"/>
                                          </p:val>
                                        </p:tav>
                                        <p:tav tm="100000">
                                          <p:val>
                                            <p:strVal val="#ppt_w"/>
                                          </p:val>
                                        </p:tav>
                                      </p:tavLst>
                                    </p:anim>
                                    <p:anim calcmode="lin" valueType="num">
                                      <p:cBhvr>
                                        <p:cTn id="27" dur="1000" fill="hold"/>
                                        <p:tgtEl>
                                          <p:spTgt spid="64"/>
                                        </p:tgtEl>
                                        <p:attrNameLst>
                                          <p:attrName>ppt_h</p:attrName>
                                        </p:attrNameLst>
                                      </p:cBhvr>
                                      <p:tavLst>
                                        <p:tav tm="0">
                                          <p:val>
                                            <p:strVal val="#ppt_h"/>
                                          </p:val>
                                        </p:tav>
                                        <p:tav tm="100000">
                                          <p:val>
                                            <p:strVal val="#ppt_h"/>
                                          </p:val>
                                        </p:tav>
                                      </p:tavLst>
                                    </p:anim>
                                    <p:animEffect transition="in" filter="fade">
                                      <p:cBhvr>
                                        <p:cTn id="28" dur="10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up)">
                                      <p:cBhvr>
                                        <p:cTn id="33" dur="500"/>
                                        <p:tgtEl>
                                          <p:spTgt spid="56"/>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1000"/>
                                        <p:tgtEl>
                                          <p:spTgt spid="66"/>
                                        </p:tgtEl>
                                      </p:cBhvr>
                                    </p:animEffect>
                                    <p:anim calcmode="lin" valueType="num">
                                      <p:cBhvr>
                                        <p:cTn id="38" dur="1000" fill="hold"/>
                                        <p:tgtEl>
                                          <p:spTgt spid="66"/>
                                        </p:tgtEl>
                                        <p:attrNameLst>
                                          <p:attrName>ppt_x</p:attrName>
                                        </p:attrNameLst>
                                      </p:cBhvr>
                                      <p:tavLst>
                                        <p:tav tm="0">
                                          <p:val>
                                            <p:strVal val="#ppt_x"/>
                                          </p:val>
                                        </p:tav>
                                        <p:tav tm="100000">
                                          <p:val>
                                            <p:strVal val="#ppt_x"/>
                                          </p:val>
                                        </p:tav>
                                      </p:tavLst>
                                    </p:anim>
                                    <p:anim calcmode="lin" valueType="num">
                                      <p:cBhvr>
                                        <p:cTn id="3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right)">
                                      <p:cBhvr>
                                        <p:cTn id="44" dur="500"/>
                                        <p:tgtEl>
                                          <p:spTgt spid="27"/>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1000" fill="hold"/>
                                        <p:tgtEl>
                                          <p:spTgt spid="11"/>
                                        </p:tgtEl>
                                        <p:attrNameLst>
                                          <p:attrName>ppt_w</p:attrName>
                                        </p:attrNameLst>
                                      </p:cBhvr>
                                      <p:tavLst>
                                        <p:tav tm="0">
                                          <p:val>
                                            <p:fltVal val="0"/>
                                          </p:val>
                                        </p:tav>
                                        <p:tav tm="100000">
                                          <p:val>
                                            <p:strVal val="#ppt_w"/>
                                          </p:val>
                                        </p:tav>
                                      </p:tavLst>
                                    </p:anim>
                                    <p:anim calcmode="lin" valueType="num">
                                      <p:cBhvr>
                                        <p:cTn id="49" dur="1000" fill="hold"/>
                                        <p:tgtEl>
                                          <p:spTgt spid="11"/>
                                        </p:tgtEl>
                                        <p:attrNameLst>
                                          <p:attrName>ppt_h</p:attrName>
                                        </p:attrNameLst>
                                      </p:cBhvr>
                                      <p:tavLst>
                                        <p:tav tm="0">
                                          <p:val>
                                            <p:fltVal val="0"/>
                                          </p:val>
                                        </p:tav>
                                        <p:tav tm="100000">
                                          <p:val>
                                            <p:strVal val="#ppt_h"/>
                                          </p:val>
                                        </p:tav>
                                      </p:tavLst>
                                    </p:anim>
                                    <p:anim calcmode="lin" valueType="num">
                                      <p:cBhvr>
                                        <p:cTn id="50" dur="1000" fill="hold"/>
                                        <p:tgtEl>
                                          <p:spTgt spid="11"/>
                                        </p:tgtEl>
                                        <p:attrNameLst>
                                          <p:attrName>style.rotation</p:attrName>
                                        </p:attrNameLst>
                                      </p:cBhvr>
                                      <p:tavLst>
                                        <p:tav tm="0">
                                          <p:val>
                                            <p:fltVal val="90"/>
                                          </p:val>
                                        </p:tav>
                                        <p:tav tm="100000">
                                          <p:val>
                                            <p:fltVal val="0"/>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1730" y="2657051"/>
            <a:ext cx="6255885" cy="553998"/>
          </a:xfrm>
          <a:prstGeom prst="rect">
            <a:avLst/>
          </a:prstGeom>
          <a:noFill/>
        </p:spPr>
        <p:txBody>
          <a:bodyPr wrap="square" rtlCol="0">
            <a:spAutoFit/>
          </a:bodyPr>
          <a:lstStyle/>
          <a:p>
            <a:pPr algn="just"/>
            <a:r>
              <a:rPr lang="vi-VN" sz="1500" b="1" dirty="0">
                <a:solidFill>
                  <a:srgbClr val="17479D"/>
                </a:solidFill>
                <a:latin typeface="UTM Avo" panose="02040603050506020204" pitchFamily="18" charset="0"/>
              </a:rPr>
              <a:t>2. </a:t>
            </a:r>
            <a:r>
              <a:rPr lang="vi-VN" sz="1500" dirty="0">
                <a:latin typeface="UTM Avo" panose="02040603050506020204" pitchFamily="18" charset="0"/>
              </a:rPr>
              <a:t>Nói về những điều em thích trong câu chuyện, bài thơ đó.</a:t>
            </a:r>
          </a:p>
          <a:p>
            <a:pPr algn="just"/>
            <a:endParaRPr lang="vi-VN" sz="1500" dirty="0">
              <a:latin typeface="UTM Avo" panose="02040603050506020204" pitchFamily="18" charset="0"/>
            </a:endParaRPr>
          </a:p>
        </p:txBody>
      </p:sp>
      <p:sp>
        <p:nvSpPr>
          <p:cNvPr id="14" name="TextBox 13"/>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p:cNvSpPr txBox="1"/>
          <p:nvPr/>
        </p:nvSpPr>
        <p:spPr>
          <a:xfrm>
            <a:off x="361731" y="1784380"/>
            <a:ext cx="6134538" cy="735779"/>
          </a:xfrm>
          <a:prstGeom prst="rect">
            <a:avLst/>
          </a:prstGeom>
          <a:noFill/>
        </p:spPr>
        <p:txBody>
          <a:bodyPr wrap="square" rtlCol="0">
            <a:spAutoFit/>
          </a:bodyPr>
          <a:lstStyle/>
          <a:p>
            <a:pPr lvl="0"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Tìm đọc một câu chuyện, bài thơ viết về các mùa trong năm. </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sharpenSoften amount="25000"/>
                    </a14:imgEffect>
                  </a14:imgLayer>
                </a14:imgProps>
              </a:ext>
            </a:extLst>
          </a:blip>
          <a:stretch>
            <a:fillRect/>
          </a:stretch>
        </p:blipFill>
        <p:spPr>
          <a:xfrm>
            <a:off x="378231" y="332451"/>
            <a:ext cx="1281656" cy="1315037"/>
          </a:xfrm>
          <a:prstGeom prst="ellipse">
            <a:avLst/>
          </a:prstGeom>
        </p:spPr>
      </p:pic>
      <p:sp>
        <p:nvSpPr>
          <p:cNvPr id="8" name="Rounded Rectangle 7"/>
          <p:cNvSpPr/>
          <p:nvPr/>
        </p:nvSpPr>
        <p:spPr>
          <a:xfrm>
            <a:off x="657803" y="3211049"/>
            <a:ext cx="2322576" cy="548640"/>
          </a:xfrm>
          <a:prstGeom prst="roundRect">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latin typeface="UTM Avo" panose="02040603050506020204" pitchFamily="18" charset="0"/>
              </a:rPr>
              <a:t>Tên câu chuyện, bài thơ.</a:t>
            </a:r>
          </a:p>
        </p:txBody>
      </p:sp>
      <p:sp>
        <p:nvSpPr>
          <p:cNvPr id="9" name="Rounded Rectangle 8"/>
          <p:cNvSpPr/>
          <p:nvPr/>
        </p:nvSpPr>
        <p:spPr>
          <a:xfrm>
            <a:off x="3562547" y="3211049"/>
            <a:ext cx="2322576" cy="548640"/>
          </a:xfrm>
          <a:prstGeom prst="roundRect">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latin typeface="UTM Avo" panose="02040603050506020204" pitchFamily="18" charset="0"/>
              </a:rPr>
              <a:t>Điều em thích ở câu chuyện, bài thơ đó.</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4267" y="1390819"/>
            <a:ext cx="4405927" cy="3318271"/>
            <a:chOff x="1417547" y="1264224"/>
            <a:chExt cx="4405927" cy="3318271"/>
          </a:xfrm>
        </p:grpSpPr>
        <p:pic>
          <p:nvPicPr>
            <p:cNvPr id="3" name="Picture 2"/>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34330" y="469343"/>
            <a:ext cx="4620268" cy="768350"/>
          </a:xfrm>
          <a:prstGeom prst="rect">
            <a:avLst/>
          </a:prstGeom>
          <a:noFill/>
        </p:spPr>
        <p:txBody>
          <a:bodyPr wrap="square" rtlCol="0">
            <a:spAutoFit/>
          </a:bodyPr>
          <a:lstStyle/>
          <a:p>
            <a:pPr algn="ctr"/>
            <a:r>
              <a:rPr lang="vi-VN" sz="4400" dirty="0">
                <a:solidFill>
                  <a:srgbClr val="FF0000"/>
                </a:solidFill>
                <a:latin typeface="Times New Roman" panose="02020603050405020304" pitchFamily="18" charset="0"/>
                <a:cs typeface="Times New Roman" panose="02020603050405020304" pitchFamily="18" charset="0"/>
              </a:rPr>
              <a:t>MÙA NƯỚC NỔI</a:t>
            </a:r>
          </a:p>
        </p:txBody>
      </p:sp>
      <p:sp>
        <p:nvSpPr>
          <p:cNvPr id="17" name="TextBox 16"/>
          <p:cNvSpPr txBox="1"/>
          <p:nvPr/>
        </p:nvSpPr>
        <p:spPr>
          <a:xfrm>
            <a:off x="343535" y="578485"/>
            <a:ext cx="1613535" cy="58356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376" y="17097"/>
            <a:ext cx="1395893" cy="555217"/>
            <a:chOff x="635794" y="386605"/>
            <a:chExt cx="1395893" cy="555217"/>
          </a:xfrm>
        </p:grpSpPr>
        <p:sp>
          <p:nvSpPr>
            <p:cNvPr id="3" name="TextBox 2"/>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endParaRPr>
            </a:p>
          </p:txBody>
        </p:sp>
        <p:pic>
          <p:nvPicPr>
            <p:cNvPr id="4" name="Picture 3"/>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rcRect l="1772" t="2351" r="1"/>
            <a:stretch>
              <a:fillRect/>
            </a:stretch>
          </p:blipFill>
          <p:spPr>
            <a:xfrm>
              <a:off x="635794" y="416650"/>
              <a:ext cx="582308" cy="525172"/>
            </a:xfrm>
            <a:prstGeom prst="rect">
              <a:avLst/>
            </a:prstGeom>
          </p:spPr>
        </p:pic>
      </p:grpSp>
      <p:sp>
        <p:nvSpPr>
          <p:cNvPr id="5" name="TextBox 4"/>
          <p:cNvSpPr txBox="1"/>
          <p:nvPr/>
        </p:nvSpPr>
        <p:spPr>
          <a:xfrm>
            <a:off x="701001" y="50027"/>
            <a:ext cx="5365827"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panose="020B0604020202020204"/>
              </a:rPr>
              <a:t>Mùa nước nổi</a:t>
            </a:r>
          </a:p>
        </p:txBody>
      </p:sp>
      <p:sp>
        <p:nvSpPr>
          <p:cNvPr id="6" name="TextBox 5"/>
          <p:cNvSpPr txBox="1"/>
          <p:nvPr/>
        </p:nvSpPr>
        <p:spPr>
          <a:xfrm>
            <a:off x="156155" y="572021"/>
            <a:ext cx="6456219" cy="4831080"/>
          </a:xfrm>
          <a:prstGeom prst="rect">
            <a:avLst/>
          </a:prstGeom>
          <a:noFill/>
        </p:spPr>
        <p:txBody>
          <a:bodyPr wrap="square" rtlCol="0">
            <a:spAutoFit/>
          </a:bodyPr>
          <a:lstStyle/>
          <a:p>
            <a:pPr marL="44450" lvl="0" algn="just">
              <a:lnSpc>
                <a:spcPct val="100000"/>
              </a:lnSpc>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lang="vi-VN" sz="2800" dirty="0">
                <a:latin typeface="Times New Roman" panose="02020603050405020304" pitchFamily="18"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lvl="0" algn="just">
              <a:lnSpc>
                <a:spcPct val="100000"/>
              </a:lnSpc>
              <a:defRPr/>
            </a:pPr>
            <a:r>
              <a:rPr lang="vi-VN" sz="2800" dirty="0">
                <a:latin typeface="Times New Roman" panose="02020603050405020304" pitchFamily="18"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lvl="0" algn="just">
              <a:lnSpc>
                <a:spcPct val="100000"/>
              </a:lnSpc>
              <a:defRPr/>
            </a:pPr>
            <a:r>
              <a:rPr lang="vi-VN" sz="2800" dirty="0">
                <a:latin typeface="Times New Roman" panose="02020603050405020304" pitchFamily="18" charset="0"/>
                <a:cs typeface="Times New Roman" panose="02020603050405020304" pitchFamily="18" charset="0"/>
              </a:rPr>
              <a:t>        </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 y="688340"/>
            <a:ext cx="393700" cy="372745"/>
          </a:xfrm>
          <a:prstGeom prst="rect">
            <a:avLst/>
          </a:prstGeom>
        </p:spPr>
      </p:pic>
      <p:pic>
        <p:nvPicPr>
          <p:cNvPr id="9" name="Picture 8"/>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73075" y="2799080"/>
            <a:ext cx="377190" cy="377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376" y="17097"/>
            <a:ext cx="1395893" cy="555217"/>
            <a:chOff x="635794" y="386605"/>
            <a:chExt cx="1395893" cy="555217"/>
          </a:xfrm>
        </p:grpSpPr>
        <p:sp>
          <p:nvSpPr>
            <p:cNvPr id="3" name="TextBox 2"/>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panose="020B0604020202020204"/>
                <a:sym typeface="Arial" panose="020B0604020202020204"/>
              </a:endParaRPr>
            </a:p>
          </p:txBody>
        </p:sp>
        <p:pic>
          <p:nvPicPr>
            <p:cNvPr id="4" name="Picture 3"/>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rcRect l="1772" t="2351" r="1"/>
            <a:stretch>
              <a:fillRect/>
            </a:stretch>
          </p:blipFill>
          <p:spPr>
            <a:xfrm>
              <a:off x="635794" y="416650"/>
              <a:ext cx="582308" cy="525172"/>
            </a:xfrm>
            <a:prstGeom prst="rect">
              <a:avLst/>
            </a:prstGeom>
          </p:spPr>
        </p:pic>
      </p:grpSp>
      <p:sp>
        <p:nvSpPr>
          <p:cNvPr id="5" name="TextBox 4"/>
          <p:cNvSpPr txBox="1"/>
          <p:nvPr/>
        </p:nvSpPr>
        <p:spPr>
          <a:xfrm>
            <a:off x="746086" y="148452"/>
            <a:ext cx="5365827" cy="49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600" b="1" i="0" u="none" strike="noStrike" kern="0" cap="none" spc="0" normalizeH="0" baseline="0" noProof="0" dirty="0">
                <a:ln>
                  <a:noFill/>
                </a:ln>
                <a:solidFill>
                  <a:srgbClr val="FFAB40">
                    <a:lumMod val="50000"/>
                  </a:srgbClr>
                </a:solidFill>
                <a:effectLst/>
                <a:uLnTx/>
                <a:uFillTx/>
                <a:latin typeface="Times New Roman" panose="02020603050405020304" pitchFamily="18" charset="0"/>
                <a:cs typeface="Times New Roman" panose="02020603050405020304" pitchFamily="18" charset="0"/>
                <a:sym typeface="Arial" panose="020B0604020202020204"/>
              </a:rPr>
              <a:t>Mùa nước nổi</a:t>
            </a:r>
          </a:p>
        </p:txBody>
      </p:sp>
      <p:sp>
        <p:nvSpPr>
          <p:cNvPr id="6" name="TextBox 5"/>
          <p:cNvSpPr txBox="1"/>
          <p:nvPr/>
        </p:nvSpPr>
        <p:spPr>
          <a:xfrm>
            <a:off x="184730" y="624726"/>
            <a:ext cx="6456219" cy="4092575"/>
          </a:xfrm>
          <a:prstGeom prst="rect">
            <a:avLst/>
          </a:prstGeom>
          <a:noFill/>
        </p:spPr>
        <p:txBody>
          <a:bodyPr wrap="square" rtlCol="0">
            <a:spAutoFit/>
          </a:bodyPr>
          <a:lstStyle/>
          <a:p>
            <a:pPr marL="44450" lvl="0" algn="just">
              <a:lnSpc>
                <a:spcPct val="100000"/>
              </a:lnSpc>
              <a:defRPr/>
            </a:pPr>
            <a:r>
              <a:rPr kumimoji="0" lang="vi-VN"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lang="vi-VN" sz="2600" dirty="0">
                <a:latin typeface="Times New Roman" panose="02020603050405020304" pitchFamily="18" charset="0"/>
                <a:cs typeface="Times New Roman" panose="02020603050405020304" pitchFamily="18" charset="0"/>
              </a:rPr>
              <a:t>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lvl="0" algn="just">
              <a:lnSpc>
                <a:spcPct val="100000"/>
              </a:lnSpc>
              <a:defRPr/>
            </a:pPr>
            <a:r>
              <a:rPr lang="vi-VN" sz="2600" dirty="0">
                <a:latin typeface="Times New Roman" panose="02020603050405020304" pitchFamily="18"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2600" dirty="0">
                <a:latin typeface="Times New Roman" panose="02020603050405020304" pitchFamily="18" charset="0"/>
                <a:cs typeface="Times New Roman" panose="02020603050405020304" pitchFamily="18" charset="0"/>
              </a:rPr>
              <a:t>(T</a:t>
            </a:r>
            <a:r>
              <a:rPr kumimoji="0" lang="vi-VN" sz="2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heo Nguyễn Quang Sáng)</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20" y="695325"/>
            <a:ext cx="401955" cy="401955"/>
          </a:xfrm>
          <a:prstGeom prst="rect">
            <a:avLst/>
          </a:prstGeom>
        </p:spPr>
      </p:pic>
      <p:pic>
        <p:nvPicPr>
          <p:cNvPr id="14" name="Picture 13"/>
          <p:cNvPicPr>
            <a:picLocks noChangeAspect="1"/>
          </p:cNvPicPr>
          <p:nvPr/>
        </p:nvPicPr>
        <p:blipFill rotWithShape="1">
          <a:blip r:embed="rId6"/>
          <a:srcRect l="26090" t="28446" r="16812" b="22809"/>
          <a:stretch>
            <a:fillRect/>
          </a:stretch>
        </p:blipFill>
        <p:spPr>
          <a:xfrm>
            <a:off x="463550" y="2629535"/>
            <a:ext cx="454025" cy="4997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N DIỆT CÁ LÒNG RÒNG (online-video-cutter.com).mp4" descr="TẬN DIỆT CÁ LÒNG RÒNG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9071" y="2117653"/>
            <a:ext cx="4441629" cy="2498416"/>
          </a:xfrm>
          <a:prstGeom prst="rect">
            <a:avLst/>
          </a:prstGeom>
        </p:spPr>
      </p:pic>
      <p:sp>
        <p:nvSpPr>
          <p:cNvPr id="6" name="TextBox 5"/>
          <p:cNvSpPr txBox="1"/>
          <p:nvPr/>
        </p:nvSpPr>
        <p:spPr>
          <a:xfrm>
            <a:off x="866871" y="299862"/>
            <a:ext cx="5365827" cy="521970"/>
          </a:xfrm>
          <a:prstGeom prst="rect">
            <a:avLst/>
          </a:prstGeom>
          <a:noFill/>
        </p:spPr>
        <p:txBody>
          <a:bodyPr wrap="square" rtlCol="0">
            <a:spAutoFit/>
          </a:bodyPr>
          <a:lstStyle/>
          <a:p>
            <a:pPr algn="ctr">
              <a:lnSpc>
                <a:spcPct val="100000"/>
              </a:lnSpc>
            </a:pPr>
            <a:r>
              <a:rPr lang="vi-VN" sz="2800" b="1" dirty="0">
                <a:solidFill>
                  <a:schemeClr val="accent6">
                    <a:lumMod val="50000"/>
                  </a:schemeClr>
                </a:solidFill>
                <a:latin typeface="Times New Roman" panose="02020603050405020304" pitchFamily="18" charset="0"/>
                <a:cs typeface="Times New Roman" panose="02020603050405020304" pitchFamily="18" charset="0"/>
              </a:rPr>
              <a:t>Từ ngữ</a:t>
            </a:r>
          </a:p>
        </p:txBody>
      </p:sp>
      <p:sp>
        <p:nvSpPr>
          <p:cNvPr id="7" name="Rectangle 6"/>
          <p:cNvSpPr/>
          <p:nvPr/>
        </p:nvSpPr>
        <p:spPr>
          <a:xfrm>
            <a:off x="727561" y="770115"/>
            <a:ext cx="5595465" cy="521970"/>
          </a:xfrm>
          <a:prstGeom prst="rect">
            <a:avLst/>
          </a:prstGeom>
        </p:spPr>
        <p:txBody>
          <a:bodyPr wrap="square">
            <a:spAutoFit/>
          </a:bodyPr>
          <a:lstStyle/>
          <a:p>
            <a:pPr algn="just">
              <a:lnSpc>
                <a:spcPct val="100000"/>
              </a:lnSpc>
            </a:pPr>
            <a:r>
              <a:rPr lang="vi-VN" sz="2800" dirty="0">
                <a:latin typeface="Times New Roman" panose="02020603050405020304" pitchFamily="18" charset="0"/>
                <a:cs typeface="Times New Roman" panose="02020603050405020304" pitchFamily="18" charset="0"/>
              </a:rPr>
              <a:t> cá ròng ròng (cá lòng ròng) </a:t>
            </a:r>
            <a:endParaRPr lang="vi-VN" sz="2800" b="1" dirty="0">
              <a:latin typeface="Times New Roman" panose="02020603050405020304" pitchFamily="18" charset="0"/>
              <a:cs typeface="Times New Roman" panose="02020603050405020304" pitchFamily="18" charset="0"/>
            </a:endParaRPr>
          </a:p>
        </p:txBody>
      </p:sp>
      <p:sp>
        <p:nvSpPr>
          <p:cNvPr id="8" name="Oval 7"/>
          <p:cNvSpPr/>
          <p:nvPr/>
        </p:nvSpPr>
        <p:spPr>
          <a:xfrm>
            <a:off x="540685" y="92935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vi-VN" sz="2800">
              <a:latin typeface="Times New Roman" panose="02020603050405020304" pitchFamily="18" charset="0"/>
              <a:cs typeface="Times New Roman" panose="02020603050405020304" pitchFamily="18" charset="0"/>
            </a:endParaRPr>
          </a:p>
        </p:txBody>
      </p:sp>
      <p:sp>
        <p:nvSpPr>
          <p:cNvPr id="12" name="Rectangle 11"/>
          <p:cNvSpPr/>
          <p:nvPr/>
        </p:nvSpPr>
        <p:spPr>
          <a:xfrm>
            <a:off x="708708" y="1467646"/>
            <a:ext cx="5595465" cy="521970"/>
          </a:xfrm>
          <a:prstGeom prst="rect">
            <a:avLst/>
          </a:prstGeom>
        </p:spPr>
        <p:txBody>
          <a:bodyPr wrap="square">
            <a:spAutoFit/>
          </a:bodyPr>
          <a:lstStyle/>
          <a:p>
            <a:pPr algn="just">
              <a:lnSpc>
                <a:spcPct val="100000"/>
              </a:lnSpc>
            </a:pPr>
            <a:r>
              <a:rPr lang="vi-VN" sz="2800" dirty="0">
                <a:latin typeface="Times New Roman" panose="02020603050405020304" pitchFamily="18" charset="0"/>
                <a:cs typeface="Times New Roman" panose="02020603050405020304" pitchFamily="18" charset="0"/>
              </a:rPr>
              <a:t> Cửu Long</a:t>
            </a:r>
            <a:endParaRPr lang="vi-VN" sz="2800" b="1" dirty="0">
              <a:latin typeface="Times New Roman" panose="02020603050405020304" pitchFamily="18" charset="0"/>
              <a:cs typeface="Times New Roman" panose="02020603050405020304" pitchFamily="18" charset="0"/>
            </a:endParaRPr>
          </a:p>
        </p:txBody>
      </p:sp>
      <p:sp>
        <p:nvSpPr>
          <p:cNvPr id="13" name="Oval 12"/>
          <p:cNvSpPr/>
          <p:nvPr/>
        </p:nvSpPr>
        <p:spPr>
          <a:xfrm>
            <a:off x="540686" y="160802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vi-VN" sz="2800">
              <a:latin typeface="Times New Roman" panose="02020603050405020304" pitchFamily="18" charset="0"/>
              <a:cs typeface="Times New Roman" panose="02020603050405020304" pitchFamily="18" charset="0"/>
            </a:endParaRPr>
          </a:p>
        </p:txBody>
      </p:sp>
      <p:pic>
        <p:nvPicPr>
          <p:cNvPr id="2050" name="Picture 2" descr="Danh sách 8 cửa sông còn sót lại của sông Cửu Lo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07771" y="2521555"/>
            <a:ext cx="3635044" cy="246543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708708" y="2204017"/>
            <a:ext cx="5595465" cy="521970"/>
          </a:xfrm>
          <a:prstGeom prst="rect">
            <a:avLst/>
          </a:prstGeom>
        </p:spPr>
        <p:txBody>
          <a:bodyPr wrap="square">
            <a:spAutoFit/>
          </a:bodyPr>
          <a:lstStyle/>
          <a:p>
            <a:pPr algn="just">
              <a:lnSpc>
                <a:spcPct val="100000"/>
              </a:lnSpc>
            </a:pPr>
            <a:r>
              <a:rPr lang="vi-VN" sz="2800" dirty="0">
                <a:latin typeface="Times New Roman" panose="02020603050405020304" pitchFamily="18" charset="0"/>
                <a:cs typeface="Times New Roman" panose="02020603050405020304" pitchFamily="18" charset="0"/>
              </a:rPr>
              <a:t> phù sa</a:t>
            </a:r>
            <a:endParaRPr lang="vi-VN" sz="2800" b="1" dirty="0">
              <a:latin typeface="Times New Roman" panose="02020603050405020304" pitchFamily="18" charset="0"/>
              <a:cs typeface="Times New Roman" panose="02020603050405020304" pitchFamily="18" charset="0"/>
            </a:endParaRPr>
          </a:p>
        </p:txBody>
      </p:sp>
      <p:sp>
        <p:nvSpPr>
          <p:cNvPr id="18" name="Oval 17"/>
          <p:cNvSpPr/>
          <p:nvPr/>
        </p:nvSpPr>
        <p:spPr>
          <a:xfrm>
            <a:off x="540686" y="234439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vi-VN" sz="2800">
              <a:latin typeface="Times New Roman" panose="02020603050405020304" pitchFamily="18" charset="0"/>
              <a:cs typeface="Times New Roman" panose="02020603050405020304" pitchFamily="18" charset="0"/>
            </a:endParaRPr>
          </a:p>
        </p:txBody>
      </p:sp>
      <p:pic>
        <p:nvPicPr>
          <p:cNvPr id="2054" name="Picture 6" descr="Lở mãi sao không phù sa - Văn nghệ Tiền Giang online"/>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8000"/>
                    </a14:imgEffect>
                  </a14:imgLayer>
                </a14:imgProps>
              </a:ext>
              <a:ext uri="{28A0092B-C50C-407E-A947-70E740481C1C}">
                <a14:useLocalDpi xmlns:a14="http://schemas.microsoft.com/office/drawing/2010/main" val="0"/>
              </a:ext>
            </a:extLst>
          </a:blip>
          <a:srcRect/>
          <a:stretch>
            <a:fillRect/>
          </a:stretch>
        </p:blipFill>
        <p:spPr bwMode="auto">
          <a:xfrm>
            <a:off x="3761494" y="2814933"/>
            <a:ext cx="2777469" cy="20831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md type="call" cmd="stop">
                                      <p:cBhvr>
                                        <p:cTn id="25" dur="1">
                                          <p:stCondLst>
                                            <p:cond delay="0"/>
                                          </p:stCondLst>
                                        </p:cTn>
                                        <p:tgtEl>
                                          <p:spTgt spid="3"/>
                                        </p:tgtEl>
                                      </p:cBhvr>
                                    </p:cmd>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54"/>
                                        </p:tgtEl>
                                        <p:attrNameLst>
                                          <p:attrName>style.visibility</p:attrName>
                                        </p:attrNameLst>
                                      </p:cBhvr>
                                      <p:to>
                                        <p:strVal val="visible"/>
                                      </p:to>
                                    </p:set>
                                    <p:animEffect transition="in" filter="fade">
                                      <p:cBhvr>
                                        <p:cTn id="55"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3"/>
                </p:tgtEl>
              </p:cMediaNode>
            </p:video>
            <p:seq concurrent="1" nextAc="seek">
              <p:cTn id="57" restart="whenNotActive" fill="hold" evtFilter="cancelBubble" nodeType="interactiveSeq">
                <p:stCondLst>
                  <p:cond evt="onClick" delay="0">
                    <p:tgtEl>
                      <p:spTgt spid="3"/>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P spid="7" grpId="0"/>
      <p:bldP spid="8" grpId="0" bldLvl="0" animBg="1"/>
      <p:bldP spid="12" grpId="0"/>
      <p:bldP spid="13" grpId="0" bldLvl="0" animBg="1"/>
      <p:bldP spid="17" grpId="0"/>
      <p:bldP spid="1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6086" y="246111"/>
            <a:ext cx="5365827" cy="521970"/>
          </a:xfrm>
          <a:prstGeom prst="rect">
            <a:avLst/>
          </a:prstGeom>
          <a:noFill/>
        </p:spPr>
        <p:txBody>
          <a:bodyPr wrap="square" rtlCol="0">
            <a:spAutoFit/>
          </a:bodyPr>
          <a:lstStyle/>
          <a:p>
            <a:pPr algn="ctr">
              <a:lnSpc>
                <a:spcPct val="100000"/>
              </a:lnSpc>
            </a:pPr>
            <a:r>
              <a:rPr lang="vi-VN" sz="2800" b="1" dirty="0">
                <a:solidFill>
                  <a:schemeClr val="accent6">
                    <a:lumMod val="50000"/>
                  </a:schemeClr>
                </a:solidFill>
                <a:latin typeface="Times New Roman" panose="02020603050405020304" pitchFamily="18" charset="0"/>
                <a:cs typeface="Times New Roman" panose="02020603050405020304" pitchFamily="18" charset="0"/>
              </a:rPr>
              <a:t>Ngắt nghỉ câu dài</a:t>
            </a:r>
          </a:p>
        </p:txBody>
      </p:sp>
      <p:sp>
        <p:nvSpPr>
          <p:cNvPr id="6" name="Rectangle 5"/>
          <p:cNvSpPr/>
          <p:nvPr/>
        </p:nvSpPr>
        <p:spPr>
          <a:xfrm>
            <a:off x="471116" y="1663745"/>
            <a:ext cx="5996762" cy="1383665"/>
          </a:xfrm>
          <a:prstGeom prst="rect">
            <a:avLst/>
          </a:prstGeom>
        </p:spPr>
        <p:txBody>
          <a:bodyPr wrap="square">
            <a:spAutoFit/>
          </a:bodyPr>
          <a:lstStyle/>
          <a:p>
            <a:pPr marL="44450" lvl="0" algn="just">
              <a:lnSpc>
                <a:spcPct val="100000"/>
              </a:lnSpc>
              <a:defRPr/>
            </a:pPr>
            <a:r>
              <a:rPr lang="vi-VN" sz="2800" dirty="0">
                <a:latin typeface="Times New Roman" panose="02020603050405020304" pitchFamily="18" charset="0"/>
                <a:cs typeface="Times New Roman" panose="02020603050405020304" pitchFamily="18" charset="0"/>
              </a:rPr>
              <a:t>   Nước trong ao hồ, trong đồng ruộng của mùa mưa hoà lẫn với nước dòng sông Cửu Long.</a:t>
            </a:r>
          </a:p>
        </p:txBody>
      </p:sp>
      <p:sp>
        <p:nvSpPr>
          <p:cNvPr id="13" name="Oval 12"/>
          <p:cNvSpPr/>
          <p:nvPr/>
        </p:nvSpPr>
        <p:spPr>
          <a:xfrm>
            <a:off x="471146" y="182025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vi-VN" sz="2800">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flipH="1">
            <a:off x="3063130" y="76803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60375" y="3043555"/>
            <a:ext cx="6118860" cy="1383665"/>
          </a:xfrm>
          <a:prstGeom prst="rect">
            <a:avLst/>
          </a:prstGeom>
        </p:spPr>
        <p:txBody>
          <a:bodyPr wrap="square">
            <a:spAutoFit/>
          </a:bodyPr>
          <a:lstStyle/>
          <a:p>
            <a:pPr marL="44450" lvl="0" algn="just">
              <a:lnSpc>
                <a:spcPct val="100000"/>
              </a:lnSpc>
              <a:defRPr/>
            </a:pPr>
            <a:r>
              <a:rPr lang="vi-VN" sz="2800" dirty="0">
                <a:latin typeface="Times New Roman" panose="02020603050405020304" pitchFamily="18" charset="0"/>
                <a:cs typeface="Times New Roman" panose="02020603050405020304" pitchFamily="18" charset="0"/>
              </a:rPr>
              <a:t>   </a:t>
            </a:r>
            <a:r>
              <a:rPr lang="en-US" altLang="vi-VN" sz="2800" dirty="0">
                <a:latin typeface="Times New Roman" panose="02020603050405020304" pitchFamily="18" charset="0"/>
                <a:cs typeface="Times New Roman" panose="02020603050405020304" pitchFamily="18" charset="0"/>
              </a:rPr>
              <a:t>Đồng ruộng, vườn tược và cây cỏ như biết giữ lại hạt phù sa ở quanh mình, nước lại trong dần.</a:t>
            </a:r>
          </a:p>
        </p:txBody>
      </p:sp>
      <p:sp>
        <p:nvSpPr>
          <p:cNvPr id="28" name="Oval 27"/>
          <p:cNvSpPr/>
          <p:nvPr/>
        </p:nvSpPr>
        <p:spPr>
          <a:xfrm>
            <a:off x="470899" y="319613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vi-VN" sz="2800">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3243004" y="3942781"/>
            <a:ext cx="230207" cy="470813"/>
            <a:chOff x="4944388" y="3399410"/>
            <a:chExt cx="230207" cy="470813"/>
          </a:xfrm>
        </p:grpSpPr>
        <p:cxnSp>
          <p:nvCxnSpPr>
            <p:cNvPr id="32" name="Straight Connector 31"/>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5"/>
          <p:cNvSpPr/>
          <p:nvPr/>
        </p:nvSpPr>
        <p:spPr>
          <a:xfrm>
            <a:off x="540331" y="730295"/>
            <a:ext cx="5996762" cy="953135"/>
          </a:xfrm>
          <a:prstGeom prst="rect">
            <a:avLst/>
          </a:prstGeom>
        </p:spPr>
        <p:txBody>
          <a:bodyPr wrap="square">
            <a:spAutoFit/>
          </a:bodyPr>
          <a:lstStyle/>
          <a:p>
            <a:pPr marL="44450" lvl="0" algn="just">
              <a:lnSpc>
                <a:spcPct val="100000"/>
              </a:lnSpc>
              <a:defRPr/>
            </a:pPr>
            <a:r>
              <a:rPr lang="vi-VN" sz="2800" b="1" dirty="0">
                <a:latin typeface="Times New Roman" panose="02020603050405020304" pitchFamily="18" charset="0"/>
                <a:cs typeface="Times New Roman" panose="02020603050405020304" pitchFamily="18" charset="0"/>
              </a:rPr>
              <a:t>   </a:t>
            </a:r>
            <a:r>
              <a:rPr lang="en-US" altLang="vi-VN" sz="2800" dirty="0">
                <a:latin typeface="Times New Roman" panose="02020603050405020304" pitchFamily="18" charset="0"/>
                <a:cs typeface="Times New Roman" panose="02020603050405020304" pitchFamily="18" charset="0"/>
              </a:rPr>
              <a:t>Mưa dầm  dề, mưa sướt mướt ngày này qua ngày khác.</a:t>
            </a:r>
          </a:p>
        </p:txBody>
      </p:sp>
      <p:sp>
        <p:nvSpPr>
          <p:cNvPr id="9" name="Oval 8"/>
          <p:cNvSpPr/>
          <p:nvPr/>
        </p:nvSpPr>
        <p:spPr>
          <a:xfrm>
            <a:off x="466066" y="90331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vi-VN" sz="2800" b="1">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flipH="1">
            <a:off x="5607575" y="76803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3424614" y="1137351"/>
            <a:ext cx="230207" cy="470813"/>
            <a:chOff x="4944388" y="3399410"/>
            <a:chExt cx="230207" cy="470813"/>
          </a:xfrm>
        </p:grpSpPr>
        <p:cxnSp>
          <p:nvCxnSpPr>
            <p:cNvPr id="20" name="Straight Connector 19"/>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3654950" y="1677993"/>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701180" y="214852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701180" y="310229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833635" y="310229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6485780" y="349980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2925504" y="2469581"/>
            <a:ext cx="230207" cy="470813"/>
            <a:chOff x="4944388" y="3399410"/>
            <a:chExt cx="230207" cy="470813"/>
          </a:xfrm>
        </p:grpSpPr>
        <p:cxnSp>
          <p:nvCxnSpPr>
            <p:cNvPr id="45" name="Straight Connector 44"/>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2"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heel(1)">
                                      <p:cBhvr>
                                        <p:cTn id="15" dur="2000"/>
                                        <p:tgtEl>
                                          <p:spTgt spid="26"/>
                                        </p:tgtEl>
                                      </p:cBhvr>
                                    </p:animEffect>
                                  </p:childTnLst>
                                </p:cTn>
                              </p:par>
                              <p:par>
                                <p:cTn id="16" presetID="21"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par>
                                <p:cTn id="19" presetID="21" presetClass="entr" presetSubtype="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2"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2"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ox(in)">
                                      <p:cBhvr>
                                        <p:cTn id="34" dur="2000"/>
                                        <p:tgtEl>
                                          <p:spTgt spid="22"/>
                                        </p:tgtEl>
                                      </p:cBhvr>
                                    </p:animEffect>
                                  </p:childTnLst>
                                </p:cTn>
                              </p:par>
                              <p:par>
                                <p:cTn id="35" presetID="4"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ox(in)">
                                      <p:cBhvr>
                                        <p:cTn id="37" dur="2000"/>
                                        <p:tgtEl>
                                          <p:spTgt spid="23"/>
                                        </p:tgtEl>
                                      </p:cBhvr>
                                    </p:animEffect>
                                  </p:childTnLst>
                                </p:cTn>
                              </p:par>
                              <p:par>
                                <p:cTn id="38" presetID="4" presetClass="entr" presetSubtype="16"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ox(in)">
                                      <p:cBhvr>
                                        <p:cTn id="40" dur="20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2"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par>
                                <p:cTn id="46" presetID="16" presetClass="entr" presetSubtype="21" fill="hold" grpId="2"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edge">
                                      <p:cBhvr>
                                        <p:cTn id="53" dur="2000"/>
                                        <p:tgtEl>
                                          <p:spTgt spid="24"/>
                                        </p:tgtEl>
                                      </p:cBhvr>
                                    </p:animEffect>
                                  </p:childTnLst>
                                </p:cTn>
                              </p:par>
                              <p:par>
                                <p:cTn id="54" presetID="20"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edge">
                                      <p:cBhvr>
                                        <p:cTn id="56" dur="2000"/>
                                        <p:tgtEl>
                                          <p:spTgt spid="25"/>
                                        </p:tgtEl>
                                      </p:cBhvr>
                                    </p:animEffect>
                                  </p:childTnLst>
                                </p:cTn>
                              </p:par>
                              <p:par>
                                <p:cTn id="57" presetID="20"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edge">
                                      <p:cBhvr>
                                        <p:cTn id="59" dur="2000"/>
                                        <p:tgtEl>
                                          <p:spTgt spid="37"/>
                                        </p:tgtEl>
                                      </p:cBhvr>
                                    </p:animEffect>
                                  </p:childTnLst>
                                </p:cTn>
                              </p:par>
                              <p:par>
                                <p:cTn id="60" presetID="20" presetClass="entr" presetSubtype="0"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edge">
                                      <p:cBhvr>
                                        <p:cTn id="6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6" grpId="2"/>
      <p:bldP spid="13" grpId="1" animBg="1"/>
      <p:bldP spid="13" grpId="2" animBg="1"/>
      <p:bldP spid="27" grpId="1"/>
      <p:bldP spid="27" grpId="2"/>
      <p:bldP spid="28" grpId="1" animBg="1"/>
      <p:bldP spid="28" grpId="2" animBg="1"/>
      <p:bldP spid="2" grpId="1"/>
      <p:bldP spid="2" grpId="2"/>
      <p:bldP spid="9" grpId="1" animBg="1"/>
      <p:bldP spid="9"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8404" y="1821601"/>
            <a:ext cx="6119826" cy="829945"/>
          </a:xfrm>
          <a:prstGeom prst="rect">
            <a:avLst/>
          </a:prstGeom>
          <a:noFill/>
        </p:spPr>
        <p:txBody>
          <a:bodyPr wrap="square" rtlCol="0">
            <a:spAutoFit/>
          </a:bodyPr>
          <a:lstStyle/>
          <a:p>
            <a:pPr algn="just">
              <a:lnSpc>
                <a:spcPct val="100000"/>
              </a:lnSpc>
            </a:pPr>
            <a:r>
              <a:rPr lang="vi-VN" sz="2400" b="1" dirty="0">
                <a:solidFill>
                  <a:schemeClr val="accent6">
                    <a:lumMod val="75000"/>
                  </a:schemeClr>
                </a:solidFill>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Vì sao người ta gọi là mùa nước nổi mà không gọi là mùa nước lũ? </a:t>
            </a:r>
          </a:p>
        </p:txBody>
      </p:sp>
      <p:sp>
        <p:nvSpPr>
          <p:cNvPr id="14" name="TextBox 13"/>
          <p:cNvSpPr txBox="1"/>
          <p:nvPr/>
        </p:nvSpPr>
        <p:spPr>
          <a:xfrm>
            <a:off x="435261" y="2651465"/>
            <a:ext cx="6119826" cy="460375"/>
          </a:xfrm>
          <a:prstGeom prst="rect">
            <a:avLst/>
          </a:prstGeom>
          <a:noFill/>
        </p:spPr>
        <p:txBody>
          <a:bodyPr wrap="square" rtlCol="0">
            <a:spAutoFit/>
          </a:bodyPr>
          <a:lstStyle/>
          <a:p>
            <a:pPr algn="just">
              <a:lnSpc>
                <a:spcPct val="100000"/>
              </a:lnSpc>
            </a:pPr>
            <a:r>
              <a:rPr lang="vi-VN" sz="2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chemeClr val="accent6">
                    <a:lumMod val="75000"/>
                  </a:schemeClr>
                </a:solidFill>
                <a:latin typeface="Times New Roman" panose="02020603050405020304" pitchFamily="18" charset="0"/>
                <a:cs typeface="Times New Roman" panose="02020603050405020304" pitchFamily="18" charset="0"/>
              </a:rPr>
              <a:t>Vì nước lên hiền hoà.</a:t>
            </a:r>
          </a:p>
        </p:txBody>
      </p:sp>
      <p:sp>
        <p:nvSpPr>
          <p:cNvPr id="15" name="TextBox 14"/>
          <p:cNvSpPr txBox="1"/>
          <p:nvPr/>
        </p:nvSpPr>
        <p:spPr>
          <a:xfrm>
            <a:off x="1688168" y="491298"/>
            <a:ext cx="4520127" cy="460375"/>
          </a:xfrm>
          <a:prstGeom prst="rect">
            <a:avLst/>
          </a:prstGeom>
          <a:noFill/>
        </p:spPr>
        <p:txBody>
          <a:bodyPr wrap="square" rtlCol="0">
            <a:spAutoFit/>
          </a:bodyPr>
          <a:lstStyle/>
          <a:p>
            <a:pPr algn="ctr">
              <a:lnSpc>
                <a:spcPct val="100000"/>
              </a:lnSpc>
            </a:pPr>
            <a:r>
              <a:rPr lang="vi-VN" sz="2400" dirty="0">
                <a:solidFill>
                  <a:schemeClr val="accent2"/>
                </a:solidFill>
                <a:latin typeface="Times New Roman" panose="02020603050405020304" pitchFamily="18" charset="0"/>
                <a:cs typeface="Times New Roman" panose="02020603050405020304" pitchFamily="18" charset="0"/>
              </a:rPr>
              <a:t>TRẢ LỜI CÂU HỎI</a:t>
            </a: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sharpenSoften amount="25000"/>
                    </a14:imgEffect>
                  </a14:imgLayer>
                </a14:imgProps>
              </a:ext>
            </a:extLst>
          </a:blip>
          <a:stretch>
            <a:fillRect/>
          </a:stretch>
        </p:blipFill>
        <p:spPr>
          <a:xfrm>
            <a:off x="378231" y="332451"/>
            <a:ext cx="1281656" cy="131503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2" grpId="2"/>
      <p:bldP spid="14" grpId="1"/>
      <p:bldP spid="14"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78746" y="1590615"/>
            <a:ext cx="6119826" cy="3415030"/>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Cảnh vật trong mùa nước nổi thế nào?</a:t>
            </a:r>
          </a:p>
          <a:p>
            <a:pPr algn="just">
              <a:lnSpc>
                <a:spcPct val="150000"/>
              </a:lnSpc>
            </a:pPr>
            <a:r>
              <a:rPr lang="vi-VN" sz="2400" dirty="0">
                <a:latin typeface="Times New Roman" panose="02020603050405020304" pitchFamily="18" charset="0"/>
                <a:cs typeface="Times New Roman" panose="02020603050405020304" pitchFamily="18" charset="0"/>
              </a:rPr>
              <a:t>- Sông nước</a:t>
            </a:r>
          </a:p>
          <a:p>
            <a:pPr algn="just">
              <a:lnSpc>
                <a:spcPct val="150000"/>
              </a:lnSpc>
            </a:pPr>
            <a:r>
              <a:rPr lang="vi-VN" sz="2400" dirty="0">
                <a:latin typeface="Times New Roman" panose="02020603050405020304" pitchFamily="18" charset="0"/>
                <a:cs typeface="Times New Roman" panose="02020603050405020304" pitchFamily="18" charset="0"/>
              </a:rPr>
              <a:t>- Đồng ruộng</a:t>
            </a:r>
          </a:p>
          <a:p>
            <a:pPr algn="just">
              <a:lnSpc>
                <a:spcPct val="150000"/>
              </a:lnSpc>
            </a:pPr>
            <a:endParaRPr lang="vi-VN" sz="2400" dirty="0">
              <a:latin typeface="Times New Roman" panose="02020603050405020304" pitchFamily="18" charset="0"/>
              <a:cs typeface="Times New Roman" panose="02020603050405020304" pitchFamily="18" charset="0"/>
            </a:endParaRPr>
          </a:p>
          <a:p>
            <a:pPr algn="just">
              <a:lnSpc>
                <a:spcPct val="150000"/>
              </a:lnSpc>
            </a:pPr>
            <a:r>
              <a:rPr lang="vi-VN" sz="2400" dirty="0">
                <a:latin typeface="Times New Roman" panose="02020603050405020304" pitchFamily="18" charset="0"/>
                <a:cs typeface="Times New Roman" panose="02020603050405020304" pitchFamily="18" charset="0"/>
              </a:rPr>
              <a:t>- Vườn tược, cây cỏ</a:t>
            </a:r>
          </a:p>
          <a:p>
            <a:pPr algn="just">
              <a:lnSpc>
                <a:spcPct val="150000"/>
              </a:lnSpc>
            </a:pPr>
            <a:r>
              <a:rPr lang="vi-VN" sz="2400" dirty="0">
                <a:latin typeface="Times New Roman" panose="02020603050405020304" pitchFamily="18" charset="0"/>
                <a:cs typeface="Times New Roman" panose="02020603050405020304" pitchFamily="18" charset="0"/>
              </a:rPr>
              <a:t>- Cá</a:t>
            </a:r>
          </a:p>
        </p:txBody>
      </p:sp>
      <p:sp>
        <p:nvSpPr>
          <p:cNvPr id="15" name="TextBox 14"/>
          <p:cNvSpPr txBox="1"/>
          <p:nvPr/>
        </p:nvSpPr>
        <p:spPr>
          <a:xfrm>
            <a:off x="1688168" y="491298"/>
            <a:ext cx="4520127" cy="460375"/>
          </a:xfrm>
          <a:prstGeom prst="rect">
            <a:avLst/>
          </a:prstGeom>
          <a:noFill/>
        </p:spPr>
        <p:txBody>
          <a:bodyPr wrap="square" rtlCol="0">
            <a:spAutoFit/>
          </a:bodyPr>
          <a:lstStyle/>
          <a:p>
            <a:pPr algn="ctr">
              <a:lnSpc>
                <a:spcPct val="100000"/>
              </a:lnSpc>
            </a:pPr>
            <a:r>
              <a:rPr lang="vi-VN" sz="2400" dirty="0">
                <a:solidFill>
                  <a:schemeClr val="accent2"/>
                </a:solidFill>
                <a:latin typeface="Times New Roman" panose="02020603050405020304" pitchFamily="18" charset="0"/>
                <a:cs typeface="Times New Roman" panose="02020603050405020304" pitchFamily="18" charset="0"/>
              </a:rPr>
              <a:t>TRẢ LỜI CÂU HỎI</a:t>
            </a:r>
          </a:p>
        </p:txBody>
      </p:sp>
      <p:sp>
        <p:nvSpPr>
          <p:cNvPr id="17" name="TextBox 16"/>
          <p:cNvSpPr txBox="1"/>
          <p:nvPr/>
        </p:nvSpPr>
        <p:spPr>
          <a:xfrm>
            <a:off x="1880408" y="2291995"/>
            <a:ext cx="4548476" cy="460375"/>
          </a:xfrm>
          <a:prstGeom prst="rect">
            <a:avLst/>
          </a:prstGeom>
          <a:noFill/>
        </p:spPr>
        <p:txBody>
          <a:bodyPr wrap="square" rtlCol="0">
            <a:spAutoFit/>
          </a:bodyPr>
          <a:lstStyle/>
          <a:p>
            <a:pPr algn="just">
              <a:lnSpc>
                <a:spcPct val="100000"/>
              </a:lnSpc>
            </a:pPr>
            <a:r>
              <a:rPr lang="vi-VN" sz="2400" dirty="0">
                <a:solidFill>
                  <a:srgbClr val="FF0000"/>
                </a:solidFill>
                <a:latin typeface="Times New Roman" panose="02020603050405020304" pitchFamily="18" charset="0"/>
                <a:cs typeface="Times New Roman" panose="02020603050405020304" pitchFamily="18" charset="0"/>
              </a:rPr>
              <a:t>: nước dâng cao, nước lên hiền hoà.</a:t>
            </a: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sharpenSoften amount="25000"/>
                    </a14:imgEffect>
                  </a14:imgLayer>
                </a14:imgProps>
              </a:ext>
            </a:extLst>
          </a:blip>
          <a:stretch>
            <a:fillRect/>
          </a:stretch>
        </p:blipFill>
        <p:spPr>
          <a:xfrm>
            <a:off x="378231" y="332451"/>
            <a:ext cx="1281656" cy="1315037"/>
          </a:xfrm>
          <a:prstGeom prst="ellipse">
            <a:avLst/>
          </a:prstGeom>
        </p:spPr>
      </p:pic>
      <p:sp>
        <p:nvSpPr>
          <p:cNvPr id="16" name="TextBox 15"/>
          <p:cNvSpPr txBox="1"/>
          <p:nvPr/>
        </p:nvSpPr>
        <p:spPr>
          <a:xfrm>
            <a:off x="2054741" y="2854755"/>
            <a:ext cx="4899289" cy="829945"/>
          </a:xfrm>
          <a:prstGeom prst="rect">
            <a:avLst/>
          </a:prstGeom>
          <a:noFill/>
        </p:spPr>
        <p:txBody>
          <a:bodyPr wrap="square" rtlCol="0">
            <a:spAutoFit/>
          </a:bodyPr>
          <a:lstStyle/>
          <a:p>
            <a:pPr algn="just">
              <a:lnSpc>
                <a:spcPct val="100000"/>
              </a:lnSpc>
            </a:pPr>
            <a:r>
              <a:rPr lang="vi-VN" sz="2400" dirty="0">
                <a:solidFill>
                  <a:srgbClr val="FF0000"/>
                </a:solidFill>
                <a:latin typeface="Times New Roman" panose="02020603050405020304" pitchFamily="18" charset="0"/>
                <a:cs typeface="Times New Roman" panose="02020603050405020304" pitchFamily="18" charset="0"/>
              </a:rPr>
              <a:t>: nước trong đồng ruộng hoà lẫn nước sông </a:t>
            </a:r>
            <a:r>
              <a:rPr lang="en-US" altLang="vi-VN" sz="2400" dirty="0">
                <a:solidFill>
                  <a:srgbClr val="FF0000"/>
                </a:solidFill>
                <a:latin typeface="Times New Roman" panose="02020603050405020304" pitchFamily="18" charset="0"/>
                <a:cs typeface="Times New Roman" panose="02020603050405020304" pitchFamily="18" charset="0"/>
              </a:rPr>
              <a:t>Cửu Long.</a:t>
            </a:r>
          </a:p>
        </p:txBody>
      </p:sp>
      <p:sp>
        <p:nvSpPr>
          <p:cNvPr id="18" name="TextBox 17"/>
          <p:cNvSpPr txBox="1"/>
          <p:nvPr/>
        </p:nvSpPr>
        <p:spPr>
          <a:xfrm>
            <a:off x="2966720" y="3905250"/>
            <a:ext cx="3462020" cy="460375"/>
          </a:xfrm>
          <a:prstGeom prst="rect">
            <a:avLst/>
          </a:prstGeom>
          <a:noFill/>
        </p:spPr>
        <p:txBody>
          <a:bodyPr wrap="square" rtlCol="0">
            <a:spAutoFit/>
          </a:bodyPr>
          <a:lstStyle/>
          <a:p>
            <a:pPr algn="just">
              <a:lnSpc>
                <a:spcPct val="100000"/>
              </a:lnSpc>
            </a:pPr>
            <a:r>
              <a:rPr lang="vi-VN" sz="2400" dirty="0">
                <a:solidFill>
                  <a:srgbClr val="FF0000"/>
                </a:solidFill>
                <a:latin typeface="Times New Roman" panose="02020603050405020304" pitchFamily="18" charset="0"/>
                <a:cs typeface="Times New Roman" panose="02020603050405020304" pitchFamily="18" charset="0"/>
              </a:rPr>
              <a:t>: được bồi đắp phù sa.</a:t>
            </a:r>
          </a:p>
        </p:txBody>
      </p:sp>
      <p:sp>
        <p:nvSpPr>
          <p:cNvPr id="19" name="TextBox 18"/>
          <p:cNvSpPr txBox="1"/>
          <p:nvPr/>
        </p:nvSpPr>
        <p:spPr>
          <a:xfrm>
            <a:off x="969529" y="4459484"/>
            <a:ext cx="5886076" cy="460375"/>
          </a:xfrm>
          <a:prstGeom prst="rect">
            <a:avLst/>
          </a:prstGeom>
          <a:noFill/>
        </p:spPr>
        <p:txBody>
          <a:bodyPr wrap="square" rtlCol="0">
            <a:spAutoFit/>
          </a:bodyPr>
          <a:lstStyle/>
          <a:p>
            <a:pPr algn="just">
              <a:lnSpc>
                <a:spcPct val="100000"/>
              </a:lnSpc>
            </a:pPr>
            <a:r>
              <a:rPr lang="vi-VN" sz="2400" dirty="0">
                <a:solidFill>
                  <a:srgbClr val="FF0000"/>
                </a:solidFill>
                <a:latin typeface="Times New Roman" panose="02020603050405020304" pitchFamily="18" charset="0"/>
                <a:cs typeface="Times New Roman" panose="02020603050405020304" pitchFamily="18" charset="0"/>
              </a:rPr>
              <a:t>: bơi thành đàn, theo cá mẹ vào tận đồng sâu.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left)">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wipe(left)">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left)">
                                      <p:cBhvr>
                                        <p:cTn id="2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build="p"/>
      <p:bldP spid="16" grpId="0" build="p"/>
      <p:bldP spid="18" grpId="0" build="p"/>
      <p:bldP spid="1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1090</Words>
  <Application>Microsoft Office PowerPoint</Application>
  <PresentationFormat>Custom</PresentationFormat>
  <Paragraphs>158</Paragraphs>
  <Slides>26</Slides>
  <Notes>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UTM Cookies</vt:lpstr>
      <vt:lpstr>Montserrat</vt:lpstr>
      <vt:lpstr>Wingdings</vt:lpstr>
      <vt:lpstr>UTM Avo</vt:lpstr>
      <vt:lpstr>Kalam</vt:lpstr>
      <vt:lpstr>Times New Roman</vt:lpstr>
      <vt:lpstr>Calibri</vt:lpstr>
      <vt:lpstr>Arial</vt:lpstr>
      <vt:lpstr>Doodle Sketchbook by Slidesgo</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Administrator</cp:lastModifiedBy>
  <cp:revision>131</cp:revision>
  <dcterms:created xsi:type="dcterms:W3CDTF">2024-01-17T07:33:00Z</dcterms:created>
  <dcterms:modified xsi:type="dcterms:W3CDTF">2024-01-17T22:53:46Z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AF02346F46EA4E57A044938CF04B2E53_12</vt:lpwstr>
  </property>
  <property fmtid="{D5CDD505-2E9C-101B-9397-08002B2CF9AE}" pid="3" name="KSOProductBuildVer">
    <vt:lpwstr>1033-12.2.0.13359</vt:lpwstr>
  </property>
</Properties>
</file>