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3" r:id="rId6"/>
    <p:sldId id="262" r:id="rId7"/>
    <p:sldId id="265" r:id="rId8"/>
    <p:sldId id="266" r:id="rId9"/>
    <p:sldId id="268" r:id="rId10"/>
    <p:sldId id="269" r:id="rId11"/>
    <p:sldId id="277" r:id="rId12"/>
    <p:sldId id="271" r:id="rId13"/>
    <p:sldId id="278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1868A-349C-4EC9-98EE-A9ED645B2279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CE271-8EC0-4F3D-9168-2E26CE36E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25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946311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136637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C2B0-48F8-4577-91B1-7FC6744A5BED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D1DA2-863D-41C9-AEEB-90B1E2042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57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C2B0-48F8-4577-91B1-7FC6744A5BED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D1DA2-863D-41C9-AEEB-90B1E2042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85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C2B0-48F8-4577-91B1-7FC6744A5BED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D1DA2-863D-41C9-AEEB-90B1E2042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968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8566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C2B0-48F8-4577-91B1-7FC6744A5BED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D1DA2-863D-41C9-AEEB-90B1E2042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764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C2B0-48F8-4577-91B1-7FC6744A5BED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D1DA2-863D-41C9-AEEB-90B1E2042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888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C2B0-48F8-4577-91B1-7FC6744A5BED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D1DA2-863D-41C9-AEEB-90B1E2042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09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C2B0-48F8-4577-91B1-7FC6744A5BED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D1DA2-863D-41C9-AEEB-90B1E2042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44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C2B0-48F8-4577-91B1-7FC6744A5BED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D1DA2-863D-41C9-AEEB-90B1E2042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84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C2B0-48F8-4577-91B1-7FC6744A5BED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D1DA2-863D-41C9-AEEB-90B1E2042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047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C2B0-48F8-4577-91B1-7FC6744A5BED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D1DA2-863D-41C9-AEEB-90B1E2042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326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DC2B0-48F8-4577-91B1-7FC6744A5BED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D1DA2-863D-41C9-AEEB-90B1E2042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1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DC2B0-48F8-4577-91B1-7FC6744A5BED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D1DA2-863D-41C9-AEEB-90B1E2042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307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microsoft.com/office/2007/relationships/hdphoto" Target="../media/hdphoto4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3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hdphoto6.wdp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xmlns="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42" y="496183"/>
            <a:ext cx="1715388" cy="171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C74B4AB-E5C6-8441-95A7-756FEF37A7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2000"/>
                    </a14:imgEffect>
                  </a14:imgLayer>
                </a14:imgProps>
              </a:ext>
            </a:extLst>
          </a:blip>
          <a:srcRect l="7250" t="8731" r="10105" b="10572"/>
          <a:stretch/>
        </p:blipFill>
        <p:spPr>
          <a:xfrm>
            <a:off x="2007371" y="381769"/>
            <a:ext cx="5974983" cy="5980048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3203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95E2A01A-37E7-4E49-A4B0-0BE4C4D94941}"/>
              </a:ext>
            </a:extLst>
          </p:cNvPr>
          <p:cNvGrpSpPr/>
          <p:nvPr/>
        </p:nvGrpSpPr>
        <p:grpSpPr>
          <a:xfrm>
            <a:off x="1242149" y="1854426"/>
            <a:ext cx="5874569" cy="442436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33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</a:t>
              </a:r>
              <a:r>
                <a:rPr lang="en-US" sz="37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TẬP</a:t>
              </a:r>
              <a:endParaRPr lang="en-US" sz="37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709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4</a:t>
              </a:r>
              <a:endParaRPr lang="en-US" sz="37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260" y="4209368"/>
            <a:ext cx="2347413" cy="234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FFB5EE33-7475-B240-881E-4866309294EF}"/>
              </a:ext>
            </a:extLst>
          </p:cNvPr>
          <p:cNvGrpSpPr/>
          <p:nvPr/>
        </p:nvGrpSpPr>
        <p:grpSpPr>
          <a:xfrm>
            <a:off x="393070" y="893889"/>
            <a:ext cx="2180593" cy="828323"/>
            <a:chOff x="303480" y="629196"/>
            <a:chExt cx="1635445" cy="62124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8B448D3B-0935-F448-B8AB-3BCDBA35F7DA}"/>
                </a:ext>
              </a:extLst>
            </p:cNvPr>
            <p:cNvSpPr txBox="1"/>
            <p:nvPr/>
          </p:nvSpPr>
          <p:spPr>
            <a:xfrm>
              <a:off x="325278" y="629196"/>
              <a:ext cx="16136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3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24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C70D62D0-452E-D648-B139-972DBABF7882}"/>
                </a:ext>
              </a:extLst>
            </p:cNvPr>
            <p:cNvSpPr txBox="1"/>
            <p:nvPr/>
          </p:nvSpPr>
          <p:spPr>
            <a:xfrm>
              <a:off x="303480" y="665663"/>
              <a:ext cx="16136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3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24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7629561-0FC7-E749-B562-598493D41D2E}"/>
              </a:ext>
            </a:extLst>
          </p:cNvPr>
          <p:cNvSpPr txBox="1"/>
          <p:nvPr/>
        </p:nvSpPr>
        <p:spPr>
          <a:xfrm>
            <a:off x="1867333" y="607864"/>
            <a:ext cx="6907596" cy="94384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vi-VN" sz="5300" dirty="0">
                <a:solidFill>
                  <a:schemeClr val="accent2"/>
                </a:solidFill>
                <a:latin typeface="UTM Cookies" panose="02040603050506020204" pitchFamily="18" charset="0"/>
              </a:rPr>
              <a:t>NẶN ĐỒ CHƠI</a:t>
            </a:r>
            <a:endParaRPr lang="en-US" sz="53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03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50C902B-43A1-4FFF-8147-8E8C5CEBAFB1}"/>
              </a:ext>
            </a:extLst>
          </p:cNvPr>
          <p:cNvSpPr txBox="1"/>
          <p:nvPr/>
        </p:nvSpPr>
        <p:spPr>
          <a:xfrm>
            <a:off x="152400" y="21504"/>
            <a:ext cx="8839200" cy="144314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Giới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thiệu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món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đồ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chơi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trong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hình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theo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mẫu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sau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: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xmlns="" id="{3D366691-D491-5544-951B-620021A1A9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596138"/>
              </p:ext>
            </p:extLst>
          </p:nvPr>
        </p:nvGraphicFramePr>
        <p:xfrm>
          <a:off x="634738" y="1600200"/>
          <a:ext cx="8128262" cy="1341120"/>
        </p:xfrm>
        <a:graphic>
          <a:graphicData uri="http://schemas.openxmlformats.org/drawingml/2006/table">
            <a:tbl>
              <a:tblPr firstRow="1" bandRow="1"/>
              <a:tblGrid>
                <a:gridCol w="4064131">
                  <a:extLst>
                    <a:ext uri="{9D8B030D-6E8A-4147-A177-3AD203B41FA5}">
                      <a16:colId xmlns:a16="http://schemas.microsoft.com/office/drawing/2014/main" xmlns="" val="1180025509"/>
                    </a:ext>
                  </a:extLst>
                </a:gridCol>
                <a:gridCol w="4064131">
                  <a:extLst>
                    <a:ext uri="{9D8B030D-6E8A-4147-A177-3AD203B41FA5}">
                      <a16:colId xmlns:a16="http://schemas.microsoft.com/office/drawing/2014/main" xmlns="" val="3172392628"/>
                    </a:ext>
                  </a:extLst>
                </a:gridCol>
              </a:tblGrid>
              <a:tr h="577260">
                <a:tc>
                  <a:txBody>
                    <a:bodyPr/>
                    <a:lstStyle/>
                    <a:p>
                      <a:pPr algn="ctr"/>
                      <a:r>
                        <a:rPr lang="x-none" sz="3600" b="1" dirty="0">
                          <a:latin typeface="Times New Roman" pitchFamily="18" charset="0"/>
                          <a:cs typeface="Times New Roman" pitchFamily="18" charset="0"/>
                        </a:rPr>
                        <a:t>Đồ chơi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3600" b="1" dirty="0">
                          <a:latin typeface="Times New Roman" pitchFamily="18" charset="0"/>
                          <a:cs typeface="Times New Roman" pitchFamily="18" charset="0"/>
                        </a:rPr>
                        <a:t>Đặc điểm</a:t>
                      </a:r>
                    </a:p>
                  </a:txBody>
                  <a:tcPr marL="121920" marR="121920" marT="60960" marB="609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5705950"/>
                  </a:ext>
                </a:extLst>
              </a:tr>
              <a:tr h="577260">
                <a:tc>
                  <a:txBody>
                    <a:bodyPr/>
                    <a:lstStyle/>
                    <a:p>
                      <a:pPr algn="ctr"/>
                      <a:r>
                        <a:rPr lang="x-none" sz="3600" dirty="0">
                          <a:latin typeface="Times New Roman" pitchFamily="18" charset="0"/>
                          <a:cs typeface="Times New Roman" pitchFamily="18" charset="0"/>
                        </a:rPr>
                        <a:t>quả bóng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x-none" sz="3600" dirty="0">
                          <a:latin typeface="Times New Roman" pitchFamily="18" charset="0"/>
                          <a:cs typeface="Times New Roman" pitchFamily="18" charset="0"/>
                        </a:rPr>
                        <a:t>àu xanh pha trắng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xmlns="" val="1698596026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09C23CE-B5F2-2144-9F77-B5A17C641C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5000"/>
                    </a14:imgEffect>
                    <a14:imgEffect>
                      <a14:brightnessContrast bright="1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4738" y="3124200"/>
            <a:ext cx="7874524" cy="351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47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952" y="120390"/>
            <a:ext cx="9080248" cy="166198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4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Cần đặt dấu phẩy vào vị trí nào trong mỗi câu sau.</a:t>
            </a:r>
            <a:endParaRPr lang="en-US" sz="40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522BD1C-C579-AA40-B1B9-B0D005394A8C}"/>
              </a:ext>
            </a:extLst>
          </p:cNvPr>
          <p:cNvSpPr txBox="1"/>
          <p:nvPr/>
        </p:nvSpPr>
        <p:spPr>
          <a:xfrm>
            <a:off x="150211" y="2524759"/>
            <a:ext cx="7304293" cy="89254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vi-VN" sz="4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Em thích đồ chơi ô tô  máy bay.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9B27AA2-E941-8546-92DB-348F1A588CC6}"/>
              </a:ext>
            </a:extLst>
          </p:cNvPr>
          <p:cNvSpPr txBox="1"/>
          <p:nvPr/>
        </p:nvSpPr>
        <p:spPr>
          <a:xfrm>
            <a:off x="150211" y="3417307"/>
            <a:ext cx="8765189" cy="89254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vi-VN" sz="4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Bố dạy em làm đèn ông sao  diều giấy.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FE0339C-8E67-BA40-B2DF-594CC11FCED5}"/>
              </a:ext>
            </a:extLst>
          </p:cNvPr>
          <p:cNvSpPr txBox="1"/>
          <p:nvPr/>
        </p:nvSpPr>
        <p:spPr>
          <a:xfrm>
            <a:off x="150210" y="4309855"/>
            <a:ext cx="8765189" cy="166198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vi-VN" sz="4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Các bạn đá bóng  đá cầu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nhảy 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dây trên sân trường 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1E7FD13-99F8-9342-80D6-34E7BAE7331D}"/>
              </a:ext>
            </a:extLst>
          </p:cNvPr>
          <p:cNvSpPr txBox="1"/>
          <p:nvPr/>
        </p:nvSpPr>
        <p:spPr>
          <a:xfrm>
            <a:off x="139952" y="1596458"/>
            <a:ext cx="9080248" cy="89254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25000"/>
              </a:lnSpc>
            </a:pPr>
            <a:r>
              <a:rPr lang="vi-VN" sz="4000" dirty="0">
                <a:ln w="3175">
                  <a:solidFill>
                    <a:srgbClr val="F39157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M: Chú thỏ bông rất mềm mại, dễ thương.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DCF7A5B-9A57-C741-8AA9-BFA1F04B3971}"/>
              </a:ext>
            </a:extLst>
          </p:cNvPr>
          <p:cNvSpPr txBox="1"/>
          <p:nvPr/>
        </p:nvSpPr>
        <p:spPr>
          <a:xfrm>
            <a:off x="5060316" y="2458072"/>
            <a:ext cx="439917" cy="102592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x-none" sz="5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CCBAF57-DC36-A34C-BA4D-0425F14AC459}"/>
              </a:ext>
            </a:extLst>
          </p:cNvPr>
          <p:cNvSpPr txBox="1"/>
          <p:nvPr/>
        </p:nvSpPr>
        <p:spPr>
          <a:xfrm>
            <a:off x="6324600" y="3340137"/>
            <a:ext cx="439917" cy="102592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x-none" sz="5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5B7258F-A794-8F46-87A7-FB581013E868}"/>
              </a:ext>
            </a:extLst>
          </p:cNvPr>
          <p:cNvSpPr txBox="1"/>
          <p:nvPr/>
        </p:nvSpPr>
        <p:spPr>
          <a:xfrm>
            <a:off x="4157029" y="4201576"/>
            <a:ext cx="439917" cy="102592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x-none" sz="5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B24BFB3-40D4-7044-B50E-26057F65E93A}"/>
              </a:ext>
            </a:extLst>
          </p:cNvPr>
          <p:cNvSpPr txBox="1"/>
          <p:nvPr/>
        </p:nvSpPr>
        <p:spPr>
          <a:xfrm>
            <a:off x="5687290" y="4187721"/>
            <a:ext cx="439917" cy="102592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x-none" sz="5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5214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  <p:bldP spid="27" grpId="0"/>
      <p:bldP spid="10" grpId="0"/>
      <p:bldP spid="3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9811423-E920-254F-9A19-CD6D317D89A7}"/>
              </a:ext>
            </a:extLst>
          </p:cNvPr>
          <p:cNvSpPr txBox="1"/>
          <p:nvPr/>
        </p:nvSpPr>
        <p:spPr>
          <a:xfrm>
            <a:off x="0" y="64972"/>
            <a:ext cx="9144000" cy="166198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sz="4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Cần đặt dấu phẩy vào vị trí nào trong câu in nghiêng?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AE4C22C-7A76-764B-92DE-35A4B54520AD}"/>
              </a:ext>
            </a:extLst>
          </p:cNvPr>
          <p:cNvSpPr txBox="1"/>
          <p:nvPr/>
        </p:nvSpPr>
        <p:spPr>
          <a:xfrm>
            <a:off x="304800" y="1726961"/>
            <a:ext cx="8534400" cy="520142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vi-VN" sz="4400" dirty="0">
                <a:latin typeface="Times New Roman" pitchFamily="18" charset="0"/>
                <a:cs typeface="Times New Roman" pitchFamily="18" charset="0"/>
              </a:rPr>
              <a:t>      Hôm nay là sinh nhật của Chi. </a:t>
            </a:r>
            <a:r>
              <a:rPr lang="vi-VN" sz="4400" i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 nhận được bao nhiêu là quà: búp bê </a:t>
            </a:r>
            <a:r>
              <a:rPr lang="vi-VN" sz="4400" i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4400" i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i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đựng </a:t>
            </a:r>
            <a:r>
              <a:rPr lang="vi-VN" sz="4400" i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bút đồng hồ báo thức và chiếc nơ hồng. </a:t>
            </a:r>
            <a:r>
              <a:rPr lang="vi-VN" sz="4400" dirty="0">
                <a:latin typeface="Times New Roman" pitchFamily="18" charset="0"/>
                <a:cs typeface="Times New Roman" pitchFamily="18" charset="0"/>
              </a:rPr>
              <a:t>Chi rất vui và cảm động.</a:t>
            </a:r>
          </a:p>
          <a:p>
            <a:pPr algn="just">
              <a:lnSpc>
                <a:spcPct val="125000"/>
              </a:lnSpc>
            </a:pPr>
            <a:endParaRPr lang="vi-VN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DCF7A5B-9A57-C741-8AA9-BFA1F04B3971}"/>
              </a:ext>
            </a:extLst>
          </p:cNvPr>
          <p:cNvSpPr txBox="1"/>
          <p:nvPr/>
        </p:nvSpPr>
        <p:spPr>
          <a:xfrm>
            <a:off x="1981200" y="3269279"/>
            <a:ext cx="439917" cy="102592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x-none" sz="5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DCF7A5B-9A57-C741-8AA9-BFA1F04B3971}"/>
              </a:ext>
            </a:extLst>
          </p:cNvPr>
          <p:cNvSpPr txBox="1"/>
          <p:nvPr/>
        </p:nvSpPr>
        <p:spPr>
          <a:xfrm>
            <a:off x="5410200" y="3301750"/>
            <a:ext cx="439917" cy="102592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x-none" sz="5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21491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95E2A01A-37E7-4E49-A4B0-0BE4C4D94941}"/>
              </a:ext>
            </a:extLst>
          </p:cNvPr>
          <p:cNvGrpSpPr/>
          <p:nvPr/>
        </p:nvGrpSpPr>
        <p:grpSpPr>
          <a:xfrm>
            <a:off x="1242149" y="1854426"/>
            <a:ext cx="5874569" cy="442436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33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LUYỆN</a:t>
              </a:r>
              <a:r>
                <a:rPr lang="en-US" sz="37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TẬP</a:t>
              </a:r>
              <a:endParaRPr lang="en-US" sz="37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709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5 – 6</a:t>
              </a:r>
              <a:endParaRPr lang="en-US" sz="37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059E8847-6DF9-49B9-A6CB-3B711B446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113" y="3872280"/>
            <a:ext cx="2647507" cy="264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41231F2-32A4-2C40-B1AA-10528606F3ED}"/>
              </a:ext>
            </a:extLst>
          </p:cNvPr>
          <p:cNvSpPr txBox="1"/>
          <p:nvPr/>
        </p:nvSpPr>
        <p:spPr>
          <a:xfrm>
            <a:off x="1867333" y="607864"/>
            <a:ext cx="6907596" cy="94384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vi-VN" sz="5300" dirty="0">
                <a:solidFill>
                  <a:schemeClr val="accent2"/>
                </a:solidFill>
                <a:latin typeface="UTM Cookies" panose="02040603050506020204" pitchFamily="18" charset="0"/>
              </a:rPr>
              <a:t>NẶN ĐỒ CHƠI</a:t>
            </a:r>
            <a:endParaRPr lang="en-US" sz="53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2C1E2B78-A688-374E-BF8A-5992B7A38A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9362"/>
          <a:stretch/>
        </p:blipFill>
        <p:spPr>
          <a:xfrm>
            <a:off x="542283" y="520000"/>
            <a:ext cx="1613571" cy="160143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14070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4C76404-64D1-8F45-A470-A31367AD469E}"/>
              </a:ext>
            </a:extLst>
          </p:cNvPr>
          <p:cNvSpPr txBox="1"/>
          <p:nvPr/>
        </p:nvSpPr>
        <p:spPr>
          <a:xfrm>
            <a:off x="76200" y="228600"/>
            <a:ext cx="9067800" cy="144314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3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Kể tên những đồ chơi của em. Em thích đồ chơi nào nhất? </a:t>
            </a:r>
            <a:r>
              <a:rPr lang="vi-VN" sz="3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Vì sao</a:t>
            </a:r>
            <a:r>
              <a:rPr lang="vi-VN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1BC40BB-1B50-D447-9E34-CB4DDD088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6051" y="1671748"/>
            <a:ext cx="8349673" cy="21796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F543E1F-1523-AC47-B86E-310152392DF6}"/>
              </a:ext>
            </a:extLst>
          </p:cNvPr>
          <p:cNvSpPr txBox="1"/>
          <p:nvPr/>
        </p:nvSpPr>
        <p:spPr>
          <a:xfrm>
            <a:off x="533400" y="4038600"/>
            <a:ext cx="6930308" cy="144314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25000"/>
              </a:lnSpc>
            </a:pP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- Đồ chơi có đặc điểm gì?</a:t>
            </a:r>
          </a:p>
          <a:p>
            <a:pPr>
              <a:lnSpc>
                <a:spcPct val="125000"/>
              </a:lnSpc>
            </a:pP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- Vì sao em thích đồ chơi đó?</a:t>
            </a:r>
          </a:p>
        </p:txBody>
      </p:sp>
    </p:spTree>
    <p:extLst>
      <p:ext uri="{BB962C8B-B14F-4D97-AF65-F5344CB8AC3E}">
        <p14:creationId xmlns:p14="http://schemas.microsoft.com/office/powerpoint/2010/main" val="290879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85057"/>
            <a:ext cx="7835425" cy="63606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36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Viết 3 – 4 câu tả đồ chơi của em.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9645D47E-02DD-1A4A-B50B-129EF582918F}"/>
              </a:ext>
            </a:extLst>
          </p:cNvPr>
          <p:cNvCxnSpPr>
            <a:cxnSpLocks/>
            <a:stCxn id="21" idx="3"/>
          </p:cNvCxnSpPr>
          <p:nvPr/>
        </p:nvCxnSpPr>
        <p:spPr>
          <a:xfrm flipV="1">
            <a:off x="2678582" y="3683387"/>
            <a:ext cx="929747" cy="6570"/>
          </a:xfrm>
          <a:prstGeom prst="line">
            <a:avLst/>
          </a:prstGeom>
          <a:ln w="76200">
            <a:solidFill>
              <a:srgbClr val="3F97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CC72B53C-7D74-CA4B-923E-488C91695C00}"/>
              </a:ext>
            </a:extLst>
          </p:cNvPr>
          <p:cNvCxnSpPr>
            <a:cxnSpLocks/>
            <a:endCxn id="50" idx="1"/>
          </p:cNvCxnSpPr>
          <p:nvPr/>
        </p:nvCxnSpPr>
        <p:spPr>
          <a:xfrm>
            <a:off x="5578754" y="3683387"/>
            <a:ext cx="849745" cy="0"/>
          </a:xfrm>
          <a:prstGeom prst="line">
            <a:avLst/>
          </a:prstGeom>
          <a:ln w="76200">
            <a:solidFill>
              <a:srgbClr val="3F97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DF85FC76-9801-C74D-9B42-01F1E51168E8}"/>
              </a:ext>
            </a:extLst>
          </p:cNvPr>
          <p:cNvCxnSpPr>
            <a:cxnSpLocks/>
            <a:endCxn id="32" idx="4"/>
          </p:cNvCxnSpPr>
          <p:nvPr/>
        </p:nvCxnSpPr>
        <p:spPr>
          <a:xfrm flipH="1" flipV="1">
            <a:off x="4593541" y="4447048"/>
            <a:ext cx="12315" cy="679626"/>
          </a:xfrm>
          <a:prstGeom prst="line">
            <a:avLst/>
          </a:prstGeom>
          <a:ln w="76200">
            <a:solidFill>
              <a:srgbClr val="3F97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2BAE650C-F2D8-2A47-AF00-3891E9BDB05B}"/>
              </a:ext>
            </a:extLst>
          </p:cNvPr>
          <p:cNvGrpSpPr/>
          <p:nvPr/>
        </p:nvGrpSpPr>
        <p:grpSpPr>
          <a:xfrm>
            <a:off x="3636606" y="2612091"/>
            <a:ext cx="1933489" cy="1699491"/>
            <a:chOff x="2736690" y="2050473"/>
            <a:chExt cx="1450117" cy="127461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7BCFDBBE-BC0C-F849-B687-F18A47A25E9B}"/>
                </a:ext>
              </a:extLst>
            </p:cNvPr>
            <p:cNvSpPr/>
            <p:nvPr/>
          </p:nvSpPr>
          <p:spPr>
            <a:xfrm>
              <a:off x="2826319" y="2050473"/>
              <a:ext cx="1274618" cy="12746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DD589403-DC7E-3444-ACE5-360641C7BBA0}"/>
                </a:ext>
              </a:extLst>
            </p:cNvPr>
            <p:cNvSpPr txBox="1"/>
            <p:nvPr/>
          </p:nvSpPr>
          <p:spPr>
            <a:xfrm>
              <a:off x="2736690" y="2325499"/>
              <a:ext cx="1450117" cy="807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>
                  <a:latin typeface="UTM Avo" panose="02040603050506020204" pitchFamily="18" charset="0"/>
                </a:rPr>
                <a:t>Tả đồ chơi</a:t>
              </a:r>
              <a:endParaRPr lang="x-none" sz="3200" b="1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1AB1D100-0A6B-8346-A191-10DE76C9ACAA}"/>
              </a:ext>
            </a:extLst>
          </p:cNvPr>
          <p:cNvGrpSpPr/>
          <p:nvPr/>
        </p:nvGrpSpPr>
        <p:grpSpPr>
          <a:xfrm>
            <a:off x="6428499" y="2390418"/>
            <a:ext cx="2433687" cy="3288416"/>
            <a:chOff x="4830610" y="1884218"/>
            <a:chExt cx="1825265" cy="2043709"/>
          </a:xfrm>
        </p:grpSpPr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xmlns="" id="{61861610-2101-DA4F-BCBB-61543C89D1F4}"/>
                </a:ext>
              </a:extLst>
            </p:cNvPr>
            <p:cNvSpPr/>
            <p:nvPr/>
          </p:nvSpPr>
          <p:spPr>
            <a:xfrm>
              <a:off x="4830610" y="1884218"/>
              <a:ext cx="1666293" cy="160712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5D81E7B0-2CB2-6F48-AB06-58553A8A8D2D}"/>
                </a:ext>
              </a:extLst>
            </p:cNvPr>
            <p:cNvSpPr txBox="1"/>
            <p:nvPr/>
          </p:nvSpPr>
          <p:spPr>
            <a:xfrm>
              <a:off x="4851399" y="1919685"/>
              <a:ext cx="1804476" cy="2008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>
                  <a:latin typeface="Times New Roman" pitchFamily="18" charset="0"/>
                  <a:cs typeface="Times New Roman" pitchFamily="18" charset="0"/>
                </a:rPr>
                <a:t>(2) Nó có đặc điểm gì? (hình dạng, màu sắc, hoạt động, …)</a:t>
              </a:r>
              <a:endParaRPr lang="x-none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1659E157-9748-B046-BB97-952B0E0B43A4}"/>
              </a:ext>
            </a:extLst>
          </p:cNvPr>
          <p:cNvGrpSpPr/>
          <p:nvPr/>
        </p:nvGrpSpPr>
        <p:grpSpPr>
          <a:xfrm>
            <a:off x="2278887" y="5126673"/>
            <a:ext cx="4908854" cy="2122573"/>
            <a:chOff x="1813995" y="3867973"/>
            <a:chExt cx="3299265" cy="1591930"/>
          </a:xfrm>
        </p:grpSpPr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xmlns="" id="{C9187E46-C963-7C49-B10B-8C6129F74ADC}"/>
                </a:ext>
              </a:extLst>
            </p:cNvPr>
            <p:cNvSpPr/>
            <p:nvPr/>
          </p:nvSpPr>
          <p:spPr>
            <a:xfrm>
              <a:off x="1813995" y="3867973"/>
              <a:ext cx="3299265" cy="965116"/>
            </a:xfrm>
            <a:prstGeom prst="roundRect">
              <a:avLst/>
            </a:prstGeom>
            <a:solidFill>
              <a:srgbClr val="D7EDA9"/>
            </a:solidFill>
            <a:ln>
              <a:solidFill>
                <a:srgbClr val="F4F6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EB8D7504-2F5C-7A4E-8713-250A022B5F93}"/>
                </a:ext>
              </a:extLst>
            </p:cNvPr>
            <p:cNvSpPr txBox="1"/>
            <p:nvPr/>
          </p:nvSpPr>
          <p:spPr>
            <a:xfrm>
              <a:off x="1928825" y="3936409"/>
              <a:ext cx="3018821" cy="1523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vi-VN" sz="2800" dirty="0">
                  <a:latin typeface="Times New Roman" pitchFamily="18" charset="0"/>
                  <a:cs typeface="Times New Roman" pitchFamily="18" charset="0"/>
                </a:rPr>
                <a:t>(3) Em thường chơi đồ chơi đó vào những lúc nào?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DD8327F1-CC3D-7F4C-B4E3-36BAA93956F4}"/>
              </a:ext>
            </a:extLst>
          </p:cNvPr>
          <p:cNvGrpSpPr/>
          <p:nvPr/>
        </p:nvGrpSpPr>
        <p:grpSpPr>
          <a:xfrm>
            <a:off x="438823" y="2390417"/>
            <a:ext cx="2239759" cy="3288417"/>
            <a:chOff x="329117" y="1792813"/>
            <a:chExt cx="1679819" cy="2033377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xmlns="" id="{A432AB18-4F5A-AD4A-B798-E95F2EE29715}"/>
                </a:ext>
              </a:extLst>
            </p:cNvPr>
            <p:cNvSpPr/>
            <p:nvPr/>
          </p:nvSpPr>
          <p:spPr>
            <a:xfrm>
              <a:off x="342643" y="1792813"/>
              <a:ext cx="1666293" cy="160712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23DEB8EC-B939-FB45-B6E9-657FB6AAF3DC}"/>
                </a:ext>
              </a:extLst>
            </p:cNvPr>
            <p:cNvSpPr txBox="1"/>
            <p:nvPr/>
          </p:nvSpPr>
          <p:spPr>
            <a:xfrm>
              <a:off x="329117" y="1817948"/>
              <a:ext cx="1647458" cy="2008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dirty="0">
                  <a:latin typeface="Times New Roman" pitchFamily="18" charset="0"/>
                  <a:cs typeface="Times New Roman" pitchFamily="18" charset="0"/>
                </a:rPr>
                <a:t>(4) Tình cảm của em với đồ chơi đó như thế nào?</a:t>
              </a:r>
              <a:endParaRPr lang="x-none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91DA6C3F-E8B5-E143-9C89-2B8F7084DC75}"/>
              </a:ext>
            </a:extLst>
          </p:cNvPr>
          <p:cNvCxnSpPr>
            <a:cxnSpLocks/>
          </p:cNvCxnSpPr>
          <p:nvPr/>
        </p:nvCxnSpPr>
        <p:spPr>
          <a:xfrm flipV="1">
            <a:off x="4582812" y="1975831"/>
            <a:ext cx="0" cy="517236"/>
          </a:xfrm>
          <a:prstGeom prst="line">
            <a:avLst/>
          </a:prstGeom>
          <a:ln w="76200">
            <a:solidFill>
              <a:srgbClr val="3F97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0C7693A-AC4C-CB4F-86CD-FB7DB53529EA}"/>
              </a:ext>
            </a:extLst>
          </p:cNvPr>
          <p:cNvGrpSpPr/>
          <p:nvPr/>
        </p:nvGrpSpPr>
        <p:grpSpPr>
          <a:xfrm>
            <a:off x="3053526" y="784605"/>
            <a:ext cx="3058571" cy="1384995"/>
            <a:chOff x="2290145" y="588454"/>
            <a:chExt cx="2293928" cy="1038746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xmlns="" id="{58861A0B-A97D-624F-B81D-397986678B15}"/>
                </a:ext>
              </a:extLst>
            </p:cNvPr>
            <p:cNvSpPr/>
            <p:nvPr/>
          </p:nvSpPr>
          <p:spPr>
            <a:xfrm>
              <a:off x="2356700" y="823636"/>
              <a:ext cx="2219253" cy="803564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8BA2DADD-8C30-AC47-9341-99EF0636A9BB}"/>
                </a:ext>
              </a:extLst>
            </p:cNvPr>
            <p:cNvSpPr txBox="1"/>
            <p:nvPr/>
          </p:nvSpPr>
          <p:spPr>
            <a:xfrm>
              <a:off x="2290145" y="588454"/>
              <a:ext cx="2293928" cy="1038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dirty="0">
                  <a:latin typeface="Times New Roman" pitchFamily="18" charset="0"/>
                  <a:cs typeface="Times New Roman" pitchFamily="18" charset="0"/>
                </a:rPr>
                <a:t>(1) Em chọn tả đồ chơi nào?</a:t>
              </a:r>
              <a:endParaRPr lang="x-none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C51E3AFC-E096-6342-9000-561ABAA21B0B}"/>
              </a:ext>
            </a:extLst>
          </p:cNvPr>
          <p:cNvSpPr/>
          <p:nvPr/>
        </p:nvSpPr>
        <p:spPr>
          <a:xfrm>
            <a:off x="3608329" y="2476624"/>
            <a:ext cx="1970424" cy="1970424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5697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9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17816FD-9AC0-4D9F-95CF-E65FBC4086FF}"/>
              </a:ext>
            </a:extLst>
          </p:cNvPr>
          <p:cNvGrpSpPr/>
          <p:nvPr/>
        </p:nvGrpSpPr>
        <p:grpSpPr>
          <a:xfrm>
            <a:off x="393070" y="893889"/>
            <a:ext cx="2180593" cy="828323"/>
            <a:chOff x="303480" y="629196"/>
            <a:chExt cx="1635445" cy="62124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6A553182-F3C1-4121-8FDA-73CEE8D72B23}"/>
                </a:ext>
              </a:extLst>
            </p:cNvPr>
            <p:cNvSpPr txBox="1"/>
            <p:nvPr/>
          </p:nvSpPr>
          <p:spPr>
            <a:xfrm>
              <a:off x="325278" y="629196"/>
              <a:ext cx="16136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3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24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31A601FE-6892-4EC6-ACDD-75D395FCC956}"/>
                </a:ext>
              </a:extLst>
            </p:cNvPr>
            <p:cNvSpPr txBox="1"/>
            <p:nvPr/>
          </p:nvSpPr>
          <p:spPr>
            <a:xfrm>
              <a:off x="303480" y="665663"/>
              <a:ext cx="16136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3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24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5FE461F-E49E-4C41-98B4-152CC73E746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9580" y="1879598"/>
            <a:ext cx="927752" cy="4889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600F577-F819-4602-BCEB-985221633540}"/>
              </a:ext>
            </a:extLst>
          </p:cNvPr>
          <p:cNvSpPr txBox="1"/>
          <p:nvPr/>
        </p:nvSpPr>
        <p:spPr>
          <a:xfrm>
            <a:off x="2082843" y="1850355"/>
            <a:ext cx="6337087" cy="58477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Kể tên các trò chơi mà em biết?</a:t>
            </a:r>
            <a:endParaRPr lang="en-US" sz="2000" b="1" dirty="0"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B5B728C-6E08-431C-95CB-497657ACF5B5}"/>
              </a:ext>
            </a:extLst>
          </p:cNvPr>
          <p:cNvSpPr txBox="1"/>
          <p:nvPr/>
        </p:nvSpPr>
        <p:spPr>
          <a:xfrm>
            <a:off x="1867333" y="607864"/>
            <a:ext cx="6907596" cy="94384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vi-VN" sz="5300" dirty="0">
                <a:solidFill>
                  <a:schemeClr val="accent2"/>
                </a:solidFill>
                <a:latin typeface="UTM Cookies" panose="02040603050506020204" pitchFamily="18" charset="0"/>
              </a:rPr>
              <a:t>NẶN ĐỒ CHƠI</a:t>
            </a:r>
            <a:endParaRPr lang="en-US" sz="53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C690D60-884D-4542-85ED-366E05DD43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521" y="2502402"/>
            <a:ext cx="8536479" cy="4033516"/>
          </a:xfrm>
          <a:prstGeom prst="roundRect">
            <a:avLst>
              <a:gd name="adj" fmla="val 22588"/>
            </a:avLst>
          </a:prstGeom>
        </p:spPr>
      </p:pic>
    </p:spTree>
    <p:extLst>
      <p:ext uri="{BB962C8B-B14F-4D97-AF65-F5344CB8AC3E}">
        <p14:creationId xmlns:p14="http://schemas.microsoft.com/office/powerpoint/2010/main" val="206249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68AC771-11AC-400E-96E2-B494D9CA0570}"/>
              </a:ext>
            </a:extLst>
          </p:cNvPr>
          <p:cNvGrpSpPr/>
          <p:nvPr/>
        </p:nvGrpSpPr>
        <p:grpSpPr>
          <a:xfrm>
            <a:off x="1525690" y="1854426"/>
            <a:ext cx="5874569" cy="4424361"/>
            <a:chOff x="1417547" y="1264224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CF86228A-6437-445F-B487-0BD01EAFD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72E96B82-CFE8-4E3D-9861-F35AD32A3F47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10906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59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59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47C20E4F-5598-4543-99AA-79D922EC798E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709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37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92AC510F-4E04-400B-8C1C-074ABFBB2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059" y="4358134"/>
            <a:ext cx="2084124" cy="208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6262D350-82FF-2540-BA1B-E0AE987998A2}"/>
              </a:ext>
            </a:extLst>
          </p:cNvPr>
          <p:cNvGrpSpPr/>
          <p:nvPr/>
        </p:nvGrpSpPr>
        <p:grpSpPr>
          <a:xfrm>
            <a:off x="393070" y="893889"/>
            <a:ext cx="2180593" cy="828323"/>
            <a:chOff x="303480" y="629196"/>
            <a:chExt cx="1635445" cy="62124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E6DCE6EC-048E-C64D-A46D-4A67AB7B78CB}"/>
                </a:ext>
              </a:extLst>
            </p:cNvPr>
            <p:cNvSpPr txBox="1"/>
            <p:nvPr/>
          </p:nvSpPr>
          <p:spPr>
            <a:xfrm>
              <a:off x="325278" y="629196"/>
              <a:ext cx="16136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3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24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F65F53B4-63CF-4143-B2AB-09515EDB16EA}"/>
                </a:ext>
              </a:extLst>
            </p:cNvPr>
            <p:cNvSpPr txBox="1"/>
            <p:nvPr/>
          </p:nvSpPr>
          <p:spPr>
            <a:xfrm>
              <a:off x="303480" y="665663"/>
              <a:ext cx="16136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3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24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F95EB09-DF59-7248-89F4-B56581F16CA0}"/>
              </a:ext>
            </a:extLst>
          </p:cNvPr>
          <p:cNvSpPr txBox="1"/>
          <p:nvPr/>
        </p:nvSpPr>
        <p:spPr>
          <a:xfrm>
            <a:off x="1867333" y="607864"/>
            <a:ext cx="6907596" cy="94384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vi-VN" sz="5300" dirty="0">
                <a:solidFill>
                  <a:schemeClr val="accent2"/>
                </a:solidFill>
                <a:latin typeface="UTM Cookies" panose="02040603050506020204" pitchFamily="18" charset="0"/>
              </a:rPr>
              <a:t>NẶN ĐỒ CHƠI</a:t>
            </a:r>
            <a:endParaRPr lang="en-US" sz="53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317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F3DD3406-2712-834B-AB0F-2A570271E8D5}"/>
              </a:ext>
            </a:extLst>
          </p:cNvPr>
          <p:cNvGrpSpPr/>
          <p:nvPr/>
        </p:nvGrpSpPr>
        <p:grpSpPr>
          <a:xfrm>
            <a:off x="96502" y="-67911"/>
            <a:ext cx="2113296" cy="830997"/>
            <a:chOff x="635794" y="318574"/>
            <a:chExt cx="1584972" cy="62324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1218101" y="318574"/>
              <a:ext cx="1002665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lnSpc>
                  <a:spcPct val="150000"/>
                </a:lnSpc>
                <a:buClr>
                  <a:srgbClr val="000000"/>
                </a:buClr>
                <a:defRPr/>
              </a:pPr>
              <a:r>
                <a:rPr lang="vi-VN" sz="3200" b="1" kern="0" dirty="0">
                  <a:solidFill>
                    <a:srgbClr val="17479D"/>
                  </a:solidFill>
                  <a:latin typeface="UTM Avo" panose="02040603050506020204" pitchFamily="18" charset="0"/>
                  <a:cs typeface="Arial"/>
                  <a:sym typeface="Arial"/>
                </a:rPr>
                <a:t>ĐỌC</a:t>
              </a:r>
              <a:endParaRPr lang="en-US" sz="3200" b="1" kern="0" dirty="0">
                <a:solidFill>
                  <a:srgbClr val="17479D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16650"/>
              <a:ext cx="582308" cy="52517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262761" y="1447800"/>
            <a:ext cx="3228031" cy="227754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59265" algn="just">
              <a:lnSpc>
                <a:spcPct val="125000"/>
              </a:lnSpc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Bên thềm gió mát,</a:t>
            </a:r>
          </a:p>
          <a:p>
            <a:pPr marL="59265" algn="just">
              <a:lnSpc>
                <a:spcPct val="125000"/>
              </a:lnSpc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Bé nặn đồ chơi.</a:t>
            </a:r>
          </a:p>
          <a:p>
            <a:pPr marL="59265" algn="just">
              <a:lnSpc>
                <a:spcPct val="125000"/>
              </a:lnSpc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Mèo nằm vẫy đuôi,</a:t>
            </a:r>
          </a:p>
          <a:p>
            <a:pPr marL="59265" algn="just">
              <a:lnSpc>
                <a:spcPct val="125000"/>
              </a:lnSpc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Tròn xoe đôi mắt</a:t>
            </a:r>
            <a:r>
              <a:rPr lang="vi-VN" sz="28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6BD7BCD-94CA-D343-AEAC-E9536830F3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" y="1530919"/>
            <a:ext cx="406360" cy="384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C029C62-412F-CD48-8690-F39AAE9A3BA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562" y="1520464"/>
            <a:ext cx="384000" cy="384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CB66960-C515-1A4E-A05C-85FF5AE876E2}"/>
              </a:ext>
            </a:extLst>
          </p:cNvPr>
          <p:cNvSpPr txBox="1"/>
          <p:nvPr/>
        </p:nvSpPr>
        <p:spPr>
          <a:xfrm>
            <a:off x="3258152" y="1469552"/>
            <a:ext cx="3163584" cy="227754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59265" algn="just">
              <a:lnSpc>
                <a:spcPct val="125000"/>
              </a:lnSpc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Đây là quả thị,</a:t>
            </a:r>
          </a:p>
          <a:p>
            <a:pPr marL="59265" algn="just">
              <a:lnSpc>
                <a:spcPct val="125000"/>
              </a:lnSpc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Đây là quả na,</a:t>
            </a:r>
          </a:p>
          <a:p>
            <a:pPr marL="59265" algn="just">
              <a:lnSpc>
                <a:spcPct val="125000"/>
              </a:lnSpc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Quả này phần mẹ,</a:t>
            </a:r>
          </a:p>
          <a:p>
            <a:pPr marL="59265" algn="just">
              <a:lnSpc>
                <a:spcPct val="125000"/>
              </a:lnSpc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Quả này phần cha.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10CE178-722D-1142-9A4F-E52B99EC2B8A}"/>
              </a:ext>
            </a:extLst>
          </p:cNvPr>
          <p:cNvSpPr txBox="1"/>
          <p:nvPr/>
        </p:nvSpPr>
        <p:spPr>
          <a:xfrm>
            <a:off x="6205199" y="1490916"/>
            <a:ext cx="3163584" cy="227754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59265" algn="just">
              <a:lnSpc>
                <a:spcPct val="125000"/>
              </a:lnSpc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Đây chiếc cối nhỏ</a:t>
            </a:r>
          </a:p>
          <a:p>
            <a:pPr marL="59265" algn="just">
              <a:lnSpc>
                <a:spcPct val="125000"/>
              </a:lnSpc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Bé nặn thật tròn,</a:t>
            </a:r>
          </a:p>
          <a:p>
            <a:pPr marL="59265" algn="just">
              <a:lnSpc>
                <a:spcPct val="125000"/>
              </a:lnSpc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Biếu bà đấy nhé,</a:t>
            </a:r>
          </a:p>
          <a:p>
            <a:pPr marL="59265" algn="just">
              <a:lnSpc>
                <a:spcPct val="125000"/>
              </a:lnSpc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Giã trầu thêm ngon.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E03E980-FBE9-8C45-902A-782C31DC3654}"/>
              </a:ext>
            </a:extLst>
          </p:cNvPr>
          <p:cNvSpPr txBox="1"/>
          <p:nvPr/>
        </p:nvSpPr>
        <p:spPr>
          <a:xfrm>
            <a:off x="968422" y="4077603"/>
            <a:ext cx="3637881" cy="227754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59265">
              <a:lnSpc>
                <a:spcPct val="125000"/>
              </a:lnSpc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Đây là thằng chuột Tặng riêng chú mèo,</a:t>
            </a:r>
          </a:p>
          <a:p>
            <a:pPr marL="59265" algn="just">
              <a:lnSpc>
                <a:spcPct val="125000"/>
              </a:lnSpc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Mèo ta thích chí</a:t>
            </a:r>
          </a:p>
          <a:p>
            <a:pPr marL="59265" algn="just">
              <a:lnSpc>
                <a:spcPct val="125000"/>
              </a:lnSpc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Vểnh râu “meo meo”!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637B90E-49BC-AC4E-9DCD-F29C315B1140}"/>
              </a:ext>
            </a:extLst>
          </p:cNvPr>
          <p:cNvSpPr txBox="1"/>
          <p:nvPr/>
        </p:nvSpPr>
        <p:spPr>
          <a:xfrm>
            <a:off x="4894217" y="4100863"/>
            <a:ext cx="3163584" cy="227754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59265" algn="just">
              <a:lnSpc>
                <a:spcPct val="125000"/>
              </a:lnSpc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Ngoài hiên đã nắng</a:t>
            </a:r>
          </a:p>
          <a:p>
            <a:pPr marL="59265" algn="just">
              <a:lnSpc>
                <a:spcPct val="125000"/>
              </a:lnSpc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Bé nặn xong rồi.</a:t>
            </a:r>
          </a:p>
          <a:p>
            <a:pPr marL="59265" algn="just">
              <a:lnSpc>
                <a:spcPct val="125000"/>
              </a:lnSpc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Đừng sờ vào đấy,</a:t>
            </a:r>
          </a:p>
          <a:p>
            <a:pPr marL="59265" algn="just">
              <a:lnSpc>
                <a:spcPct val="125000"/>
              </a:lnSpc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Bé còn đang phơi.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8B16AF7-2790-4946-8931-2761A6AC2E48}"/>
              </a:ext>
            </a:extLst>
          </p:cNvPr>
          <p:cNvSpPr/>
          <p:nvPr/>
        </p:nvSpPr>
        <p:spPr>
          <a:xfrm>
            <a:off x="6055211" y="6132036"/>
            <a:ext cx="2229450" cy="584771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marL="59265" algn="just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vi-VN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(Nguyễn Ngọc Kí)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A0AD77AB-937F-C14A-A000-8F36DC23F2CB}"/>
              </a:ext>
            </a:extLst>
          </p:cNvPr>
          <p:cNvGrpSpPr/>
          <p:nvPr/>
        </p:nvGrpSpPr>
        <p:grpSpPr>
          <a:xfrm>
            <a:off x="664164" y="4009981"/>
            <a:ext cx="417493" cy="779700"/>
            <a:chOff x="3423096" y="2855682"/>
            <a:chExt cx="344433" cy="64325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EA94EAE8-5160-C04D-9916-1E46ECBCB575}"/>
                </a:ext>
              </a:extLst>
            </p:cNvPr>
            <p:cNvSpPr/>
            <p:nvPr/>
          </p:nvSpPr>
          <p:spPr>
            <a:xfrm>
              <a:off x="3445636" y="3057837"/>
              <a:ext cx="321893" cy="321893"/>
            </a:xfrm>
            <a:prstGeom prst="ellipse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x-none" sz="4800" i="1" kern="0" dirty="0">
                <a:solidFill>
                  <a:srgbClr val="FFFFFF"/>
                </a:solidFill>
                <a:latin typeface="UTM Charlotte" panose="02040603050506020204" pitchFamily="18" charset="0"/>
                <a:sym typeface="Arial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241DD05F-53F1-7044-87A3-08799544343E}"/>
                </a:ext>
              </a:extLst>
            </p:cNvPr>
            <p:cNvSpPr/>
            <p:nvPr/>
          </p:nvSpPr>
          <p:spPr>
            <a:xfrm rot="21163024">
              <a:off x="3423096" y="2855682"/>
              <a:ext cx="289686" cy="6432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x-none" sz="4300" b="1" i="1" kern="0" dirty="0">
                  <a:solidFill>
                    <a:srgbClr val="FFFFFF"/>
                  </a:solidFill>
                  <a:latin typeface="UTM Charlotte" panose="02040603050506020204" pitchFamily="18" charset="0"/>
                  <a:cs typeface="Arial"/>
                  <a:sym typeface="Arial"/>
                </a:rPr>
                <a:t>4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A442AE4B-CA33-EA4D-ABBC-67FD94E573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546" y="1558268"/>
            <a:ext cx="384000" cy="38400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4262D25B-DA6B-3F4F-B808-F9D8DC505A4F}"/>
              </a:ext>
            </a:extLst>
          </p:cNvPr>
          <p:cNvGrpSpPr/>
          <p:nvPr/>
        </p:nvGrpSpPr>
        <p:grpSpPr>
          <a:xfrm>
            <a:off x="4572052" y="3978630"/>
            <a:ext cx="417501" cy="779700"/>
            <a:chOff x="3423094" y="2845312"/>
            <a:chExt cx="344435" cy="643252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AE771BA0-6EFC-2C48-9ECD-0BADCAD1958C}"/>
                </a:ext>
              </a:extLst>
            </p:cNvPr>
            <p:cNvSpPr/>
            <p:nvPr/>
          </p:nvSpPr>
          <p:spPr>
            <a:xfrm>
              <a:off x="3445636" y="3057837"/>
              <a:ext cx="321893" cy="321893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 defTabSz="1219170">
                <a:buClr>
                  <a:srgbClr val="000000"/>
                </a:buClr>
                <a:defRPr/>
              </a:pPr>
              <a:endParaRPr lang="x-none" sz="4800" i="1" kern="0" dirty="0">
                <a:solidFill>
                  <a:srgbClr val="FFFFFF"/>
                </a:solidFill>
                <a:latin typeface="UTM Charlotte" panose="02040603050506020204" pitchFamily="18" charset="0"/>
                <a:sym typeface="Arial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CE4A9397-8204-AD4A-AB34-35D5C3E0A506}"/>
                </a:ext>
              </a:extLst>
            </p:cNvPr>
            <p:cNvSpPr/>
            <p:nvPr/>
          </p:nvSpPr>
          <p:spPr>
            <a:xfrm rot="21163024">
              <a:off x="3423094" y="2845312"/>
              <a:ext cx="289687" cy="6432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170">
                <a:buClr>
                  <a:srgbClr val="000000"/>
                </a:buClr>
                <a:defRPr/>
              </a:pPr>
              <a:r>
                <a:rPr lang="x-none" sz="4300" b="1" i="1" kern="0" dirty="0">
                  <a:solidFill>
                    <a:srgbClr val="FFFFFF"/>
                  </a:solidFill>
                  <a:latin typeface="UTM Charlotte" panose="02040603050506020204" pitchFamily="18" charset="0"/>
                  <a:cs typeface="Arial"/>
                  <a:sym typeface="Arial"/>
                </a:rPr>
                <a:t>5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22725D7-BD52-BB4A-B75E-54493D85EC5E}"/>
              </a:ext>
            </a:extLst>
          </p:cNvPr>
          <p:cNvSpPr txBox="1"/>
          <p:nvPr/>
        </p:nvSpPr>
        <p:spPr>
          <a:xfrm>
            <a:off x="961495" y="378326"/>
            <a:ext cx="7154436" cy="104643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vi-VN" sz="4000" b="1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Nặn đồ chơi</a:t>
            </a:r>
            <a:endParaRPr lang="en-US" sz="4000" b="1" kern="0" dirty="0">
              <a:solidFill>
                <a:srgbClr val="FFAB40">
                  <a:lumMod val="50000"/>
                </a:srgb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158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B94E43F-540C-AF4C-8685-F73EFAE10304}"/>
              </a:ext>
            </a:extLst>
          </p:cNvPr>
          <p:cNvSpPr txBox="1"/>
          <p:nvPr/>
        </p:nvSpPr>
        <p:spPr>
          <a:xfrm>
            <a:off x="2209800" y="2088651"/>
            <a:ext cx="5763468" cy="31287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59265" algn="just">
              <a:lnSpc>
                <a:spcPct val="125000"/>
              </a:lnSpc>
            </a:pPr>
            <a:r>
              <a:rPr lang="vi-VN" sz="4000" b="1" dirty="0">
                <a:latin typeface="UTM Avo" panose="02040603050506020204" pitchFamily="18" charset="0"/>
              </a:rPr>
              <a:t>Đây là quả thị,</a:t>
            </a:r>
          </a:p>
          <a:p>
            <a:pPr marL="59265" algn="just">
              <a:lnSpc>
                <a:spcPct val="125000"/>
              </a:lnSpc>
            </a:pPr>
            <a:r>
              <a:rPr lang="vi-VN" sz="4000" b="1" dirty="0">
                <a:latin typeface="UTM Avo" panose="02040603050506020204" pitchFamily="18" charset="0"/>
              </a:rPr>
              <a:t>Đây là quả na,</a:t>
            </a:r>
          </a:p>
          <a:p>
            <a:pPr marL="59265" algn="just">
              <a:lnSpc>
                <a:spcPct val="125000"/>
              </a:lnSpc>
            </a:pPr>
            <a:r>
              <a:rPr lang="vi-VN" sz="4000" b="1" dirty="0">
                <a:latin typeface="UTM Avo" panose="02040603050506020204" pitchFamily="18" charset="0"/>
              </a:rPr>
              <a:t>Quả này phần mẹ,</a:t>
            </a:r>
          </a:p>
          <a:p>
            <a:pPr marL="59265" algn="just">
              <a:lnSpc>
                <a:spcPct val="125000"/>
              </a:lnSpc>
            </a:pPr>
            <a:r>
              <a:rPr lang="vi-VN" sz="4000" b="1" dirty="0">
                <a:latin typeface="UTM Avo" panose="02040603050506020204" pitchFamily="18" charset="0"/>
              </a:rPr>
              <a:t>Quả này phần cha</a:t>
            </a:r>
            <a:r>
              <a:rPr lang="vi-VN" sz="32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07B3502-F58A-46C0-88F8-3DE26F98CD3F}"/>
              </a:ext>
            </a:extLst>
          </p:cNvPr>
          <p:cNvSpPr txBox="1"/>
          <p:nvPr/>
        </p:nvSpPr>
        <p:spPr>
          <a:xfrm>
            <a:off x="928812" y="76200"/>
            <a:ext cx="1509588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32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152400" y="116259"/>
            <a:ext cx="776411" cy="7002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609600" y="816488"/>
            <a:ext cx="7154436" cy="104643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Ngắt nghỉ đoạn thơ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DB68DD48-9047-4C0E-873F-F9EFE47EFA41}"/>
              </a:ext>
            </a:extLst>
          </p:cNvPr>
          <p:cNvCxnSpPr/>
          <p:nvPr/>
        </p:nvCxnSpPr>
        <p:spPr>
          <a:xfrm flipH="1">
            <a:off x="6374026" y="3653020"/>
            <a:ext cx="124100" cy="6277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19BA808F-D37E-46DF-8F52-B75EBB68AA23}"/>
              </a:ext>
            </a:extLst>
          </p:cNvPr>
          <p:cNvCxnSpPr/>
          <p:nvPr/>
        </p:nvCxnSpPr>
        <p:spPr>
          <a:xfrm flipH="1">
            <a:off x="5568052" y="2224472"/>
            <a:ext cx="150160" cy="6277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6CF37309-39F0-49A7-9D9E-CF356E402A8D}"/>
              </a:ext>
            </a:extLst>
          </p:cNvPr>
          <p:cNvCxnSpPr/>
          <p:nvPr/>
        </p:nvCxnSpPr>
        <p:spPr>
          <a:xfrm flipH="1">
            <a:off x="5572582" y="3026460"/>
            <a:ext cx="165176" cy="5706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CDDF18D8-CC36-9A4B-976E-C5985B375E21}"/>
              </a:ext>
            </a:extLst>
          </p:cNvPr>
          <p:cNvGrpSpPr/>
          <p:nvPr/>
        </p:nvGrpSpPr>
        <p:grpSpPr>
          <a:xfrm>
            <a:off x="6498126" y="4371263"/>
            <a:ext cx="306943" cy="627751"/>
            <a:chOff x="4944388" y="3399410"/>
            <a:chExt cx="230207" cy="470813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E87A9F03-DBB8-F04B-8867-7ADB7647897A}"/>
                </a:ext>
              </a:extLst>
            </p:cNvPr>
            <p:cNvCxnSpPr/>
            <p:nvPr/>
          </p:nvCxnSpPr>
          <p:spPr>
            <a:xfrm flipH="1">
              <a:off x="4993219" y="3399410"/>
              <a:ext cx="181376" cy="47081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B7409A1B-2EE3-1F41-B2A3-49393F00D0C2}"/>
                </a:ext>
              </a:extLst>
            </p:cNvPr>
            <p:cNvCxnSpPr/>
            <p:nvPr/>
          </p:nvCxnSpPr>
          <p:spPr>
            <a:xfrm flipH="1">
              <a:off x="4944388" y="3399410"/>
              <a:ext cx="181376" cy="47081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4816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07B3502-F58A-46C0-88F8-3DE26F98CD3F}"/>
              </a:ext>
            </a:extLst>
          </p:cNvPr>
          <p:cNvSpPr txBox="1"/>
          <p:nvPr/>
        </p:nvSpPr>
        <p:spPr>
          <a:xfrm>
            <a:off x="1005012" y="0"/>
            <a:ext cx="1511834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32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28600" y="40059"/>
            <a:ext cx="776411" cy="7002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401237" y="528795"/>
            <a:ext cx="7154436" cy="104643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A05FE84-F3FF-423B-ADA4-6F77209D652D}"/>
              </a:ext>
            </a:extLst>
          </p:cNvPr>
          <p:cNvSpPr/>
          <p:nvPr/>
        </p:nvSpPr>
        <p:spPr>
          <a:xfrm>
            <a:off x="604246" y="1689293"/>
            <a:ext cx="7460620" cy="95410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latin typeface="UTM Avo" panose="02040603050506020204" pitchFamily="18" charset="0"/>
              </a:rPr>
              <a:t> cối giã trầu </a:t>
            </a:r>
            <a:endParaRPr lang="vi-VN" sz="3600" b="1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2C8AD751-7B5F-4219-A003-AE328012CD5C}"/>
              </a:ext>
            </a:extLst>
          </p:cNvPr>
          <p:cNvSpPr/>
          <p:nvPr/>
        </p:nvSpPr>
        <p:spPr>
          <a:xfrm>
            <a:off x="304800" y="2076579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BCDD889-B037-48BC-924C-9A4CE9368C89}"/>
              </a:ext>
            </a:extLst>
          </p:cNvPr>
          <p:cNvSpPr txBox="1"/>
          <p:nvPr/>
        </p:nvSpPr>
        <p:spPr>
          <a:xfrm>
            <a:off x="2816100" y="1826467"/>
            <a:ext cx="6480299" cy="213564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lvl="0">
              <a:lnSpc>
                <a:spcPct val="125000"/>
              </a:lnSpc>
            </a:pPr>
            <a:r>
              <a:rPr lang="vi-VN" sz="36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đồ để giã trầu, </a:t>
            </a:r>
            <a:r>
              <a:rPr lang="vi-VN" sz="36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thường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vi-VN" sz="36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làm bằng đồng.</a:t>
            </a:r>
            <a:endParaRPr lang="vi-VN" sz="3600" dirty="0">
              <a:solidFill>
                <a:srgbClr val="FC7D77">
                  <a:lumMod val="50000"/>
                </a:srgbClr>
              </a:solidFill>
              <a:latin typeface="UTM Avo" panose="02040603050506020204" pitchFamily="18" charset="0"/>
            </a:endParaRPr>
          </a:p>
          <a:p>
            <a:pPr>
              <a:lnSpc>
                <a:spcPct val="125000"/>
              </a:lnSpc>
            </a:pPr>
            <a:r>
              <a:rPr lang="vi-VN" sz="36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2050" name="Picture 2" descr="Những cổ vật của nền văn hóa Trầu cau - VietNamNet">
            <a:extLst>
              <a:ext uri="{FF2B5EF4-FFF2-40B4-BE49-F238E27FC236}">
                <a16:creationId xmlns:a16="http://schemas.microsoft.com/office/drawing/2014/main" xmlns="" id="{916A9D6B-28D3-4D4F-8276-F9AD83900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051" y="2947576"/>
            <a:ext cx="2896611" cy="391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ối giã trầu bằng đồng vàng cao 5cm – Đồ Đồng Dung Quang Hà">
            <a:extLst>
              <a:ext uri="{FF2B5EF4-FFF2-40B4-BE49-F238E27FC236}">
                <a16:creationId xmlns:a16="http://schemas.microsoft.com/office/drawing/2014/main" xmlns="" id="{5A5C47B9-470E-3F45-9A35-7D6C50D91A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906" b="91992" l="22227" r="75625">
                        <a14:foregroundMark x1="24805" y1="88516" x2="24805" y2="88516"/>
                        <a14:foregroundMark x1="60000" y1="89258" x2="60195" y2="90547"/>
                        <a14:foregroundMark x1="22227" y1="85391" x2="22227" y2="85391"/>
                        <a14:foregroundMark x1="65742" y1="91289" x2="65742" y2="91289"/>
                        <a14:foregroundMark x1="67422" y1="91289" x2="64063" y2="90547"/>
                        <a14:foregroundMark x1="65000" y1="90742" x2="66680" y2="90938"/>
                        <a14:foregroundMark x1="56836" y1="90938" x2="49648" y2="91836"/>
                        <a14:foregroundMark x1="54063" y1="90547" x2="51680" y2="91094"/>
                        <a14:foregroundMark x1="26094" y1="91680" x2="27422" y2="92031"/>
                        <a14:foregroundMark x1="51680" y1="27031" x2="52578" y2="23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92" t="19748" r="17777" b="6110"/>
          <a:stretch/>
        </p:blipFill>
        <p:spPr bwMode="auto">
          <a:xfrm>
            <a:off x="1823625" y="3429001"/>
            <a:ext cx="2405475" cy="275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8BDC091-C5E2-C84F-8998-A97D05A6A3E5}"/>
              </a:ext>
            </a:extLst>
          </p:cNvPr>
          <p:cNvSpPr/>
          <p:nvPr/>
        </p:nvSpPr>
        <p:spPr>
          <a:xfrm>
            <a:off x="682656" y="3123983"/>
            <a:ext cx="7460620" cy="95410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latin typeface="UTM Avo" panose="02040603050506020204" pitchFamily="18" charset="0"/>
              </a:rPr>
              <a:t>thích chí</a:t>
            </a:r>
            <a:endParaRPr lang="vi-VN" sz="3600" b="1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0B2A58C3-E35D-5343-B1B6-882036A80030}"/>
              </a:ext>
            </a:extLst>
          </p:cNvPr>
          <p:cNvSpPr/>
          <p:nvPr/>
        </p:nvSpPr>
        <p:spPr>
          <a:xfrm>
            <a:off x="304917" y="3515769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ABAE40B-C46A-B84C-89AA-8684C99BC0F9}"/>
              </a:ext>
            </a:extLst>
          </p:cNvPr>
          <p:cNvSpPr txBox="1"/>
          <p:nvPr/>
        </p:nvSpPr>
        <p:spPr>
          <a:xfrm>
            <a:off x="2251364" y="3274555"/>
            <a:ext cx="6740235" cy="213564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lvl="0">
              <a:lnSpc>
                <a:spcPct val="125000"/>
              </a:lnSpc>
            </a:pPr>
            <a:r>
              <a:rPr lang="vi-VN" sz="36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tỏ ra bằng lòng, vui </a:t>
            </a:r>
            <a:r>
              <a:rPr lang="vi-VN" sz="36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thích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vi-VN" sz="36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vì đúng ý muốn.</a:t>
            </a:r>
            <a:endParaRPr lang="vi-VN" sz="3600" dirty="0">
              <a:solidFill>
                <a:srgbClr val="FC7D77">
                  <a:lumMod val="50000"/>
                </a:srgbClr>
              </a:solidFill>
              <a:latin typeface="UTM Avo" panose="02040603050506020204" pitchFamily="18" charset="0"/>
            </a:endParaRPr>
          </a:p>
          <a:p>
            <a:pPr>
              <a:lnSpc>
                <a:spcPct val="125000"/>
              </a:lnSpc>
            </a:pPr>
            <a:r>
              <a:rPr lang="vi-VN" sz="36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2056" name="Picture 8" descr="25 Gifs ideas | excited gif, cool gifs, happy gif">
            <a:extLst>
              <a:ext uri="{FF2B5EF4-FFF2-40B4-BE49-F238E27FC236}">
                <a16:creationId xmlns:a16="http://schemas.microsoft.com/office/drawing/2014/main" xmlns="" id="{785DF34E-70E4-6649-A77D-4ADE93266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021" y="4211545"/>
            <a:ext cx="3507360" cy="197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66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15" grpId="0"/>
      <p:bldP spid="16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C238813-6EDC-49C5-8D5C-B80523462C08}"/>
              </a:ext>
            </a:extLst>
          </p:cNvPr>
          <p:cNvSpPr txBox="1"/>
          <p:nvPr/>
        </p:nvSpPr>
        <p:spPr>
          <a:xfrm>
            <a:off x="1752600" y="403732"/>
            <a:ext cx="6026836" cy="86177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vi-VN" sz="4800" dirty="0">
                <a:solidFill>
                  <a:schemeClr val="accent2"/>
                </a:solidFill>
                <a:latin typeface="UTM Cookies" panose="02040603050506020204" pitchFamily="18" charset="0"/>
              </a:rPr>
              <a:t>TRẢ LỜI CÂU HỎI</a:t>
            </a:r>
            <a:endParaRPr lang="en-US" sz="48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A3FBAD9-477D-504B-9541-6C2CF8167662}"/>
              </a:ext>
            </a:extLst>
          </p:cNvPr>
          <p:cNvSpPr txBox="1"/>
          <p:nvPr/>
        </p:nvSpPr>
        <p:spPr>
          <a:xfrm>
            <a:off x="263533" y="4592850"/>
            <a:ext cx="8159768" cy="75065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vi-VN" sz="3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3600" dirty="0">
                <a:latin typeface="UTM Avo" panose="02040603050506020204" pitchFamily="18" charset="0"/>
              </a:rPr>
              <a:t>Bé nặn đồ chơi để tặng cho những ai?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A4BE7FF-01EA-094B-AE90-B92ADE2D395D}"/>
              </a:ext>
            </a:extLst>
          </p:cNvPr>
          <p:cNvSpPr txBox="1"/>
          <p:nvPr/>
        </p:nvSpPr>
        <p:spPr>
          <a:xfrm>
            <a:off x="285712" y="5343501"/>
            <a:ext cx="8629687" cy="144314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vi-VN" sz="3600" b="1" dirty="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Bé nặn đồ chơi để tặng mẹ, tặng cha, tặng bà, tặng chú mèo.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D09B656-7B14-944D-905E-3D6517554C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9362"/>
          <a:stretch/>
        </p:blipFill>
        <p:spPr>
          <a:xfrm>
            <a:off x="263533" y="152400"/>
            <a:ext cx="1374783" cy="1364440"/>
          </a:xfrm>
          <a:prstGeom prst="ellipse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E55563A-2CD3-4146-BD63-61F5FE7DB3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9000"/>
                    </a14:imgEffect>
                    <a14:imgEffect>
                      <a14:brightnessContrast brigh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00" y="2246574"/>
            <a:ext cx="8839200" cy="1992988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C8987372-FE0D-A34E-85FA-4A345AAA7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74316"/>
            <a:ext cx="530493" cy="53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ED924942-9892-6847-BD2C-F8B5D5008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021" y="3988866"/>
            <a:ext cx="530493" cy="53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147C66EF-8757-7745-A85A-2F8C4E4F3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907" y="4070606"/>
            <a:ext cx="530493" cy="53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xmlns="" id="{60FA492F-6DDD-C746-AE81-B015AC963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435" y="4081456"/>
            <a:ext cx="530493" cy="53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600F577-F819-4602-BCEB-985221633540}"/>
              </a:ext>
            </a:extLst>
          </p:cNvPr>
          <p:cNvSpPr txBox="1"/>
          <p:nvPr/>
        </p:nvSpPr>
        <p:spPr>
          <a:xfrm>
            <a:off x="216217" y="1516840"/>
            <a:ext cx="8159768" cy="168552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vi-VN" sz="3600" dirty="0">
                <a:latin typeface="UTM Avo" panose="02040603050506020204" pitchFamily="18" charset="0"/>
              </a:rPr>
              <a:t>Kể tên những đồ chơi bé đã nặn.</a:t>
            </a:r>
          </a:p>
          <a:p>
            <a:pPr algn="just">
              <a:lnSpc>
                <a:spcPct val="150000"/>
              </a:lnSpc>
            </a:pPr>
            <a:endParaRPr lang="vi-VN" sz="36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49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1196E3B-EFCC-A54A-A28B-44926BAC7CD6}"/>
              </a:ext>
            </a:extLst>
          </p:cNvPr>
          <p:cNvSpPr txBox="1"/>
          <p:nvPr/>
        </p:nvSpPr>
        <p:spPr>
          <a:xfrm>
            <a:off x="152400" y="146424"/>
            <a:ext cx="8839200" cy="150810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25000"/>
              </a:lnSpc>
            </a:pPr>
            <a:r>
              <a:rPr lang="vi-VN" sz="3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vi-VN" sz="3600" dirty="0">
                <a:latin typeface="UTM Avo" panose="02040603050506020204" pitchFamily="18" charset="0"/>
              </a:rPr>
              <a:t>Việc bé nặn đồ chơi tặng mọi người thể hiện điều gì?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B5EAFC5-F972-5546-A75B-F522157F1C90}"/>
              </a:ext>
            </a:extLst>
          </p:cNvPr>
          <p:cNvSpPr txBox="1"/>
          <p:nvPr/>
        </p:nvSpPr>
        <p:spPr>
          <a:xfrm>
            <a:off x="152400" y="1524000"/>
            <a:ext cx="8839200" cy="144314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vi-VN" sz="3600" b="1" dirty="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Thể hiện tình cảm yêu thương, quan tâm đến người thân trong gia đình của bé.</a:t>
            </a:r>
            <a:endParaRPr lang="vi-VN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2FEFC25-634E-7F4A-9573-D823ABEB2652}"/>
              </a:ext>
            </a:extLst>
          </p:cNvPr>
          <p:cNvSpPr txBox="1"/>
          <p:nvPr/>
        </p:nvSpPr>
        <p:spPr>
          <a:xfrm>
            <a:off x="152400" y="3056346"/>
            <a:ext cx="8991600" cy="8156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vi-VN" sz="3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4. </a:t>
            </a:r>
            <a:r>
              <a:rPr lang="vi-VN" sz="3600" dirty="0">
                <a:latin typeface="UTM Avo" panose="02040603050506020204" pitchFamily="18" charset="0"/>
              </a:rPr>
              <a:t>Em thích nặn đồ chơi gì? Để tặng cho ai?</a:t>
            </a:r>
          </a:p>
        </p:txBody>
      </p:sp>
      <p:pic>
        <p:nvPicPr>
          <p:cNvPr id="5122" name="Picture 2" descr="Những lưu ý khi cho trẻ chơi trò chơi đất nặn">
            <a:extLst>
              <a:ext uri="{FF2B5EF4-FFF2-40B4-BE49-F238E27FC236}">
                <a16:creationId xmlns:a16="http://schemas.microsoft.com/office/drawing/2014/main" xmlns="" id="{DB78281C-6748-3644-8BFC-B67FDD1EA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999" y="4253097"/>
            <a:ext cx="3786249" cy="208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11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A1072C0-7CDA-3B41-9683-C01B2BFCAA3D}"/>
              </a:ext>
            </a:extLst>
          </p:cNvPr>
          <p:cNvSpPr txBox="1"/>
          <p:nvPr/>
        </p:nvSpPr>
        <p:spPr>
          <a:xfrm>
            <a:off x="20782" y="938689"/>
            <a:ext cx="8894618" cy="150810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vi-VN" sz="3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vi-VN" sz="3600" dirty="0">
                <a:latin typeface="UTM Avo" panose="02040603050506020204" pitchFamily="18" charset="0"/>
              </a:rPr>
              <a:t>Tìm từ ngữ cho biết chú mèo rất vui vì được bé tặng quà.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9BA426D-B5A3-E442-8C77-E8728BFC6BB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brightnessContrast contrast="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39304"/>
            <a:ext cx="866623" cy="7993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20DAA4B-708D-44B7-90F2-7934B08BEBDD}"/>
              </a:ext>
            </a:extLst>
          </p:cNvPr>
          <p:cNvSpPr txBox="1"/>
          <p:nvPr/>
        </p:nvSpPr>
        <p:spPr>
          <a:xfrm>
            <a:off x="887404" y="200444"/>
            <a:ext cx="2992691" cy="75065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vi-VN" sz="3600" b="1" dirty="0">
                <a:solidFill>
                  <a:srgbClr val="17479D"/>
                </a:solidFill>
                <a:latin typeface="UTM Avo" panose="02040603050506020204" pitchFamily="18" charset="0"/>
              </a:rPr>
              <a:t> LUYỆN TẬP</a:t>
            </a:r>
            <a:endParaRPr lang="en-US" sz="36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55B0BEB-2CEA-4DEB-A3FC-80A1DD339C62}"/>
              </a:ext>
            </a:extLst>
          </p:cNvPr>
          <p:cNvSpPr txBox="1"/>
          <p:nvPr/>
        </p:nvSpPr>
        <p:spPr>
          <a:xfrm>
            <a:off x="166255" y="3148897"/>
            <a:ext cx="8749145" cy="8156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vi-VN" sz="3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3600" dirty="0">
                <a:latin typeface="UTM Avo" panose="02040603050506020204" pitchFamily="18" charset="0"/>
              </a:rPr>
              <a:t>Tìm thêm từ ngữ chỉ cảm xúc vui mừng.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815FA84-C414-E448-AC91-56BD3D38C77F}"/>
              </a:ext>
            </a:extLst>
          </p:cNvPr>
          <p:cNvSpPr txBox="1"/>
          <p:nvPr/>
        </p:nvSpPr>
        <p:spPr>
          <a:xfrm>
            <a:off x="152400" y="2445885"/>
            <a:ext cx="7688440" cy="8156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36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Mèo </a:t>
            </a:r>
            <a:r>
              <a:rPr lang="vi-VN" sz="3600" dirty="0">
                <a:latin typeface="UTM Avo" panose="02040603050506020204" pitchFamily="18" charset="0"/>
                <a:sym typeface="Wingdings" panose="05000000000000000000" pitchFamily="2" charset="2"/>
              </a:rPr>
              <a:t>ta</a:t>
            </a:r>
            <a:r>
              <a:rPr lang="vi-VN" sz="3600" dirty="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 </a:t>
            </a:r>
            <a:r>
              <a:rPr lang="vi-VN" sz="3600" u="sng" dirty="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thích chí.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5EF8D5C-A66B-D04F-B886-50B6E066C61D}"/>
              </a:ext>
            </a:extLst>
          </p:cNvPr>
          <p:cNvSpPr txBox="1"/>
          <p:nvPr/>
        </p:nvSpPr>
        <p:spPr>
          <a:xfrm>
            <a:off x="216053" y="5651735"/>
            <a:ext cx="2527147" cy="75065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vi-VN" sz="3600" dirty="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VD: vui vẻ, </a:t>
            </a:r>
            <a:endParaRPr lang="vi-VN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CB7A0A9-F8A1-6B43-846D-46914C695EA2}"/>
              </a:ext>
            </a:extLst>
          </p:cNvPr>
          <p:cNvSpPr txBox="1"/>
          <p:nvPr/>
        </p:nvSpPr>
        <p:spPr>
          <a:xfrm>
            <a:off x="2518548" y="5651735"/>
            <a:ext cx="1949543" cy="75065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vi-VN" sz="3600" dirty="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mừng rỡ,</a:t>
            </a:r>
            <a:endParaRPr lang="vi-VN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9330FB0-E838-174F-AC2D-6F2F5644051A}"/>
              </a:ext>
            </a:extLst>
          </p:cNvPr>
          <p:cNvSpPr txBox="1"/>
          <p:nvPr/>
        </p:nvSpPr>
        <p:spPr>
          <a:xfrm>
            <a:off x="4348429" y="5669766"/>
            <a:ext cx="1949543" cy="75065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vi-VN" sz="3600" dirty="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hớn hở,</a:t>
            </a:r>
            <a:endParaRPr lang="vi-VN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BDE3373-9D84-5248-9CE1-5104215FF06E}"/>
              </a:ext>
            </a:extLst>
          </p:cNvPr>
          <p:cNvSpPr txBox="1"/>
          <p:nvPr/>
        </p:nvSpPr>
        <p:spPr>
          <a:xfrm>
            <a:off x="5872832" y="5651734"/>
            <a:ext cx="2917873" cy="75065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vi-VN" sz="3600" dirty="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phấn khởi, …</a:t>
            </a:r>
            <a:endParaRPr lang="vi-VN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7170" name="Picture 2" descr="Excited Girl Happy GIF - ExcitedGirl Happy Yay - Discover &amp;amp; Share GIFs | Happy  gif, Cute little drawings, Cute love gif">
            <a:extLst>
              <a:ext uri="{FF2B5EF4-FFF2-40B4-BE49-F238E27FC236}">
                <a16:creationId xmlns:a16="http://schemas.microsoft.com/office/drawing/2014/main" xmlns="" id="{A090ED4E-9837-B248-8726-23D22C6B8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252" y="3870471"/>
            <a:ext cx="3499497" cy="172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00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build="p"/>
      <p:bldP spid="7" grpId="0"/>
      <p:bldP spid="12" grpId="0"/>
      <p:bldP spid="13" grpId="0"/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599</Words>
  <Application>Microsoft Office PowerPoint</Application>
  <PresentationFormat>On-screen Show (4:3)</PresentationFormat>
  <Paragraphs>97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10</cp:revision>
  <dcterms:created xsi:type="dcterms:W3CDTF">2022-11-27T02:44:29Z</dcterms:created>
  <dcterms:modified xsi:type="dcterms:W3CDTF">2022-11-30T23:10:37Z</dcterms:modified>
</cp:coreProperties>
</file>