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7" r:id="rId2"/>
  </p:sldMasterIdLst>
  <p:notesMasterIdLst>
    <p:notesMasterId r:id="rId29"/>
  </p:notesMasterIdLst>
  <p:sldIdLst>
    <p:sldId id="322" r:id="rId3"/>
    <p:sldId id="320" r:id="rId4"/>
    <p:sldId id="348" r:id="rId5"/>
    <p:sldId id="326" r:id="rId6"/>
    <p:sldId id="355" r:id="rId7"/>
    <p:sldId id="356" r:id="rId8"/>
    <p:sldId id="325" r:id="rId9"/>
    <p:sldId id="327" r:id="rId10"/>
    <p:sldId id="328" r:id="rId11"/>
    <p:sldId id="357" r:id="rId12"/>
    <p:sldId id="358" r:id="rId13"/>
    <p:sldId id="330" r:id="rId14"/>
    <p:sldId id="331" r:id="rId15"/>
    <p:sldId id="352" r:id="rId16"/>
    <p:sldId id="336" r:id="rId17"/>
    <p:sldId id="333" r:id="rId18"/>
    <p:sldId id="334" r:id="rId19"/>
    <p:sldId id="335" r:id="rId20"/>
    <p:sldId id="341" r:id="rId21"/>
    <p:sldId id="342" r:id="rId22"/>
    <p:sldId id="359" r:id="rId23"/>
    <p:sldId id="360" r:id="rId24"/>
    <p:sldId id="361" r:id="rId25"/>
    <p:sldId id="362" r:id="rId26"/>
    <p:sldId id="363" r:id="rId27"/>
    <p:sldId id="344" r:id="rId28"/>
  </p:sldIdLst>
  <p:sldSz cx="6858000" cy="5143500"/>
  <p:notesSz cx="6858000" cy="9144000"/>
  <p:embeddedFontLst>
    <p:embeddedFont>
      <p:font typeface="HP001 4 hàng" panose="020B0604020202020204" charset="0"/>
      <p:regular r:id="rId30"/>
      <p:bold r:id="rId31"/>
    </p:embeddedFont>
    <p:embeddedFont>
      <p:font typeface="Kalam" panose="020B0604020202020204" charset="0"/>
      <p:regular r:id="rId32"/>
      <p:bold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B98"/>
    <a:srgbClr val="F3F1CA"/>
    <a:srgbClr val="B7D574"/>
    <a:srgbClr val="BCF246"/>
    <a:srgbClr val="FBE74D"/>
    <a:srgbClr val="3C9FD4"/>
    <a:srgbClr val="3085B6"/>
    <a:srgbClr val="2F83B4"/>
    <a:srgbClr val="EB54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4615"/>
  </p:normalViewPr>
  <p:slideViewPr>
    <p:cSldViewPr snapToGrid="0">
      <p:cViewPr varScale="1">
        <p:scale>
          <a:sx n="108" d="100"/>
          <a:sy n="108" d="100"/>
        </p:scale>
        <p:origin x="83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4631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5291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191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68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2276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91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9158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95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30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9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15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2" y="103693"/>
            <a:ext cx="6734909" cy="494907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01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32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D1BD50-8395-0245-890E-E6724D376FDC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6519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11" Type="http://schemas.microsoft.com/office/2007/relationships/hdphoto" Target="../media/hdphoto12.wdp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2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microsoft.com/office/2007/relationships/hdphoto" Target="../media/hdphoto15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12" Type="http://schemas.microsoft.com/office/2007/relationships/hdphoto" Target="../media/hdphoto19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microsoft.com/office/2007/relationships/hdphoto" Target="../media/hdphoto16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18.wdp"/><Relationship Id="rId4" Type="http://schemas.microsoft.com/office/2007/relationships/hdphoto" Target="../media/hdphoto13.wdp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microsoft.com/office/2007/relationships/hdphoto" Target="../media/hdphoto21.wdp"/><Relationship Id="rId5" Type="http://schemas.openxmlformats.org/officeDocument/2006/relationships/image" Target="../media/image33.png"/><Relationship Id="rId10" Type="http://schemas.microsoft.com/office/2007/relationships/hdphoto" Target="../media/hdphoto19.wdp"/><Relationship Id="rId4" Type="http://schemas.microsoft.com/office/2007/relationships/hdphoto" Target="../media/hdphoto20.wdp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microsoft.com/office/2007/relationships/hdphoto" Target="../media/hdphoto21.wdp"/><Relationship Id="rId5" Type="http://schemas.openxmlformats.org/officeDocument/2006/relationships/image" Target="../media/image33.png"/><Relationship Id="rId10" Type="http://schemas.microsoft.com/office/2007/relationships/hdphoto" Target="../media/hdphoto19.wdp"/><Relationship Id="rId4" Type="http://schemas.microsoft.com/office/2007/relationships/hdphoto" Target="../media/hdphoto20.wdp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14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y whispered colors — the sun came out today">
            <a:extLst>
              <a:ext uri="{FF2B5EF4-FFF2-40B4-BE49-F238E27FC236}">
                <a16:creationId xmlns:a16="http://schemas.microsoft.com/office/drawing/2014/main" id="{D27540BF-8641-5D48-B458-A0411B24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6" y="245096"/>
            <a:ext cx="6523348" cy="4656841"/>
          </a:xfrm>
          <a:prstGeom prst="roundRect">
            <a:avLst>
              <a:gd name="adj" fmla="val 2314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293CAC-D4BF-EF4A-BA15-59916BF2519A}"/>
              </a:ext>
            </a:extLst>
          </p:cNvPr>
          <p:cNvSpPr txBox="1"/>
          <p:nvPr/>
        </p:nvSpPr>
        <p:spPr>
          <a:xfrm>
            <a:off x="435762" y="637896"/>
            <a:ext cx="6119826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thích khổ thơ nào nhất? Vì sao?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01E132-07FF-0147-A5E0-5A0B0AF0AF58}"/>
              </a:ext>
            </a:extLst>
          </p:cNvPr>
          <p:cNvSpPr/>
          <p:nvPr/>
        </p:nvSpPr>
        <p:spPr>
          <a:xfrm>
            <a:off x="771820" y="1090905"/>
            <a:ext cx="6449112" cy="2062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khổ thơ thế nào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hình ảnh nào đẹp? 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từ ngữ nào hay?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cảm thấy thế nào khi đọc khổ thơ đó? </a:t>
            </a:r>
            <a:endParaRPr lang="en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ownload Graphic Patterns - Kite Line - Free Transparent PNG Clipart Images  Download">
            <a:extLst>
              <a:ext uri="{FF2B5EF4-FFF2-40B4-BE49-F238E27FC236}">
                <a16:creationId xmlns:a16="http://schemas.microsoft.com/office/drawing/2014/main" id="{8FD7B205-2D1F-804C-8690-07A412E2F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8" b="94204" l="6429" r="96071">
                        <a14:foregroundMark x1="36190" y1="6574" x2="44524" y2="7180"/>
                        <a14:foregroundMark x1="6429" y1="30017" x2="7143" y2="33131"/>
                        <a14:foregroundMark x1="84881" y1="93858" x2="95714" y2="88149"/>
                        <a14:foregroundMark x1="95714" y1="88149" x2="96190" y2="88149"/>
                        <a14:foregroundMark x1="90476" y1="91609" x2="90952" y2="94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287" flipH="1">
            <a:off x="3888444" y="2724688"/>
            <a:ext cx="1929563" cy="26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5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72376" y="17097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2000" b="1" dirty="0">
                <a:solidFill>
                  <a:srgbClr val="17479D"/>
                </a:solidFill>
                <a:latin typeface="+mj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36397" y="-14642"/>
            <a:ext cx="5365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Thả diều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84142" y="1250380"/>
            <a:ext cx="2615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2000" dirty="0">
                <a:latin typeface="+mj-lt"/>
              </a:rPr>
              <a:t>Cánh diều no gió</a:t>
            </a:r>
          </a:p>
          <a:p>
            <a:pPr marL="44450" algn="just"/>
            <a:r>
              <a:rPr lang="vi-VN" sz="2000" dirty="0">
                <a:latin typeface="+mj-lt"/>
              </a:rPr>
              <a:t>Sáo nó thổi vang</a:t>
            </a:r>
          </a:p>
          <a:p>
            <a:pPr marL="44450" algn="just"/>
            <a:r>
              <a:rPr lang="vi-VN" sz="2000" dirty="0">
                <a:latin typeface="+mj-lt"/>
              </a:rPr>
              <a:t>Sao trời trôi qua</a:t>
            </a:r>
          </a:p>
          <a:p>
            <a:pPr marL="44450" algn="just"/>
            <a:r>
              <a:rPr lang="vi-VN" sz="2000" dirty="0">
                <a:latin typeface="+mj-lt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" y="888845"/>
            <a:ext cx="374383" cy="353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10" y="863479"/>
            <a:ext cx="400110" cy="400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2379139" y="1209228"/>
            <a:ext cx="250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2000" dirty="0">
                <a:latin typeface="+mj-lt"/>
              </a:rPr>
              <a:t>Cánh diều no gió</a:t>
            </a:r>
          </a:p>
          <a:p>
            <a:pPr marL="44450" algn="just"/>
            <a:r>
              <a:rPr lang="vi-VN" sz="2000" dirty="0">
                <a:latin typeface="+mj-lt"/>
              </a:rPr>
              <a:t>Tiếng nó trong ngần</a:t>
            </a:r>
          </a:p>
          <a:p>
            <a:pPr marL="44450" algn="just"/>
            <a:r>
              <a:rPr lang="vi-VN" sz="2000" dirty="0">
                <a:latin typeface="+mj-lt"/>
              </a:rPr>
              <a:t>Diều hay chiếc thuyền</a:t>
            </a:r>
          </a:p>
          <a:p>
            <a:pPr marL="44450" algn="just"/>
            <a:r>
              <a:rPr lang="vi-VN" sz="2000" dirty="0">
                <a:latin typeface="+mj-lt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4887860" y="1196838"/>
            <a:ext cx="237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2000" dirty="0">
                <a:latin typeface="+mj-lt"/>
              </a:rPr>
              <a:t>Cánh diều no gió</a:t>
            </a:r>
          </a:p>
          <a:p>
            <a:pPr marL="44450" algn="just"/>
            <a:r>
              <a:rPr lang="vi-VN" sz="2000" dirty="0">
                <a:latin typeface="+mj-lt"/>
              </a:rPr>
              <a:t>Tiếng nó chơi vơi</a:t>
            </a:r>
          </a:p>
          <a:p>
            <a:pPr marL="44450" algn="just"/>
            <a:r>
              <a:rPr lang="vi-VN" sz="2000" dirty="0">
                <a:latin typeface="+mj-lt"/>
              </a:rPr>
              <a:t>Diều là hạt cau</a:t>
            </a:r>
          </a:p>
          <a:p>
            <a:pPr marL="44450" algn="just"/>
            <a:r>
              <a:rPr lang="vi-VN" sz="2000" dirty="0">
                <a:latin typeface="+mj-lt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946624" y="3179199"/>
            <a:ext cx="237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2000" dirty="0">
                <a:latin typeface="+mj-lt"/>
              </a:rPr>
              <a:t>Trời như cánh đồng</a:t>
            </a:r>
          </a:p>
          <a:p>
            <a:pPr marL="44450" algn="just"/>
            <a:r>
              <a:rPr lang="vi-VN" sz="2000" dirty="0">
                <a:latin typeface="+mj-lt"/>
              </a:rPr>
              <a:t>Xong mùa gặt hái</a:t>
            </a:r>
          </a:p>
          <a:p>
            <a:pPr marL="44450" algn="just"/>
            <a:r>
              <a:rPr lang="vi-VN" sz="2000" dirty="0">
                <a:latin typeface="+mj-lt"/>
              </a:rPr>
              <a:t>Diều em - lưỡi liềm</a:t>
            </a:r>
          </a:p>
          <a:p>
            <a:pPr marL="44450" algn="just"/>
            <a:r>
              <a:rPr lang="vi-VN" sz="2000" dirty="0">
                <a:latin typeface="+mj-lt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3670663" y="3179199"/>
            <a:ext cx="237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2000" dirty="0">
                <a:latin typeface="+mj-lt"/>
              </a:rPr>
              <a:t>Cánh diều no gió</a:t>
            </a:r>
          </a:p>
          <a:p>
            <a:pPr marL="44450" algn="just"/>
            <a:r>
              <a:rPr lang="vi-VN" sz="2000" dirty="0">
                <a:latin typeface="+mj-lt"/>
              </a:rPr>
              <a:t>Nhạc trời réo vang</a:t>
            </a:r>
          </a:p>
          <a:p>
            <a:pPr marL="44450" algn="just"/>
            <a:r>
              <a:rPr lang="vi-VN" sz="2000" dirty="0">
                <a:latin typeface="+mj-lt"/>
              </a:rPr>
              <a:t>Tiếng diều xanh lúa</a:t>
            </a:r>
          </a:p>
          <a:p>
            <a:pPr marL="44450" algn="just"/>
            <a:r>
              <a:rPr lang="vi-VN" sz="2000" dirty="0">
                <a:latin typeface="+mj-lt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4725563" y="4582800"/>
            <a:ext cx="2124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lvl="0" algn="just"/>
            <a:r>
              <a:rPr lang="vi-VN" sz="2000" dirty="0">
                <a:latin typeface="+mj-lt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681460" y="2960720"/>
            <a:ext cx="396068" cy="539205"/>
            <a:chOff x="3423096" y="2957248"/>
            <a:chExt cx="323198" cy="44012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24401" y="2972980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20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23096" y="2957248"/>
              <a:ext cx="289686" cy="440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0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16" y="882483"/>
            <a:ext cx="400109" cy="4001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3486337" y="2928965"/>
            <a:ext cx="368652" cy="496418"/>
            <a:chOff x="3445636" y="2998722"/>
            <a:chExt cx="321893" cy="44012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20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49367" y="2998722"/>
              <a:ext cx="289687" cy="440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000" b="1" i="1" dirty="0">
                  <a:solidFill>
                    <a:schemeClr val="accent2"/>
                  </a:solidFill>
                  <a:latin typeface="+mj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7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9087" y="3158282"/>
            <a:ext cx="6119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2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2200" dirty="0">
                <a:latin typeface="+mj-lt"/>
              </a:rPr>
              <a:t>Dựa theo khổ thơ thứ tư, nói một câu tả cánh diều.</a:t>
            </a:r>
          </a:p>
          <a:p>
            <a:pPr marL="285750" lvl="0" indent="-285750" algn="just">
              <a:buFontTx/>
              <a:buChar char="-"/>
            </a:pPr>
            <a:r>
              <a:rPr lang="vi-VN" sz="2200" dirty="0">
                <a:latin typeface="+mj-lt"/>
              </a:rPr>
              <a:t>Cánh diều giống sự vật nào? Ở đâu? Khi nào?</a:t>
            </a:r>
          </a:p>
          <a:p>
            <a:pPr marL="285750" lvl="0" indent="-285750" algn="just">
              <a:buFontTx/>
              <a:buChar char="-"/>
            </a:pPr>
            <a:r>
              <a:rPr lang="vi-VN" sz="2200" dirty="0">
                <a:latin typeface="+mj-lt"/>
              </a:rPr>
              <a:t>Cánh diều có điểm gì giống sự vật đó?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02070" y="1545012"/>
            <a:ext cx="65744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</a:t>
            </a:r>
            <a:r>
              <a:rPr lang="vi-VN" sz="2200" dirty="0">
                <a:latin typeface="+mj-lt"/>
              </a:rPr>
              <a:t> Từ ngữ nào được dùng để nói về âm thanh sáo diều?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707597" y="4303028"/>
            <a:ext cx="5781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VD: Cánh diều cong cong như chiếc lưỡi liềm.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chemeClr val="accent2"/>
                </a:solidFill>
                <a:latin typeface="+mj-lt"/>
              </a:rPr>
              <a:t>LUYỆN TẬP</a:t>
            </a:r>
            <a:endParaRPr lang="en-US" sz="2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52F1B16-0A3F-9040-B86E-2077D48F5368}"/>
              </a:ext>
            </a:extLst>
          </p:cNvPr>
          <p:cNvSpPr/>
          <p:nvPr/>
        </p:nvSpPr>
        <p:spPr>
          <a:xfrm rot="288941">
            <a:off x="794569" y="2447477"/>
            <a:ext cx="1542972" cy="464893"/>
          </a:xfrm>
          <a:prstGeom prst="roundRect">
            <a:avLst>
              <a:gd name="adj" fmla="val 33724"/>
            </a:avLst>
          </a:prstGeom>
          <a:solidFill>
            <a:srgbClr val="D5EB98"/>
          </a:solidFill>
          <a:ln>
            <a:solidFill>
              <a:srgbClr val="F3F1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00"/>
                </a:solidFill>
                <a:latin typeface="+mj-lt"/>
              </a:rPr>
              <a:t>no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gió</a:t>
            </a:r>
            <a:endParaRPr lang="en-US" sz="2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9758AA-43DC-2646-8B21-A208CBD3D994}"/>
              </a:ext>
            </a:extLst>
          </p:cNvPr>
          <p:cNvSpPr/>
          <p:nvPr/>
        </p:nvSpPr>
        <p:spPr>
          <a:xfrm rot="21311040">
            <a:off x="2742020" y="2443391"/>
            <a:ext cx="1601113" cy="446740"/>
          </a:xfrm>
          <a:prstGeom prst="roundRect">
            <a:avLst>
              <a:gd name="adj" fmla="val 2073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+mj-lt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ngần</a:t>
            </a:r>
            <a:endParaRPr lang="en-US" sz="2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BE90AA8-A35D-164A-AB3D-0805582A8B18}"/>
              </a:ext>
            </a:extLst>
          </p:cNvPr>
          <p:cNvSpPr/>
          <p:nvPr/>
        </p:nvSpPr>
        <p:spPr>
          <a:xfrm rot="347092">
            <a:off x="4795847" y="2401264"/>
            <a:ext cx="1496291" cy="446740"/>
          </a:xfrm>
          <a:prstGeom prst="roundRect">
            <a:avLst>
              <a:gd name="adj" fmla="val 26156"/>
            </a:avLst>
          </a:prstGeom>
          <a:solidFill>
            <a:schemeClr val="bg1">
              <a:lumMod val="90000"/>
            </a:schemeClr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+mj-lt"/>
              </a:rPr>
              <a:t>uốn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cong</a:t>
            </a:r>
            <a:endParaRPr lang="en-US" sz="2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314" name="Picture 2" descr="Music note icon cartoon style Royalty Free Vector Image">
            <a:extLst>
              <a:ext uri="{FF2B5EF4-FFF2-40B4-BE49-F238E27FC236}">
                <a16:creationId xmlns:a16="http://schemas.microsoft.com/office/drawing/2014/main" id="{392C79C2-0060-354C-883F-4B273EDB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8" b="91019" l="1770" r="99779">
                        <a14:foregroundMark x1="7965" y1="80648" x2="15819" y2="88333"/>
                        <a14:foregroundMark x1="15819" y1="88333" x2="17699" y2="87593"/>
                        <a14:foregroundMark x1="6084" y1="87222" x2="4093" y2="78796"/>
                        <a14:foregroundMark x1="4093" y1="78611" x2="4867" y2="88981"/>
                        <a14:foregroundMark x1="4867" y1="88981" x2="11947" y2="91111"/>
                        <a14:foregroundMark x1="94248" y1="2778" x2="73230" y2="11759"/>
                        <a14:foregroundMark x1="98673" y1="4537" x2="99779" y2="47870"/>
                        <a14:foregroundMark x1="7412" y1="77963" x2="1881" y2="80648"/>
                        <a14:foregroundMark x1="13274" y1="77778" x2="1770" y2="79352"/>
                        <a14:foregroundMark x1="70133" y1="63148" x2="62721" y2="68519"/>
                        <a14:foregroundMark x1="62721" y1="67222" x2="71903" y2="6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0"/>
          <a:stretch/>
        </p:blipFill>
        <p:spPr bwMode="auto">
          <a:xfrm rot="153072">
            <a:off x="4555465" y="2065963"/>
            <a:ext cx="479325" cy="6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Music Notes Of Musical Notes">
            <a:extLst>
              <a:ext uri="{FF2B5EF4-FFF2-40B4-BE49-F238E27FC236}">
                <a16:creationId xmlns:a16="http://schemas.microsoft.com/office/drawing/2014/main" id="{7ADB2FCA-17A8-CA43-8845-DF8DD680A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06" b="96875" l="3711" r="98242">
                        <a14:foregroundMark x1="9180" y1="92383" x2="9180" y2="92383"/>
                        <a14:foregroundMark x1="9180" y1="92383" x2="3711" y2="92578"/>
                        <a14:foregroundMark x1="8008" y1="97070" x2="8008" y2="97070"/>
                        <a14:foregroundMark x1="47852" y1="74414" x2="58789" y2="74609"/>
                        <a14:foregroundMark x1="58789" y1="74609" x2="62109" y2="74023"/>
                        <a14:foregroundMark x1="96875" y1="7227" x2="96875" y2="7227"/>
                        <a14:foregroundMark x1="98242" y1="3906" x2="98242" y2="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557" b="1947"/>
          <a:stretch/>
        </p:blipFill>
        <p:spPr bwMode="auto">
          <a:xfrm>
            <a:off x="2581919" y="1885188"/>
            <a:ext cx="479325" cy="9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1A3D88-EF22-1043-B6BD-E682B01E62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8" b="91289" l="5060" r="93750">
                        <a14:foregroundMark x1="5357" y1="80836" x2="22024" y2="71777"/>
                        <a14:foregroundMark x1="16369" y1="68293" x2="12798" y2="68641"/>
                        <a14:foregroundMark x1="91071" y1="26481" x2="91071" y2="26481"/>
                        <a14:foregroundMark x1="93750" y1="19861" x2="93750" y2="19861"/>
                        <a14:foregroundMark x1="60714" y1="68641" x2="58036" y2="72822"/>
                        <a14:foregroundMark x1="60119" y1="91289" x2="60119" y2="91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395" y="2035156"/>
            <a:ext cx="858376" cy="7331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3FED9C1-604E-C643-B738-4A604CF3AF92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B85568-66E9-5A4E-8267-95F3869E9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12AB814-13CE-B74C-B23D-F6815329FED9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build="p"/>
      <p:bldP spid="7" grpId="0" uiExpand="1" build="p"/>
      <p:bldP spid="11" grpId="0"/>
      <p:bldP spid="19" grpId="0" animBg="1"/>
      <p:bldP spid="1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B9126-D3FA-3E40-93C3-CBB21923D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2" t="-1239" r="364" b="1239"/>
          <a:stretch/>
        </p:blipFill>
        <p:spPr>
          <a:xfrm>
            <a:off x="841209" y="2086130"/>
            <a:ext cx="2534682" cy="25499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04AFB0-FF5A-2048-8BAE-B9D570E15FA2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B8BED0-B127-4A42-8890-1C6B0676B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476C95-1CAB-0B42-8992-065490736D30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A5ADCA1-EC1D-1648-A088-A373E4AAB5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30" t="22431" r="10951" b="22604"/>
          <a:stretch/>
        </p:blipFill>
        <p:spPr>
          <a:xfrm>
            <a:off x="3945626" y="2651739"/>
            <a:ext cx="2071165" cy="2071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454A1AA8-1AD7-8240-B0BC-8836FCDB0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02184.1081" end="441994.9934"/>
                </p14:media>
              </p:ext>
            </p:extLst>
          </p:nvPr>
        </p:nvPicPr>
        <p:blipFill rotWithShape="1">
          <a:blip r:embed="rId5"/>
          <a:srcRect l="9365" t="624" r="9622" b="-624"/>
          <a:stretch/>
        </p:blipFill>
        <p:spPr>
          <a:xfrm>
            <a:off x="905164" y="1000724"/>
            <a:ext cx="5129128" cy="3561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22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L.mp4" descr="L.mp4">
            <a:hlinkClick r:id="" action="ppaction://media"/>
            <a:extLst>
              <a:ext uri="{FF2B5EF4-FFF2-40B4-BE49-F238E27FC236}">
                <a16:creationId xmlns:a16="http://schemas.microsoft.com/office/drawing/2014/main" id="{4322C459-986C-D14D-8880-D1534132FE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5368" b="12485"/>
          <a:stretch/>
        </p:blipFill>
        <p:spPr>
          <a:xfrm>
            <a:off x="1597890" y="1035966"/>
            <a:ext cx="4134726" cy="3749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4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uê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mát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bóng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4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uê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mát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bóng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062051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L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L, h, b , g.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25D2AE-AA6D-994F-965F-7C76C1316BDE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546142-0723-5D40-AB69-5C9D4BD22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3EC1C7-6671-7640-AB0C-A81DF56371C1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73228" y="472710"/>
            <a:ext cx="5693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chemeClr val="accent2"/>
                </a:solidFill>
                <a:latin typeface="+mj-lt"/>
              </a:rPr>
              <a:t>Nói và nghe</a:t>
            </a:r>
            <a:endParaRPr lang="en-US" sz="2200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2E2D26-4B5A-7147-97AB-101DDB62BE4C}"/>
              </a:ext>
            </a:extLst>
          </p:cNvPr>
          <p:cNvGrpSpPr/>
          <p:nvPr/>
        </p:nvGrpSpPr>
        <p:grpSpPr>
          <a:xfrm>
            <a:off x="466403" y="314912"/>
            <a:ext cx="1276185" cy="1299332"/>
            <a:chOff x="3560618" y="1823862"/>
            <a:chExt cx="3056492" cy="311193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9288B6-6A59-A943-A0CA-374A95B6F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E89C49B-2A8A-D044-9337-9AF9177BD95A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>
                <a:latin typeface="+mj-lt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F7040C1-DC5B-2641-8975-3371CAEF6B96}"/>
              </a:ext>
            </a:extLst>
          </p:cNvPr>
          <p:cNvSpPr txBox="1"/>
          <p:nvPr/>
        </p:nvSpPr>
        <p:spPr>
          <a:xfrm>
            <a:off x="466403" y="1207078"/>
            <a:ext cx="6224482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2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2A34DE-52EC-7B42-9621-7EF0C4499C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675262" y="1902595"/>
            <a:ext cx="2736544" cy="16084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856750-0640-DE43-B392-1FD777266B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3794070" y="1924143"/>
            <a:ext cx="2699882" cy="15868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E57002-B8AA-6046-938E-D02A9D4BA7C7}"/>
              </a:ext>
            </a:extLst>
          </p:cNvPr>
          <p:cNvSpPr txBox="1"/>
          <p:nvPr/>
        </p:nvSpPr>
        <p:spPr>
          <a:xfrm>
            <a:off x="885386" y="1495163"/>
            <a:ext cx="536582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mình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bạn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C2E980-F78C-5648-A9E6-F2B4AEA8F6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675262" y="3511014"/>
            <a:ext cx="2736543" cy="16230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1EC72F9-9E75-BB41-B77B-F00147FA8A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3794070" y="3529486"/>
            <a:ext cx="2699882" cy="16140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5FE2BB4-4DBE-3F40-B4E3-1CD1E02867D2}"/>
              </a:ext>
            </a:extLst>
          </p:cNvPr>
          <p:cNvSpPr/>
          <p:nvPr/>
        </p:nvSpPr>
        <p:spPr>
          <a:xfrm>
            <a:off x="3411805" y="4682721"/>
            <a:ext cx="382265" cy="4421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2673" y="617893"/>
            <a:ext cx="1632609" cy="608779"/>
            <a:chOff x="350381" y="617893"/>
            <a:chExt cx="1632609" cy="6087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50381" y="641897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84937" y="1226672"/>
            <a:ext cx="648812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Các bạn trong tranh đang chơi trò chơi gì?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040905" y="402380"/>
            <a:ext cx="372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accent2"/>
                </a:solidFill>
                <a:latin typeface="UTM Cookies" panose="02040603050506020204" pitchFamily="18" charset="0"/>
              </a:rPr>
              <a:t>THẢ DIỀU</a:t>
            </a:r>
            <a:endParaRPr lang="en-US" sz="5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64E51-03FB-B24B-9C1F-7AB95B5E32C8}"/>
              </a:ext>
            </a:extLst>
          </p:cNvPr>
          <p:cNvGrpSpPr/>
          <p:nvPr/>
        </p:nvGrpSpPr>
        <p:grpSpPr>
          <a:xfrm>
            <a:off x="322673" y="1823862"/>
            <a:ext cx="6294437" cy="3111931"/>
            <a:chOff x="322673" y="1823862"/>
            <a:chExt cx="6294437" cy="31119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D25F84-4932-B540-85A7-5290A9CFC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5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12000" contrast="21000"/>
                      </a14:imgEffect>
                    </a14:imgLayer>
                  </a14:imgProps>
                </a:ext>
              </a:extLst>
            </a:blip>
            <a:srcRect l="4577" t="3824" r="5043"/>
            <a:stretch/>
          </p:blipFill>
          <p:spPr>
            <a:xfrm>
              <a:off x="322673" y="1823862"/>
              <a:ext cx="6294437" cy="3111931"/>
            </a:xfrm>
            <a:prstGeom prst="roundRect">
              <a:avLst>
                <a:gd name="adj" fmla="val 27725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25016C-BE47-9A4B-94C3-6764EE316C5C}"/>
                </a:ext>
              </a:extLst>
            </p:cNvPr>
            <p:cNvSpPr/>
            <p:nvPr/>
          </p:nvSpPr>
          <p:spPr>
            <a:xfrm>
              <a:off x="322673" y="1823862"/>
              <a:ext cx="4475469" cy="988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91A355-653A-3744-9AB9-4033D6BC7F14}"/>
              </a:ext>
            </a:extLst>
          </p:cNvPr>
          <p:cNvSpPr txBox="1"/>
          <p:nvPr/>
        </p:nvSpPr>
        <p:spPr>
          <a:xfrm>
            <a:off x="184937" y="1226671"/>
            <a:ext cx="557241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Em biết gì về trò chơi này?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A53E7D1-AE42-FD4E-B91B-BDDE9855E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4020" y="683507"/>
            <a:ext cx="2736544" cy="16084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B00A74-F467-B84F-A95A-A39F4A0352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3662828" y="705055"/>
            <a:ext cx="2699882" cy="15868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05B7FB-57BF-8941-AEE8-5048BF0B76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544020" y="2707565"/>
            <a:ext cx="2736543" cy="16230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8256C6E-2DA9-CC44-8950-3176CABFA6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3662828" y="2726037"/>
            <a:ext cx="2699882" cy="161401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5365D8-0803-5942-B84B-3FFD11BA075E}"/>
              </a:ext>
            </a:extLst>
          </p:cNvPr>
          <p:cNvSpPr/>
          <p:nvPr/>
        </p:nvSpPr>
        <p:spPr>
          <a:xfrm>
            <a:off x="415934" y="2264218"/>
            <a:ext cx="3118808" cy="4710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Trong câu chuyện, những bạn nào chơi thân với nhau?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0E7DEC8-1F0E-644A-AC04-BAB66583FF9C}"/>
              </a:ext>
            </a:extLst>
          </p:cNvPr>
          <p:cNvSpPr/>
          <p:nvPr/>
        </p:nvSpPr>
        <p:spPr>
          <a:xfrm>
            <a:off x="3541773" y="2286630"/>
            <a:ext cx="2941992" cy="4710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Ba bạn thường kể cho nhau nghe những gì?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08B3EB1-EE8F-E846-B7B1-353AE10D9C2B}"/>
              </a:ext>
            </a:extLst>
          </p:cNvPr>
          <p:cNvSpPr/>
          <p:nvPr/>
        </p:nvSpPr>
        <p:spPr>
          <a:xfrm>
            <a:off x="534872" y="4277836"/>
            <a:ext cx="2941992" cy="471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Ba bạn nghĩ ra cách gì để tận mắt thấy những điều đã nghe?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CBF6012-B053-A848-8D16-F1DB705A5988}"/>
              </a:ext>
            </a:extLst>
          </p:cNvPr>
          <p:cNvSpPr/>
          <p:nvPr/>
        </p:nvSpPr>
        <p:spPr>
          <a:xfrm>
            <a:off x="3541773" y="4313577"/>
            <a:ext cx="2941992" cy="471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Ếch ộp, sơn ca và nai vàng đã rút ra được bài học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CD4C98-97CB-462A-B304-A6A68AED68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692456" y="563004"/>
            <a:ext cx="5750874" cy="3463191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6B7FDD6-5CC0-48A0-81BA-1D5FF7E967D5}"/>
              </a:ext>
            </a:extLst>
          </p:cNvPr>
          <p:cNvSpPr/>
          <p:nvPr/>
        </p:nvSpPr>
        <p:spPr>
          <a:xfrm>
            <a:off x="501323" y="4185167"/>
            <a:ext cx="6034155" cy="4710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chuyện, những bạn nào chơi thân với nhau?</a:t>
            </a:r>
          </a:p>
        </p:txBody>
      </p:sp>
    </p:spTree>
    <p:extLst>
      <p:ext uri="{BB962C8B-B14F-4D97-AF65-F5344CB8AC3E}">
        <p14:creationId xmlns:p14="http://schemas.microsoft.com/office/powerpoint/2010/main" val="3503445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8401D0-3397-4373-A596-F05416B13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07740" y="371901"/>
            <a:ext cx="5573320" cy="4066544"/>
          </a:xfrm>
          <a:prstGeom prst="rect">
            <a:avLst/>
          </a:prstGeom>
        </p:spPr>
      </p:pic>
      <p:sp>
        <p:nvSpPr>
          <p:cNvPr id="3" name="Rounded Rectangle 34">
            <a:extLst>
              <a:ext uri="{FF2B5EF4-FFF2-40B4-BE49-F238E27FC236}">
                <a16:creationId xmlns:a16="http://schemas.microsoft.com/office/drawing/2014/main" id="{CB8749F6-DCAA-4967-BD86-BEDA9B9A0A21}"/>
              </a:ext>
            </a:extLst>
          </p:cNvPr>
          <p:cNvSpPr/>
          <p:nvPr/>
        </p:nvSpPr>
        <p:spPr>
          <a:xfrm>
            <a:off x="207900" y="4438445"/>
            <a:ext cx="6442199" cy="4710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bạn thường kể cho nhau nghe những gì?</a:t>
            </a:r>
          </a:p>
        </p:txBody>
      </p:sp>
    </p:spTree>
    <p:extLst>
      <p:ext uri="{BB962C8B-B14F-4D97-AF65-F5344CB8AC3E}">
        <p14:creationId xmlns:p14="http://schemas.microsoft.com/office/powerpoint/2010/main" val="2793686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FB5847-713D-426F-95F4-EE4641EB2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515666" y="396756"/>
            <a:ext cx="5856779" cy="3636528"/>
          </a:xfrm>
          <a:prstGeom prst="rect">
            <a:avLst/>
          </a:prstGeom>
        </p:spPr>
      </p:pic>
      <p:sp>
        <p:nvSpPr>
          <p:cNvPr id="3" name="Rounded Rectangle 35">
            <a:extLst>
              <a:ext uri="{FF2B5EF4-FFF2-40B4-BE49-F238E27FC236}">
                <a16:creationId xmlns:a16="http://schemas.microsoft.com/office/drawing/2014/main" id="{6ADC3B01-A4E5-467A-AFCA-5BC5F7A8FAE0}"/>
              </a:ext>
            </a:extLst>
          </p:cNvPr>
          <p:cNvSpPr/>
          <p:nvPr/>
        </p:nvSpPr>
        <p:spPr>
          <a:xfrm>
            <a:off x="612844" y="4178599"/>
            <a:ext cx="5759602" cy="471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bạn nghĩ ra cách gì để tận mắt thấy những điều đã nghe?</a:t>
            </a:r>
          </a:p>
        </p:txBody>
      </p:sp>
    </p:spTree>
    <p:extLst>
      <p:ext uri="{BB962C8B-B14F-4D97-AF65-F5344CB8AC3E}">
        <p14:creationId xmlns:p14="http://schemas.microsoft.com/office/powerpoint/2010/main" val="767176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BAF59-3954-4958-B299-B4AD34058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558120" y="365609"/>
            <a:ext cx="5764707" cy="3738557"/>
          </a:xfrm>
          <a:prstGeom prst="rect">
            <a:avLst/>
          </a:prstGeom>
        </p:spPr>
      </p:pic>
      <p:sp>
        <p:nvSpPr>
          <p:cNvPr id="3" name="Rounded Rectangle 36">
            <a:extLst>
              <a:ext uri="{FF2B5EF4-FFF2-40B4-BE49-F238E27FC236}">
                <a16:creationId xmlns:a16="http://schemas.microsoft.com/office/drawing/2014/main" id="{67F45615-D1CD-46EE-B95E-9F85436B652E}"/>
              </a:ext>
            </a:extLst>
          </p:cNvPr>
          <p:cNvSpPr/>
          <p:nvPr/>
        </p:nvSpPr>
        <p:spPr>
          <a:xfrm>
            <a:off x="558121" y="4200163"/>
            <a:ext cx="5925644" cy="471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ộp, sơn ca và nai vàng đã rút ra được bài học gì?</a:t>
            </a:r>
          </a:p>
        </p:txBody>
      </p:sp>
    </p:spTree>
    <p:extLst>
      <p:ext uri="{BB962C8B-B14F-4D97-AF65-F5344CB8AC3E}">
        <p14:creationId xmlns:p14="http://schemas.microsoft.com/office/powerpoint/2010/main" val="2656500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A53E7D1-AE42-FD4E-B91B-BDDE9855E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4020" y="683507"/>
            <a:ext cx="2736544" cy="16084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B00A74-F467-B84F-A95A-A39F4A0352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3662828" y="705055"/>
            <a:ext cx="2699882" cy="15868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05B7FB-57BF-8941-AEE8-5048BF0B76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544020" y="2707565"/>
            <a:ext cx="2736543" cy="16230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8256C6E-2DA9-CC44-8950-3176CABFA6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3662828" y="2726037"/>
            <a:ext cx="2699882" cy="161401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5365D8-0803-5942-B84B-3FFD11BA075E}"/>
              </a:ext>
            </a:extLst>
          </p:cNvPr>
          <p:cNvSpPr/>
          <p:nvPr/>
        </p:nvSpPr>
        <p:spPr>
          <a:xfrm>
            <a:off x="415934" y="2264218"/>
            <a:ext cx="3118808" cy="4710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Trong câu chuyện, những bạn nào chơi thân với nhau?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0E7DEC8-1F0E-644A-AC04-BAB66583FF9C}"/>
              </a:ext>
            </a:extLst>
          </p:cNvPr>
          <p:cNvSpPr/>
          <p:nvPr/>
        </p:nvSpPr>
        <p:spPr>
          <a:xfrm>
            <a:off x="3541773" y="2286630"/>
            <a:ext cx="2941992" cy="4710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Ba bạn thường kể cho nhau nghe những gì?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08B3EB1-EE8F-E846-B7B1-353AE10D9C2B}"/>
              </a:ext>
            </a:extLst>
          </p:cNvPr>
          <p:cNvSpPr/>
          <p:nvPr/>
        </p:nvSpPr>
        <p:spPr>
          <a:xfrm>
            <a:off x="534872" y="4277836"/>
            <a:ext cx="2941992" cy="471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Ba bạn nghĩ ra cách gì để tận mắt thấy những điều đã nghe?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CBF6012-B053-A848-8D16-F1DB705A5988}"/>
              </a:ext>
            </a:extLst>
          </p:cNvPr>
          <p:cNvSpPr/>
          <p:nvPr/>
        </p:nvSpPr>
        <p:spPr>
          <a:xfrm>
            <a:off x="3541773" y="4313577"/>
            <a:ext cx="2941992" cy="471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Ếch ộp, sơn ca và nai vàng đã rút ra được bài học gì?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C82E3E-D104-AA42-A070-3242F2561F62}"/>
              </a:ext>
            </a:extLst>
          </p:cNvPr>
          <p:cNvSpPr txBox="1"/>
          <p:nvPr/>
        </p:nvSpPr>
        <p:spPr>
          <a:xfrm>
            <a:off x="316759" y="293232"/>
            <a:ext cx="6224482" cy="37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    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Chọn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kể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1 - 2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đoạn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của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câu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chuyện</a:t>
            </a:r>
            <a:r>
              <a:rPr lang="en-US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122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A3D10E-9155-6244-AF9A-C0483A6F826A}"/>
              </a:ext>
            </a:extLst>
          </p:cNvPr>
          <p:cNvGrpSpPr/>
          <p:nvPr/>
        </p:nvGrpSpPr>
        <p:grpSpPr>
          <a:xfrm>
            <a:off x="899082" y="1536569"/>
            <a:ext cx="5398024" cy="1659119"/>
            <a:chOff x="899082" y="1178349"/>
            <a:chExt cx="5398024" cy="165911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FE8ECA7-A455-7847-9F27-1BB23390BE4C}"/>
                </a:ext>
              </a:extLst>
            </p:cNvPr>
            <p:cNvSpPr/>
            <p:nvPr/>
          </p:nvSpPr>
          <p:spPr>
            <a:xfrm>
              <a:off x="899082" y="1178349"/>
              <a:ext cx="5398024" cy="165911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3355B-E2ED-2245-B340-06AEB6F520A4}"/>
                </a:ext>
              </a:extLst>
            </p:cNvPr>
            <p:cNvSpPr/>
            <p:nvPr/>
          </p:nvSpPr>
          <p:spPr>
            <a:xfrm>
              <a:off x="1007811" y="2016267"/>
              <a:ext cx="171396" cy="171396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51552CF-3E90-7846-AA2D-855ED71F441B}"/>
                </a:ext>
              </a:extLst>
            </p:cNvPr>
            <p:cNvSpPr/>
            <p:nvPr/>
          </p:nvSpPr>
          <p:spPr>
            <a:xfrm>
              <a:off x="1018808" y="2517464"/>
              <a:ext cx="171396" cy="171396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880268" y="1867339"/>
            <a:ext cx="5498571" cy="1036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 cho người thân nghe câu chuyện: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“Chúng mình là bạn”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E9E944-70A0-384A-A6EC-AD896EA2BF45}"/>
              </a:ext>
            </a:extLst>
          </p:cNvPr>
          <p:cNvSpPr/>
          <p:nvPr/>
        </p:nvSpPr>
        <p:spPr>
          <a:xfrm>
            <a:off x="1009379" y="1904717"/>
            <a:ext cx="171396" cy="171396"/>
          </a:xfrm>
          <a:prstGeom prst="ellipse">
            <a:avLst/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18D372-DC5C-6749-ACAE-097DE046D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r="90393" b="63395"/>
          <a:stretch/>
        </p:blipFill>
        <p:spPr>
          <a:xfrm>
            <a:off x="254923" y="1060038"/>
            <a:ext cx="935281" cy="8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72376" y="17097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2000" b="1" dirty="0">
                <a:solidFill>
                  <a:srgbClr val="17479D"/>
                </a:solidFill>
                <a:latin typeface="+mj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36397" y="-14642"/>
            <a:ext cx="5365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Thả diều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84142" y="1250380"/>
            <a:ext cx="2615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2000" dirty="0">
                <a:latin typeface="+mj-lt"/>
              </a:rPr>
              <a:t>Cánh diều no gió</a:t>
            </a:r>
          </a:p>
          <a:p>
            <a:pPr marL="44450" algn="just"/>
            <a:r>
              <a:rPr lang="vi-VN" sz="2000" dirty="0">
                <a:latin typeface="+mj-lt"/>
              </a:rPr>
              <a:t>Sáo nó thổi vang</a:t>
            </a:r>
          </a:p>
          <a:p>
            <a:pPr marL="44450" algn="just"/>
            <a:r>
              <a:rPr lang="vi-VN" sz="2000" dirty="0">
                <a:latin typeface="+mj-lt"/>
              </a:rPr>
              <a:t>Sao trời trôi qua</a:t>
            </a:r>
          </a:p>
          <a:p>
            <a:pPr marL="44450" algn="just"/>
            <a:r>
              <a:rPr lang="vi-VN" sz="2000" dirty="0">
                <a:latin typeface="+mj-lt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" y="888845"/>
            <a:ext cx="374383" cy="353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10" y="863479"/>
            <a:ext cx="400110" cy="400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2379139" y="1209228"/>
            <a:ext cx="250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2000" dirty="0">
                <a:latin typeface="+mj-lt"/>
              </a:rPr>
              <a:t>Cánh diều no gió</a:t>
            </a:r>
          </a:p>
          <a:p>
            <a:pPr marL="44450" algn="just"/>
            <a:r>
              <a:rPr lang="vi-VN" sz="2000" dirty="0">
                <a:latin typeface="+mj-lt"/>
              </a:rPr>
              <a:t>Tiếng nó trong ngần</a:t>
            </a:r>
          </a:p>
          <a:p>
            <a:pPr marL="44450" algn="just"/>
            <a:r>
              <a:rPr lang="vi-VN" sz="2000" dirty="0">
                <a:latin typeface="+mj-lt"/>
              </a:rPr>
              <a:t>Diều hay chiếc thuyền</a:t>
            </a:r>
          </a:p>
          <a:p>
            <a:pPr marL="44450" algn="just"/>
            <a:r>
              <a:rPr lang="vi-VN" sz="2000" dirty="0">
                <a:latin typeface="+mj-lt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4887860" y="1196838"/>
            <a:ext cx="237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2000" dirty="0">
                <a:latin typeface="+mj-lt"/>
              </a:rPr>
              <a:t>Cánh diều no gió</a:t>
            </a:r>
          </a:p>
          <a:p>
            <a:pPr marL="44450" algn="just"/>
            <a:r>
              <a:rPr lang="vi-VN" sz="2000" dirty="0">
                <a:latin typeface="+mj-lt"/>
              </a:rPr>
              <a:t>Tiếng nó chơi vơi</a:t>
            </a:r>
          </a:p>
          <a:p>
            <a:pPr marL="44450" algn="just"/>
            <a:r>
              <a:rPr lang="vi-VN" sz="2000" dirty="0">
                <a:latin typeface="+mj-lt"/>
              </a:rPr>
              <a:t>Diều là hạt cau</a:t>
            </a:r>
          </a:p>
          <a:p>
            <a:pPr marL="44450" algn="just"/>
            <a:r>
              <a:rPr lang="vi-VN" sz="2000" dirty="0">
                <a:latin typeface="+mj-lt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946624" y="3179199"/>
            <a:ext cx="237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2000" dirty="0">
                <a:latin typeface="+mj-lt"/>
              </a:rPr>
              <a:t>Trời như cánh đồng</a:t>
            </a:r>
          </a:p>
          <a:p>
            <a:pPr marL="44450" algn="just"/>
            <a:r>
              <a:rPr lang="vi-VN" sz="2000" dirty="0">
                <a:latin typeface="+mj-lt"/>
              </a:rPr>
              <a:t>Xong mùa gặt hái</a:t>
            </a:r>
          </a:p>
          <a:p>
            <a:pPr marL="44450" algn="just"/>
            <a:r>
              <a:rPr lang="vi-VN" sz="2000" dirty="0">
                <a:latin typeface="+mj-lt"/>
              </a:rPr>
              <a:t>Diều em - lưỡi liềm</a:t>
            </a:r>
          </a:p>
          <a:p>
            <a:pPr marL="44450" algn="just"/>
            <a:r>
              <a:rPr lang="vi-VN" sz="2000" dirty="0">
                <a:latin typeface="+mj-lt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3670663" y="3179199"/>
            <a:ext cx="237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2000" dirty="0">
                <a:latin typeface="+mj-lt"/>
              </a:rPr>
              <a:t>Cánh diều no gió</a:t>
            </a:r>
          </a:p>
          <a:p>
            <a:pPr marL="44450" algn="just"/>
            <a:r>
              <a:rPr lang="vi-VN" sz="2000" dirty="0">
                <a:latin typeface="+mj-lt"/>
              </a:rPr>
              <a:t>Nhạc trời réo vang</a:t>
            </a:r>
          </a:p>
          <a:p>
            <a:pPr marL="44450" algn="just"/>
            <a:r>
              <a:rPr lang="vi-VN" sz="2000" dirty="0">
                <a:latin typeface="+mj-lt"/>
              </a:rPr>
              <a:t>Tiếng diều xanh lúa</a:t>
            </a:r>
          </a:p>
          <a:p>
            <a:pPr marL="44450" algn="just"/>
            <a:r>
              <a:rPr lang="vi-VN" sz="2000" dirty="0">
                <a:latin typeface="+mj-lt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4725563" y="4582800"/>
            <a:ext cx="2124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lvl="0" algn="just"/>
            <a:r>
              <a:rPr lang="vi-VN" sz="2000" dirty="0">
                <a:latin typeface="+mj-lt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681460" y="2960720"/>
            <a:ext cx="396068" cy="539205"/>
            <a:chOff x="3423096" y="2957248"/>
            <a:chExt cx="323198" cy="44012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24401" y="2972980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20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23096" y="2957248"/>
              <a:ext cx="289686" cy="440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0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16" y="882483"/>
            <a:ext cx="400109" cy="4001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3486337" y="2928965"/>
            <a:ext cx="368652" cy="496418"/>
            <a:chOff x="3445636" y="2998722"/>
            <a:chExt cx="321893" cy="44012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20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49367" y="2998722"/>
              <a:ext cx="289687" cy="440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000" b="1" i="1" dirty="0">
                  <a:solidFill>
                    <a:schemeClr val="accent2"/>
                  </a:solidFill>
                  <a:latin typeface="+mj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0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2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94054" y="444270"/>
            <a:ext cx="5365827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Từ ngữ</a:t>
            </a:r>
            <a:endParaRPr lang="en-US" sz="22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01014" y="1169626"/>
            <a:ext cx="5996762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latin typeface="+mj-lt"/>
              </a:rPr>
              <a:t>     sông Ngân ( dải Ngân Hà 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473793" y="137446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808084" y="1176423"/>
            <a:ext cx="2589692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dải trắng bạc, vắt 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5D2971-2D53-5044-BF9F-77A04FDC6546}"/>
              </a:ext>
            </a:extLst>
          </p:cNvPr>
          <p:cNvSpPr/>
          <p:nvPr/>
        </p:nvSpPr>
        <p:spPr>
          <a:xfrm>
            <a:off x="770952" y="1608385"/>
            <a:ext cx="5613255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FC7D77">
                    <a:lumMod val="50000"/>
                  </a:srgbClr>
                </a:solidFill>
                <a:latin typeface="+mj-lt"/>
              </a:rPr>
              <a:t>ngang bầu trời, được tạo nên từ nhiều ngôi sao, trông giống như một con sông.</a:t>
            </a:r>
          </a:p>
        </p:txBody>
      </p:sp>
      <p:pic>
        <p:nvPicPr>
          <p:cNvPr id="4098" name="Picture 2" descr="Dải Ngân Hà của chúng ta có gì đặc biệt? - Doanh Nghiệp Việt Nam">
            <a:extLst>
              <a:ext uri="{FF2B5EF4-FFF2-40B4-BE49-F238E27FC236}">
                <a16:creationId xmlns:a16="http://schemas.microsoft.com/office/drawing/2014/main" id="{A0D8775B-C293-4344-9ABA-184AF405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1" y="2731746"/>
            <a:ext cx="6234904" cy="219547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  <p:bldP spid="7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F08AE7-C9C5-8644-89B2-50F08CDAAFB2}"/>
              </a:ext>
            </a:extLst>
          </p:cNvPr>
          <p:cNvSpPr txBox="1"/>
          <p:nvPr/>
        </p:nvSpPr>
        <p:spPr>
          <a:xfrm>
            <a:off x="1218102" y="460493"/>
            <a:ext cx="813585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2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D3BB3-5366-334B-9E75-3277F51C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626E7-5C31-2B4E-9A81-FE7B38B44127}"/>
              </a:ext>
            </a:extLst>
          </p:cNvPr>
          <p:cNvSpPr txBox="1"/>
          <p:nvPr/>
        </p:nvSpPr>
        <p:spPr>
          <a:xfrm>
            <a:off x="679878" y="402822"/>
            <a:ext cx="5365827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Từ ngữ</a:t>
            </a:r>
            <a:endParaRPr lang="en-US" sz="22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EE4D69-BB1B-8240-B303-999DAE66FF03}"/>
              </a:ext>
            </a:extLst>
          </p:cNvPr>
          <p:cNvSpPr/>
          <p:nvPr/>
        </p:nvSpPr>
        <p:spPr>
          <a:xfrm>
            <a:off x="430619" y="1306439"/>
            <a:ext cx="5996762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latin typeface="+mj-lt"/>
              </a:rPr>
              <a:t>     nong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97C997-CF4C-3E48-BF87-F6D703346CB8}"/>
              </a:ext>
            </a:extLst>
          </p:cNvPr>
          <p:cNvSpPr/>
          <p:nvPr/>
        </p:nvSpPr>
        <p:spPr>
          <a:xfrm>
            <a:off x="512897" y="154434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5652B-C773-F94B-B193-0F8B31CBA13A}"/>
              </a:ext>
            </a:extLst>
          </p:cNvPr>
          <p:cNvSpPr/>
          <p:nvPr/>
        </p:nvSpPr>
        <p:spPr>
          <a:xfrm>
            <a:off x="1364160" y="1325487"/>
            <a:ext cx="5613255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FC7D77">
                    <a:lumMod val="50000"/>
                  </a:srgbClr>
                </a:solidFill>
                <a:latin typeface="+mj-lt"/>
              </a:rPr>
              <a:t>: vật dụng làm từ tre nứa, có hình tròn, dùng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731A89-B598-4F4B-B7DD-1F570E40ED08}"/>
              </a:ext>
            </a:extLst>
          </p:cNvPr>
          <p:cNvSpPr/>
          <p:nvPr/>
        </p:nvSpPr>
        <p:spPr>
          <a:xfrm>
            <a:off x="746813" y="1883913"/>
            <a:ext cx="20730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200" dirty="0">
                <a:solidFill>
                  <a:srgbClr val="FC7D77">
                    <a:lumMod val="50000"/>
                  </a:srgbClr>
                </a:solidFill>
                <a:latin typeface="+mj-lt"/>
              </a:rPr>
              <a:t>để phơi thóc lúa.</a:t>
            </a:r>
            <a:endParaRPr lang="en-VN" sz="2200" dirty="0">
              <a:latin typeface="+mj-lt"/>
            </a:endParaRPr>
          </a:p>
        </p:txBody>
      </p:sp>
      <p:pic>
        <p:nvPicPr>
          <p:cNvPr id="5124" name="Picture 4" descr="Cái nong - Báo Gia Lai điện tử - Tin nhanh - Chính xác">
            <a:extLst>
              <a:ext uri="{FF2B5EF4-FFF2-40B4-BE49-F238E27FC236}">
                <a16:creationId xmlns:a16="http://schemas.microsoft.com/office/drawing/2014/main" id="{0CF05587-897F-A941-A4B3-355F5FA9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2253245"/>
            <a:ext cx="3947147" cy="262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3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F08AE7-C9C5-8644-89B2-50F08CDAAFB2}"/>
              </a:ext>
            </a:extLst>
          </p:cNvPr>
          <p:cNvSpPr txBox="1"/>
          <p:nvPr/>
        </p:nvSpPr>
        <p:spPr>
          <a:xfrm>
            <a:off x="1218102" y="460493"/>
            <a:ext cx="813585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ĐỌC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D3BB3-5366-334B-9E75-3277F51C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626E7-5C31-2B4E-9A81-FE7B38B44127}"/>
              </a:ext>
            </a:extLst>
          </p:cNvPr>
          <p:cNvSpPr txBox="1"/>
          <p:nvPr/>
        </p:nvSpPr>
        <p:spPr>
          <a:xfrm>
            <a:off x="657774" y="412752"/>
            <a:ext cx="5365827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 w="0"/>
                <a:solidFill>
                  <a:srgbClr val="FFAB4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Từ ngữ</a:t>
            </a:r>
            <a:endParaRPr kumimoji="0" lang="en-US" sz="2200" b="1" i="0" u="none" strike="noStrike" kern="0" cap="none" spc="0" normalizeH="0" baseline="0" noProof="0" dirty="0">
              <a:ln w="0"/>
              <a:solidFill>
                <a:srgbClr val="FFAB40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EE4D69-BB1B-8240-B303-999DAE66FF03}"/>
              </a:ext>
            </a:extLst>
          </p:cNvPr>
          <p:cNvSpPr/>
          <p:nvPr/>
        </p:nvSpPr>
        <p:spPr>
          <a:xfrm>
            <a:off x="342306" y="1321189"/>
            <a:ext cx="5996762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    hạt cau: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97C997-CF4C-3E48-BF87-F6D703346CB8}"/>
              </a:ext>
            </a:extLst>
          </p:cNvPr>
          <p:cNvSpPr/>
          <p:nvPr/>
        </p:nvSpPr>
        <p:spPr>
          <a:xfrm>
            <a:off x="473741" y="152850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5652B-C773-F94B-B193-0F8B31CBA13A}"/>
              </a:ext>
            </a:extLst>
          </p:cNvPr>
          <p:cNvSpPr/>
          <p:nvPr/>
        </p:nvSpPr>
        <p:spPr>
          <a:xfrm>
            <a:off x="369460" y="1762418"/>
            <a:ext cx="2600567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phần hạt của quả cau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808B3D-05C5-0040-8BBF-64EA4992C8A0}"/>
              </a:ext>
            </a:extLst>
          </p:cNvPr>
          <p:cNvSpPr/>
          <p:nvPr/>
        </p:nvSpPr>
        <p:spPr>
          <a:xfrm>
            <a:off x="2970027" y="3282934"/>
            <a:ext cx="5996762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    lưỡi liềm: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85647B-F304-F748-AFD4-E012948F2799}"/>
              </a:ext>
            </a:extLst>
          </p:cNvPr>
          <p:cNvSpPr/>
          <p:nvPr/>
        </p:nvSpPr>
        <p:spPr>
          <a:xfrm>
            <a:off x="3077893" y="348663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3AE20E-7EE3-9740-8A16-213680E86CC7}"/>
              </a:ext>
            </a:extLst>
          </p:cNvPr>
          <p:cNvSpPr/>
          <p:nvPr/>
        </p:nvSpPr>
        <p:spPr>
          <a:xfrm>
            <a:off x="3311809" y="3720552"/>
            <a:ext cx="3230758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vật dụng dùng để gặt</a:t>
            </a:r>
            <a:r>
              <a:rPr kumimoji="0" lang="vi-VN" sz="2200" b="0" i="0" u="none" strike="noStrike" kern="0" cap="none" spc="0" normalizeH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lúa.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7170" name="Picture 2" descr="Nhớ những mùa cau | Báo dân sinh">
            <a:extLst>
              <a:ext uri="{FF2B5EF4-FFF2-40B4-BE49-F238E27FC236}">
                <a16:creationId xmlns:a16="http://schemas.microsoft.com/office/drawing/2014/main" id="{0E8B3CAC-51C7-C44E-A438-3DA1925F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67862" y="916949"/>
            <a:ext cx="1794706" cy="27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iềm – Wikipedia tiếng Việt">
            <a:extLst>
              <a:ext uri="{FF2B5EF4-FFF2-40B4-BE49-F238E27FC236}">
                <a16:creationId xmlns:a16="http://schemas.microsoft.com/office/drawing/2014/main" id="{3A130879-2A2B-6B43-8F4D-592F2F0A0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1241" y1="16868" x2="41241" y2="16868"/>
                        <a14:backgroundMark x1="39820" y1="17045" x2="44460" y2="16868"/>
                        <a14:backgroundMark x1="44460" y1="16690" x2="44934" y2="17223"/>
                        <a14:backgroundMark x1="70597" y1="29332" x2="73532" y2="38494"/>
                        <a14:backgroundMark x1="58617" y1="61932" x2="62263" y2="85405"/>
                        <a14:backgroundMark x1="59612" y1="82848" x2="57386" y2="83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9" y="2743042"/>
            <a:ext cx="1733640" cy="23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ặt trăng lưỡi liềm">
            <a:extLst>
              <a:ext uri="{FF2B5EF4-FFF2-40B4-BE49-F238E27FC236}">
                <a16:creationId xmlns:a16="http://schemas.microsoft.com/office/drawing/2014/main" id="{E42A47E9-5DC2-304A-8D53-C61835FDC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8222" y1="44620" x2="48000" y2="56962"/>
                        <a14:backgroundMark x1="48000" y1="56962" x2="52889" y2="46203"/>
                        <a14:backgroundMark x1="52889" y1="46203" x2="52444" y2="43038"/>
                        <a14:backgroundMark x1="52444" y1="42722" x2="51556" y2="55696"/>
                        <a14:backgroundMark x1="51556" y1="55696" x2="40444" y2="66456"/>
                        <a14:backgroundMark x1="57111" y1="46203" x2="57333" y2="49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3" t="20423" r="32474" b="23648"/>
          <a:stretch/>
        </p:blipFill>
        <p:spPr bwMode="auto">
          <a:xfrm>
            <a:off x="1624894" y="3055715"/>
            <a:ext cx="1290002" cy="13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10" grpId="0"/>
      <p:bldP spid="11" grpId="0" animBg="1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856379" y="289661"/>
            <a:ext cx="536582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 nghỉ đoạn thơ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1311803" y="1190340"/>
            <a:ext cx="6155531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như cánh đồng</a:t>
            </a:r>
          </a:p>
          <a:p>
            <a:pPr marL="44450"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Xong mùa gặt hái</a:t>
            </a:r>
          </a:p>
          <a:p>
            <a:pPr marL="44450"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 em - lưỡi liềm</a:t>
            </a:r>
          </a:p>
          <a:p>
            <a:pPr marL="44450"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quên bỏ lại.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193199" y="1403283"/>
            <a:ext cx="85825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1AD1B5-E6AF-DD49-92DB-94879744B5CC}"/>
              </a:ext>
            </a:extLst>
          </p:cNvPr>
          <p:cNvGrpSpPr/>
          <p:nvPr/>
        </p:nvGrpSpPr>
        <p:grpSpPr>
          <a:xfrm>
            <a:off x="3742012" y="3525147"/>
            <a:ext cx="155773" cy="428013"/>
            <a:chOff x="3894064" y="2362532"/>
            <a:chExt cx="155773" cy="35373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3945988" y="2362532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3894064" y="2362533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AE22F0-CF8C-794B-AA9F-AB3DAF3C5913}"/>
              </a:ext>
            </a:extLst>
          </p:cNvPr>
          <p:cNvCxnSpPr/>
          <p:nvPr/>
        </p:nvCxnSpPr>
        <p:spPr>
          <a:xfrm flipH="1">
            <a:off x="4731748" y="1403283"/>
            <a:ext cx="85825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F67C7A-0981-7745-A805-658476FDB45E}"/>
              </a:ext>
            </a:extLst>
          </p:cNvPr>
          <p:cNvCxnSpPr/>
          <p:nvPr/>
        </p:nvCxnSpPr>
        <p:spPr>
          <a:xfrm flipH="1">
            <a:off x="3068650" y="2887505"/>
            <a:ext cx="85825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5FA01E-5B03-D642-95D5-073D0BD94B98}"/>
              </a:ext>
            </a:extLst>
          </p:cNvPr>
          <p:cNvCxnSpPr/>
          <p:nvPr/>
        </p:nvCxnSpPr>
        <p:spPr>
          <a:xfrm flipH="1">
            <a:off x="2758467" y="3571258"/>
            <a:ext cx="85825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C73910-EDFA-4DAC-BE2B-DFA1AD3348A2}"/>
              </a:ext>
            </a:extLst>
          </p:cNvPr>
          <p:cNvCxnSpPr/>
          <p:nvPr/>
        </p:nvCxnSpPr>
        <p:spPr>
          <a:xfrm flipH="1">
            <a:off x="4389568" y="2143738"/>
            <a:ext cx="85825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D54D83-EF83-4A95-8EAB-A8CCCD5621B6}"/>
              </a:ext>
            </a:extLst>
          </p:cNvPr>
          <p:cNvCxnSpPr/>
          <p:nvPr/>
        </p:nvCxnSpPr>
        <p:spPr>
          <a:xfrm flipH="1">
            <a:off x="4710250" y="2887505"/>
            <a:ext cx="85825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EAE13803-3220-7B4C-992F-808648687565}"/>
              </a:ext>
            </a:extLst>
          </p:cNvPr>
          <p:cNvSpPr/>
          <p:nvPr/>
        </p:nvSpPr>
        <p:spPr>
          <a:xfrm>
            <a:off x="5825766" y="1319751"/>
            <a:ext cx="1065228" cy="1253765"/>
          </a:xfrm>
          <a:custGeom>
            <a:avLst/>
            <a:gdLst>
              <a:gd name="connsiteX0" fmla="*/ 0 w 989814"/>
              <a:gd name="connsiteY0" fmla="*/ 0 h 1244338"/>
              <a:gd name="connsiteX1" fmla="*/ 94268 w 989814"/>
              <a:gd name="connsiteY1" fmla="*/ 273377 h 1244338"/>
              <a:gd name="connsiteX2" fmla="*/ 292231 w 989814"/>
              <a:gd name="connsiteY2" fmla="*/ 405352 h 1244338"/>
              <a:gd name="connsiteX3" fmla="*/ 527901 w 989814"/>
              <a:gd name="connsiteY3" fmla="*/ 452486 h 1244338"/>
              <a:gd name="connsiteX4" fmla="*/ 565608 w 989814"/>
              <a:gd name="connsiteY4" fmla="*/ 395926 h 1244338"/>
              <a:gd name="connsiteX5" fmla="*/ 509047 w 989814"/>
              <a:gd name="connsiteY5" fmla="*/ 282804 h 1244338"/>
              <a:gd name="connsiteX6" fmla="*/ 405352 w 989814"/>
              <a:gd name="connsiteY6" fmla="*/ 320511 h 1244338"/>
              <a:gd name="connsiteX7" fmla="*/ 377072 w 989814"/>
              <a:gd name="connsiteY7" fmla="*/ 386499 h 1244338"/>
              <a:gd name="connsiteX8" fmla="*/ 386499 w 989814"/>
              <a:gd name="connsiteY8" fmla="*/ 509047 h 1244338"/>
              <a:gd name="connsiteX9" fmla="*/ 678730 w 989814"/>
              <a:gd name="connsiteY9" fmla="*/ 688156 h 1244338"/>
              <a:gd name="connsiteX10" fmla="*/ 754144 w 989814"/>
              <a:gd name="connsiteY10" fmla="*/ 848412 h 1244338"/>
              <a:gd name="connsiteX11" fmla="*/ 810705 w 989814"/>
              <a:gd name="connsiteY11" fmla="*/ 970961 h 1244338"/>
              <a:gd name="connsiteX12" fmla="*/ 895546 w 989814"/>
              <a:gd name="connsiteY12" fmla="*/ 1121789 h 1244338"/>
              <a:gd name="connsiteX13" fmla="*/ 989814 w 989814"/>
              <a:gd name="connsiteY13" fmla="*/ 1244338 h 1244338"/>
              <a:gd name="connsiteX0" fmla="*/ 0 w 989814"/>
              <a:gd name="connsiteY0" fmla="*/ 0 h 1244338"/>
              <a:gd name="connsiteX1" fmla="*/ 94268 w 989814"/>
              <a:gd name="connsiteY1" fmla="*/ 273377 h 1244338"/>
              <a:gd name="connsiteX2" fmla="*/ 292231 w 989814"/>
              <a:gd name="connsiteY2" fmla="*/ 405352 h 1244338"/>
              <a:gd name="connsiteX3" fmla="*/ 527901 w 989814"/>
              <a:gd name="connsiteY3" fmla="*/ 452486 h 1244338"/>
              <a:gd name="connsiteX4" fmla="*/ 565608 w 989814"/>
              <a:gd name="connsiteY4" fmla="*/ 395926 h 1244338"/>
              <a:gd name="connsiteX5" fmla="*/ 509047 w 989814"/>
              <a:gd name="connsiteY5" fmla="*/ 282804 h 1244338"/>
              <a:gd name="connsiteX6" fmla="*/ 405352 w 989814"/>
              <a:gd name="connsiteY6" fmla="*/ 320511 h 1244338"/>
              <a:gd name="connsiteX7" fmla="*/ 386499 w 989814"/>
              <a:gd name="connsiteY7" fmla="*/ 509047 h 1244338"/>
              <a:gd name="connsiteX8" fmla="*/ 678730 w 989814"/>
              <a:gd name="connsiteY8" fmla="*/ 688156 h 1244338"/>
              <a:gd name="connsiteX9" fmla="*/ 754144 w 989814"/>
              <a:gd name="connsiteY9" fmla="*/ 848412 h 1244338"/>
              <a:gd name="connsiteX10" fmla="*/ 810705 w 989814"/>
              <a:gd name="connsiteY10" fmla="*/ 970961 h 1244338"/>
              <a:gd name="connsiteX11" fmla="*/ 895546 w 989814"/>
              <a:gd name="connsiteY11" fmla="*/ 1121789 h 1244338"/>
              <a:gd name="connsiteX12" fmla="*/ 989814 w 989814"/>
              <a:gd name="connsiteY12" fmla="*/ 1244338 h 1244338"/>
              <a:gd name="connsiteX0" fmla="*/ 0 w 989814"/>
              <a:gd name="connsiteY0" fmla="*/ 0 h 1244338"/>
              <a:gd name="connsiteX1" fmla="*/ 94268 w 989814"/>
              <a:gd name="connsiteY1" fmla="*/ 273377 h 1244338"/>
              <a:gd name="connsiteX2" fmla="*/ 292231 w 989814"/>
              <a:gd name="connsiteY2" fmla="*/ 405352 h 1244338"/>
              <a:gd name="connsiteX3" fmla="*/ 527901 w 989814"/>
              <a:gd name="connsiteY3" fmla="*/ 452486 h 1244338"/>
              <a:gd name="connsiteX4" fmla="*/ 565608 w 989814"/>
              <a:gd name="connsiteY4" fmla="*/ 395926 h 1244338"/>
              <a:gd name="connsiteX5" fmla="*/ 509047 w 989814"/>
              <a:gd name="connsiteY5" fmla="*/ 282804 h 1244338"/>
              <a:gd name="connsiteX6" fmla="*/ 405352 w 989814"/>
              <a:gd name="connsiteY6" fmla="*/ 320511 h 1244338"/>
              <a:gd name="connsiteX7" fmla="*/ 414779 w 989814"/>
              <a:gd name="connsiteY7" fmla="*/ 527901 h 1244338"/>
              <a:gd name="connsiteX8" fmla="*/ 678730 w 989814"/>
              <a:gd name="connsiteY8" fmla="*/ 688156 h 1244338"/>
              <a:gd name="connsiteX9" fmla="*/ 754144 w 989814"/>
              <a:gd name="connsiteY9" fmla="*/ 848412 h 1244338"/>
              <a:gd name="connsiteX10" fmla="*/ 810705 w 989814"/>
              <a:gd name="connsiteY10" fmla="*/ 970961 h 1244338"/>
              <a:gd name="connsiteX11" fmla="*/ 895546 w 989814"/>
              <a:gd name="connsiteY11" fmla="*/ 1121789 h 1244338"/>
              <a:gd name="connsiteX12" fmla="*/ 989814 w 989814"/>
              <a:gd name="connsiteY12" fmla="*/ 1244338 h 1244338"/>
              <a:gd name="connsiteX0" fmla="*/ 0 w 1065228"/>
              <a:gd name="connsiteY0" fmla="*/ 0 h 1253765"/>
              <a:gd name="connsiteX1" fmla="*/ 169682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41022 w 1065228"/>
              <a:gd name="connsiteY4" fmla="*/ 405353 h 1253765"/>
              <a:gd name="connsiteX5" fmla="*/ 584461 w 1065228"/>
              <a:gd name="connsiteY5" fmla="*/ 29223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41022 w 1065228"/>
              <a:gd name="connsiteY4" fmla="*/ 405353 h 1253765"/>
              <a:gd name="connsiteX5" fmla="*/ 584461 w 1065228"/>
              <a:gd name="connsiteY5" fmla="*/ 29223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584461 w 1065228"/>
              <a:gd name="connsiteY5" fmla="*/ 29223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35291 w 1065228"/>
              <a:gd name="connsiteY8" fmla="*/ 688156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35291 w 1065228"/>
              <a:gd name="connsiteY8" fmla="*/ 688156 h 1253765"/>
              <a:gd name="connsiteX9" fmla="*/ 886119 w 1065228"/>
              <a:gd name="connsiteY9" fmla="*/ 980388 h 1253765"/>
              <a:gd name="connsiteX10" fmla="*/ 970960 w 1065228"/>
              <a:gd name="connsiteY10" fmla="*/ 1131216 h 1253765"/>
              <a:gd name="connsiteX11" fmla="*/ 1065228 w 1065228"/>
              <a:gd name="connsiteY11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35291 w 1065228"/>
              <a:gd name="connsiteY8" fmla="*/ 688156 h 1253765"/>
              <a:gd name="connsiteX9" fmla="*/ 970960 w 1065228"/>
              <a:gd name="connsiteY9" fmla="*/ 1131216 h 1253765"/>
              <a:gd name="connsiteX10" fmla="*/ 1065228 w 1065228"/>
              <a:gd name="connsiteY10" fmla="*/ 1253765 h 125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5228" h="1253765">
                <a:moveTo>
                  <a:pt x="0" y="0"/>
                </a:moveTo>
                <a:cubicBezTo>
                  <a:pt x="22781" y="102909"/>
                  <a:pt x="146115" y="213674"/>
                  <a:pt x="207389" y="282804"/>
                </a:cubicBezTo>
                <a:cubicBezTo>
                  <a:pt x="268663" y="351934"/>
                  <a:pt x="301657" y="384928"/>
                  <a:pt x="367645" y="414779"/>
                </a:cubicBezTo>
                <a:cubicBezTo>
                  <a:pt x="433633" y="444631"/>
                  <a:pt x="553039" y="463484"/>
                  <a:pt x="603315" y="461913"/>
                </a:cubicBezTo>
                <a:cubicBezTo>
                  <a:pt x="653591" y="460342"/>
                  <a:pt x="669302" y="428920"/>
                  <a:pt x="669302" y="405353"/>
                </a:cubicBezTo>
                <a:cubicBezTo>
                  <a:pt x="669302" y="381786"/>
                  <a:pt x="634737" y="333080"/>
                  <a:pt x="603314" y="320511"/>
                </a:cubicBezTo>
                <a:cubicBezTo>
                  <a:pt x="571891" y="307942"/>
                  <a:pt x="494906" y="292231"/>
                  <a:pt x="480766" y="329938"/>
                </a:cubicBezTo>
                <a:cubicBezTo>
                  <a:pt x="466626" y="367645"/>
                  <a:pt x="476052" y="487052"/>
                  <a:pt x="518473" y="546755"/>
                </a:cubicBezTo>
                <a:cubicBezTo>
                  <a:pt x="560894" y="606458"/>
                  <a:pt x="659877" y="590746"/>
                  <a:pt x="735291" y="688156"/>
                </a:cubicBezTo>
                <a:cubicBezTo>
                  <a:pt x="810706" y="785566"/>
                  <a:pt x="915971" y="1036948"/>
                  <a:pt x="970960" y="1131216"/>
                </a:cubicBezTo>
                <a:cubicBezTo>
                  <a:pt x="1000811" y="1176779"/>
                  <a:pt x="1033019" y="1215272"/>
                  <a:pt x="1065228" y="1253765"/>
                </a:cubicBezTo>
              </a:path>
            </a:pathLst>
          </a:custGeom>
          <a:noFill/>
          <a:ln w="952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38554" y="1515492"/>
            <a:ext cx="6325384" cy="15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những sự vật giống cánh diều được nhắc tới trong bài thơ.</a:t>
            </a:r>
          </a:p>
          <a:p>
            <a:pPr algn="just">
              <a:lnSpc>
                <a:spcPct val="150000"/>
              </a:lnSpc>
            </a:pP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2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C1BBF1-DC0D-7943-A43B-F7B6ECF0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46" b="98551" l="5037" r="97912">
                        <a14:foregroundMark x1="5651" y1="37681" x2="14005" y2="86957"/>
                        <a14:foregroundMark x1="12899" y1="84058" x2="7371" y2="55797"/>
                        <a14:foregroundMark x1="7371" y1="55797" x2="7371" y2="55797"/>
                        <a14:foregroundMark x1="7125" y1="54348" x2="7985" y2="69565"/>
                        <a14:foregroundMark x1="7985" y1="68116" x2="5037" y2="52174"/>
                        <a14:foregroundMark x1="6634" y1="22464" x2="6634" y2="22464"/>
                        <a14:foregroundMark x1="6511" y1="21739" x2="5651" y2="18116"/>
                        <a14:foregroundMark x1="5283" y1="19565" x2="7371" y2="21739"/>
                        <a14:foregroundMark x1="7371" y1="20290" x2="19042" y2="77536"/>
                        <a14:foregroundMark x1="19042" y1="77536" x2="19042" y2="77536"/>
                        <a14:foregroundMark x1="26904" y1="73913" x2="27273" y2="31159"/>
                        <a14:foregroundMark x1="27273" y1="31159" x2="34521" y2="13043"/>
                        <a14:foregroundMark x1="34521" y1="13043" x2="39435" y2="24638"/>
                        <a14:foregroundMark x1="39435" y1="23913" x2="32432" y2="9420"/>
                        <a14:foregroundMark x1="32432" y1="9420" x2="25184" y2="31159"/>
                        <a14:foregroundMark x1="25184" y1="31159" x2="25184" y2="75362"/>
                        <a14:foregroundMark x1="25184" y1="75362" x2="34152" y2="99275"/>
                        <a14:foregroundMark x1="52580" y1="60870" x2="49140" y2="37681"/>
                        <a14:foregroundMark x1="65725" y1="26812" x2="73342" y2="20290"/>
                        <a14:foregroundMark x1="73342" y1="20290" x2="73342" y2="20290"/>
                        <a14:foregroundMark x1="73587" y1="60145" x2="74570" y2="65217"/>
                        <a14:foregroundMark x1="63882" y1="32609" x2="65725" y2="31884"/>
                        <a14:foregroundMark x1="65725" y1="31159" x2="64496" y2="44203"/>
                        <a14:foregroundMark x1="83292" y1="88406" x2="97912" y2="24638"/>
                        <a14:foregroundMark x1="25184" y1="26812" x2="31818" y2="7246"/>
                        <a14:foregroundMark x1="31818" y1="7246" x2="39558" y2="18116"/>
                        <a14:foregroundMark x1="39558" y1="18116" x2="40909" y2="26087"/>
                        <a14:foregroundMark x1="29484" y1="12319" x2="26290" y2="17391"/>
                        <a14:foregroundMark x1="26290" y1="16667" x2="25061" y2="58696"/>
                        <a14:foregroundMark x1="25061" y1="58696" x2="26658" y2="97826"/>
                        <a14:foregroundMark x1="38084" y1="13768" x2="41646" y2="51449"/>
                        <a14:foregroundMark x1="41646" y1="51449" x2="39681" y2="91304"/>
                        <a14:foregroundMark x1="39681" y1="91304" x2="40172" y2="87681"/>
                        <a14:backgroundMark x1="26658" y1="99275" x2="26658" y2="99275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307" y="2466859"/>
            <a:ext cx="6325385" cy="11626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A41AA5-68A3-9E41-B082-079DD5B55FB2}"/>
              </a:ext>
            </a:extLst>
          </p:cNvPr>
          <p:cNvSpPr txBox="1"/>
          <p:nvPr/>
        </p:nvSpPr>
        <p:spPr>
          <a:xfrm>
            <a:off x="1988270" y="3769145"/>
            <a:ext cx="786786" cy="10472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 </a:t>
            </a:r>
          </a:p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D2B996-53F0-C64C-AC6D-B4AE631F9492}"/>
              </a:ext>
            </a:extLst>
          </p:cNvPr>
          <p:cNvSpPr/>
          <p:nvPr/>
        </p:nvSpPr>
        <p:spPr>
          <a:xfrm>
            <a:off x="496660" y="3760377"/>
            <a:ext cx="1031483" cy="10472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</a:t>
            </a:r>
          </a:p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94C5B2-9846-1840-8730-997C7CD6E966}"/>
              </a:ext>
            </a:extLst>
          </p:cNvPr>
          <p:cNvSpPr txBox="1"/>
          <p:nvPr/>
        </p:nvSpPr>
        <p:spPr>
          <a:xfrm>
            <a:off x="3428999" y="3755334"/>
            <a:ext cx="786786" cy="1047210"/>
          </a:xfrm>
          <a:prstGeom prst="rect">
            <a:avLst/>
          </a:prstGeom>
          <a:solidFill>
            <a:srgbClr val="B7D57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0E58D-82A5-DC41-A37C-350F3191FA98}"/>
              </a:ext>
            </a:extLst>
          </p:cNvPr>
          <p:cNvSpPr/>
          <p:nvPr/>
        </p:nvSpPr>
        <p:spPr>
          <a:xfrm>
            <a:off x="4675912" y="3769273"/>
            <a:ext cx="713657" cy="10472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 </a:t>
            </a:r>
          </a:p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03CDB8-7144-3E48-8CCE-BB0FC6A0C465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09EE88D-3DD3-5945-99A5-DC80E0DEA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B337D8-22AD-3949-B9D8-AC953A82E312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3293CAC-D4BF-EF4A-BA15-59916BF2519A}"/>
              </a:ext>
            </a:extLst>
          </p:cNvPr>
          <p:cNvSpPr txBox="1"/>
          <p:nvPr/>
        </p:nvSpPr>
        <p:spPr>
          <a:xfrm>
            <a:off x="435762" y="637896"/>
            <a:ext cx="61198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200" dirty="0">
                <a:latin typeface="+mj-lt"/>
              </a:rPr>
              <a:t>Hai câu thơ “Sao trời trôi qua/ Diều thành trăng vàng” tả cánh diều vào lúc nào?</a:t>
            </a:r>
          </a:p>
          <a:p>
            <a:pPr algn="just"/>
            <a:r>
              <a:rPr lang="vi-VN" sz="2200" dirty="0">
                <a:latin typeface="+mj-lt"/>
              </a:rPr>
              <a:t>     a. Vào buổi sáng		      </a:t>
            </a:r>
          </a:p>
          <a:p>
            <a:pPr algn="just"/>
            <a:r>
              <a:rPr lang="vi-VN" sz="2200" dirty="0">
                <a:latin typeface="+mj-lt"/>
              </a:rPr>
              <a:t>     b. Vào buổi chiều</a:t>
            </a:r>
          </a:p>
          <a:p>
            <a:pPr algn="just"/>
            <a:r>
              <a:rPr lang="vi-VN" sz="2200" dirty="0">
                <a:latin typeface="+mj-lt"/>
              </a:rPr>
              <a:t>     c. Vào ban đêm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C170D4-876E-944E-89A6-8FEA3C3282BF}"/>
              </a:ext>
            </a:extLst>
          </p:cNvPr>
          <p:cNvSpPr txBox="1"/>
          <p:nvPr/>
        </p:nvSpPr>
        <p:spPr>
          <a:xfrm>
            <a:off x="435760" y="2947583"/>
            <a:ext cx="6546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200" dirty="0">
                <a:latin typeface="+mj-lt"/>
              </a:rPr>
              <a:t>Khổ thơ cuối bài muốn nói điều gì?</a:t>
            </a:r>
          </a:p>
          <a:p>
            <a:pPr algn="just"/>
            <a:r>
              <a:rPr lang="vi-VN" sz="2200" dirty="0">
                <a:latin typeface="+mj-lt"/>
              </a:rPr>
              <a:t>     a. Cánh diều làm thôn quê đông vui hơn.</a:t>
            </a:r>
          </a:p>
          <a:p>
            <a:pPr algn="just"/>
            <a:r>
              <a:rPr lang="vi-VN" sz="2200" dirty="0">
                <a:latin typeface="+mj-lt"/>
              </a:rPr>
              <a:t>     b. Cánh diều làm thôn quê giàu có hơn.</a:t>
            </a:r>
          </a:p>
          <a:p>
            <a:pPr algn="just"/>
            <a:r>
              <a:rPr lang="vi-VN" sz="2200" dirty="0">
                <a:latin typeface="+mj-lt"/>
              </a:rPr>
              <a:t>     c. Cánh diều làm cảnh thôn quê tươi đẹp hơn.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55310F-2613-BB4A-90B0-74EF5FEC6249}"/>
              </a:ext>
            </a:extLst>
          </p:cNvPr>
          <p:cNvSpPr/>
          <p:nvPr/>
        </p:nvSpPr>
        <p:spPr>
          <a:xfrm>
            <a:off x="760097" y="2084869"/>
            <a:ext cx="329609" cy="329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870A53-4C5F-F54B-A60A-546728FE1C5C}"/>
              </a:ext>
            </a:extLst>
          </p:cNvPr>
          <p:cNvSpPr/>
          <p:nvPr/>
        </p:nvSpPr>
        <p:spPr>
          <a:xfrm>
            <a:off x="823892" y="4064524"/>
            <a:ext cx="329609" cy="329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7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2537</TotalTime>
  <Words>851</Words>
  <Application>Microsoft Office PowerPoint</Application>
  <PresentationFormat>Custom</PresentationFormat>
  <Paragraphs>143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Wingdings</vt:lpstr>
      <vt:lpstr>UTM Avo</vt:lpstr>
      <vt:lpstr>Montserrat</vt:lpstr>
      <vt:lpstr>HP001 4 hàng</vt:lpstr>
      <vt:lpstr>Kalam</vt:lpstr>
      <vt:lpstr>Arial</vt:lpstr>
      <vt:lpstr>Times New Roman</vt:lpstr>
      <vt:lpstr>UTM Cookies</vt:lpstr>
      <vt:lpstr>Doodle Sketchbook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Administrator</cp:lastModifiedBy>
  <cp:revision>183</cp:revision>
  <dcterms:modified xsi:type="dcterms:W3CDTF">2023-11-19T22:40:05Z</dcterms:modified>
</cp:coreProperties>
</file>