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2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5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6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23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=""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=""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=""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=""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=""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=""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=""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=""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=""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=""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=""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=""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=""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=""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=""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=""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=""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=""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=""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=""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=""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=""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=""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=""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=""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=""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=""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=""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=""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=""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=""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=""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=""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=""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=""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=""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=""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=""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=""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=""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=""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=""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=""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=""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=""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=""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=""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=""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=""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=""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=""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=""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=""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=""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=""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=""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=""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=""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=""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=""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=""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=""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=""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=""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=""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=""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=""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=""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=""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=""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=""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=""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=""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=""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=""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=""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=""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=""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=""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=""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=""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=""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=""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=""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=""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=""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=""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=""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=""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=""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=""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=""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=""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=""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=""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=""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=""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=""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=""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=""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=""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=""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=""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=""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=""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=""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=""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=""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=""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=""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=""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=""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=""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=""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=""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=""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=""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=""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=""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=""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=""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=""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=""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=""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=""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=""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=""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=""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=""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=""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=""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=""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=""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=""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=""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=""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=""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=""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=""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=""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=""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=""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=""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=""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=""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=""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=""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=""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=""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=""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=""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=""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=""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=""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=""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=""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=""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=""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=""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=""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=""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=""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=""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=""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=""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=""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=""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=""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=""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=""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=""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=""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=""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=""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=""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=""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=""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=""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=""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=""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=""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=""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=""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=""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=""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=""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=""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=""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=""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=""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=""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=""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=""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=""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=""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=""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=""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=""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=""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=""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=""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=""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=""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=""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=""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=""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=""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=""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=""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=""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=""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=""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=""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=""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=""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=""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=""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=""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=""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=""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=""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=""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=""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=""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=""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=""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=""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=""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=""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=""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=""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=""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=""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=""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=""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704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=""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=""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=""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=""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=""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=""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=""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=""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=""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=""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=""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=""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=""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=""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=""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=""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=""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=""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=""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=""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=""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=""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=""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=""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=""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=""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=""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=""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=""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=""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=""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=""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=""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=""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=""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=""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=""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=""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=""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=""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=""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=""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=""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=""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=""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=""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=""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=""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=""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=""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=""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=""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=""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=""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=""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=""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=""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=""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=""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=""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=""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=""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=""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=""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=""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=""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=""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=""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214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1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8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2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2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5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6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45CB5-5CDD-4352-B073-71B3B1472F81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FFE10-F38D-4F5E-B022-88074826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1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851339" y="106016"/>
            <a:ext cx="2333323" cy="980661"/>
            <a:chOff x="1381426" y="0"/>
            <a:chExt cx="2333323" cy="980661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=""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" name="Rectangle: Top Corners Rounded 2">
                <a:extLst>
                  <a:ext uri="{FF2B5EF4-FFF2-40B4-BE49-F238E27FC236}">
                    <a16:creationId xmlns=""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=""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381426" y="206880"/>
              <a:ext cx="22683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CHỦ ĐỀ 8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84662" y="378792"/>
            <a:ext cx="6888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PHÉP NHÂN, PHÉP CHIA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316851" y="1624083"/>
            <a:ext cx="7489551" cy="267765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6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+mj-lt"/>
              </a:rPr>
              <a:t>BÀI 39</a:t>
            </a:r>
          </a:p>
          <a:p>
            <a:pPr algn="ctr">
              <a:lnSpc>
                <a:spcPct val="120000"/>
              </a:lnSpc>
            </a:pPr>
            <a:r>
              <a:rPr lang="vi-VN" sz="80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latin typeface="+mj-lt"/>
              </a:rPr>
              <a:t>BẢNG NHÂN 2</a:t>
            </a:r>
          </a:p>
        </p:txBody>
      </p:sp>
    </p:spTree>
    <p:extLst>
      <p:ext uri="{BB962C8B-B14F-4D97-AF65-F5344CB8AC3E}">
        <p14:creationId xmlns:p14="http://schemas.microsoft.com/office/powerpoint/2010/main" val="315651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0084" y="2415941"/>
            <a:ext cx="67184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Algerian" panose="04020705040A02060702" pitchFamily="82" charset="0"/>
              </a:rPr>
              <a:t>LUYỆN TẬP</a:t>
            </a:r>
            <a:endParaRPr lang="en-US" sz="8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13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>
            <a:extLst>
              <a:ext uri="{FF2B5EF4-FFF2-40B4-BE49-F238E27FC236}">
                <a16:creationId xmlns="" xmlns:a16="http://schemas.microsoft.com/office/drawing/2014/main" id="{2155A534-EBB2-49E3-8AA8-B413183B4D30}"/>
              </a:ext>
            </a:extLst>
          </p:cNvPr>
          <p:cNvSpPr/>
          <p:nvPr/>
        </p:nvSpPr>
        <p:spPr>
          <a:xfrm>
            <a:off x="610823" y="523807"/>
            <a:ext cx="437322" cy="447159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1</a:t>
            </a:r>
            <a:endParaRPr lang="vi-VN" sz="3200" b="1" dirty="0"/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6002C2DF-0FDE-435C-BDAC-9F37791846F8}"/>
              </a:ext>
            </a:extLst>
          </p:cNvPr>
          <p:cNvSpPr txBox="1"/>
          <p:nvPr/>
        </p:nvSpPr>
        <p:spPr>
          <a:xfrm>
            <a:off x="1272726" y="424220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dirty="0" smtClean="0">
                <a:latin typeface="+mj-lt"/>
              </a:rPr>
              <a:t>Số</a:t>
            </a:r>
            <a:r>
              <a:rPr lang="en-US" sz="3600" dirty="0" smtClean="0">
                <a:latin typeface="+mj-lt"/>
              </a:rPr>
              <a:t>?</a:t>
            </a:r>
            <a:endParaRPr lang="vi-VN" sz="3600" dirty="0">
              <a:latin typeface="+mj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702991A-94B0-4346-B3B1-8DC85253347A}"/>
              </a:ext>
            </a:extLst>
          </p:cNvPr>
          <p:cNvSpPr txBox="1"/>
          <p:nvPr/>
        </p:nvSpPr>
        <p:spPr>
          <a:xfrm>
            <a:off x="1048145" y="1335608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a)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C010F89-7E70-4385-A591-910BBF639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56654" y="3955930"/>
            <a:ext cx="7809736" cy="19462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4" name="Table 17">
                <a:extLst>
                  <a:ext uri="{FF2B5EF4-FFF2-40B4-BE49-F238E27FC236}">
                    <a16:creationId xmlns="" xmlns:a16="http://schemas.microsoft.com/office/drawing/2014/main" id="{E278A4A8-D552-45C0-8DA8-0EE9B85E78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5219921"/>
                  </p:ext>
                </p:extLst>
              </p:nvPr>
            </p:nvGraphicFramePr>
            <p:xfrm>
              <a:off x="2127862" y="1420393"/>
              <a:ext cx="7936275" cy="1920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01608">
                      <a:extLst>
                        <a:ext uri="{9D8B030D-6E8A-4147-A177-3AD203B41FA5}">
                          <a16:colId xmlns="" xmlns:a16="http://schemas.microsoft.com/office/drawing/2014/main" val="3750429237"/>
                        </a:ext>
                      </a:extLst>
                    </a:gridCol>
                    <a:gridCol w="975186">
                      <a:extLst>
                        <a:ext uri="{9D8B030D-6E8A-4147-A177-3AD203B41FA5}">
                          <a16:colId xmlns="" xmlns:a16="http://schemas.microsoft.com/office/drawing/2014/main" val="892396866"/>
                        </a:ext>
                      </a:extLst>
                    </a:gridCol>
                    <a:gridCol w="986151">
                      <a:extLst>
                        <a:ext uri="{9D8B030D-6E8A-4147-A177-3AD203B41FA5}">
                          <a16:colId xmlns="" xmlns:a16="http://schemas.microsoft.com/office/drawing/2014/main" val="1994511951"/>
                        </a:ext>
                      </a:extLst>
                    </a:gridCol>
                    <a:gridCol w="1045921">
                      <a:extLst>
                        <a:ext uri="{9D8B030D-6E8A-4147-A177-3AD203B41FA5}">
                          <a16:colId xmlns="" xmlns:a16="http://schemas.microsoft.com/office/drawing/2014/main" val="1764713203"/>
                        </a:ext>
                      </a:extLst>
                    </a:gridCol>
                    <a:gridCol w="1075803">
                      <a:extLst>
                        <a:ext uri="{9D8B030D-6E8A-4147-A177-3AD203B41FA5}">
                          <a16:colId xmlns="" xmlns:a16="http://schemas.microsoft.com/office/drawing/2014/main" val="2253912237"/>
                        </a:ext>
                      </a:extLst>
                    </a:gridCol>
                    <a:gridCol w="1075803">
                      <a:extLst>
                        <a:ext uri="{9D8B030D-6E8A-4147-A177-3AD203B41FA5}">
                          <a16:colId xmlns="" xmlns:a16="http://schemas.microsoft.com/office/drawing/2014/main" val="1514898112"/>
                        </a:ext>
                      </a:extLst>
                    </a:gridCol>
                    <a:gridCol w="1075803">
                      <a:extLst>
                        <a:ext uri="{9D8B030D-6E8A-4147-A177-3AD203B41FA5}">
                          <a16:colId xmlns="" xmlns:a16="http://schemas.microsoft.com/office/drawing/2014/main" val="177573286"/>
                        </a:ext>
                      </a:extLst>
                    </a:gridCol>
                  </a:tblGrid>
                  <a:tr h="597884">
                    <a:tc rowSpan="2"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vi-VN" sz="2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</m:oMath>
                            </m:oMathPara>
                          </a14:m>
                          <a:endParaRPr lang="vi-VN" sz="2800" dirty="0"/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AC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vi-VN" sz="3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j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vi-VN" sz="3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j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33725870"/>
                      </a:ext>
                    </a:extLst>
                  </a:tr>
                  <a:tr h="597884">
                    <a:tc vMerge="1">
                      <a:txBody>
                        <a:bodyPr/>
                        <a:lstStyle/>
                        <a:p>
                          <a:pPr algn="ctr"/>
                          <a:endParaRPr lang="vi-VN" sz="2800" dirty="0"/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AC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1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3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5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6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9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10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854868410"/>
                      </a:ext>
                    </a:extLst>
                  </a:tr>
                  <a:tr h="634743">
                    <a:tc>
                      <a:txBody>
                        <a:bodyPr/>
                        <a:lstStyle/>
                        <a:p>
                          <a:pPr algn="ctr"/>
                          <a:endParaRPr lang="vi-VN" sz="2800" dirty="0"/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AC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?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?</a:t>
                          </a:r>
                          <a:endParaRPr kumimoji="0" lang="vi-VN" sz="3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j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?</a:t>
                          </a:r>
                          <a:endParaRPr kumimoji="0" lang="vi-VN" sz="3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j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?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20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0304213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4" name="Table 1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278A4A8-D552-45C0-8DA8-0EE9B85E789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5219921"/>
                  </p:ext>
                </p:extLst>
              </p:nvPr>
            </p:nvGraphicFramePr>
            <p:xfrm>
              <a:off x="2127862" y="1420393"/>
              <a:ext cx="7936275" cy="192024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01608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750429237"/>
                        </a:ext>
                      </a:extLst>
                    </a:gridCol>
                    <a:gridCol w="975186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892396866"/>
                        </a:ext>
                      </a:extLst>
                    </a:gridCol>
                    <a:gridCol w="98615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994511951"/>
                        </a:ext>
                      </a:extLst>
                    </a:gridCol>
                    <a:gridCol w="104592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764713203"/>
                        </a:ext>
                      </a:extLst>
                    </a:gridCol>
                    <a:gridCol w="107580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253912237"/>
                        </a:ext>
                      </a:extLst>
                    </a:gridCol>
                    <a:gridCol w="107580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514898112"/>
                        </a:ext>
                      </a:extLst>
                    </a:gridCol>
                    <a:gridCol w="1075803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77573286"/>
                        </a:ext>
                      </a:extLst>
                    </a:gridCol>
                  </a:tblGrid>
                  <a:tr h="640080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t="-7619" r="-366667" b="-676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vi-VN" sz="3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j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vi-VN" sz="3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j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933725870"/>
                      </a:ext>
                    </a:extLst>
                  </a:tr>
                  <a:tr h="640080">
                    <a:tc vMerge="1">
                      <a:txBody>
                        <a:bodyPr/>
                        <a:lstStyle/>
                        <a:p>
                          <a:pPr algn="ctr"/>
                          <a:endParaRPr lang="vi-VN" sz="2800" dirty="0"/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AC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1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3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5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6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9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10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285486841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endParaRPr lang="vi-VN" sz="2800" dirty="0"/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AC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2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vi-VN" sz="3600" dirty="0">
                              <a:latin typeface="+mj-lt"/>
                            </a:rPr>
                            <a:t>?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?</a:t>
                          </a:r>
                          <a:endParaRPr kumimoji="0" lang="vi-VN" sz="3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j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?</a:t>
                          </a:r>
                          <a:endParaRPr kumimoji="0" lang="vi-VN" sz="36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j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?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vi-VN" sz="36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j-lt"/>
                              <a:ea typeface="+mn-ea"/>
                              <a:cs typeface="+mn-cs"/>
                            </a:rPr>
                            <a:t>20</a:t>
                          </a:r>
                        </a:p>
                      </a:txBody>
                      <a:tcPr anchor="ctr">
                        <a:lnL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rgbClr val="FFC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0304213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726CFA63-C1B3-415E-AB17-354DDAEBD53E}"/>
              </a:ext>
            </a:extLst>
          </p:cNvPr>
          <p:cNvSpPr txBox="1"/>
          <p:nvPr/>
        </p:nvSpPr>
        <p:spPr>
          <a:xfrm>
            <a:off x="4908789" y="2666129"/>
            <a:ext cx="748822" cy="646331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C6818297-22E3-4F20-AC25-FCB8E0A7D444}"/>
              </a:ext>
            </a:extLst>
          </p:cNvPr>
          <p:cNvSpPr txBox="1"/>
          <p:nvPr/>
        </p:nvSpPr>
        <p:spPr>
          <a:xfrm>
            <a:off x="5961522" y="2661148"/>
            <a:ext cx="748822" cy="646331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028D4209-AA91-44F4-8607-A5916B4C8954}"/>
              </a:ext>
            </a:extLst>
          </p:cNvPr>
          <p:cNvSpPr txBox="1"/>
          <p:nvPr/>
        </p:nvSpPr>
        <p:spPr>
          <a:xfrm>
            <a:off x="7020605" y="2656167"/>
            <a:ext cx="748822" cy="646331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C44F062A-AB88-4CAC-A491-ADB1A0A2396F}"/>
              </a:ext>
            </a:extLst>
          </p:cNvPr>
          <p:cNvSpPr txBox="1"/>
          <p:nvPr/>
        </p:nvSpPr>
        <p:spPr>
          <a:xfrm>
            <a:off x="8092388" y="2651186"/>
            <a:ext cx="748822" cy="646331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18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66C876B4-74BE-4DFB-B117-57C778379D32}"/>
              </a:ext>
            </a:extLst>
          </p:cNvPr>
          <p:cNvSpPr txBox="1"/>
          <p:nvPr/>
        </p:nvSpPr>
        <p:spPr>
          <a:xfrm>
            <a:off x="1048145" y="3432710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b)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E3AFB190-545F-41F0-9440-9989877CC33E}"/>
              </a:ext>
            </a:extLst>
          </p:cNvPr>
          <p:cNvSpPr txBox="1"/>
          <p:nvPr/>
        </p:nvSpPr>
        <p:spPr>
          <a:xfrm>
            <a:off x="4635963" y="4247794"/>
            <a:ext cx="734323" cy="646331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1CEF081-DEE1-4C3F-A5B9-95FED6A689D4}"/>
              </a:ext>
            </a:extLst>
          </p:cNvPr>
          <p:cNvSpPr txBox="1"/>
          <p:nvPr/>
        </p:nvSpPr>
        <p:spPr>
          <a:xfrm>
            <a:off x="6984289" y="4980119"/>
            <a:ext cx="410727" cy="646331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  <a:latin typeface="+mj-lt"/>
              </a:rPr>
              <a:t>2</a:t>
            </a:r>
            <a:endParaRPr lang="vi-VN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E4020038-D5DD-4D54-9935-663429A25C1D}"/>
              </a:ext>
            </a:extLst>
          </p:cNvPr>
          <p:cNvSpPr txBox="1"/>
          <p:nvPr/>
        </p:nvSpPr>
        <p:spPr>
          <a:xfrm>
            <a:off x="8973013" y="4457344"/>
            <a:ext cx="734323" cy="646331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85306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 animBg="1"/>
      <p:bldP spid="46" grpId="0" animBg="1"/>
      <p:bldP spid="47" grpId="0" animBg="1"/>
      <p:bldP spid="48" grpId="0" animBg="1"/>
      <p:bldP spid="49" grpId="0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="" xmlns:a16="http://schemas.microsoft.com/office/drawing/2014/main" id="{4E64D23C-F136-470B-A0CA-546F6A7411D2}"/>
              </a:ext>
            </a:extLst>
          </p:cNvPr>
          <p:cNvSpPr/>
          <p:nvPr/>
        </p:nvSpPr>
        <p:spPr>
          <a:xfrm>
            <a:off x="657018" y="406694"/>
            <a:ext cx="437322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2</a:t>
            </a:r>
            <a:endParaRPr lang="vi-VN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0F5152C-49CF-47DC-9F61-F0644EC70708}"/>
              </a:ext>
            </a:extLst>
          </p:cNvPr>
          <p:cNvSpPr txBox="1"/>
          <p:nvPr/>
        </p:nvSpPr>
        <p:spPr>
          <a:xfrm>
            <a:off x="1313000" y="342999"/>
            <a:ext cx="6440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Đếm thêm 2 rồi nêu số còn thiếu.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D5E829C-4840-4264-9C3A-2F0F5FAD7FC7}"/>
              </a:ext>
            </a:extLst>
          </p:cNvPr>
          <p:cNvGrpSpPr/>
          <p:nvPr/>
        </p:nvGrpSpPr>
        <p:grpSpPr>
          <a:xfrm>
            <a:off x="730152" y="1360693"/>
            <a:ext cx="10707059" cy="4529530"/>
            <a:chOff x="730152" y="1360693"/>
            <a:chExt cx="10707059" cy="4529530"/>
          </a:xfrm>
        </p:grpSpPr>
        <p:pic>
          <p:nvPicPr>
            <p:cNvPr id="6" name="Picture 5">
              <a:extLst>
                <a:ext uri="{FF2B5EF4-FFF2-40B4-BE49-F238E27FC236}">
                  <a16:creationId xmlns="" xmlns:a16="http://schemas.microsoft.com/office/drawing/2014/main" id="{A271D381-CC1B-4732-AF9F-AEE16B43A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30152" y="1360693"/>
              <a:ext cx="10707059" cy="452953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75F0CE3A-C1D2-4F38-9EA7-3397C9E40837}"/>
                </a:ext>
              </a:extLst>
            </p:cNvPr>
            <p:cNvSpPr txBox="1"/>
            <p:nvPr/>
          </p:nvSpPr>
          <p:spPr>
            <a:xfrm>
              <a:off x="977942" y="3855192"/>
              <a:ext cx="36702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i="1" dirty="0"/>
                <a:t>Hai, bốn, sáu,..., mười tám, hai mươi.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2D77D51-6013-4FAD-9559-F8397DAF040D}"/>
              </a:ext>
            </a:extLst>
          </p:cNvPr>
          <p:cNvSpPr txBox="1"/>
          <p:nvPr/>
        </p:nvSpPr>
        <p:spPr>
          <a:xfrm>
            <a:off x="8439225" y="3255772"/>
            <a:ext cx="441146" cy="646331"/>
          </a:xfrm>
          <a:prstGeom prst="rect">
            <a:avLst/>
          </a:prstGeom>
          <a:solidFill>
            <a:schemeClr val="bg1"/>
          </a:solidFill>
          <a:effectLst>
            <a:softEdge rad="762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9B62C0A-AA9C-4382-A6BB-57B67F3DB7C4}"/>
              </a:ext>
            </a:extLst>
          </p:cNvPr>
          <p:cNvSpPr txBox="1"/>
          <p:nvPr/>
        </p:nvSpPr>
        <p:spPr>
          <a:xfrm>
            <a:off x="9368832" y="3255772"/>
            <a:ext cx="697628" cy="646331"/>
          </a:xfrm>
          <a:prstGeom prst="rect">
            <a:avLst/>
          </a:prstGeom>
          <a:solidFill>
            <a:schemeClr val="bg1"/>
          </a:solidFill>
          <a:effectLst>
            <a:softEdge rad="762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57AB279-9B25-4CDA-B9E2-BE426E9FF2D1}"/>
              </a:ext>
            </a:extLst>
          </p:cNvPr>
          <p:cNvSpPr txBox="1"/>
          <p:nvPr/>
        </p:nvSpPr>
        <p:spPr>
          <a:xfrm>
            <a:off x="10256907" y="3914803"/>
            <a:ext cx="697628" cy="646331"/>
          </a:xfrm>
          <a:prstGeom prst="rect">
            <a:avLst/>
          </a:prstGeom>
          <a:solidFill>
            <a:schemeClr val="bg1"/>
          </a:solidFill>
          <a:effectLst>
            <a:softEdge rad="762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12</a:t>
            </a:r>
            <a:endParaRPr lang="vi-VN" sz="3600" b="1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800F4CD-3551-4CA0-8AD6-4BA917E55EB9}"/>
              </a:ext>
            </a:extLst>
          </p:cNvPr>
          <p:cNvSpPr txBox="1"/>
          <p:nvPr/>
        </p:nvSpPr>
        <p:spPr>
          <a:xfrm>
            <a:off x="9833167" y="4796599"/>
            <a:ext cx="697628" cy="646331"/>
          </a:xfrm>
          <a:prstGeom prst="rect">
            <a:avLst/>
          </a:prstGeom>
          <a:solidFill>
            <a:schemeClr val="bg1"/>
          </a:solidFill>
          <a:effectLst>
            <a:softEdge rad="762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14</a:t>
            </a:r>
            <a:endParaRPr lang="vi-VN" sz="3600" b="1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2EF86A39-59C3-4467-9587-5F8F5C2B69AA}"/>
              </a:ext>
            </a:extLst>
          </p:cNvPr>
          <p:cNvSpPr txBox="1"/>
          <p:nvPr/>
        </p:nvSpPr>
        <p:spPr>
          <a:xfrm>
            <a:off x="8829867" y="5094364"/>
            <a:ext cx="697628" cy="646331"/>
          </a:xfrm>
          <a:prstGeom prst="rect">
            <a:avLst/>
          </a:prstGeom>
          <a:solidFill>
            <a:schemeClr val="bg1"/>
          </a:solidFill>
          <a:effectLst>
            <a:softEdge rad="76200"/>
          </a:effectLst>
        </p:spPr>
        <p:txBody>
          <a:bodyPr wrap="none" rtlCol="0">
            <a:spAutoFit/>
          </a:bodyPr>
          <a:lstStyle/>
          <a:p>
            <a:pPr algn="ctr"/>
            <a:r>
              <a:rPr lang="vi-VN" sz="3600" b="1">
                <a:solidFill>
                  <a:srgbClr val="FF0000"/>
                </a:solidFill>
              </a:rPr>
              <a:t>16</a:t>
            </a:r>
            <a:endParaRPr lang="vi-VN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11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="" xmlns:a16="http://schemas.microsoft.com/office/drawing/2014/main" id="{4E64D23C-F136-470B-A0CA-546F6A7411D2}"/>
              </a:ext>
            </a:extLst>
          </p:cNvPr>
          <p:cNvSpPr/>
          <p:nvPr/>
        </p:nvSpPr>
        <p:spPr>
          <a:xfrm>
            <a:off x="622729" y="340279"/>
            <a:ext cx="434233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3</a:t>
            </a:r>
            <a:endParaRPr lang="vi-VN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0F5152C-49CF-47DC-9F61-F0644EC70708}"/>
              </a:ext>
            </a:extLst>
          </p:cNvPr>
          <p:cNvSpPr txBox="1"/>
          <p:nvPr/>
        </p:nvSpPr>
        <p:spPr>
          <a:xfrm>
            <a:off x="1240180" y="340893"/>
            <a:ext cx="10152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Từ các thừa số và tích dưới đây, em hãy lập các phép nhân thích hợp.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CE22A88E-3DB9-486C-9A5E-3883BFB27089}"/>
              </a:ext>
            </a:extLst>
          </p:cNvPr>
          <p:cNvGrpSpPr/>
          <p:nvPr/>
        </p:nvGrpSpPr>
        <p:grpSpPr>
          <a:xfrm>
            <a:off x="1720850" y="1381203"/>
            <a:ext cx="8496300" cy="3971925"/>
            <a:chOff x="1720850" y="1381203"/>
            <a:chExt cx="8496300" cy="3971925"/>
          </a:xfrm>
        </p:grpSpPr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403DF615-6437-4413-AEF2-F6FF8F4B47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720850" y="1381203"/>
              <a:ext cx="8496300" cy="397192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92B1F615-0A47-4190-9FA8-80F5961308D2}"/>
                </a:ext>
              </a:extLst>
            </p:cNvPr>
            <p:cNvSpPr txBox="1"/>
            <p:nvPr/>
          </p:nvSpPr>
          <p:spPr>
            <a:xfrm>
              <a:off x="2747363" y="2782669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3600"/>
                <a:t>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="" xmlns:a16="http://schemas.microsoft.com/office/drawing/2014/main" id="{ABA17B48-F087-4FA9-BAA6-7BE87F11F7D2}"/>
                </a:ext>
              </a:extLst>
            </p:cNvPr>
            <p:cNvSpPr txBox="1"/>
            <p:nvPr/>
          </p:nvSpPr>
          <p:spPr>
            <a:xfrm>
              <a:off x="2744580" y="4259997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3600" dirty="0"/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01F11D49-8D19-4F71-A9E0-7069C2E63976}"/>
                </a:ext>
              </a:extLst>
            </p:cNvPr>
            <p:cNvSpPr txBox="1"/>
            <p:nvPr/>
          </p:nvSpPr>
          <p:spPr>
            <a:xfrm>
              <a:off x="2423338" y="1428452"/>
              <a:ext cx="15247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Thừa số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740485F5-A863-418F-A228-0AD840A3BC5A}"/>
                </a:ext>
              </a:extLst>
            </p:cNvPr>
            <p:cNvSpPr txBox="1"/>
            <p:nvPr/>
          </p:nvSpPr>
          <p:spPr>
            <a:xfrm>
              <a:off x="5206612" y="1428452"/>
              <a:ext cx="15247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Thừa số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65CC5C51-BDD9-4062-89C1-CF9E9004977B}"/>
                </a:ext>
              </a:extLst>
            </p:cNvPr>
            <p:cNvSpPr txBox="1"/>
            <p:nvPr/>
          </p:nvSpPr>
          <p:spPr>
            <a:xfrm>
              <a:off x="8299375" y="1428452"/>
              <a:ext cx="8835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dirty="0"/>
                <a:t>Tích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C3A72E1F-C2B2-47B8-8A6C-C16D037EE5A6}"/>
                </a:ext>
              </a:extLst>
            </p:cNvPr>
            <p:cNvSpPr txBox="1"/>
            <p:nvPr/>
          </p:nvSpPr>
          <p:spPr>
            <a:xfrm>
              <a:off x="6096000" y="2212200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3600" dirty="0"/>
                <a:t>7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15D08F42-36A6-4E88-A055-7F993A25B113}"/>
                </a:ext>
              </a:extLst>
            </p:cNvPr>
            <p:cNvSpPr txBox="1"/>
            <p:nvPr/>
          </p:nvSpPr>
          <p:spPr>
            <a:xfrm>
              <a:off x="6096000" y="3689528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3600" dirty="0"/>
                <a:t>8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="" xmlns:a16="http://schemas.microsoft.com/office/drawing/2014/main" id="{051385C8-9367-4EAC-82AF-55FB7100EBD2}"/>
                </a:ext>
              </a:extLst>
            </p:cNvPr>
            <p:cNvSpPr txBox="1"/>
            <p:nvPr/>
          </p:nvSpPr>
          <p:spPr>
            <a:xfrm>
              <a:off x="8392348" y="2535365"/>
              <a:ext cx="6976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3600" dirty="0"/>
                <a:t>16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57F34FC0-CDD3-4369-B3C5-F8823352C982}"/>
                </a:ext>
              </a:extLst>
            </p:cNvPr>
            <p:cNvSpPr txBox="1"/>
            <p:nvPr/>
          </p:nvSpPr>
          <p:spPr>
            <a:xfrm>
              <a:off x="8392348" y="3936831"/>
              <a:ext cx="6976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3600"/>
                <a:t>14</a:t>
              </a:r>
              <a:endParaRPr lang="vi-VN" sz="3600" dirty="0"/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F5FC1B83-20F8-42F7-A2EC-C6412720F55A}"/>
              </a:ext>
            </a:extLst>
          </p:cNvPr>
          <p:cNvCxnSpPr/>
          <p:nvPr/>
        </p:nvCxnSpPr>
        <p:spPr>
          <a:xfrm>
            <a:off x="4037978" y="3181696"/>
            <a:ext cx="1158458" cy="8309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="" xmlns:a16="http://schemas.microsoft.com/office/drawing/2014/main" id="{20D4019D-CD90-40AB-8752-4137AEC18087}"/>
              </a:ext>
            </a:extLst>
          </p:cNvPr>
          <p:cNvCxnSpPr/>
          <p:nvPr/>
        </p:nvCxnSpPr>
        <p:spPr>
          <a:xfrm>
            <a:off x="4036503" y="3181696"/>
            <a:ext cx="1158458" cy="83099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4E7B839F-724B-4A59-970F-E946BDEBA255}"/>
              </a:ext>
            </a:extLst>
          </p:cNvPr>
          <p:cNvCxnSpPr>
            <a:cxnSpLocks/>
          </p:cNvCxnSpPr>
          <p:nvPr/>
        </p:nvCxnSpPr>
        <p:spPr>
          <a:xfrm flipV="1">
            <a:off x="6787600" y="2951667"/>
            <a:ext cx="893360" cy="130832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="" xmlns:a16="http://schemas.microsoft.com/office/drawing/2014/main" id="{BD333C24-6AE6-436E-87B1-0DACA2B88732}"/>
                  </a:ext>
                </a:extLst>
              </p:cNvPr>
              <p:cNvSpPr txBox="1"/>
              <p:nvPr/>
            </p:nvSpPr>
            <p:spPr>
              <a:xfrm>
                <a:off x="2786578" y="5476796"/>
                <a:ext cx="2323072" cy="646331"/>
              </a:xfrm>
              <a:prstGeom prst="rect">
                <a:avLst/>
              </a:prstGeom>
              <a:noFill/>
              <a:ln w="28575">
                <a:solidFill>
                  <a:srgbClr val="7030A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vi-VN" sz="3600" dirty="0"/>
                  <a:t>2 </a:t>
                </a:r>
                <a14:m>
                  <m:oMath xmlns:m="http://schemas.openxmlformats.org/officeDocument/2006/math">
                    <m:r>
                      <a:rPr lang="vi-VN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vi-VN" sz="3600" dirty="0"/>
                  <a:t> 8 = 16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D333C24-6AE6-436E-87B1-0DACA2B88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578" y="5476796"/>
                <a:ext cx="2323072" cy="646331"/>
              </a:xfrm>
              <a:prstGeom prst="rect">
                <a:avLst/>
              </a:prstGeom>
              <a:blipFill>
                <a:blip r:embed="rId5"/>
                <a:stretch>
                  <a:fillRect l="-3125" t="-741" r="-2404" b="-16296"/>
                </a:stretch>
              </a:blipFill>
              <a:ln w="28575">
                <a:solidFill>
                  <a:srgbClr val="7030A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C3493894-CEAB-4705-A121-5B52659295F9}"/>
              </a:ext>
            </a:extLst>
          </p:cNvPr>
          <p:cNvCxnSpPr>
            <a:cxnSpLocks/>
          </p:cNvCxnSpPr>
          <p:nvPr/>
        </p:nvCxnSpPr>
        <p:spPr>
          <a:xfrm flipV="1">
            <a:off x="4035615" y="2782669"/>
            <a:ext cx="1170997" cy="173946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DA23E1AE-088F-478E-841C-BE266607299B}"/>
              </a:ext>
            </a:extLst>
          </p:cNvPr>
          <p:cNvCxnSpPr>
            <a:cxnSpLocks/>
          </p:cNvCxnSpPr>
          <p:nvPr/>
        </p:nvCxnSpPr>
        <p:spPr>
          <a:xfrm>
            <a:off x="6777882" y="2837155"/>
            <a:ext cx="903078" cy="1611739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="" xmlns:a16="http://schemas.microsoft.com/office/drawing/2014/main" id="{F587F5D6-752D-42DA-BE1D-65E1ED3B0778}"/>
                  </a:ext>
                </a:extLst>
              </p:cNvPr>
              <p:cNvSpPr txBox="1"/>
              <p:nvPr/>
            </p:nvSpPr>
            <p:spPr>
              <a:xfrm>
                <a:off x="6537146" y="5476796"/>
                <a:ext cx="2323072" cy="646331"/>
              </a:xfrm>
              <a:prstGeom prst="rect">
                <a:avLst/>
              </a:prstGeom>
              <a:noFill/>
              <a:ln w="28575">
                <a:solidFill>
                  <a:srgbClr val="00B05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vi-VN" sz="3600" dirty="0"/>
                  <a:t>2 </a:t>
                </a:r>
                <a14:m>
                  <m:oMath xmlns:m="http://schemas.openxmlformats.org/officeDocument/2006/math">
                    <m:r>
                      <a:rPr lang="vi-VN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vi-VN" sz="3600" dirty="0"/>
                  <a:t> 7 = 14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587F5D6-752D-42DA-BE1D-65E1ED3B0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146" y="5476796"/>
                <a:ext cx="2323072" cy="646331"/>
              </a:xfrm>
              <a:prstGeom prst="rect">
                <a:avLst/>
              </a:prstGeom>
              <a:blipFill>
                <a:blip r:embed="rId6"/>
                <a:stretch>
                  <a:fillRect l="-3125" t="-741" r="-2404" b="-16296"/>
                </a:stretch>
              </a:blipFill>
              <a:ln w="28575">
                <a:solidFill>
                  <a:srgbClr val="00B050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384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29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="" xmlns:a16="http://schemas.microsoft.com/office/drawing/2014/main" id="{3611684C-9E9D-4C61-A1FF-3388641F237C}"/>
              </a:ext>
            </a:extLst>
          </p:cNvPr>
          <p:cNvSpPr/>
          <p:nvPr/>
        </p:nvSpPr>
        <p:spPr>
          <a:xfrm>
            <a:off x="677662" y="312963"/>
            <a:ext cx="434233" cy="437322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</a:t>
            </a:r>
            <a:endParaRPr lang="vi-VN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5855EE-4007-4BE6-87E6-52A7EFCB9C59}"/>
              </a:ext>
            </a:extLst>
          </p:cNvPr>
          <p:cNvSpPr txBox="1"/>
          <p:nvPr/>
        </p:nvSpPr>
        <p:spPr>
          <a:xfrm>
            <a:off x="1111895" y="298218"/>
            <a:ext cx="5193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Một con cua có 2 cái càng.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613B120-F603-4E69-9E1F-B3D31C263CEC}"/>
              </a:ext>
            </a:extLst>
          </p:cNvPr>
          <p:cNvSpPr txBox="1"/>
          <p:nvPr/>
        </p:nvSpPr>
        <p:spPr>
          <a:xfrm>
            <a:off x="677662" y="985734"/>
            <a:ext cx="5151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a) 5 con cua có bao nhiêu cái càng?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1897C49-AF25-4157-B095-02F1AA13B4D6}"/>
              </a:ext>
            </a:extLst>
          </p:cNvPr>
          <p:cNvSpPr txBox="1"/>
          <p:nvPr/>
        </p:nvSpPr>
        <p:spPr>
          <a:xfrm>
            <a:off x="2226114" y="2292098"/>
            <a:ext cx="173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i="1" dirty="0">
                <a:latin typeface="+mj-lt"/>
              </a:rPr>
              <a:t>Bài giải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B197E76-91E4-432B-AD0D-980F67DC1B33}"/>
              </a:ext>
            </a:extLst>
          </p:cNvPr>
          <p:cNvSpPr txBox="1"/>
          <p:nvPr/>
        </p:nvSpPr>
        <p:spPr>
          <a:xfrm>
            <a:off x="677662" y="2982396"/>
            <a:ext cx="5125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latin typeface="+mj-lt"/>
              </a:rPr>
              <a:t>Số càng của 5 con cua là: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F7745B35-C62E-4EAC-B6B6-CB2C69DE30FB}"/>
              </a:ext>
            </a:extLst>
          </p:cNvPr>
          <p:cNvGrpSpPr/>
          <p:nvPr/>
        </p:nvGrpSpPr>
        <p:grpSpPr>
          <a:xfrm>
            <a:off x="438160" y="3642906"/>
            <a:ext cx="5917004" cy="646331"/>
            <a:chOff x="1006027" y="4739194"/>
            <a:chExt cx="5917004" cy="64633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>
                  <a:extLst>
                    <a:ext uri="{FF2B5EF4-FFF2-40B4-BE49-F238E27FC236}">
                      <a16:creationId xmlns="" xmlns:a16="http://schemas.microsoft.com/office/drawing/2014/main" id="{7545B8BE-7976-47B7-B92E-A105BD13C4E2}"/>
                    </a:ext>
                  </a:extLst>
                </p:cNvPr>
                <p:cNvSpPr txBox="1"/>
                <p:nvPr/>
              </p:nvSpPr>
              <p:spPr>
                <a:xfrm>
                  <a:off x="1006027" y="4739194"/>
                  <a:ext cx="5917004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3600" dirty="0">
                      <a:solidFill>
                        <a:srgbClr val="FF0066"/>
                      </a:solidFill>
                      <a:latin typeface="+mj-lt"/>
                    </a:rPr>
                    <a:t> </a:t>
                  </a:r>
                  <a:r>
                    <a:rPr lang="vi-VN" sz="3600" dirty="0">
                      <a:latin typeface="+mj-lt"/>
                    </a:rPr>
                    <a:t>    2 </a:t>
                  </a:r>
                  <a14:m>
                    <m:oMath xmlns:m="http://schemas.openxmlformats.org/officeDocument/2006/math">
                      <m:r>
                        <a:rPr lang="vi-VN" sz="3600" i="1" smtClean="0">
                          <a:latin typeface="+mj-lt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en-US" sz="3600" dirty="0" smtClean="0">
                      <a:latin typeface="+mj-lt"/>
                    </a:rPr>
                    <a:t>      </a:t>
                  </a:r>
                  <a:r>
                    <a:rPr lang="vi-VN" sz="3600" dirty="0" smtClean="0">
                      <a:latin typeface="+mj-lt"/>
                    </a:rPr>
                    <a:t>  =          </a:t>
                  </a:r>
                  <a:r>
                    <a:rPr lang="vi-VN" sz="3600" dirty="0">
                      <a:latin typeface="+mj-lt"/>
                    </a:rPr>
                    <a:t>(cái càng) </a:t>
                  </a:r>
                </a:p>
              </p:txBody>
            </p:sp>
          </mc:Choice>
          <mc:Fallback>
            <p:sp>
              <p:nvSpPr>
                <p:cNvPr id="10" name="TextBox 9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7545B8BE-7976-47B7-B92E-A105BD13C4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6027" y="4739194"/>
                  <a:ext cx="5917004" cy="64633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t="-14151" r="-206" b="-3490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Rectangle: Rounded Corners 10">
              <a:extLst>
                <a:ext uri="{FF2B5EF4-FFF2-40B4-BE49-F238E27FC236}">
                  <a16:creationId xmlns="" xmlns:a16="http://schemas.microsoft.com/office/drawing/2014/main" id="{D60C2F86-B19F-42AE-A80C-97D7742D07BF}"/>
                </a:ext>
              </a:extLst>
            </p:cNvPr>
            <p:cNvSpPr/>
            <p:nvPr/>
          </p:nvSpPr>
          <p:spPr>
            <a:xfrm>
              <a:off x="2503070" y="4814253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600" dirty="0">
                  <a:solidFill>
                    <a:schemeClr val="tx1"/>
                  </a:solidFill>
                  <a:latin typeface="+mj-lt"/>
                </a:rPr>
                <a:t>?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="" xmlns:a16="http://schemas.microsoft.com/office/drawing/2014/main" id="{46999548-A102-45D0-8206-C0398206FC20}"/>
                </a:ext>
              </a:extLst>
            </p:cNvPr>
            <p:cNvSpPr/>
            <p:nvPr/>
          </p:nvSpPr>
          <p:spPr>
            <a:xfrm>
              <a:off x="3820030" y="4824720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600" dirty="0">
                  <a:solidFill>
                    <a:schemeClr val="tx1"/>
                  </a:solidFill>
                  <a:latin typeface="+mj-lt"/>
                </a:rPr>
                <a:t>?</a:t>
              </a:r>
            </a:p>
          </p:txBody>
        </p:sp>
      </p:grpSp>
      <p:sp>
        <p:nvSpPr>
          <p:cNvPr id="13" name="Rectangle: Rounded Corners 12">
            <a:extLst>
              <a:ext uri="{FF2B5EF4-FFF2-40B4-BE49-F238E27FC236}">
                <a16:creationId xmlns="" xmlns:a16="http://schemas.microsoft.com/office/drawing/2014/main" id="{2FA142A7-30C4-43CA-B663-3A2ADB4981AC}"/>
              </a:ext>
            </a:extLst>
          </p:cNvPr>
          <p:cNvSpPr/>
          <p:nvPr/>
        </p:nvSpPr>
        <p:spPr>
          <a:xfrm>
            <a:off x="1935203" y="3737068"/>
            <a:ext cx="484962" cy="4616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DA9BEE55-A8F5-4D9D-BBB1-BB0A3BE37A5C}"/>
              </a:ext>
            </a:extLst>
          </p:cNvPr>
          <p:cNvGrpSpPr/>
          <p:nvPr/>
        </p:nvGrpSpPr>
        <p:grpSpPr>
          <a:xfrm>
            <a:off x="1359322" y="4309743"/>
            <a:ext cx="4677423" cy="646331"/>
            <a:chOff x="1394237" y="4233080"/>
            <a:chExt cx="4677423" cy="646331"/>
          </a:xfrm>
        </p:grpSpPr>
        <p:sp>
          <p:nvSpPr>
            <p:cNvPr id="15" name="TextBox 14">
              <a:extLst>
                <a:ext uri="{FF2B5EF4-FFF2-40B4-BE49-F238E27FC236}">
                  <a16:creationId xmlns="" xmlns:a16="http://schemas.microsoft.com/office/drawing/2014/main" id="{E16025B2-9898-44F9-8048-8346D6A831E8}"/>
                </a:ext>
              </a:extLst>
            </p:cNvPr>
            <p:cNvSpPr txBox="1"/>
            <p:nvPr/>
          </p:nvSpPr>
          <p:spPr>
            <a:xfrm>
              <a:off x="1394237" y="4233080"/>
              <a:ext cx="46774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600" i="1" dirty="0">
                  <a:latin typeface="+mj-lt"/>
                </a:rPr>
                <a:t>Đáp số:         </a:t>
              </a:r>
              <a:r>
                <a:rPr lang="vi-VN" sz="3600" dirty="0">
                  <a:latin typeface="+mj-lt"/>
                </a:rPr>
                <a:t> cái càng.</a:t>
              </a:r>
              <a:endParaRPr lang="vi-VN" sz="3600" i="1" dirty="0">
                <a:latin typeface="+mj-lt"/>
              </a:endParaRP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="" xmlns:a16="http://schemas.microsoft.com/office/drawing/2014/main" id="{6DBF1D15-8569-40B7-B914-9A38E09591EB}"/>
                </a:ext>
              </a:extLst>
            </p:cNvPr>
            <p:cNvSpPr/>
            <p:nvPr/>
          </p:nvSpPr>
          <p:spPr>
            <a:xfrm>
              <a:off x="3388429" y="4316776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600" dirty="0">
                  <a:solidFill>
                    <a:schemeClr val="tx1"/>
                  </a:solidFill>
                  <a:latin typeface="+mj-lt"/>
                </a:rPr>
                <a:t>?</a:t>
              </a:r>
            </a:p>
          </p:txBody>
        </p:sp>
      </p:grpSp>
      <p:sp>
        <p:nvSpPr>
          <p:cNvPr id="17" name="Rectangle: Rounded Corners 16">
            <a:extLst>
              <a:ext uri="{FF2B5EF4-FFF2-40B4-BE49-F238E27FC236}">
                <a16:creationId xmlns="" xmlns:a16="http://schemas.microsoft.com/office/drawing/2014/main" id="{21BF1544-5861-4C0B-927E-936AAE72A826}"/>
              </a:ext>
            </a:extLst>
          </p:cNvPr>
          <p:cNvSpPr/>
          <p:nvPr/>
        </p:nvSpPr>
        <p:spPr>
          <a:xfrm>
            <a:off x="3180781" y="3728433"/>
            <a:ext cx="823462" cy="4789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="" xmlns:a16="http://schemas.microsoft.com/office/drawing/2014/main" id="{F008E76B-9209-47DB-9F9F-FCF01D47A866}"/>
              </a:ext>
            </a:extLst>
          </p:cNvPr>
          <p:cNvSpPr/>
          <p:nvPr/>
        </p:nvSpPr>
        <p:spPr>
          <a:xfrm>
            <a:off x="3093985" y="4393439"/>
            <a:ext cx="1025211" cy="4789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8CDAE14F-7B27-411E-BE3C-41F8878F4D15}"/>
              </a:ext>
            </a:extLst>
          </p:cNvPr>
          <p:cNvCxnSpPr>
            <a:cxnSpLocks/>
          </p:cNvCxnSpPr>
          <p:nvPr/>
        </p:nvCxnSpPr>
        <p:spPr>
          <a:xfrm>
            <a:off x="6036746" y="927075"/>
            <a:ext cx="0" cy="47846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B4DCC821-44F9-41AE-B0E4-DF3782070BB8}"/>
              </a:ext>
            </a:extLst>
          </p:cNvPr>
          <p:cNvSpPr txBox="1"/>
          <p:nvPr/>
        </p:nvSpPr>
        <p:spPr>
          <a:xfrm>
            <a:off x="6173481" y="985734"/>
            <a:ext cx="5056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>
                <a:latin typeface="+mj-lt"/>
              </a:rPr>
              <a:t>b) 7 con cua có bao nhiêu cái càng?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154CB43-24BE-4BAD-9F99-25C924DD3C15}"/>
              </a:ext>
            </a:extLst>
          </p:cNvPr>
          <p:cNvSpPr txBox="1"/>
          <p:nvPr/>
        </p:nvSpPr>
        <p:spPr>
          <a:xfrm>
            <a:off x="7834056" y="2292098"/>
            <a:ext cx="1735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i="1" dirty="0">
                <a:latin typeface="+mj-lt"/>
              </a:rPr>
              <a:t>Bài giải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3011A466-CEBC-427F-89B8-8DD34DDC8C95}"/>
              </a:ext>
            </a:extLst>
          </p:cNvPr>
          <p:cNvSpPr txBox="1"/>
          <p:nvPr/>
        </p:nvSpPr>
        <p:spPr>
          <a:xfrm>
            <a:off x="6377524" y="2982395"/>
            <a:ext cx="4852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latin typeface="+mj-lt"/>
              </a:rPr>
              <a:t>Số càng của 7 con cua là: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1C98D268-CB85-4D3C-8C0E-ABCA794D50B5}"/>
              </a:ext>
            </a:extLst>
          </p:cNvPr>
          <p:cNvGrpSpPr/>
          <p:nvPr/>
        </p:nvGrpSpPr>
        <p:grpSpPr>
          <a:xfrm>
            <a:off x="6393718" y="3668792"/>
            <a:ext cx="5404043" cy="646331"/>
            <a:chOff x="1550832" y="4740338"/>
            <a:chExt cx="5404043" cy="64633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="" xmlns:a16="http://schemas.microsoft.com/office/drawing/2014/main" id="{DF35DB29-6375-4C36-9675-30C62E723907}"/>
                    </a:ext>
                  </a:extLst>
                </p:cNvPr>
                <p:cNvSpPr txBox="1"/>
                <p:nvPr/>
              </p:nvSpPr>
              <p:spPr>
                <a:xfrm>
                  <a:off x="1550832" y="4740338"/>
                  <a:ext cx="540404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vi-VN" sz="3600" dirty="0">
                      <a:solidFill>
                        <a:srgbClr val="FF0066"/>
                      </a:solidFill>
                      <a:latin typeface="+mj-lt"/>
                    </a:rPr>
                    <a:t> </a:t>
                  </a:r>
                  <a:r>
                    <a:rPr lang="vi-VN" sz="3600" dirty="0">
                      <a:latin typeface="+mj-lt"/>
                    </a:rPr>
                    <a:t>     </a:t>
                  </a:r>
                  <a14:m>
                    <m:oMath xmlns:m="http://schemas.openxmlformats.org/officeDocument/2006/math">
                      <m:r>
                        <a:rPr lang="vi-VN" sz="3600" i="1" smtClean="0">
                          <a:latin typeface="+mj-lt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vi-VN" sz="3600" dirty="0">
                      <a:latin typeface="+mj-lt"/>
                    </a:rPr>
                    <a:t>        </a:t>
                  </a:r>
                  <a:r>
                    <a:rPr lang="en-US" sz="3600" dirty="0" smtClean="0">
                      <a:latin typeface="+mj-lt"/>
                    </a:rPr>
                    <a:t> </a:t>
                  </a:r>
                  <a:r>
                    <a:rPr lang="vi-VN" sz="3600" dirty="0" smtClean="0">
                      <a:latin typeface="+mj-lt"/>
                    </a:rPr>
                    <a:t>=</a:t>
                  </a:r>
                  <a:r>
                    <a:rPr lang="en-US" sz="3600" dirty="0" smtClean="0">
                      <a:latin typeface="+mj-lt"/>
                    </a:rPr>
                    <a:t> </a:t>
                  </a:r>
                  <a:r>
                    <a:rPr lang="vi-VN" sz="3600" dirty="0" smtClean="0">
                      <a:latin typeface="+mj-lt"/>
                    </a:rPr>
                    <a:t>       (</a:t>
                  </a:r>
                  <a:r>
                    <a:rPr lang="vi-VN" sz="3600" dirty="0">
                      <a:latin typeface="+mj-lt"/>
                    </a:rPr>
                    <a:t>cái càng) </a:t>
                  </a:r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DF35DB29-6375-4C36-9675-30C62E7239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0832" y="4740338"/>
                  <a:ext cx="5404043" cy="6463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14151" r="-2483" b="-3490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Rectangle: Rounded Corners 24">
              <a:extLst>
                <a:ext uri="{FF2B5EF4-FFF2-40B4-BE49-F238E27FC236}">
                  <a16:creationId xmlns="" xmlns:a16="http://schemas.microsoft.com/office/drawing/2014/main" id="{A1604EA7-341A-4587-9846-E926348A4690}"/>
                </a:ext>
              </a:extLst>
            </p:cNvPr>
            <p:cNvSpPr/>
            <p:nvPr/>
          </p:nvSpPr>
          <p:spPr>
            <a:xfrm>
              <a:off x="1601253" y="4798838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600" dirty="0">
                  <a:solidFill>
                    <a:schemeClr val="tx1"/>
                  </a:solidFill>
                  <a:latin typeface="+mj-lt"/>
                </a:rPr>
                <a:t>?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="" xmlns:a16="http://schemas.microsoft.com/office/drawing/2014/main" id="{1A84A76B-D335-4E80-BB6A-80A0A7FFE88B}"/>
                </a:ext>
              </a:extLst>
            </p:cNvPr>
            <p:cNvSpPr/>
            <p:nvPr/>
          </p:nvSpPr>
          <p:spPr>
            <a:xfrm>
              <a:off x="4042306" y="4789511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600" dirty="0">
                  <a:solidFill>
                    <a:schemeClr val="tx1"/>
                  </a:solidFill>
                  <a:latin typeface="+mj-lt"/>
                </a:rPr>
                <a:t>?</a:t>
              </a:r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="" xmlns:a16="http://schemas.microsoft.com/office/drawing/2014/main" id="{36F54968-1E35-498D-9CF8-200B12DBA305}"/>
                </a:ext>
              </a:extLst>
            </p:cNvPr>
            <p:cNvSpPr/>
            <p:nvPr/>
          </p:nvSpPr>
          <p:spPr>
            <a:xfrm>
              <a:off x="2893708" y="4811979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600" dirty="0">
                  <a:solidFill>
                    <a:schemeClr val="tx1"/>
                  </a:solidFill>
                  <a:latin typeface="+mj-lt"/>
                </a:rPr>
                <a:t>?</a:t>
              </a:r>
            </a:p>
          </p:txBody>
        </p:sp>
      </p:grpSp>
      <p:sp>
        <p:nvSpPr>
          <p:cNvPr id="27" name="Rectangle: Rounded Corners 26">
            <a:extLst>
              <a:ext uri="{FF2B5EF4-FFF2-40B4-BE49-F238E27FC236}">
                <a16:creationId xmlns="" xmlns:a16="http://schemas.microsoft.com/office/drawing/2014/main" id="{13484A17-3ADB-42CE-9650-C8A651BB6D13}"/>
              </a:ext>
            </a:extLst>
          </p:cNvPr>
          <p:cNvSpPr/>
          <p:nvPr/>
        </p:nvSpPr>
        <p:spPr>
          <a:xfrm>
            <a:off x="6444139" y="3721627"/>
            <a:ext cx="484962" cy="4616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8DEDD5F6-9043-44E7-94B0-E21AF0FB9E90}"/>
              </a:ext>
            </a:extLst>
          </p:cNvPr>
          <p:cNvGrpSpPr/>
          <p:nvPr/>
        </p:nvGrpSpPr>
        <p:grpSpPr>
          <a:xfrm>
            <a:off x="6711558" y="4355909"/>
            <a:ext cx="4711815" cy="646331"/>
            <a:chOff x="1520968" y="4279246"/>
            <a:chExt cx="4711815" cy="646331"/>
          </a:xfrm>
        </p:grpSpPr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5C433AB8-E83E-4107-9A5F-57D43AD80304}"/>
                </a:ext>
              </a:extLst>
            </p:cNvPr>
            <p:cNvSpPr txBox="1"/>
            <p:nvPr/>
          </p:nvSpPr>
          <p:spPr>
            <a:xfrm>
              <a:off x="1520968" y="4279246"/>
              <a:ext cx="4711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600" i="1" dirty="0">
                  <a:latin typeface="+mj-lt"/>
                </a:rPr>
                <a:t>Đáp số:         </a:t>
              </a:r>
              <a:r>
                <a:rPr lang="vi-VN" sz="3600" dirty="0">
                  <a:latin typeface="+mj-lt"/>
                </a:rPr>
                <a:t> cái càng.</a:t>
              </a:r>
              <a:endParaRPr lang="vi-VN" sz="3600" i="1" dirty="0">
                <a:latin typeface="+mj-lt"/>
              </a:endParaRP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="" xmlns:a16="http://schemas.microsoft.com/office/drawing/2014/main" id="{576AEF1F-F41E-4644-A5E1-0171658D4EDB}"/>
                </a:ext>
              </a:extLst>
            </p:cNvPr>
            <p:cNvSpPr/>
            <p:nvPr/>
          </p:nvSpPr>
          <p:spPr>
            <a:xfrm>
              <a:off x="3558308" y="4362942"/>
              <a:ext cx="506152" cy="47893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BA7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600" dirty="0">
                  <a:solidFill>
                    <a:schemeClr val="tx1"/>
                  </a:solidFill>
                  <a:latin typeface="+mj-lt"/>
                </a:rPr>
                <a:t>?</a:t>
              </a:r>
            </a:p>
          </p:txBody>
        </p:sp>
      </p:grpSp>
      <p:sp>
        <p:nvSpPr>
          <p:cNvPr id="31" name="Rectangle: Rounded Corners 30">
            <a:extLst>
              <a:ext uri="{FF2B5EF4-FFF2-40B4-BE49-F238E27FC236}">
                <a16:creationId xmlns="" xmlns:a16="http://schemas.microsoft.com/office/drawing/2014/main" id="{D15A9817-5019-4027-A1AC-ED30EBA0798F}"/>
              </a:ext>
            </a:extLst>
          </p:cNvPr>
          <p:cNvSpPr/>
          <p:nvPr/>
        </p:nvSpPr>
        <p:spPr>
          <a:xfrm>
            <a:off x="8812232" y="3712990"/>
            <a:ext cx="914864" cy="4789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14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="" xmlns:a16="http://schemas.microsoft.com/office/drawing/2014/main" id="{BD7ABB4D-133A-4AE0-9016-32310CD77574}"/>
              </a:ext>
            </a:extLst>
          </p:cNvPr>
          <p:cNvSpPr/>
          <p:nvPr/>
        </p:nvSpPr>
        <p:spPr>
          <a:xfrm>
            <a:off x="8491768" y="4439605"/>
            <a:ext cx="899576" cy="47893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14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="" xmlns:a16="http://schemas.microsoft.com/office/drawing/2014/main" id="{0CC89FB9-082E-43D6-9016-FF3C5DB7DBB4}"/>
              </a:ext>
            </a:extLst>
          </p:cNvPr>
          <p:cNvSpPr/>
          <p:nvPr/>
        </p:nvSpPr>
        <p:spPr>
          <a:xfrm>
            <a:off x="7723236" y="3761124"/>
            <a:ext cx="484962" cy="4616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BA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FF0000"/>
                </a:solidFill>
                <a:latin typeface="+mj-lt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5835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13" grpId="0" animBg="1"/>
      <p:bldP spid="17" grpId="0" animBg="1"/>
      <p:bldP spid="18" grpId="0" animBg="1"/>
      <p:bldP spid="20" grpId="0"/>
      <p:bldP spid="21" grpId="0"/>
      <p:bldP spid="22" grpId="0"/>
      <p:bldP spid="27" grpId="0" animBg="1"/>
      <p:bldP spid="31" grpId="0" animBg="1"/>
      <p:bldP spid="32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207</Words>
  <Application>Microsoft Office PowerPoint</Application>
  <PresentationFormat>Custom</PresentationFormat>
  <Paragraphs>82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</cp:lastModifiedBy>
  <cp:revision>7</cp:revision>
  <dcterms:created xsi:type="dcterms:W3CDTF">2022-01-20T08:55:28Z</dcterms:created>
  <dcterms:modified xsi:type="dcterms:W3CDTF">2023-01-28T03:23:48Z</dcterms:modified>
</cp:coreProperties>
</file>