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59" r:id="rId4"/>
    <p:sldId id="260" r:id="rId5"/>
    <p:sldId id="269" r:id="rId6"/>
    <p:sldId id="262" r:id="rId7"/>
    <p:sldId id="270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7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596-0C9A-420F-B022-8B681E9CA316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4A25-B7A5-475F-A85D-0DF2824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4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596-0C9A-420F-B022-8B681E9CA316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4A25-B7A5-475F-A85D-0DF2824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93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596-0C9A-420F-B022-8B681E9CA316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4A25-B7A5-475F-A85D-0DF2824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06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8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3830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010" y="212261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61091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1683254" y="345750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6580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8205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596-0C9A-420F-B022-8B681E9CA316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4A25-B7A5-475F-A85D-0DF2824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28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596-0C9A-420F-B022-8B681E9CA316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4A25-B7A5-475F-A85D-0DF2824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4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596-0C9A-420F-B022-8B681E9CA316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4A25-B7A5-475F-A85D-0DF2824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596-0C9A-420F-B022-8B681E9CA316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4A25-B7A5-475F-A85D-0DF2824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16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596-0C9A-420F-B022-8B681E9CA316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4A25-B7A5-475F-A85D-0DF2824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670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596-0C9A-420F-B022-8B681E9CA316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4A25-B7A5-475F-A85D-0DF2824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022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596-0C9A-420F-B022-8B681E9CA316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4A25-B7A5-475F-A85D-0DF2824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6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34596-0C9A-420F-B022-8B681E9CA316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04A25-B7A5-475F-A85D-0DF2824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83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34596-0C9A-420F-B022-8B681E9CA316}" type="datetimeFigureOut">
              <a:rPr lang="en-US" smtClean="0"/>
              <a:t>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04A25-B7A5-475F-A85D-0DF282442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8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microsoft.com/office/2007/relationships/hdphoto" Target="../media/hdphoto7.wdp"/><Relationship Id="rId4" Type="http://schemas.openxmlformats.org/officeDocument/2006/relationships/image" Target="../media/image21.png"/><Relationship Id="rId9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microsoft.com/office/2007/relationships/hdphoto" Target="../media/hdphoto3.wdp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893379" y="106016"/>
            <a:ext cx="2291283" cy="980661"/>
            <a:chOff x="1423466" y="0"/>
            <a:chExt cx="2291283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423466" y="206880"/>
              <a:ext cx="222634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460998" y="378792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348381" y="1434897"/>
            <a:ext cx="7489551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40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BẢNG NHÂN 5</a:t>
            </a:r>
          </a:p>
        </p:txBody>
      </p:sp>
    </p:spTree>
    <p:extLst>
      <p:ext uri="{BB962C8B-B14F-4D97-AF65-F5344CB8AC3E}">
        <p14:creationId xmlns:p14="http://schemas.microsoft.com/office/powerpoint/2010/main" val="179620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782349" y="53238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566670" y="3521344"/>
            <a:ext cx="4945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a) Toa tàu nào ghi phép tính có kết quả lớn nhất?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39FBC-54CD-4C8A-BB6C-6FDE80854C4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65823" y="1144428"/>
            <a:ext cx="2326922" cy="1847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69DF3A-D449-425C-938D-291BCC24CC7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4624" y="751046"/>
            <a:ext cx="2284871" cy="21955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D8E39E-0E3A-4094-A141-989600B782E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6746" y="1241266"/>
            <a:ext cx="2092059" cy="1679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34EBBE-8F6D-4024-9068-901D3547786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3496" y="1155300"/>
            <a:ext cx="2172681" cy="177696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399C474A-D7B9-488D-B3E8-672227CF1933}"/>
              </a:ext>
            </a:extLst>
          </p:cNvPr>
          <p:cNvSpPr/>
          <p:nvPr/>
        </p:nvSpPr>
        <p:spPr>
          <a:xfrm>
            <a:off x="2941462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196A829-2129-41C1-86F2-14A57949B6D9}"/>
              </a:ext>
            </a:extLst>
          </p:cNvPr>
          <p:cNvSpPr/>
          <p:nvPr/>
        </p:nvSpPr>
        <p:spPr>
          <a:xfrm>
            <a:off x="4738335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BB030D5-A74B-4012-98A5-F6EA0BF7CD57}"/>
              </a:ext>
            </a:extLst>
          </p:cNvPr>
          <p:cNvSpPr/>
          <p:nvPr/>
        </p:nvSpPr>
        <p:spPr>
          <a:xfrm>
            <a:off x="6535208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ECD4EAC2-8180-448A-A19D-DAC1C7DD0EA7}"/>
              </a:ext>
            </a:extLst>
          </p:cNvPr>
          <p:cNvSpPr/>
          <p:nvPr/>
        </p:nvSpPr>
        <p:spPr>
          <a:xfrm>
            <a:off x="8332081" y="2796394"/>
            <a:ext cx="932324" cy="660242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93F6433-181E-4778-931A-FAC41CAF41E6}"/>
              </a:ext>
            </a:extLst>
          </p:cNvPr>
          <p:cNvSpPr/>
          <p:nvPr/>
        </p:nvSpPr>
        <p:spPr>
          <a:xfrm>
            <a:off x="6326476" y="3521344"/>
            <a:ext cx="45704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b) Toa tàu nào ghi phép tính có kết quả bé nhất?</a:t>
            </a:r>
          </a:p>
        </p:txBody>
      </p:sp>
    </p:spTree>
    <p:extLst>
      <p:ext uri="{BB962C8B-B14F-4D97-AF65-F5344CB8AC3E}">
        <p14:creationId xmlns:p14="http://schemas.microsoft.com/office/powerpoint/2010/main" val="559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0.34427 0.47246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2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44444E-6 L 0.2694 0.515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64" y="2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3" grpId="0" animBg="1"/>
      <p:bldP spid="31" grpId="0" animBg="1"/>
      <p:bldP spid="33" grpId="0" animBg="1"/>
      <p:bldP spid="35" grpId="0" animBg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val 35">
            <a:extLst>
              <a:ext uri="{FF2B5EF4-FFF2-40B4-BE49-F238E27FC236}">
                <a16:creationId xmlns:a16="http://schemas.microsoft.com/office/drawing/2014/main" id="{E8D9E71F-B645-49B3-A968-8C5418FAD129}"/>
              </a:ext>
            </a:extLst>
          </p:cNvPr>
          <p:cNvSpPr/>
          <p:nvPr/>
        </p:nvSpPr>
        <p:spPr>
          <a:xfrm>
            <a:off x="730152" y="79004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E6F2C99-76D8-4485-B421-48F56A4D4343}"/>
              </a:ext>
            </a:extLst>
          </p:cNvPr>
          <p:cNvSpPr txBox="1"/>
          <p:nvPr/>
        </p:nvSpPr>
        <p:spPr>
          <a:xfrm>
            <a:off x="584378" y="1364651"/>
            <a:ext cx="105687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dirty="0">
                <a:latin typeface="Times New Roman" pitchFamily="18" charset="0"/>
                <a:cs typeface="Times New Roman" pitchFamily="18" charset="0"/>
              </a:rPr>
              <a:t>Bác Hòa làm ống hút bằng tre thay ống nhựa. Mỗi đoạn tre làm được 5 ống hút. Hỏi với 5 đoạn tre như vậy, bác Hòa làm được bao nhiêu ống hút?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30150" y="2545596"/>
            <a:ext cx="76717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8887033" y="2531399"/>
            <a:ext cx="2266071" cy="14198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738228" y="3141944"/>
            <a:ext cx="10274329" cy="2839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584378" y="3751544"/>
            <a:ext cx="2119065" cy="28394"/>
          </a:xfrm>
          <a:prstGeom prst="line">
            <a:avLst/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68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 rot="172959">
            <a:off x="3083682" y="1723863"/>
            <a:ext cx="560009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3856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617431"/>
                <a:ext cx="286328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latin typeface="+mj-lt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b="1" dirty="0">
                    <a:latin typeface="+mj-lt"/>
                  </a:rPr>
                  <a:t>    1    =   5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617431"/>
                <a:ext cx="2863284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5544" t="-14583" r="-8529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73009" y="3202987"/>
                <a:ext cx="30684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latin typeface="+mj-lt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b="1" dirty="0">
                    <a:latin typeface="+mj-lt"/>
                  </a:rPr>
                  <a:t>    2    =   10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3009" y="3202987"/>
                <a:ext cx="3068469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4960" t="-14583" r="-7937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684949" y="2790862"/>
            <a:ext cx="30059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5    +    5    =   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2637630" y="4883054"/>
                <a:ext cx="30684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latin typeface="+mj-lt"/>
                  </a:rPr>
                  <a:t>5    </a:t>
                </a:r>
                <a14:m>
                  <m:oMath xmlns:m="http://schemas.openxmlformats.org/officeDocument/2006/math">
                    <m:r>
                      <a:rPr lang="vi-VN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b="1" dirty="0">
                    <a:latin typeface="+mj-lt"/>
                  </a:rPr>
                  <a:t>    3    =   15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630" y="4883054"/>
                <a:ext cx="3068469" cy="584775"/>
              </a:xfrm>
              <a:prstGeom prst="rect">
                <a:avLst/>
              </a:prstGeom>
              <a:blipFill rotWithShape="1">
                <a:blip r:embed="rId6"/>
                <a:stretch>
                  <a:fillRect l="-5169" t="-14583" r="-7952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4262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latin typeface="+mj-lt"/>
              </a:rPr>
              <a:t>5    +    5    +    5    =   15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86D97E0-F528-4AE9-9D57-2D47C5601BE0}"/>
              </a:ext>
            </a:extLst>
          </p:cNvPr>
          <p:cNvGrpSpPr/>
          <p:nvPr/>
        </p:nvGrpSpPr>
        <p:grpSpPr>
          <a:xfrm>
            <a:off x="2669158" y="901521"/>
            <a:ext cx="705107" cy="760170"/>
            <a:chOff x="2669158" y="1259833"/>
            <a:chExt cx="504889" cy="504889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9DB059A-BFF0-49A2-B2B6-22F087912A99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36" name="Rectangle: Rounded Corners 35">
                <a:extLst>
                  <a:ext uri="{FF2B5EF4-FFF2-40B4-BE49-F238E27FC236}">
                    <a16:creationId xmlns:a16="http://schemas.microsoft.com/office/drawing/2014/main" id="{370463A5-EB10-4D4D-B02C-789AE5DB639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27A68AB-27CA-4288-8F3D-2CBC6F9AE298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2FEAA9D-CDC3-480C-ACA5-A735CDB5E6C8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63AA510-18F8-4864-A2EE-4A66DCE7E86B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4C6D93B1-DC86-400D-AAC8-8382050A3A2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346382A-7873-449E-A4A3-0F353251C8E2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4F6AF0E-E870-4622-B066-AD469EEC86F5}"/>
              </a:ext>
            </a:extLst>
          </p:cNvPr>
          <p:cNvGrpSpPr/>
          <p:nvPr/>
        </p:nvGrpSpPr>
        <p:grpSpPr>
          <a:xfrm>
            <a:off x="2669158" y="2135585"/>
            <a:ext cx="705107" cy="706237"/>
            <a:chOff x="2669158" y="1259833"/>
            <a:chExt cx="504889" cy="50488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A673DB2-988C-42F9-9706-AF5CA432E2F6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1" name="Rectangle: Rounded Corners 80">
                <a:extLst>
                  <a:ext uri="{FF2B5EF4-FFF2-40B4-BE49-F238E27FC236}">
                    <a16:creationId xmlns:a16="http://schemas.microsoft.com/office/drawing/2014/main" id="{A3A2907F-0BB7-4463-911F-7E9099993ABC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DE8CFE13-E6F0-4906-812B-4F0C040BEF7C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5DA27E14-AF9F-4DB7-91DF-CB787EFA9E49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9EFAE282-694E-4373-BD5A-CB4262B05080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971F7A8C-82FA-49FE-828F-3854BF845C11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50BB50BE-8E9F-4EFD-98D2-38412B5BE836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397730B-AF00-4DAA-BAE3-6730AF439D30}"/>
              </a:ext>
            </a:extLst>
          </p:cNvPr>
          <p:cNvGrpSpPr/>
          <p:nvPr/>
        </p:nvGrpSpPr>
        <p:grpSpPr>
          <a:xfrm>
            <a:off x="3593450" y="2135585"/>
            <a:ext cx="695215" cy="699283"/>
            <a:chOff x="2669158" y="1259833"/>
            <a:chExt cx="504889" cy="504889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D70BAB4F-A13C-4243-B3C3-3BC57919C602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89" name="Rectangle: Rounded Corners 88">
                <a:extLst>
                  <a:ext uri="{FF2B5EF4-FFF2-40B4-BE49-F238E27FC236}">
                    <a16:creationId xmlns:a16="http://schemas.microsoft.com/office/drawing/2014/main" id="{F2B75037-6060-4842-B343-3143FA3472EA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04A328C5-F193-4BD9-9BF1-EF3D6F81EA4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745D2A04-A72F-493E-AD83-702D6FB6D57B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999BF05-827F-4A0A-9D1A-E1ACCF5149F2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6274B24-34B6-478B-A899-1DB3B5373072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F3B4027-C975-4C97-A139-505CFF3B62AA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E8781E2-3E8A-4CFB-8A83-E3CE165CE4F5}"/>
              </a:ext>
            </a:extLst>
          </p:cNvPr>
          <p:cNvGrpSpPr/>
          <p:nvPr/>
        </p:nvGrpSpPr>
        <p:grpSpPr>
          <a:xfrm>
            <a:off x="2616969" y="3733707"/>
            <a:ext cx="757296" cy="736675"/>
            <a:chOff x="2669158" y="1259833"/>
            <a:chExt cx="504889" cy="50488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B3A0A793-DC6A-4823-9D1A-37F7C4FE85E0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97" name="Rectangle: Rounded Corners 96">
                <a:extLst>
                  <a:ext uri="{FF2B5EF4-FFF2-40B4-BE49-F238E27FC236}">
                    <a16:creationId xmlns:a16="http://schemas.microsoft.com/office/drawing/2014/main" id="{27E55BA3-6A52-413B-8649-E289CD198804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C9099291-B313-4558-B3A4-FCEE6306BCCD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61B83E29-9346-45F9-B01B-FF00A662CDF1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A53DB576-A319-4415-9F3A-8FB4E7E40A7C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38D1541-CB95-4137-8B59-ADFFE2CB766A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34FE3B99-427F-401A-AA18-900BA57ECE35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8FFBC62F-E9C5-4A78-B4FE-CEFD06FC7AA1}"/>
              </a:ext>
            </a:extLst>
          </p:cNvPr>
          <p:cNvGrpSpPr/>
          <p:nvPr/>
        </p:nvGrpSpPr>
        <p:grpSpPr>
          <a:xfrm>
            <a:off x="3597077" y="3733706"/>
            <a:ext cx="691588" cy="731294"/>
            <a:chOff x="2669158" y="1259833"/>
            <a:chExt cx="504889" cy="504889"/>
          </a:xfrm>
        </p:grpSpPr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D9E5295D-9781-4664-B768-688DE6383168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05" name="Rectangle: Rounded Corners 104">
                <a:extLst>
                  <a:ext uri="{FF2B5EF4-FFF2-40B4-BE49-F238E27FC236}">
                    <a16:creationId xmlns:a16="http://schemas.microsoft.com/office/drawing/2014/main" id="{A3C1818A-C344-47C7-A401-CC9A6AE7A938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D67E041E-CBB1-445A-AB71-ABE4697FD372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52D470D3-4DAC-4FB1-90CF-550BDAA2BDD0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D2C04DE6-ED0D-4516-8200-179C214C9C11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7E2C93DE-1A1D-4289-AA17-4A468B6C85F5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9F0FFFF4-0725-41B8-A310-4901643140BF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2E80120-6683-41E8-99F9-7FE80DB41FD3}"/>
              </a:ext>
            </a:extLst>
          </p:cNvPr>
          <p:cNvGrpSpPr/>
          <p:nvPr/>
        </p:nvGrpSpPr>
        <p:grpSpPr>
          <a:xfrm>
            <a:off x="4569597" y="3733707"/>
            <a:ext cx="684983" cy="731294"/>
            <a:chOff x="2669158" y="1259833"/>
            <a:chExt cx="504889" cy="504889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24893355-FCA2-4475-A57D-07F0F00F3FB3}"/>
                </a:ext>
              </a:extLst>
            </p:cNvPr>
            <p:cNvGrpSpPr/>
            <p:nvPr/>
          </p:nvGrpSpPr>
          <p:grpSpPr>
            <a:xfrm>
              <a:off x="2669158" y="1259833"/>
              <a:ext cx="504889" cy="504889"/>
              <a:chOff x="1945864" y="1397481"/>
              <a:chExt cx="504889" cy="50488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7670F0D6-C18C-419A-8421-84DC9594267B}"/>
                  </a:ext>
                </a:extLst>
              </p:cNvPr>
              <p:cNvSpPr/>
              <p:nvPr/>
            </p:nvSpPr>
            <p:spPr>
              <a:xfrm>
                <a:off x="1945864" y="1397481"/>
                <a:ext cx="504889" cy="504889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A5BAA667-1F67-48E5-9554-62575A7298FB}"/>
                  </a:ext>
                </a:extLst>
              </p:cNvPr>
              <p:cNvSpPr/>
              <p:nvPr/>
            </p:nvSpPr>
            <p:spPr>
              <a:xfrm>
                <a:off x="2266174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240F1983-CA22-48C7-AE20-7837735174F5}"/>
                  </a:ext>
                </a:extLst>
              </p:cNvPr>
              <p:cNvSpPr/>
              <p:nvPr/>
            </p:nvSpPr>
            <p:spPr>
              <a:xfrm>
                <a:off x="1992147" y="1731169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97D71FB7-5636-4397-96F9-337CA41AAC18}"/>
                  </a:ext>
                </a:extLst>
              </p:cNvPr>
              <p:cNvSpPr/>
              <p:nvPr/>
            </p:nvSpPr>
            <p:spPr>
              <a:xfrm>
                <a:off x="1992147" y="1441126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CE1B5C24-BEAD-4112-B3AF-60A0C25FB407}"/>
                  </a:ext>
                </a:extLst>
              </p:cNvPr>
              <p:cNvSpPr/>
              <p:nvPr/>
            </p:nvSpPr>
            <p:spPr>
              <a:xfrm>
                <a:off x="2268888" y="1725027"/>
                <a:ext cx="128329" cy="128329"/>
              </a:xfrm>
              <a:prstGeom prst="ellipse">
                <a:avLst/>
              </a:prstGeom>
              <a:solidFill>
                <a:srgbClr val="0070C0"/>
              </a:solidFill>
              <a:ln w="1270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9045C426-ECF0-4AE6-BD78-D0A6BEA19844}"/>
                </a:ext>
              </a:extLst>
            </p:cNvPr>
            <p:cNvSpPr/>
            <p:nvPr/>
          </p:nvSpPr>
          <p:spPr>
            <a:xfrm>
              <a:off x="2853812" y="1456233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7E8075F-77DB-499B-82D3-915C868E7330}"/>
              </a:ext>
            </a:extLst>
          </p:cNvPr>
          <p:cNvGrpSpPr/>
          <p:nvPr/>
        </p:nvGrpSpPr>
        <p:grpSpPr>
          <a:xfrm>
            <a:off x="6849097" y="3733705"/>
            <a:ext cx="4286250" cy="2105025"/>
            <a:chOff x="3952875" y="2376487"/>
            <a:chExt cx="4286250" cy="2105025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737AB6A-6155-4D0A-997D-39F5554FF155}"/>
                </a:ext>
              </a:extLst>
            </p:cNvPr>
            <p:cNvGrpSpPr/>
            <p:nvPr/>
          </p:nvGrpSpPr>
          <p:grpSpPr>
            <a:xfrm>
              <a:off x="3952875" y="2376487"/>
              <a:ext cx="4286250" cy="2105025"/>
              <a:chOff x="3952875" y="2376487"/>
              <a:chExt cx="4286250" cy="2105025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FBFA504-B3C4-4339-B92A-D2DA53D124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952875" y="2376487"/>
                <a:ext cx="4286250" cy="2105025"/>
              </a:xfrm>
              <a:prstGeom prst="rect">
                <a:avLst/>
              </a:prstGeom>
            </p:spPr>
          </p:pic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D41A1A00-3B21-4E42-B0B1-F880945E400C}"/>
                  </a:ext>
                </a:extLst>
              </p:cNvPr>
              <p:cNvSpPr/>
              <p:nvPr/>
            </p:nvSpPr>
            <p:spPr>
              <a:xfrm>
                <a:off x="4155994" y="2515294"/>
                <a:ext cx="2369121" cy="10105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4555D552-776A-4458-8485-0EDAE9BC5CA6}"/>
                </a:ext>
              </a:extLst>
            </p:cNvPr>
            <p:cNvSpPr txBox="1"/>
            <p:nvPr/>
          </p:nvSpPr>
          <p:spPr>
            <a:xfrm>
              <a:off x="4218484" y="2652527"/>
              <a:ext cx="22715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ba bằng mười lăm.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19AD07-4A8E-4C8B-A979-7A8E9867FD7F}"/>
              </a:ext>
            </a:extLst>
          </p:cNvPr>
          <p:cNvGrpSpPr/>
          <p:nvPr/>
        </p:nvGrpSpPr>
        <p:grpSpPr>
          <a:xfrm>
            <a:off x="6191799" y="311112"/>
            <a:ext cx="4722055" cy="2334304"/>
            <a:chOff x="6191799" y="485284"/>
            <a:chExt cx="4722055" cy="23343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066F9BB-DC49-4900-ACEA-4FEEC6BCEADD}"/>
                </a:ext>
              </a:extLst>
            </p:cNvPr>
            <p:cNvGrpSpPr/>
            <p:nvPr/>
          </p:nvGrpSpPr>
          <p:grpSpPr>
            <a:xfrm>
              <a:off x="6191799" y="485284"/>
              <a:ext cx="4722055" cy="2334304"/>
              <a:chOff x="3595687" y="2219325"/>
              <a:chExt cx="5000625" cy="241935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35E09687-211F-4188-B89D-08C84E57F9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95687" y="2219325"/>
                <a:ext cx="5000625" cy="2419350"/>
              </a:xfrm>
              <a:prstGeom prst="rect">
                <a:avLst/>
              </a:prstGeom>
            </p:spPr>
          </p:pic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7E4B161B-ADC0-4A2D-82F2-1F732D8D6E12}"/>
                  </a:ext>
                </a:extLst>
              </p:cNvPr>
              <p:cNvSpPr/>
              <p:nvPr/>
            </p:nvSpPr>
            <p:spPr>
              <a:xfrm>
                <a:off x="3745993" y="2335665"/>
                <a:ext cx="3512936" cy="1520047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B5ACF0AE-A824-4147-AD66-9E8CDBB8E043}"/>
                </a:ext>
              </a:extLst>
            </p:cNvPr>
            <p:cNvSpPr txBox="1"/>
            <p:nvPr/>
          </p:nvSpPr>
          <p:spPr>
            <a:xfrm>
              <a:off x="6464521" y="813644"/>
              <a:ext cx="307100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được lấy một lần là năm, ta có năm nhân một bằng năm.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14E8092-CBFC-4F1E-BB89-04584AF26217}"/>
              </a:ext>
            </a:extLst>
          </p:cNvPr>
          <p:cNvGrpSpPr/>
          <p:nvPr/>
        </p:nvGrpSpPr>
        <p:grpSpPr>
          <a:xfrm>
            <a:off x="6528133" y="2277254"/>
            <a:ext cx="4400550" cy="1704975"/>
            <a:chOff x="6513304" y="2443994"/>
            <a:chExt cx="4400550" cy="170497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5BEB390-D6FF-42C3-8AD0-1C04167BDF30}"/>
                </a:ext>
              </a:extLst>
            </p:cNvPr>
            <p:cNvGrpSpPr/>
            <p:nvPr/>
          </p:nvGrpSpPr>
          <p:grpSpPr>
            <a:xfrm>
              <a:off x="6513304" y="2443994"/>
              <a:ext cx="4400550" cy="1704975"/>
              <a:chOff x="3895725" y="2576512"/>
              <a:chExt cx="4400550" cy="1704975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B72003C4-BB41-496F-9A43-54E176DCE6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895725" y="2576512"/>
                <a:ext cx="4400550" cy="1704975"/>
              </a:xfrm>
              <a:prstGeom prst="rect">
                <a:avLst/>
              </a:prstGeom>
            </p:spPr>
          </p:pic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62400CD1-3DA6-40C5-A33D-9847703FBE09}"/>
                  </a:ext>
                </a:extLst>
              </p:cNvPr>
              <p:cNvSpPr/>
              <p:nvPr/>
            </p:nvSpPr>
            <p:spPr>
              <a:xfrm>
                <a:off x="4168839" y="2795710"/>
                <a:ext cx="2369121" cy="97548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E5E9EF6-1411-4BE6-94A4-4DCB8A7673AA}"/>
                </a:ext>
              </a:extLst>
            </p:cNvPr>
            <p:cNvSpPr txBox="1"/>
            <p:nvPr/>
          </p:nvSpPr>
          <p:spPr>
            <a:xfrm>
              <a:off x="6935423" y="2796377"/>
              <a:ext cx="211385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hai bằng mười.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45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64" grpId="0"/>
      <p:bldP spid="67" grpId="0"/>
      <p:bldP spid="6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621452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15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25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30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35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40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45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5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50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0621452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</a:t>
                          </a:r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2391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4505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91304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91304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91304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91304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91304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00000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90217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90217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-145580" y="1727361"/>
            <a:ext cx="4327616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30934" y="2075609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Năm nhân mười bằng năm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4308458" y="2406348"/>
            <a:ext cx="179247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+mj-lt"/>
              </a:rPr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2018228" y="3191805"/>
            <a:ext cx="5146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Thừa số thứ nhất đều là 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Thừa số thứ hai là các số tự nhiên tăng dần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từ 1 đến 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+mj-lt"/>
              </a:rPr>
              <a:t>Tích tăng dần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50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16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09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203332A5-BE9D-4C34-A84C-888633C85B1D}"/>
              </a:ext>
            </a:extLst>
          </p:cNvPr>
          <p:cNvSpPr/>
          <p:nvPr/>
        </p:nvSpPr>
        <p:spPr>
          <a:xfrm>
            <a:off x="665932" y="413691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4EBAA9-C761-4577-BBFD-BD70C6354B82}"/>
              </a:ext>
            </a:extLst>
          </p:cNvPr>
          <p:cNvSpPr txBox="1"/>
          <p:nvPr/>
        </p:nvSpPr>
        <p:spPr>
          <a:xfrm>
            <a:off x="1263545" y="31410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7607590"/>
                  </p:ext>
                </p:extLst>
              </p:nvPr>
            </p:nvGraphicFramePr>
            <p:xfrm>
              <a:off x="3277012" y="618897"/>
              <a:ext cx="7936275" cy="1920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1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BCB07C-FD60-4657-9C36-271EC42A88E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47607590"/>
                  </p:ext>
                </p:extLst>
              </p:nvPr>
            </p:nvGraphicFramePr>
            <p:xfrm>
              <a:off x="3277012" y="618897"/>
              <a:ext cx="7936275" cy="1920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177573286"/>
                        </a:ext>
                      </a:extLst>
                    </a:gridCol>
                  </a:tblGrid>
                  <a:tr h="64008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58" t="-7619" r="-366667" b="-676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  <a:endParaRPr kumimoji="0" lang="vi-VN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933725870"/>
                      </a:ext>
                    </a:extLst>
                  </a:tr>
                  <a:tr h="640080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7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85486841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3600" dirty="0">
                              <a:latin typeface="+mj-lt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36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j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36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+mj-lt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C52CF3E-582B-41F8-91CC-45E3B1196D44}"/>
              </a:ext>
            </a:extLst>
          </p:cNvPr>
          <p:cNvSpPr txBox="1"/>
          <p:nvPr/>
        </p:nvSpPr>
        <p:spPr>
          <a:xfrm>
            <a:off x="6038849" y="1909976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585B9-ADC2-4A05-A26B-28BD51A5ECC0}"/>
              </a:ext>
            </a:extLst>
          </p:cNvPr>
          <p:cNvSpPr txBox="1"/>
          <p:nvPr/>
        </p:nvSpPr>
        <p:spPr>
          <a:xfrm>
            <a:off x="7091582" y="1904995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0ECFCBF-813E-43AC-A640-71B62A08CC45}"/>
              </a:ext>
            </a:extLst>
          </p:cNvPr>
          <p:cNvSpPr txBox="1"/>
          <p:nvPr/>
        </p:nvSpPr>
        <p:spPr>
          <a:xfrm>
            <a:off x="8150665" y="1900014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35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F42FE9-A84E-4066-BF08-BD13017D9ABA}"/>
              </a:ext>
            </a:extLst>
          </p:cNvPr>
          <p:cNvSpPr txBox="1"/>
          <p:nvPr/>
        </p:nvSpPr>
        <p:spPr>
          <a:xfrm>
            <a:off x="9222448" y="1895033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45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15FEAC-9A87-4A21-813B-CBDBE46E8726}"/>
              </a:ext>
            </a:extLst>
          </p:cNvPr>
          <p:cNvSpPr txBox="1"/>
          <p:nvPr/>
        </p:nvSpPr>
        <p:spPr>
          <a:xfrm>
            <a:off x="10281531" y="1895033"/>
            <a:ext cx="748822" cy="64633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50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EEC93C-1C3F-44B5-B1A9-9D59CC07C63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5720" y="3281563"/>
            <a:ext cx="2828925" cy="2619375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1BFCA02F-B785-4008-A8B1-115C83602CE1}"/>
              </a:ext>
            </a:extLst>
          </p:cNvPr>
          <p:cNvSpPr/>
          <p:nvPr/>
        </p:nvSpPr>
        <p:spPr>
          <a:xfrm>
            <a:off x="628877" y="268347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A5D339-4EBA-4C42-AAD5-E957165F9346}"/>
              </a:ext>
            </a:extLst>
          </p:cNvPr>
          <p:cNvSpPr txBox="1"/>
          <p:nvPr/>
        </p:nvSpPr>
        <p:spPr>
          <a:xfrm>
            <a:off x="1212901" y="2474470"/>
            <a:ext cx="5211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+mj-lt"/>
              </a:rPr>
              <a:t>Tìm cánh hoa cho ong đậu.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B177F9-56C9-4D4D-8FC1-D003441016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10150">
            <a:off x="2531803" y="2877741"/>
            <a:ext cx="1364260" cy="115790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A05EF4-95B4-40E5-98F1-242BA17A36C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9774127">
            <a:off x="1422969" y="3979094"/>
            <a:ext cx="1435479" cy="1219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D626572-80F2-4C08-89B0-B4BA2E00369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757983">
            <a:off x="2890561" y="4997397"/>
            <a:ext cx="1714736" cy="1219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688CF8-8051-457C-8F94-495252574E1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7022" y="5051638"/>
            <a:ext cx="1489372" cy="12052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8F73828-5893-44D2-9AEC-862A182B821F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899390">
            <a:off x="8119827" y="3943218"/>
            <a:ext cx="1680442" cy="14452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8C2690E-822D-43E0-8067-773BC5ECB12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25325">
            <a:off x="7291956" y="2843525"/>
            <a:ext cx="1420782" cy="119051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3715352" y="3511046"/>
            <a:ext cx="1684421" cy="0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64004" y="4712600"/>
            <a:ext cx="2164262" cy="186659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619099" y="4186989"/>
            <a:ext cx="1109167" cy="119353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692747" y="3674689"/>
            <a:ext cx="1085643" cy="319795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6038849" y="4581626"/>
            <a:ext cx="2441008" cy="1049153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92747" y="4995512"/>
            <a:ext cx="456387" cy="635267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86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0084" y="2415941"/>
            <a:ext cx="67184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>
                <a:latin typeface="Algerian" panose="04020705040A02060702" pitchFamily="82" charset="0"/>
              </a:rPr>
              <a:t>LUYỆN TẬP</a:t>
            </a:r>
            <a:endParaRPr lang="en-US" sz="88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811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B567B7-DEEA-4C92-BB4B-03408AF6A7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7863" y="3694320"/>
            <a:ext cx="7811474" cy="2448950"/>
          </a:xfrm>
          <a:prstGeom prst="rect">
            <a:avLst/>
          </a:prstGeom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1306545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aphicFrame>
        <p:nvGraphicFramePr>
          <p:cNvPr id="44" name="Table 17">
            <a:extLst>
              <a:ext uri="{FF2B5EF4-FFF2-40B4-BE49-F238E27FC236}">
                <a16:creationId xmlns:a16="http://schemas.microsoft.com/office/drawing/2014/main" id="{E278A4A8-D552-45C0-8DA8-0EE9B85E78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26399"/>
              </p:ext>
            </p:extLst>
          </p:nvPr>
        </p:nvGraphicFramePr>
        <p:xfrm>
          <a:off x="1827937" y="1391661"/>
          <a:ext cx="9015991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0803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871568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881368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934787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1931872673"/>
                    </a:ext>
                  </a:extLst>
                </a:gridCol>
                <a:gridCol w="961493">
                  <a:extLst>
                    <a:ext uri="{9D8B030D-6E8A-4147-A177-3AD203B41FA5}">
                      <a16:colId xmlns:a16="http://schemas.microsoft.com/office/drawing/2014/main" val="720397088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15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262118" y="2611994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171396" y="262469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6122691" y="26246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7070710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43779" y="430588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871513" y="5317743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663523" y="4300985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35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D64B26-6ED0-4621-92DA-6DA076B6E142}"/>
              </a:ext>
            </a:extLst>
          </p:cNvPr>
          <p:cNvSpPr txBox="1"/>
          <p:nvPr/>
        </p:nvSpPr>
        <p:spPr>
          <a:xfrm>
            <a:off x="8051057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2</a:t>
            </a:r>
            <a:r>
              <a:rPr lang="vi-VN" sz="3200">
                <a:solidFill>
                  <a:srgbClr val="FF0000"/>
                </a:solidFill>
              </a:rPr>
              <a:t>0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2EE917-3B95-463A-9A92-B9662DA1446E}"/>
              </a:ext>
            </a:extLst>
          </p:cNvPr>
          <p:cNvSpPr txBox="1"/>
          <p:nvPr/>
        </p:nvSpPr>
        <p:spPr>
          <a:xfrm>
            <a:off x="9031404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4AA0688-4C1D-4956-943F-5EA3A468C136}"/>
              </a:ext>
            </a:extLst>
          </p:cNvPr>
          <p:cNvSpPr txBox="1"/>
          <p:nvPr/>
        </p:nvSpPr>
        <p:spPr>
          <a:xfrm>
            <a:off x="10011751" y="2611795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D4EBAA9-C761-4577-BBFD-BD70C6354B82}"/>
              </a:ext>
            </a:extLst>
          </p:cNvPr>
          <p:cNvSpPr txBox="1"/>
          <p:nvPr/>
        </p:nvSpPr>
        <p:spPr>
          <a:xfrm>
            <a:off x="1881731" y="46457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14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87DF92-7A28-46C7-9674-186D822279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340" y="1607803"/>
            <a:ext cx="10515600" cy="485775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772648" y="49684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465658"/>
            <a:ext cx="717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Đếm thêm 5 rồi nêu số còn thiếu.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5869527" y="3301447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7209833" y="310583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8686859" y="3091418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8944168" y="377701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246539" y="442334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5357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365</Words>
  <Application>Microsoft Office PowerPoint</Application>
  <PresentationFormat>Widescreen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Algerian</vt:lpstr>
      <vt:lpstr>Arial</vt:lpstr>
      <vt:lpstr>Calibri</vt:lpstr>
      <vt:lpstr>Calibri Light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15</cp:revision>
  <dcterms:created xsi:type="dcterms:W3CDTF">2022-01-20T08:59:21Z</dcterms:created>
  <dcterms:modified xsi:type="dcterms:W3CDTF">2024-01-21T10:58:55Z</dcterms:modified>
</cp:coreProperties>
</file>