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8" r:id="rId4"/>
    <p:sldId id="259" r:id="rId5"/>
    <p:sldId id="269" r:id="rId6"/>
    <p:sldId id="260" r:id="rId7"/>
    <p:sldId id="270" r:id="rId8"/>
    <p:sldId id="271" r:id="rId9"/>
    <p:sldId id="272" r:id="rId10"/>
    <p:sldId id="262" r:id="rId11"/>
    <p:sldId id="263" r:id="rId12"/>
    <p:sldId id="273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18CD-4430-42E6-B451-9ECA10E210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97D-4FD4-4AB5-A937-CF9108A69A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18CD-4430-42E6-B451-9ECA10E210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97D-4FD4-4AB5-A937-CF9108A69A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18CD-4430-42E6-B451-9ECA10E210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97D-4FD4-4AB5-A937-CF9108A69A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18CD-4430-42E6-B451-9ECA10E210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97D-4FD4-4AB5-A937-CF9108A69A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18CD-4430-42E6-B451-9ECA10E210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97D-4FD4-4AB5-A937-CF9108A69A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18CD-4430-42E6-B451-9ECA10E210A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97D-4FD4-4AB5-A937-CF9108A69A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18CD-4430-42E6-B451-9ECA10E210A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97D-4FD4-4AB5-A937-CF9108A69A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18CD-4430-42E6-B451-9ECA10E210A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97D-4FD4-4AB5-A937-CF9108A69A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18CD-4430-42E6-B451-9ECA10E210A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97D-4FD4-4AB5-A937-CF9108A69A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18CD-4430-42E6-B451-9ECA10E210A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97D-4FD4-4AB5-A937-CF9108A69A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18CD-4430-42E6-B451-9ECA10E210A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97D-4FD4-4AB5-A937-CF9108A69A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C18CD-4430-42E6-B451-9ECA10E210A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6597D-4FD4-4AB5-A937-CF9108A69A5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microsoft.com/office/2007/relationships/hdphoto" Target="../media/image10.wdp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106017"/>
            <a:ext cx="2236097" cy="1284098"/>
            <a:chOff x="1523998" y="0"/>
            <a:chExt cx="2190751" cy="1284098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3" y="206880"/>
              <a:ext cx="19720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88776" y="417360"/>
            <a:ext cx="654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8437" y="1828800"/>
            <a:ext cx="5874109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37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 NHÂN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991" y="839781"/>
            <a:ext cx="6607969" cy="52863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33400" y="378115"/>
            <a:ext cx="414993" cy="46166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78470" y="378116"/>
            <a:ext cx="4424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Tìm phép nhân thích hợp.</a:t>
            </a:r>
            <a:endParaRPr lang="vi-VN" sz="3200" dirty="0">
              <a:latin typeface="+mj-lt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1178470" y="2198542"/>
            <a:ext cx="400312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524001" y="3528421"/>
            <a:ext cx="2797652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1" name="Freeform: Shape 10"/>
          <p:cNvSpPr/>
          <p:nvPr/>
        </p:nvSpPr>
        <p:spPr>
          <a:xfrm>
            <a:off x="5048250" y="3429000"/>
            <a:ext cx="142875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/>
          <p:cNvSpPr/>
          <p:nvPr/>
        </p:nvSpPr>
        <p:spPr>
          <a:xfrm>
            <a:off x="2217583" y="4681239"/>
            <a:ext cx="188473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3" name="Freeform: Shape 12"/>
          <p:cNvSpPr/>
          <p:nvPr/>
        </p:nvSpPr>
        <p:spPr>
          <a:xfrm>
            <a:off x="4900964" y="4660900"/>
            <a:ext cx="142875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/>
          <p:cNvSpPr/>
          <p:nvPr/>
        </p:nvSpPr>
        <p:spPr>
          <a:xfrm>
            <a:off x="1676400" y="5834057"/>
            <a:ext cx="322456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/>
          <p:cNvSpPr/>
          <p:nvPr/>
        </p:nvSpPr>
        <p:spPr>
          <a:xfrm>
            <a:off x="4933950" y="3530600"/>
            <a:ext cx="123825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415941"/>
            <a:ext cx="6105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8238" y="304800"/>
            <a:ext cx="32799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6230" y="304801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  <a:endParaRPr lang="vi-VN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54751" y="766466"/>
            <a:ext cx="3010990" cy="1077218"/>
            <a:chOff x="8046147" y="1143254"/>
            <a:chExt cx="2699226" cy="1077218"/>
          </a:xfrm>
        </p:grpSpPr>
        <p:sp>
          <p:nvSpPr>
            <p:cNvPr id="6" name="Rectangle 5"/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132866" y="1146140"/>
              <a:ext cx="5497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644459" y="1192305"/>
                  <a:ext cx="54288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542884" cy="492443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9128037" y="1143254"/>
              <a:ext cx="5497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616747" y="1143254"/>
              <a:ext cx="5668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05454" y="1143254"/>
              <a:ext cx="63991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10312" y="1387212"/>
                <a:ext cx="80251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  <a:endParaRPr lang="vi-VN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12" y="1387212"/>
                <a:ext cx="8025180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" t="-45" r="2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684503" y="2238991"/>
            <a:ext cx="5996862" cy="610312"/>
            <a:chOff x="8046147" y="1143254"/>
            <a:chExt cx="3730928" cy="610312"/>
          </a:xfrm>
        </p:grpSpPr>
        <p:sp>
          <p:nvSpPr>
            <p:cNvPr id="15" name="Rectangle 14"/>
            <p:cNvSpPr/>
            <p:nvPr/>
          </p:nvSpPr>
          <p:spPr>
            <a:xfrm>
              <a:off x="8046147" y="1182328"/>
              <a:ext cx="3606221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46148" y="1143254"/>
              <a:ext cx="373092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Star: 5 Points 21"/>
          <p:cNvSpPr/>
          <p:nvPr/>
        </p:nvSpPr>
        <p:spPr>
          <a:xfrm>
            <a:off x="304800" y="2971800"/>
            <a:ext cx="532520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/>
          <p:cNvSpPr txBox="1"/>
          <p:nvPr/>
        </p:nvSpPr>
        <p:spPr>
          <a:xfrm>
            <a:off x="772067" y="3234036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  <a:endParaRPr lang="vi-VN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129366" y="3695701"/>
            <a:ext cx="2433851" cy="587661"/>
            <a:chOff x="8046147" y="1143254"/>
            <a:chExt cx="2699226" cy="587661"/>
          </a:xfrm>
        </p:grpSpPr>
        <p:sp>
          <p:nvSpPr>
            <p:cNvPr id="27" name="Rectangle 26"/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132866" y="1146140"/>
              <a:ext cx="5497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8644459" y="1192305"/>
                  <a:ext cx="54288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542884" cy="492443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/>
            <p:cNvSpPr/>
            <p:nvPr/>
          </p:nvSpPr>
          <p:spPr>
            <a:xfrm>
              <a:off x="9128037" y="1143254"/>
              <a:ext cx="5497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616747" y="1143254"/>
              <a:ext cx="5668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772067" y="4269478"/>
                <a:ext cx="78634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  <a:endParaRPr lang="vi-VN" sz="24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67" y="4269478"/>
                <a:ext cx="7863425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7" t="-45" r="2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080107" y="5222645"/>
            <a:ext cx="5441981" cy="610312"/>
            <a:chOff x="8046146" y="1143254"/>
            <a:chExt cx="3767957" cy="610312"/>
          </a:xfrm>
        </p:grpSpPr>
        <p:sp>
          <p:nvSpPr>
            <p:cNvPr id="35" name="Rectangle 34"/>
            <p:cNvSpPr/>
            <p:nvPr/>
          </p:nvSpPr>
          <p:spPr>
            <a:xfrm>
              <a:off x="8046146" y="1182328"/>
              <a:ext cx="3677470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046148" y="1143254"/>
              <a:ext cx="376795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82245" y="337457"/>
            <a:ext cx="32799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6714" y="887505"/>
            <a:ext cx="2402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  <a:endParaRPr lang="vi-V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2756" y="328812"/>
            <a:ext cx="5156493" cy="6077505"/>
          </a:xfrm>
          <a:prstGeom prst="rect">
            <a:avLst/>
          </a:prstGeom>
        </p:spPr>
      </p:pic>
      <p:sp>
        <p:nvSpPr>
          <p:cNvPr id="8" name="Freeform: Shape 7"/>
          <p:cNvSpPr/>
          <p:nvPr/>
        </p:nvSpPr>
        <p:spPr>
          <a:xfrm>
            <a:off x="3605729" y="2628900"/>
            <a:ext cx="3248025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/>
          <p:cNvSpPr/>
          <p:nvPr/>
        </p:nvSpPr>
        <p:spPr>
          <a:xfrm rot="10800000">
            <a:off x="4224854" y="3581400"/>
            <a:ext cx="3248025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/>
          <p:cNvSpPr/>
          <p:nvPr/>
        </p:nvSpPr>
        <p:spPr>
          <a:xfrm>
            <a:off x="4962525" y="3619500"/>
            <a:ext cx="1786229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76220" y="381000"/>
            <a:ext cx="32799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376" y="334415"/>
            <a:ext cx="268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12770" y="1066801"/>
                <a:ext cx="1189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+mj-lt"/>
                  </a:rPr>
                  <a:t>a) 5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+mj-lt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b="1" dirty="0">
                    <a:latin typeface="+mj-lt"/>
                  </a:rPr>
                  <a:t>4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70" y="1066801"/>
                <a:ext cx="1189749" cy="461665"/>
              </a:xfrm>
              <a:prstGeom prst="rect">
                <a:avLst/>
              </a:prstGeom>
              <a:blipFill rotWithShape="1">
                <a:blip r:embed="rId1"/>
                <a:stretch>
                  <a:fillRect l="-25" r="-5012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33400" y="1524696"/>
            <a:ext cx="4289091" cy="1354354"/>
            <a:chOff x="1313001" y="2225190"/>
            <a:chExt cx="5718787" cy="1354354"/>
          </a:xfrm>
        </p:grpSpPr>
        <p:sp>
          <p:nvSpPr>
            <p:cNvPr id="8" name="Rectangle 7"/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b="1">
                <a:latin typeface="+mj-lt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408028" y="2350477"/>
                  <a:ext cx="5623760" cy="11339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b="1" dirty="0">
                      <a:latin typeface="+mj-lt"/>
                    </a:rPr>
                    <a:t>Mẫu: 5 </a:t>
                  </a:r>
                  <a14:m>
                    <m:oMath xmlns:m="http://schemas.openxmlformats.org/officeDocument/2006/math">
                      <m:r>
                        <a:rPr lang="vi-VN" sz="2400" b="1" i="1" smtClean="0">
                          <a:latin typeface="+mj-lt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b="1" dirty="0">
                      <a:latin typeface="+mj-lt"/>
                    </a:rPr>
                    <a:t>4 = 5 + 5 + 5 + 5 = 20</a:t>
                  </a:r>
                  <a:endParaRPr lang="vi-VN" sz="2400" b="1" dirty="0">
                    <a:latin typeface="+mj-lt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b="1" dirty="0">
                      <a:latin typeface="+mj-lt"/>
                    </a:rPr>
                    <a:t>         5 </a:t>
                  </a:r>
                  <a14:m>
                    <m:oMath xmlns:m="http://schemas.openxmlformats.org/officeDocument/2006/math">
                      <m:r>
                        <a:rPr lang="vi-VN" sz="2400" b="1" i="1">
                          <a:latin typeface="+mj-lt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b="1" dirty="0">
                      <a:latin typeface="+mj-lt"/>
                    </a:rPr>
                    <a:t>4 = 20</a:t>
                  </a:r>
                  <a:endParaRPr lang="vi-VN" sz="2400" b="1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8" y="2350477"/>
                  <a:ext cx="5623760" cy="1133965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467076" y="1066800"/>
                <a:ext cx="1207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+mj-lt"/>
                  </a:rPr>
                  <a:t>b) 8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+mj-lt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b="1" dirty="0">
                    <a:latin typeface="+mj-lt"/>
                  </a:rPr>
                  <a:t>2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076" y="1066800"/>
                <a:ext cx="120738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0" r="-4893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12770" y="3208276"/>
                <a:ext cx="1172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+mj-lt"/>
                  </a:rPr>
                  <a:t>c) 3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+mj-lt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b="1" dirty="0">
                    <a:latin typeface="+mj-lt"/>
                  </a:rPr>
                  <a:t>6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70" y="3208276"/>
                <a:ext cx="117211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6" t="-55" r="-5129" b="6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365572" y="3208275"/>
                <a:ext cx="1207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+mj-lt"/>
                  </a:rPr>
                  <a:t>d) 4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+mj-lt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b="1" dirty="0">
                    <a:latin typeface="+mj-lt"/>
                  </a:rPr>
                  <a:t>3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572" y="3208275"/>
                <a:ext cx="120738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8" t="-55" r="-4885" b="6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467076" y="1600427"/>
                <a:ext cx="2457724" cy="1133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b="1" dirty="0">
                    <a:solidFill>
                      <a:srgbClr val="FF0000"/>
                    </a:solidFill>
                    <a:latin typeface="+mj-lt"/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FF0000"/>
                        </a:solidFill>
                        <a:latin typeface="+mj-lt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b="1" dirty="0">
                    <a:solidFill>
                      <a:srgbClr val="FF0000"/>
                    </a:solidFill>
                    <a:latin typeface="+mj-lt"/>
                  </a:rPr>
                  <a:t>2 = 8 + 8 = 16</a:t>
                </a:r>
                <a:endParaRPr lang="vi-VN" sz="2400" b="1" dirty="0">
                  <a:solidFill>
                    <a:srgbClr val="FF0000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b="1" dirty="0">
                    <a:solidFill>
                      <a:srgbClr val="FF0000"/>
                    </a:solidFill>
                    <a:latin typeface="+mj-lt"/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FF0000"/>
                        </a:solidFill>
                        <a:latin typeface="+mj-lt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b="1" dirty="0">
                    <a:solidFill>
                      <a:srgbClr val="FF0000"/>
                    </a:solidFill>
                    <a:latin typeface="+mj-lt"/>
                  </a:rPr>
                  <a:t>2 = 16</a:t>
                </a:r>
                <a:endParaRPr lang="vi-VN" sz="2400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076" y="1600427"/>
                <a:ext cx="2457724" cy="1133965"/>
              </a:xfrm>
              <a:prstGeom prst="rect">
                <a:avLst/>
              </a:prstGeom>
              <a:blipFill rotWithShape="1">
                <a:blip r:embed="rId6"/>
                <a:stretch>
                  <a:fillRect l="-15" t="-20" r="-2041" b="-77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27395" y="3669939"/>
                <a:ext cx="4387740" cy="1133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b="1" dirty="0">
                    <a:solidFill>
                      <a:srgbClr val="FF0000"/>
                    </a:solidFill>
                    <a:latin typeface="+mj-lt"/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FF0000"/>
                        </a:solidFill>
                        <a:latin typeface="+mj-lt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b="1" dirty="0">
                    <a:solidFill>
                      <a:srgbClr val="FF0000"/>
                    </a:solidFill>
                    <a:latin typeface="+mj-lt"/>
                  </a:rPr>
                  <a:t>6 = 3 + 3 + 3 + 3 + 3 + 3 = 18</a:t>
                </a:r>
                <a:endParaRPr lang="vi-VN" sz="2400" b="1" dirty="0">
                  <a:solidFill>
                    <a:srgbClr val="FF0000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b="1" dirty="0">
                    <a:solidFill>
                      <a:srgbClr val="FF0000"/>
                    </a:solidFill>
                    <a:latin typeface="+mj-lt"/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FF0000"/>
                        </a:solidFill>
                        <a:latin typeface="+mj-lt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b="1" dirty="0">
                    <a:solidFill>
                      <a:srgbClr val="FF0000"/>
                    </a:solidFill>
                    <a:latin typeface="+mj-lt"/>
                  </a:rPr>
                  <a:t>6 = 18</a:t>
                </a:r>
                <a:endParaRPr lang="vi-VN" sz="2400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95" y="3669939"/>
                <a:ext cx="4387740" cy="1133965"/>
              </a:xfrm>
              <a:prstGeom prst="rect">
                <a:avLst/>
              </a:prstGeom>
              <a:blipFill rotWithShape="1">
                <a:blip r:embed="rId7"/>
                <a:stretch>
                  <a:fillRect t="-24" r="-813" b="-77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365572" y="3669939"/>
                <a:ext cx="2940228" cy="1133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b="1" dirty="0">
                    <a:solidFill>
                      <a:srgbClr val="FF0000"/>
                    </a:solidFill>
                    <a:latin typeface="+mj-lt"/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FF0000"/>
                        </a:solidFill>
                        <a:latin typeface="+mj-lt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b="1" dirty="0">
                    <a:solidFill>
                      <a:srgbClr val="FF0000"/>
                    </a:solidFill>
                    <a:latin typeface="+mj-lt"/>
                  </a:rPr>
                  <a:t>3 = 4 + 4 + 4 = 12</a:t>
                </a:r>
                <a:endParaRPr lang="vi-VN" sz="2400" b="1" dirty="0">
                  <a:solidFill>
                    <a:srgbClr val="FF0000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b="1" dirty="0">
                    <a:solidFill>
                      <a:srgbClr val="FF0000"/>
                    </a:solidFill>
                    <a:latin typeface="+mj-lt"/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FF0000"/>
                        </a:solidFill>
                        <a:latin typeface="+mj-lt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b="1" dirty="0">
                    <a:solidFill>
                      <a:srgbClr val="FF0000"/>
                    </a:solidFill>
                    <a:latin typeface="+mj-lt"/>
                  </a:rPr>
                  <a:t>3 = 12</a:t>
                </a:r>
                <a:endParaRPr lang="vi-VN" sz="2400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572" y="3669939"/>
                <a:ext cx="2940228" cy="1133965"/>
              </a:xfrm>
              <a:prstGeom prst="rect">
                <a:avLst/>
              </a:prstGeom>
              <a:blipFill rotWithShape="1">
                <a:blip r:embed="rId8"/>
                <a:stretch>
                  <a:fillRect l="-16" t="-24" r="-1577" b="-77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430029"/>
            <a:ext cx="6833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538089" y="379827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49" y="1902370"/>
            <a:ext cx="4421511" cy="1081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313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4565070" y="0"/>
            <a:ext cx="4426530" cy="6019800"/>
            <a:chOff x="6694433" y="0"/>
            <a:chExt cx="4708776" cy="47174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94433" y="0"/>
              <a:ext cx="4708776" cy="47174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197802" y="477805"/>
              <a:ext cx="3702038" cy="161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>
                  <a:latin typeface="+mj-lt"/>
                </a:rPr>
                <a:t>Mỗi đĩa có 2 quả cam. 3 đĩa như vậy có tất cả mấy quả cam?</a:t>
              </a:r>
              <a:endParaRPr lang="vi-VN" sz="3200" i="1" dirty="0">
                <a:latin typeface="+mj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31801" y="2946557"/>
            <a:ext cx="5041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   </a:t>
            </a:r>
            <a:r>
              <a:rPr lang="vi-VN" sz="2800" dirty="0" smtClean="0">
                <a:solidFill>
                  <a:srgbClr val="002060"/>
                </a:solidFill>
              </a:rPr>
              <a:t>2      </a:t>
            </a:r>
            <a:r>
              <a:rPr lang="vi-VN" sz="2800" dirty="0">
                <a:solidFill>
                  <a:srgbClr val="002060"/>
                </a:solidFill>
              </a:rPr>
              <a:t>+     </a:t>
            </a:r>
            <a:r>
              <a:rPr lang="vi-VN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>
                <a:solidFill>
                  <a:srgbClr val="002060"/>
                </a:solidFill>
              </a:rPr>
              <a:t>2  </a:t>
            </a:r>
            <a:r>
              <a:rPr lang="vi-VN" sz="2800" dirty="0" smtClean="0">
                <a:solidFill>
                  <a:srgbClr val="002060"/>
                </a:solidFill>
              </a:rPr>
              <a:t>   </a:t>
            </a:r>
            <a:r>
              <a:rPr lang="vi-VN" sz="2800" dirty="0">
                <a:solidFill>
                  <a:srgbClr val="002060"/>
                </a:solidFill>
              </a:rPr>
              <a:t>+    </a:t>
            </a:r>
            <a:r>
              <a:rPr lang="vi-VN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>
                <a:solidFill>
                  <a:srgbClr val="002060"/>
                </a:solidFill>
              </a:rPr>
              <a:t>2     </a:t>
            </a:r>
            <a:r>
              <a:rPr lang="vi-VN" sz="2800" dirty="0" smtClean="0">
                <a:solidFill>
                  <a:srgbClr val="002060"/>
                </a:solidFill>
              </a:rPr>
              <a:t>=    </a:t>
            </a:r>
            <a:r>
              <a:rPr lang="vi-VN" sz="2800" dirty="0">
                <a:solidFill>
                  <a:srgbClr val="002060"/>
                </a:solidFill>
              </a:rPr>
              <a:t>6</a:t>
            </a:r>
            <a:endParaRPr lang="vi-VN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9096" y="269582"/>
            <a:ext cx="4421511" cy="1081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117" y="38100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04560" y="1524000"/>
            <a:ext cx="5041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   </a:t>
            </a:r>
            <a:r>
              <a:rPr lang="vi-VN" sz="2800" dirty="0" smtClean="0">
                <a:solidFill>
                  <a:srgbClr val="002060"/>
                </a:solidFill>
              </a:rPr>
              <a:t>2      </a:t>
            </a:r>
            <a:r>
              <a:rPr lang="vi-VN" sz="2800" dirty="0">
                <a:solidFill>
                  <a:srgbClr val="002060"/>
                </a:solidFill>
              </a:rPr>
              <a:t>+     </a:t>
            </a:r>
            <a:r>
              <a:rPr lang="vi-VN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>
                <a:solidFill>
                  <a:srgbClr val="002060"/>
                </a:solidFill>
              </a:rPr>
              <a:t>2  </a:t>
            </a:r>
            <a:r>
              <a:rPr lang="vi-VN" sz="2800" dirty="0" smtClean="0">
                <a:solidFill>
                  <a:srgbClr val="002060"/>
                </a:solidFill>
              </a:rPr>
              <a:t>   </a:t>
            </a:r>
            <a:r>
              <a:rPr lang="vi-VN" sz="2800" dirty="0">
                <a:solidFill>
                  <a:srgbClr val="002060"/>
                </a:solidFill>
              </a:rPr>
              <a:t>+    </a:t>
            </a:r>
            <a:r>
              <a:rPr lang="vi-VN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>
                <a:solidFill>
                  <a:srgbClr val="002060"/>
                </a:solidFill>
              </a:rPr>
              <a:t>2     </a:t>
            </a:r>
            <a:r>
              <a:rPr lang="vi-VN" sz="2800" dirty="0" smtClean="0">
                <a:solidFill>
                  <a:srgbClr val="002060"/>
                </a:solidFill>
              </a:rPr>
              <a:t>=    </a:t>
            </a:r>
            <a:r>
              <a:rPr lang="vi-VN" sz="2800" dirty="0">
                <a:solidFill>
                  <a:srgbClr val="002060"/>
                </a:solidFill>
              </a:rPr>
              <a:t>6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510" y="2339552"/>
            <a:ext cx="77221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>
                <a:latin typeface="+mj-lt"/>
              </a:rPr>
              <a:t>Mỗi đĩa có 2 quả cam. 3 đĩa như vậy có tất cả 6 quả cam.</a:t>
            </a:r>
            <a:endParaRPr lang="vi-VN" sz="3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135" y="3443118"/>
            <a:ext cx="74962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>
                <a:latin typeface="+mj-lt"/>
              </a:rPr>
              <a:t>Ta chuyển 2 + 2 + 2 = 6 thành phép nhân:</a:t>
            </a:r>
            <a:endParaRPr lang="vi-VN" sz="3400" dirty="0"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08349" y="2846867"/>
            <a:ext cx="169691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74580" y="4077674"/>
            <a:ext cx="1901727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2786156" y="4041486"/>
            <a:ext cx="3147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+mj-lt"/>
              </a:rPr>
              <a:t>2</a:t>
            </a:r>
            <a:endParaRPr lang="vi-VN" sz="3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08034" y="2348620"/>
            <a:ext cx="1030766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169852" y="4087651"/>
                <a:ext cx="328703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400" i="1" smtClean="0">
                          <a:solidFill>
                            <a:srgbClr val="FF0000"/>
                          </a:solidFill>
                          <a:latin typeface="+mj-lt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4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852" y="4087651"/>
                <a:ext cx="32870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72" t="-30" r="103"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532536" y="4038600"/>
            <a:ext cx="3147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+mj-lt"/>
              </a:rPr>
              <a:t>3</a:t>
            </a:r>
            <a:endParaRPr lang="vi-VN" sz="34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104560" y="3366656"/>
            <a:ext cx="183895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99067" y="4038600"/>
            <a:ext cx="3431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+mj-lt"/>
              </a:rPr>
              <a:t>=</a:t>
            </a:r>
            <a:endParaRPr lang="vi-VN" sz="3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65598" y="4038600"/>
            <a:ext cx="3147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+mj-lt"/>
              </a:rPr>
              <a:t>6</a:t>
            </a:r>
            <a:endParaRPr lang="vi-VN" sz="3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3550" y="4647817"/>
            <a:ext cx="66178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>
                <a:latin typeface="+mj-lt"/>
              </a:rPr>
              <a:t>Đọc là: </a:t>
            </a:r>
            <a:r>
              <a:rPr lang="vi-VN" sz="3400" dirty="0">
                <a:solidFill>
                  <a:srgbClr val="0070C0"/>
                </a:solidFill>
                <a:latin typeface="+mj-lt"/>
              </a:rPr>
              <a:t>Hai nhân ba bằng sáu.</a:t>
            </a:r>
            <a:endParaRPr lang="vi-VN" sz="34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837676" y="5230903"/>
                <a:ext cx="502972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400" dirty="0">
                    <a:latin typeface="+mj-lt"/>
                  </a:rPr>
                  <a:t>Dấu </a:t>
                </a:r>
                <a14:m>
                  <m:oMath xmlns:m="http://schemas.openxmlformats.org/officeDocument/2006/math">
                    <m:r>
                      <a:rPr lang="vi-VN" sz="3400" b="0" i="1">
                        <a:solidFill>
                          <a:srgbClr val="FF0000"/>
                        </a:solidFill>
                        <a:latin typeface="+mj-lt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400" b="0" i="0" smtClean="0">
                        <a:solidFill>
                          <a:srgbClr val="FF0000"/>
                        </a:solidFill>
                        <a:latin typeface="+mj-lt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400" dirty="0">
                    <a:latin typeface="+mj-lt"/>
                  </a:rPr>
                  <a:t>là dấu nhân. </a:t>
                </a:r>
                <a:endParaRPr lang="vi-VN" sz="3400" dirty="0">
                  <a:latin typeface="+mj-lt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76" y="5230903"/>
                <a:ext cx="5029723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2" t="-66" r="13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538089" y="379827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5313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endParaRPr lang="vi-V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65313" y="3587416"/>
            <a:ext cx="3988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</a:t>
            </a:r>
            <a:r>
              <a:rPr lang="vi-VN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>
                <a:solidFill>
                  <a:srgbClr val="002060"/>
                </a:solidFill>
              </a:rPr>
              <a:t>=      6</a:t>
            </a:r>
            <a:endParaRPr lang="vi-VN" sz="28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89" y="2376845"/>
            <a:ext cx="3107531" cy="12001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886200" y="415524"/>
            <a:ext cx="4719712" cy="4232676"/>
            <a:chOff x="4596890" y="415523"/>
            <a:chExt cx="7078343" cy="30384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6890" y="415523"/>
              <a:ext cx="7078343" cy="303847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939731" y="700094"/>
              <a:ext cx="368409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  <a:endParaRPr lang="vi-VN" sz="28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01" y="30480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endParaRPr lang="vi-V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45193" y="1640579"/>
            <a:ext cx="3988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</a:t>
            </a:r>
            <a:r>
              <a:rPr lang="vi-VN" sz="2800" dirty="0" smtClean="0">
                <a:solidFill>
                  <a:srgbClr val="002060"/>
                </a:solidFill>
              </a:rPr>
              <a:t>   </a:t>
            </a:r>
            <a:r>
              <a:rPr lang="vi-VN" sz="2800" dirty="0">
                <a:solidFill>
                  <a:srgbClr val="002060"/>
                </a:solidFill>
              </a:rPr>
              <a:t>=      6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065" y="2286000"/>
            <a:ext cx="8183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Mỗi đĩa có 3 quả cam. 2 đĩa như vậy có tất cả 6 quả cam.</a:t>
            </a:r>
            <a:endParaRPr lang="vi-VN" sz="36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201" y="3659008"/>
            <a:ext cx="7173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+mj-lt"/>
              </a:rPr>
              <a:t>Ta chuyển 3 + 3 = 6 thành phép nhân:</a:t>
            </a:r>
            <a:endParaRPr lang="vi-VN" sz="3600" dirty="0"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33690" y="2792815"/>
            <a:ext cx="174123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859868" y="4492428"/>
            <a:ext cx="1901727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1905000" y="4346286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3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23082" y="2331982"/>
            <a:ext cx="1191918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288696" y="4392451"/>
                <a:ext cx="4456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i="1" smtClean="0">
                          <a:solidFill>
                            <a:srgbClr val="FF0000"/>
                          </a:solidFill>
                          <a:latin typeface="+mj-lt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696" y="4392451"/>
                <a:ext cx="445635" cy="553998"/>
              </a:xfrm>
              <a:prstGeom prst="rect">
                <a:avLst/>
              </a:prstGeom>
              <a:blipFill rotWithShape="1">
                <a:blip r:embed="rId1"/>
                <a:stretch>
                  <a:fillRect l="-35" t="-28" r="-14957" b="7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633817" y="4343400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2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19468" y="3352800"/>
            <a:ext cx="19446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00348" y="4343400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=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66879" y="4343400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6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718" y="5184291"/>
            <a:ext cx="5711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+mj-lt"/>
              </a:rPr>
              <a:t>Đọc là: 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Ba nhân hai bằng sáu.</a:t>
            </a:r>
            <a:endParaRPr lang="vi-VN" sz="36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09" y="440610"/>
            <a:ext cx="3107531" cy="120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538089" y="379827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65313" y="1524000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c)</a:t>
            </a:r>
            <a:endParaRPr lang="vi-VN" sz="40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5428" y="1535237"/>
            <a:ext cx="2050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Nhận xét</a:t>
            </a:r>
            <a:endParaRPr lang="vi-VN" sz="40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133600" y="2514600"/>
                <a:ext cx="3725700" cy="132343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4000" dirty="0">
                    <a:solidFill>
                      <a:schemeClr val="tx1"/>
                    </a:solidFill>
                    <a:latin typeface="+mj-lt"/>
                  </a:rPr>
                  <a:t>2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chemeClr val="tx1"/>
                        </a:solidFill>
                        <a:latin typeface="+mj-lt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000" dirty="0">
                    <a:solidFill>
                      <a:schemeClr val="tx1"/>
                    </a:solidFill>
                    <a:latin typeface="+mj-lt"/>
                  </a:rPr>
                  <a:t> 3 = 2 + 2 + 2</a:t>
                </a:r>
                <a:endParaRPr lang="vi-VN" sz="4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vi-VN" sz="4000" dirty="0">
                    <a:solidFill>
                      <a:schemeClr val="tx1"/>
                    </a:solidFill>
                    <a:latin typeface="+mj-lt"/>
                  </a:rPr>
                  <a:t>3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chemeClr val="tx1"/>
                        </a:solidFill>
                        <a:latin typeface="+mj-lt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000" dirty="0">
                    <a:solidFill>
                      <a:schemeClr val="tx1"/>
                    </a:solidFill>
                    <a:latin typeface="+mj-lt"/>
                  </a:rPr>
                  <a:t> 2 = 3 + 3 </a:t>
                </a:r>
                <a:endParaRPr lang="vi-VN" sz="4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514600"/>
                <a:ext cx="3725700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1040" t="-1439" r="-1291" b="-4407"/>
                </a:stretch>
              </a:blip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514600"/>
            <a:ext cx="57671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835525" y="371157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25622" y="423213"/>
            <a:ext cx="416629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11520" y="388307"/>
            <a:ext cx="808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?</a:t>
            </a:r>
            <a:endParaRPr lang="vi-VN" sz="32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302" y="1052299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251" y="1052299"/>
            <a:ext cx="7197676" cy="193913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86569" y="3275243"/>
            <a:ext cx="3706373" cy="545871"/>
            <a:chOff x="1950093" y="3275243"/>
            <a:chExt cx="4307163" cy="545871"/>
          </a:xfrm>
        </p:grpSpPr>
        <p:sp>
          <p:nvSpPr>
            <p:cNvPr id="15" name="TextBox 14"/>
            <p:cNvSpPr txBox="1"/>
            <p:nvPr/>
          </p:nvSpPr>
          <p:spPr>
            <a:xfrm>
              <a:off x="1950093" y="3297894"/>
              <a:ext cx="43071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  <a:endParaRPr lang="vi-VN" sz="2800" dirty="0"/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5649626" y="3275243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94886" y="3915984"/>
            <a:ext cx="2678279" cy="570340"/>
            <a:chOff x="1593181" y="3809968"/>
            <a:chExt cx="3571038" cy="570340"/>
          </a:xfrm>
        </p:grpSpPr>
        <p:grpSp>
          <p:nvGrpSpPr>
            <p:cNvPr id="18" name="Group 17"/>
            <p:cNvGrpSpPr/>
            <p:nvPr/>
          </p:nvGrpSpPr>
          <p:grpSpPr>
            <a:xfrm>
              <a:off x="1593181" y="3832259"/>
              <a:ext cx="3077385" cy="548049"/>
              <a:chOff x="1570456" y="3297894"/>
              <a:chExt cx="3077385" cy="54804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570456" y="3297894"/>
                    <a:ext cx="307738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  <a:endParaRPr lang="vi-VN" sz="2800" dirty="0"/>
                  </a:p>
                </p:txBody>
              </p:sp>
            </mc:Choice>
            <mc:Fallback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0456" y="3297894"/>
                    <a:ext cx="3077385" cy="523220"/>
                  </a:xfrm>
                  <a:prstGeom prst="rect">
                    <a:avLst/>
                  </a:prstGeom>
                  <a:blipFill rotWithShape="1">
                    <a:blip r:embed="rId3"/>
                  </a:blipFill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/>
              <p:cNvSpPr/>
              <p:nvPr/>
            </p:nvSpPr>
            <p:spPr>
              <a:xfrm>
                <a:off x="2649755" y="3300433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  <a:endParaRPr lang="vi-VN" sz="3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Rectangle: Rounded Corners 20"/>
            <p:cNvSpPr/>
            <p:nvPr/>
          </p:nvSpPr>
          <p:spPr>
            <a:xfrm flipH="1">
              <a:off x="4217213" y="3809968"/>
              <a:ext cx="947006" cy="5566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46646" y="3253767"/>
            <a:ext cx="2183156" cy="578492"/>
            <a:chOff x="1950093" y="3242622"/>
            <a:chExt cx="2496066" cy="578492"/>
          </a:xfrm>
        </p:grpSpPr>
        <p:sp>
          <p:nvSpPr>
            <p:cNvPr id="24" name="TextBox 23"/>
            <p:cNvSpPr txBox="1"/>
            <p:nvPr/>
          </p:nvSpPr>
          <p:spPr>
            <a:xfrm>
              <a:off x="1950093" y="3297894"/>
              <a:ext cx="17380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  <a:endParaRPr lang="vi-VN" sz="2800" dirty="0"/>
            </a:p>
          </p:txBody>
        </p:sp>
        <p:sp>
          <p:nvSpPr>
            <p:cNvPr id="25" name="Rectangle: Rounded Corners 24"/>
            <p:cNvSpPr/>
            <p:nvPr/>
          </p:nvSpPr>
          <p:spPr>
            <a:xfrm>
              <a:off x="3863064" y="3242622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563690" y="3940814"/>
            <a:ext cx="2406334" cy="560469"/>
            <a:chOff x="1972818" y="3823653"/>
            <a:chExt cx="3208444" cy="560469"/>
          </a:xfrm>
        </p:grpSpPr>
        <p:grpSp>
          <p:nvGrpSpPr>
            <p:cNvPr id="27" name="Group 26"/>
            <p:cNvGrpSpPr/>
            <p:nvPr/>
          </p:nvGrpSpPr>
          <p:grpSpPr>
            <a:xfrm>
              <a:off x="1972818" y="3823653"/>
              <a:ext cx="2167688" cy="545510"/>
              <a:chOff x="1950093" y="3289288"/>
              <a:chExt cx="2167688" cy="54551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950093" y="3297894"/>
                    <a:ext cx="216768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 smtClean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 smtClean="0"/>
                      <a:t>     </a:t>
                    </a:r>
                    <a:r>
                      <a:rPr lang="vi-VN" sz="2800" dirty="0"/>
                      <a:t>= </a:t>
                    </a:r>
                    <a:endParaRPr lang="vi-VN" sz="2800" dirty="0"/>
                  </a:p>
                </p:txBody>
              </p:sp>
            </mc:Choice>
            <mc:Fallback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167688" cy="523220"/>
                  </a:xfrm>
                  <a:prstGeom prst="rect">
                    <a:avLst/>
                  </a:prstGeom>
                  <a:blipFill rotWithShape="1">
                    <a:blip r:embed="rId4"/>
                  </a:blipFill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/>
              <p:cNvSpPr/>
              <p:nvPr/>
            </p:nvSpPr>
            <p:spPr>
              <a:xfrm>
                <a:off x="2906593" y="3289288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  <a:endParaRPr lang="vi-VN" sz="3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Rectangle: Rounded Corners 27"/>
            <p:cNvSpPr/>
            <p:nvPr/>
          </p:nvSpPr>
          <p:spPr>
            <a:xfrm>
              <a:off x="4180969" y="3838612"/>
              <a:ext cx="1000293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Rectangle: Rounded Corners 30"/>
          <p:cNvSpPr/>
          <p:nvPr/>
        </p:nvSpPr>
        <p:spPr>
          <a:xfrm>
            <a:off x="4153566" y="3289785"/>
            <a:ext cx="703293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2015835" y="3962431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3146723" y="3933788"/>
            <a:ext cx="696326" cy="5608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7114012" y="3288920"/>
            <a:ext cx="82064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6281065" y="3933788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7235172" y="3962431"/>
            <a:ext cx="69948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9619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endParaRPr lang="vi-VN" sz="28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902119" y="4714553"/>
            <a:ext cx="5365868" cy="1853177"/>
            <a:chOff x="1202825" y="4714553"/>
            <a:chExt cx="7154490" cy="1853177"/>
          </a:xfrm>
        </p:grpSpPr>
        <p:sp>
          <p:nvSpPr>
            <p:cNvPr id="41" name="Rectangle 40"/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356957" y="4972422"/>
                  <a:ext cx="7000358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  <a:endParaRPr lang="vi-VN" sz="2800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954107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/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: Rounded Corners 45"/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: Rounded Corners 46"/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: Rounded Corners 47"/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: Rounded Corners 48"/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: Rounded Corners 49"/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1356957" y="5613623"/>
                  <a:ext cx="4941757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  <a:endParaRPr lang="vi-VN" sz="2800" dirty="0"/>
                </a:p>
              </p:txBody>
            </p:sp>
          </mc:Choice>
          <mc:Fallback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954107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/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: Rounded Corners 52"/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: Rounded Corners 53"/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: Rounded Corners 54"/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452421" y="4708827"/>
            <a:ext cx="1728533" cy="1527434"/>
            <a:chOff x="8603227" y="4708827"/>
            <a:chExt cx="2304711" cy="1527434"/>
          </a:xfrm>
        </p:grpSpPr>
        <p:sp>
          <p:nvSpPr>
            <p:cNvPr id="42" name="Rectangle 41"/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  <a:endParaRPr lang="vi-VN" sz="2800" dirty="0"/>
                </a:p>
              </p:txBody>
            </p:sp>
          </mc:Choice>
          <mc:Fallback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/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  <a:endParaRPr lang="vi-VN" sz="2800" dirty="0"/>
                </a:p>
              </p:txBody>
            </p:sp>
          </mc:Choice>
          <mc:Fallback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/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62" name="Rectangle: Rounded Corners 61"/>
          <p:cNvSpPr/>
          <p:nvPr/>
        </p:nvSpPr>
        <p:spPr>
          <a:xfrm>
            <a:off x="2012310" y="4930687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/>
          <p:cNvSpPr/>
          <p:nvPr/>
        </p:nvSpPr>
        <p:spPr>
          <a:xfrm>
            <a:off x="2722837" y="4927457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/>
          <p:cNvSpPr/>
          <p:nvPr/>
        </p:nvSpPr>
        <p:spPr>
          <a:xfrm>
            <a:off x="3433363" y="4924227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/>
          <p:cNvSpPr/>
          <p:nvPr/>
        </p:nvSpPr>
        <p:spPr>
          <a:xfrm>
            <a:off x="4143890" y="4920997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/>
          <p:cNvSpPr/>
          <p:nvPr/>
        </p:nvSpPr>
        <p:spPr>
          <a:xfrm>
            <a:off x="4854417" y="4917767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/>
          <p:cNvSpPr/>
          <p:nvPr/>
        </p:nvSpPr>
        <p:spPr>
          <a:xfrm>
            <a:off x="5582879" y="4927292"/>
            <a:ext cx="506197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/>
          <p:cNvSpPr/>
          <p:nvPr/>
        </p:nvSpPr>
        <p:spPr>
          <a:xfrm>
            <a:off x="7463827" y="4940350"/>
            <a:ext cx="506197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/>
          <p:cNvSpPr/>
          <p:nvPr/>
        </p:nvSpPr>
        <p:spPr>
          <a:xfrm>
            <a:off x="2012310" y="5589203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4" name="Rectangle: Rounded Corners 73"/>
          <p:cNvSpPr/>
          <p:nvPr/>
        </p:nvSpPr>
        <p:spPr>
          <a:xfrm>
            <a:off x="2722837" y="5585973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5" name="Rectangle: Rounded Corners 74"/>
          <p:cNvSpPr/>
          <p:nvPr/>
        </p:nvSpPr>
        <p:spPr>
          <a:xfrm>
            <a:off x="3433363" y="5582743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6" name="Rectangle: Rounded Corners 75"/>
          <p:cNvSpPr/>
          <p:nvPr/>
        </p:nvSpPr>
        <p:spPr>
          <a:xfrm>
            <a:off x="4142004" y="5583872"/>
            <a:ext cx="506197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/>
          <p:cNvSpPr/>
          <p:nvPr/>
        </p:nvSpPr>
        <p:spPr>
          <a:xfrm>
            <a:off x="7463827" y="5563577"/>
            <a:ext cx="506197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1487</Words>
  <Application>WPS Presentation</Application>
  <PresentationFormat>On-screen Show (4:3)</PresentationFormat>
  <Paragraphs>244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Cambria Math</vt:lpstr>
      <vt:lpstr>Cambria Math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2023-01-15T14:12:00Z</dcterms:created>
  <dcterms:modified xsi:type="dcterms:W3CDTF">2024-01-16T06:36:16Z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B6C8790BDDEE4E1092D8DA272ADBDB5A_12</vt:lpwstr>
  </property>
  <property fmtid="{D5CDD505-2E9C-101B-9397-08002B2CF9AE}" pid="3" name="KSOProductBuildVer">
    <vt:lpwstr>1033-12.2.0.13359</vt:lpwstr>
  </property>
</Properties>
</file>