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88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43BB-7DA8-4E25-996F-0FB9A0A20E20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A1AF-D6E9-4101-9E29-03FB00BC4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43BB-7DA8-4E25-996F-0FB9A0A20E20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A1AF-D6E9-4101-9E29-03FB00BC4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5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43BB-7DA8-4E25-996F-0FB9A0A20E20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A1AF-D6E9-4101-9E29-03FB00BC4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1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43BB-7DA8-4E25-996F-0FB9A0A20E20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A1AF-D6E9-4101-9E29-03FB00BC4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94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43BB-7DA8-4E25-996F-0FB9A0A20E20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A1AF-D6E9-4101-9E29-03FB00BC4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43BB-7DA8-4E25-996F-0FB9A0A20E20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A1AF-D6E9-4101-9E29-03FB00BC4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6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43BB-7DA8-4E25-996F-0FB9A0A20E20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A1AF-D6E9-4101-9E29-03FB00BC4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2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43BB-7DA8-4E25-996F-0FB9A0A20E20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A1AF-D6E9-4101-9E29-03FB00BC4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80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43BB-7DA8-4E25-996F-0FB9A0A20E20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A1AF-D6E9-4101-9E29-03FB00BC4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07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43BB-7DA8-4E25-996F-0FB9A0A20E20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A1AF-D6E9-4101-9E29-03FB00BC4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3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43BB-7DA8-4E25-996F-0FB9A0A20E20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A1AF-D6E9-4101-9E29-03FB00BC4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3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243BB-7DA8-4E25-996F-0FB9A0A20E20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8A1AF-D6E9-4101-9E29-03FB00BC4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3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23.png"/><Relationship Id="rId4" Type="http://schemas.microsoft.com/office/2007/relationships/hdphoto" Target="../media/hdphoto8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42" y="496183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604730" y="572383"/>
            <a:ext cx="5828071" cy="5828071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89342" y="2379470"/>
            <a:ext cx="1715388" cy="34060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5300" dirty="0">
                <a:solidFill>
                  <a:srgbClr val="FB5B53"/>
                </a:solidFill>
                <a:latin typeface="UTM Cookies" panose="02040603050506020204" pitchFamily="18" charset="0"/>
              </a:rPr>
              <a:t>ĐI HỌC VUI SAO</a:t>
            </a:r>
          </a:p>
        </p:txBody>
      </p:sp>
    </p:spTree>
    <p:extLst>
      <p:ext uri="{BB962C8B-B14F-4D97-AF65-F5344CB8AC3E}">
        <p14:creationId xmlns:p14="http://schemas.microsoft.com/office/powerpoint/2010/main" val="201513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60400" y="601678"/>
            <a:ext cx="4056441" cy="971549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73760" y="1367347"/>
            <a:ext cx="7928747" cy="307776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00" b="1" dirty="0">
                <a:latin typeface="UTM Avo" panose="02040603050506020204" pitchFamily="18" charset="0"/>
              </a:rPr>
              <a:t>4. </a:t>
            </a:r>
            <a:r>
              <a:rPr lang="en-US" sz="2100" dirty="0" err="1">
                <a:latin typeface="UTM Avo" panose="02040603050506020204" pitchFamily="18" charset="0"/>
              </a:rPr>
              <a:t>Bản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danh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sách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có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tác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dụng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gì</a:t>
            </a:r>
            <a:r>
              <a:rPr lang="en-US" sz="21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100" dirty="0">
                <a:latin typeface="UTM Avo" panose="02040603050506020204" pitchFamily="18" charset="0"/>
              </a:rPr>
              <a:t>     (</a:t>
            </a:r>
            <a:r>
              <a:rPr lang="en-US" sz="2100" dirty="0" err="1">
                <a:latin typeface="UTM Avo" panose="02040603050506020204" pitchFamily="18" charset="0"/>
              </a:rPr>
              <a:t>Khoanh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tròn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trước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các</a:t>
            </a:r>
            <a:r>
              <a:rPr lang="en-US" sz="2100" dirty="0">
                <a:latin typeface="UTM Avo" panose="02040603050506020204" pitchFamily="18" charset="0"/>
              </a:rPr>
              <a:t> ý con </a:t>
            </a:r>
            <a:r>
              <a:rPr lang="en-US" sz="2100" dirty="0" err="1">
                <a:latin typeface="UTM Avo" panose="02040603050506020204" pitchFamily="18" charset="0"/>
              </a:rPr>
              <a:t>cho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là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đúng</a:t>
            </a:r>
            <a:r>
              <a:rPr lang="en-US" sz="2100" dirty="0">
                <a:latin typeface="UTM Avo" panose="02040603050506020204" pitchFamily="18" charset="0"/>
              </a:rPr>
              <a:t>.)</a:t>
            </a:r>
          </a:p>
          <a:p>
            <a:pPr algn="just">
              <a:lnSpc>
                <a:spcPct val="150000"/>
              </a:lnSpc>
            </a:pPr>
            <a:r>
              <a:rPr lang="en-US" sz="2100" dirty="0">
                <a:latin typeface="UTM Avo" panose="02040603050506020204" pitchFamily="18" charset="0"/>
              </a:rPr>
              <a:t>A. </a:t>
            </a:r>
            <a:r>
              <a:rPr lang="en-US" sz="2100" dirty="0" err="1">
                <a:latin typeface="UTM Avo" panose="02040603050506020204" pitchFamily="18" charset="0"/>
              </a:rPr>
              <a:t>Nhìn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vào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bản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danh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sách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biết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được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số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lượng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học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sinh</a:t>
            </a:r>
            <a:r>
              <a:rPr lang="en-US" sz="21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100" dirty="0">
                <a:latin typeface="UTM Avo" panose="02040603050506020204" pitchFamily="18" charset="0"/>
              </a:rPr>
              <a:t>B. Theo </a:t>
            </a:r>
            <a:r>
              <a:rPr lang="en-US" sz="2100" dirty="0" err="1">
                <a:latin typeface="UTM Avo" panose="02040603050506020204" pitchFamily="18" charset="0"/>
              </a:rPr>
              <a:t>bảng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chữ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cái</a:t>
            </a:r>
            <a:r>
              <a:rPr lang="en-US" sz="2100" dirty="0">
                <a:latin typeface="UTM Avo" panose="02040603050506020204" pitchFamily="18" charset="0"/>
              </a:rPr>
              <a:t>, </a:t>
            </a:r>
            <a:r>
              <a:rPr lang="en-US" sz="2100" dirty="0" err="1">
                <a:latin typeface="UTM Avo" panose="02040603050506020204" pitchFamily="18" charset="0"/>
              </a:rPr>
              <a:t>dễ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tìm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tên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người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trong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danh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sách</a:t>
            </a:r>
            <a:r>
              <a:rPr lang="en-US" sz="21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100" dirty="0">
                <a:latin typeface="UTM Avo" panose="02040603050506020204" pitchFamily="18" charset="0"/>
              </a:rPr>
              <a:t>C. </a:t>
            </a:r>
            <a:r>
              <a:rPr lang="en-US" sz="2100" dirty="0" err="1">
                <a:latin typeface="UTM Avo" panose="02040603050506020204" pitchFamily="18" charset="0"/>
              </a:rPr>
              <a:t>Biết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được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thông</a:t>
            </a:r>
            <a:r>
              <a:rPr lang="en-US" sz="2100" dirty="0">
                <a:latin typeface="UTM Avo" panose="02040603050506020204" pitchFamily="18" charset="0"/>
              </a:rPr>
              <a:t> tin </a:t>
            </a:r>
            <a:r>
              <a:rPr lang="en-US" sz="2100" dirty="0" err="1">
                <a:latin typeface="UTM Avo" panose="02040603050506020204" pitchFamily="18" charset="0"/>
              </a:rPr>
              <a:t>của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từng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người</a:t>
            </a:r>
            <a:r>
              <a:rPr lang="en-US" sz="21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100" dirty="0">
                <a:latin typeface="UTM Avo" panose="02040603050506020204" pitchFamily="18" charset="0"/>
              </a:rPr>
              <a:t>D. </a:t>
            </a:r>
            <a:r>
              <a:rPr lang="en-US" sz="2100" dirty="0" err="1">
                <a:latin typeface="UTM Avo" panose="02040603050506020204" pitchFamily="18" charset="0"/>
              </a:rPr>
              <a:t>Giúp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học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thuộc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bảng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chữ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cái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nhanh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nhất</a:t>
            </a:r>
            <a:r>
              <a:rPr lang="en-US" sz="2100" dirty="0">
                <a:latin typeface="UTM Avo" panose="02040603050506020204" pitchFamily="18" charset="0"/>
              </a:rPr>
              <a:t>.</a:t>
            </a:r>
            <a:endParaRPr lang="vi-VN" sz="2100" dirty="0">
              <a:latin typeface="UTM Avo" panose="020406030505060202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73760" y="2449029"/>
            <a:ext cx="457200" cy="457200"/>
          </a:xfrm>
          <a:prstGeom prst="ellipse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43280" y="2949231"/>
            <a:ext cx="457200" cy="457200"/>
          </a:xfrm>
          <a:prstGeom prst="ellipse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83920" y="3429581"/>
            <a:ext cx="457200" cy="457200"/>
          </a:xfrm>
          <a:prstGeom prst="ellipse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9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32859" y="393291"/>
            <a:ext cx="3731636" cy="1182971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7783" y="1106981"/>
            <a:ext cx="8102164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00" b="1" dirty="0">
                <a:latin typeface="UTM Avo" panose="02040603050506020204" pitchFamily="18" charset="0"/>
              </a:rPr>
              <a:t>1. </a:t>
            </a:r>
            <a:r>
              <a:rPr lang="en-US" sz="2100" dirty="0" err="1">
                <a:latin typeface="UTM Avo" panose="02040603050506020204" pitchFamily="18" charset="0"/>
              </a:rPr>
              <a:t>Tên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học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sinh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trong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bảng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được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sắp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xếp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như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thế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nào</a:t>
            </a:r>
            <a:r>
              <a:rPr lang="en-US" sz="2100" dirty="0">
                <a:latin typeface="UTM Avo" panose="02040603050506020204" pitchFamily="18" charset="0"/>
              </a:rPr>
              <a:t>?</a:t>
            </a:r>
            <a:endParaRPr lang="vi-VN" sz="2100" dirty="0">
              <a:latin typeface="UTM Avo" panose="02040603050506020204" pitchFamily="18" charset="0"/>
            </a:endParaRPr>
          </a:p>
        </p:txBody>
      </p:sp>
      <p:pic>
        <p:nvPicPr>
          <p:cNvPr id="17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732859" y="1692518"/>
            <a:ext cx="7603068" cy="4699295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667760" y="3210560"/>
            <a:ext cx="22352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616960" y="3566160"/>
            <a:ext cx="22352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39209" y="3934460"/>
            <a:ext cx="22352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23260" y="4290060"/>
            <a:ext cx="22352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23260" y="4639309"/>
            <a:ext cx="22352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87369" y="4982209"/>
            <a:ext cx="22352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143253" y="5325109"/>
            <a:ext cx="22352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680461" y="5668009"/>
            <a:ext cx="22352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55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32859" y="393291"/>
            <a:ext cx="3731636" cy="1182971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13413" y="1141940"/>
            <a:ext cx="8102164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00" b="1" dirty="0">
                <a:latin typeface="UTM Avo" panose="02040603050506020204" pitchFamily="18" charset="0"/>
              </a:rPr>
              <a:t>2. </a:t>
            </a:r>
            <a:r>
              <a:rPr lang="en-US" sz="2100" dirty="0" err="1">
                <a:latin typeface="UTM Avo" panose="02040603050506020204" pitchFamily="18" charset="0"/>
              </a:rPr>
              <a:t>Học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thuộc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bảng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chữ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cái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tiếng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Việt</a:t>
            </a:r>
            <a:endParaRPr lang="vi-VN" sz="2100" dirty="0">
              <a:latin typeface="UTM Avo" panose="02040603050506020204" pitchFamily="18" charset="0"/>
            </a:endParaRPr>
          </a:p>
        </p:txBody>
      </p:sp>
      <p:pic>
        <p:nvPicPr>
          <p:cNvPr id="9218" name="Picture 2" descr="Cùng Con Chơi Và Học - Bảng Chữ Cái Tiếng Việt | NhatPham0356 | Tik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" t="16945" r="3589" b="16929"/>
          <a:stretch/>
        </p:blipFill>
        <p:spPr bwMode="auto">
          <a:xfrm>
            <a:off x="1459782" y="1757492"/>
            <a:ext cx="6338017" cy="4507853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79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525690" y="1854426"/>
            <a:ext cx="5874569" cy="442436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1090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9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70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37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70" y="4263521"/>
            <a:ext cx="2076297" cy="20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97488" y="836967"/>
            <a:ext cx="2617737" cy="779700"/>
            <a:chOff x="337445" y="617893"/>
            <a:chExt cx="1963303" cy="584775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3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52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3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057317" y="703895"/>
            <a:ext cx="6789275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DANH SÁCH HỌC SINH</a:t>
            </a:r>
          </a:p>
        </p:txBody>
      </p:sp>
      <p:sp>
        <p:nvSpPr>
          <p:cNvPr id="32" name="Google Shape;1714;p64"/>
          <p:cNvSpPr/>
          <p:nvPr/>
        </p:nvSpPr>
        <p:spPr>
          <a:xfrm rot="-2019064">
            <a:off x="1819750" y="1530851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33" name="Google Shape;1715;p64"/>
          <p:cNvSpPr/>
          <p:nvPr/>
        </p:nvSpPr>
        <p:spPr>
          <a:xfrm rot="-2019064">
            <a:off x="721327" y="158598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34" name="Google Shape;1716;p64"/>
          <p:cNvSpPr/>
          <p:nvPr/>
        </p:nvSpPr>
        <p:spPr>
          <a:xfrm rot="-2019064">
            <a:off x="987891" y="1757515"/>
            <a:ext cx="370317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35" name="Google Shape;1725;p64"/>
          <p:cNvGrpSpPr/>
          <p:nvPr/>
        </p:nvGrpSpPr>
        <p:grpSpPr>
          <a:xfrm rot="-1723955">
            <a:off x="1450560" y="541904"/>
            <a:ext cx="297009" cy="328459"/>
            <a:chOff x="5414907" y="2017485"/>
            <a:chExt cx="220338" cy="243702"/>
          </a:xfrm>
        </p:grpSpPr>
        <p:sp>
          <p:nvSpPr>
            <p:cNvPr id="36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9" name="Google Shape;1714;p64"/>
          <p:cNvSpPr/>
          <p:nvPr/>
        </p:nvSpPr>
        <p:spPr>
          <a:xfrm rot="-2019064">
            <a:off x="891298" y="677583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40" name="Google Shape;1725;p64"/>
          <p:cNvGrpSpPr/>
          <p:nvPr/>
        </p:nvGrpSpPr>
        <p:grpSpPr>
          <a:xfrm rot="6447076">
            <a:off x="1359785" y="1612147"/>
            <a:ext cx="363539" cy="417083"/>
            <a:chOff x="5365548" y="2017485"/>
            <a:chExt cx="269696" cy="309455"/>
          </a:xfrm>
        </p:grpSpPr>
        <p:sp>
          <p:nvSpPr>
            <p:cNvPr id="41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3423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041837" y="799201"/>
            <a:ext cx="8102164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00" b="1" dirty="0">
                <a:latin typeface="UTM Avo" panose="02040603050506020204" pitchFamily="18" charset="0"/>
              </a:rPr>
              <a:t>1. </a:t>
            </a:r>
            <a:r>
              <a:rPr lang="en-US" sz="2100" dirty="0" err="1">
                <a:latin typeface="UTM Avo" panose="02040603050506020204" pitchFamily="18" charset="0"/>
              </a:rPr>
              <a:t>Nghe</a:t>
            </a:r>
            <a:r>
              <a:rPr lang="en-US" sz="2100" dirty="0">
                <a:latin typeface="UTM Avo" panose="02040603050506020204" pitchFamily="18" charset="0"/>
              </a:rPr>
              <a:t> – </a:t>
            </a:r>
            <a:r>
              <a:rPr lang="en-US" sz="2100" dirty="0" err="1">
                <a:latin typeface="UTM Avo" panose="02040603050506020204" pitchFamily="18" charset="0"/>
              </a:rPr>
              <a:t>viết</a:t>
            </a:r>
            <a:r>
              <a:rPr lang="en-US" sz="2100" dirty="0">
                <a:latin typeface="UTM Avo" panose="02040603050506020204" pitchFamily="18" charset="0"/>
              </a:rPr>
              <a:t>:</a:t>
            </a:r>
            <a:endParaRPr lang="vi-VN" sz="2100" dirty="0">
              <a:latin typeface="UTM Avo" panose="02040603050506020204" pitchFamily="18" charset="0"/>
            </a:endParaRPr>
          </a:p>
        </p:txBody>
      </p:sp>
      <p:sp>
        <p:nvSpPr>
          <p:cNvPr id="5" name="Google Shape;1154;p45"/>
          <p:cNvSpPr/>
          <p:nvPr/>
        </p:nvSpPr>
        <p:spPr>
          <a:xfrm>
            <a:off x="8874823" y="6143284"/>
            <a:ext cx="205524" cy="21685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6" name="Google Shape;1155;p45"/>
          <p:cNvSpPr/>
          <p:nvPr/>
        </p:nvSpPr>
        <p:spPr>
          <a:xfrm>
            <a:off x="8603607" y="6456184"/>
            <a:ext cx="124533" cy="114888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7" name="Google Shape;1156;p45"/>
          <p:cNvGrpSpPr/>
          <p:nvPr/>
        </p:nvGrpSpPr>
        <p:grpSpPr>
          <a:xfrm>
            <a:off x="7639222" y="5256792"/>
            <a:ext cx="1170565" cy="1219195"/>
            <a:chOff x="4022111" y="879761"/>
            <a:chExt cx="1373687" cy="1426738"/>
          </a:xfrm>
        </p:grpSpPr>
        <p:sp>
          <p:nvSpPr>
            <p:cNvPr id="8" name="Google Shape;1157;p45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1158;p45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1159;p45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" name="Google Shape;1175;p45"/>
          <p:cNvGrpSpPr/>
          <p:nvPr/>
        </p:nvGrpSpPr>
        <p:grpSpPr>
          <a:xfrm>
            <a:off x="7541555" y="6182203"/>
            <a:ext cx="290699" cy="321524"/>
            <a:chOff x="5414907" y="2017485"/>
            <a:chExt cx="220338" cy="243702"/>
          </a:xfrm>
        </p:grpSpPr>
        <p:sp>
          <p:nvSpPr>
            <p:cNvPr id="12" name="Google Shape;1176;p45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177;p45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178;p45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" name="Google Shape;1180;p45"/>
          <p:cNvGrpSpPr/>
          <p:nvPr/>
        </p:nvGrpSpPr>
        <p:grpSpPr>
          <a:xfrm>
            <a:off x="8582338" y="5109078"/>
            <a:ext cx="351991" cy="363135"/>
            <a:chOff x="6109266" y="2958701"/>
            <a:chExt cx="158099" cy="163114"/>
          </a:xfrm>
        </p:grpSpPr>
        <p:sp>
          <p:nvSpPr>
            <p:cNvPr id="16" name="Google Shape;1181;p45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1182;p45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1183;p45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452095" y="968139"/>
            <a:ext cx="4483893" cy="20928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00" dirty="0" err="1">
                <a:latin typeface="UTM Avo" panose="02040603050506020204" pitchFamily="18" charset="0"/>
              </a:rPr>
              <a:t>Buồn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không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hả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trống</a:t>
            </a:r>
            <a:endParaRPr lang="en-US" sz="21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100" dirty="0" err="1">
                <a:latin typeface="UTM Avo" panose="02040603050506020204" pitchFamily="18" charset="0"/>
              </a:rPr>
              <a:t>Trong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những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ngày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hè</a:t>
            </a:r>
            <a:endParaRPr lang="en-US" sz="21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100" dirty="0" err="1">
                <a:latin typeface="UTM Avo" panose="02040603050506020204" pitchFamily="18" charset="0"/>
              </a:rPr>
              <a:t>Bọn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mình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đi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vắng</a:t>
            </a:r>
            <a:endParaRPr lang="en-US" sz="21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100" dirty="0" err="1">
                <a:latin typeface="UTM Avo" panose="02040603050506020204" pitchFamily="18" charset="0"/>
              </a:rPr>
              <a:t>Chỉ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còn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tiếng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ve</a:t>
            </a:r>
            <a:r>
              <a:rPr lang="en-US" sz="2100" dirty="0">
                <a:latin typeface="UTM Avo" panose="02040603050506020204" pitchFamily="18" charset="0"/>
              </a:rPr>
              <a:t>?</a:t>
            </a:r>
            <a:endParaRPr lang="vi-VN" sz="2100" dirty="0">
              <a:latin typeface="UTM Avo" panose="0204060305050602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474034" y="5308098"/>
            <a:ext cx="5395029" cy="11079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00" dirty="0" err="1">
                <a:latin typeface="UTM Avo" panose="02040603050506020204" pitchFamily="18" charset="0"/>
              </a:rPr>
              <a:t>Kìa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trống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đang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gọi</a:t>
            </a:r>
            <a:r>
              <a:rPr lang="en-US" sz="21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100" dirty="0" err="1">
                <a:latin typeface="UTM Avo" panose="02040603050506020204" pitchFamily="18" charset="0"/>
              </a:rPr>
              <a:t>Tùng</a:t>
            </a:r>
            <a:r>
              <a:rPr lang="en-US" sz="2100" dirty="0">
                <a:latin typeface="UTM Avo" panose="02040603050506020204" pitchFamily="18" charset="0"/>
              </a:rPr>
              <a:t>! </a:t>
            </a:r>
            <a:r>
              <a:rPr lang="en-US" sz="2100" dirty="0" err="1">
                <a:latin typeface="UTM Avo" panose="02040603050506020204" pitchFamily="18" charset="0"/>
              </a:rPr>
              <a:t>Tùng</a:t>
            </a:r>
            <a:r>
              <a:rPr lang="en-US" sz="2100" dirty="0">
                <a:latin typeface="UTM Avo" panose="02040603050506020204" pitchFamily="18" charset="0"/>
              </a:rPr>
              <a:t>! </a:t>
            </a:r>
            <a:r>
              <a:rPr lang="en-US" sz="2100" dirty="0" err="1">
                <a:latin typeface="UTM Avo" panose="02040603050506020204" pitchFamily="18" charset="0"/>
              </a:rPr>
              <a:t>Tùng</a:t>
            </a:r>
            <a:r>
              <a:rPr lang="en-US" sz="2100" dirty="0">
                <a:latin typeface="UTM Avo" panose="02040603050506020204" pitchFamily="18" charset="0"/>
              </a:rPr>
              <a:t>! </a:t>
            </a:r>
            <a:r>
              <a:rPr lang="en-US" sz="2100" dirty="0" err="1">
                <a:latin typeface="UTM Avo" panose="02040603050506020204" pitchFamily="18" charset="0"/>
              </a:rPr>
              <a:t>Tùng</a:t>
            </a:r>
            <a:r>
              <a:rPr lang="en-US" sz="2100" dirty="0">
                <a:latin typeface="UTM Avo" panose="02040603050506020204" pitchFamily="18" charset="0"/>
              </a:rPr>
              <a:t>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456791" y="3100545"/>
            <a:ext cx="4483893" cy="20928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00" dirty="0" err="1">
                <a:latin typeface="UTM Avo" panose="02040603050506020204" pitchFamily="18" charset="0"/>
              </a:rPr>
              <a:t>Cái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trống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lặng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im</a:t>
            </a:r>
            <a:endParaRPr lang="en-US" sz="21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100" dirty="0" err="1">
                <a:latin typeface="UTM Avo" panose="02040603050506020204" pitchFamily="18" charset="0"/>
              </a:rPr>
              <a:t>Nghiêng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đầu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trên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giá</a:t>
            </a:r>
            <a:endParaRPr lang="en-US" sz="21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100" dirty="0" err="1">
                <a:latin typeface="UTM Avo" panose="02040603050506020204" pitchFamily="18" charset="0"/>
              </a:rPr>
              <a:t>Chắc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thấy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chúng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em</a:t>
            </a:r>
            <a:endParaRPr lang="en-US" sz="21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100" dirty="0" err="1">
                <a:latin typeface="UTM Avo" panose="02040603050506020204" pitchFamily="18" charset="0"/>
              </a:rPr>
              <a:t>Nó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mừng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vui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quá</a:t>
            </a:r>
            <a:r>
              <a:rPr lang="en-US" sz="2100" dirty="0">
                <a:latin typeface="UTM Avo" panose="02040603050506020204" pitchFamily="18" charset="0"/>
              </a:rPr>
              <a:t>!</a:t>
            </a:r>
            <a:endParaRPr lang="vi-VN" sz="2100" dirty="0">
              <a:latin typeface="UTM Avo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191098" y="527994"/>
            <a:ext cx="3793372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00" b="1" dirty="0">
                <a:solidFill>
                  <a:srgbClr val="FB5B53"/>
                </a:solidFill>
                <a:latin typeface="UTM Avo" panose="02040603050506020204" pitchFamily="18" charset="0"/>
              </a:rPr>
              <a:t>CÁI TRỐNG TRƯỜNG EM</a:t>
            </a:r>
            <a:endParaRPr lang="vi-VN" sz="2100" dirty="0">
              <a:solidFill>
                <a:srgbClr val="FB5B5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43637" y="1827923"/>
            <a:ext cx="2447460" cy="20928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00" u="sng" dirty="0" err="1">
                <a:latin typeface="UTM Avo" panose="02040603050506020204" pitchFamily="18" charset="0"/>
              </a:rPr>
              <a:t>Các</a:t>
            </a:r>
            <a:r>
              <a:rPr lang="en-US" sz="2100" u="sng" dirty="0">
                <a:latin typeface="UTM Avo" panose="02040603050506020204" pitchFamily="18" charset="0"/>
              </a:rPr>
              <a:t> </a:t>
            </a:r>
            <a:r>
              <a:rPr lang="en-US" sz="2100" u="sng" dirty="0" err="1">
                <a:latin typeface="UTM Avo" panose="02040603050506020204" pitchFamily="18" charset="0"/>
              </a:rPr>
              <a:t>dấu</a:t>
            </a:r>
            <a:r>
              <a:rPr lang="en-US" sz="2100" u="sng" dirty="0">
                <a:latin typeface="UTM Avo" panose="02040603050506020204" pitchFamily="18" charset="0"/>
              </a:rPr>
              <a:t> </a:t>
            </a:r>
            <a:r>
              <a:rPr lang="en-US" sz="2100" u="sng" dirty="0" err="1">
                <a:latin typeface="UTM Avo" panose="02040603050506020204" pitchFamily="18" charset="0"/>
              </a:rPr>
              <a:t>câu</a:t>
            </a:r>
            <a:r>
              <a:rPr lang="en-US" sz="2100" u="sng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100" dirty="0" err="1">
                <a:latin typeface="UTM Avo" panose="02040603050506020204" pitchFamily="18" charset="0"/>
              </a:rPr>
              <a:t>Dấu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hỏi</a:t>
            </a:r>
            <a:endParaRPr lang="en-US" sz="21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100" dirty="0" err="1">
                <a:latin typeface="UTM Avo" panose="02040603050506020204" pitchFamily="18" charset="0"/>
              </a:rPr>
              <a:t>Dấu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hai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chấm</a:t>
            </a:r>
            <a:endParaRPr lang="en-US" sz="21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100" dirty="0" err="1">
                <a:latin typeface="UTM Avo" panose="02040603050506020204" pitchFamily="18" charset="0"/>
              </a:rPr>
              <a:t>Dấu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chấm</a:t>
            </a:r>
            <a:r>
              <a:rPr lang="en-US" sz="2100" dirty="0">
                <a:latin typeface="UTM Avo" panose="02040603050506020204" pitchFamily="18" charset="0"/>
              </a:rPr>
              <a:t> than</a:t>
            </a:r>
            <a:endParaRPr lang="vi-VN" sz="21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7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9" grpId="0"/>
      <p:bldP spid="20" grpId="0"/>
      <p:bldP spid="21" grpId="0"/>
      <p:bldP spid="22" grpId="0" build="p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596905" y="1068291"/>
            <a:ext cx="3568696" cy="74635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7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977904" y="1752073"/>
            <a:ext cx="2197096" cy="86177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UTM Avo" panose="02040603050506020204" pitchFamily="18" charset="0"/>
              </a:rPr>
              <a:t>     </a:t>
            </a:r>
            <a:r>
              <a:rPr lang="en-US" sz="3200" dirty="0" err="1">
                <a:latin typeface="UTM Avo" panose="02040603050506020204" pitchFamily="18" charset="0"/>
              </a:rPr>
              <a:t>trống</a:t>
            </a:r>
            <a:endParaRPr lang="vi-VN" sz="3200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1204139" y="2076995"/>
            <a:ext cx="311888" cy="31188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977904" y="2536664"/>
            <a:ext cx="7995683" cy="86177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UTM Avo" panose="02040603050506020204" pitchFamily="18" charset="0"/>
              </a:rPr>
              <a:t>     </a:t>
            </a:r>
            <a:r>
              <a:rPr lang="en-US" sz="3200" dirty="0" err="1">
                <a:latin typeface="UTM Avo" panose="02040603050506020204" pitchFamily="18" charset="0"/>
              </a:rPr>
              <a:t>nghiêng</a:t>
            </a:r>
            <a:endParaRPr lang="vi-VN" sz="3200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204139" y="2861587"/>
            <a:ext cx="311888" cy="31188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977904" y="3321256"/>
            <a:ext cx="7995683" cy="86177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UTM Avo" panose="02040603050506020204" pitchFamily="18" charset="0"/>
              </a:rPr>
              <a:t>     </a:t>
            </a:r>
            <a:r>
              <a:rPr lang="en-US" sz="3200" dirty="0" err="1">
                <a:latin typeface="UTM Avo" panose="02040603050506020204" pitchFamily="18" charset="0"/>
              </a:rPr>
              <a:t>lặng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im</a:t>
            </a:r>
            <a:endParaRPr lang="vi-VN" sz="3200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1204139" y="3646179"/>
            <a:ext cx="311888" cy="31188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977904" y="4105848"/>
            <a:ext cx="7995683" cy="86177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UTM Avo" panose="02040603050506020204" pitchFamily="18" charset="0"/>
              </a:rPr>
              <a:t>     </a:t>
            </a:r>
            <a:r>
              <a:rPr lang="en-US" sz="3200" dirty="0" err="1">
                <a:latin typeface="UTM Avo" panose="02040603050506020204" pitchFamily="18" charset="0"/>
              </a:rPr>
              <a:t>trên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giá</a:t>
            </a:r>
            <a:endParaRPr lang="vi-VN" sz="3200" dirty="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1204139" y="4393591"/>
            <a:ext cx="311888" cy="31188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/>
          </a:p>
        </p:txBody>
      </p:sp>
      <p:grpSp>
        <p:nvGrpSpPr>
          <p:cNvPr id="13" name="Group 12"/>
          <p:cNvGrpSpPr/>
          <p:nvPr/>
        </p:nvGrpSpPr>
        <p:grpSpPr>
          <a:xfrm>
            <a:off x="3873500" y="2076995"/>
            <a:ext cx="4673600" cy="2220840"/>
            <a:chOff x="2905125" y="1557746"/>
            <a:chExt cx="3505200" cy="1665630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04B2AE07-AE20-3040-9F7E-25ABBA398403}"/>
                </a:ext>
              </a:extLst>
            </p:cNvPr>
            <p:cNvSpPr/>
            <p:nvPr/>
          </p:nvSpPr>
          <p:spPr>
            <a:xfrm>
              <a:off x="3124201" y="1619177"/>
              <a:ext cx="3067048" cy="14715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700" dirty="0">
                  <a:latin typeface="UTM Avo" panose="02040603050506020204" pitchFamily="18" charset="0"/>
                </a:rPr>
                <a:t>     </a:t>
              </a:r>
              <a:r>
                <a:rPr lang="en-US" sz="2700" b="1" dirty="0" err="1">
                  <a:latin typeface="UTM Avo" panose="02040603050506020204" pitchFamily="18" charset="0"/>
                </a:rPr>
                <a:t>Chú</a:t>
              </a:r>
              <a:r>
                <a:rPr lang="en-US" sz="2700" b="1" dirty="0">
                  <a:latin typeface="UTM Avo" panose="02040603050506020204" pitchFamily="18" charset="0"/>
                </a:rPr>
                <a:t> ý: </a:t>
              </a:r>
              <a:r>
                <a:rPr lang="en-US" sz="2700" dirty="0" err="1">
                  <a:latin typeface="UTM Avo" panose="02040603050506020204" pitchFamily="18" charset="0"/>
                </a:rPr>
                <a:t>viết</a:t>
              </a:r>
              <a:r>
                <a:rPr lang="en-US" sz="2700" dirty="0">
                  <a:latin typeface="UTM Avo" panose="02040603050506020204" pitchFamily="18" charset="0"/>
                </a:rPr>
                <a:t> </a:t>
              </a:r>
              <a:r>
                <a:rPr lang="en-US" sz="2700" dirty="0" err="1">
                  <a:latin typeface="UTM Avo" panose="02040603050506020204" pitchFamily="18" charset="0"/>
                </a:rPr>
                <a:t>hoa</a:t>
              </a:r>
              <a:r>
                <a:rPr lang="en-US" sz="2700" dirty="0">
                  <a:latin typeface="UTM Avo" panose="02040603050506020204" pitchFamily="18" charset="0"/>
                </a:rPr>
                <a:t> </a:t>
              </a:r>
              <a:r>
                <a:rPr lang="en-US" sz="2700" dirty="0" err="1">
                  <a:latin typeface="UTM Avo" panose="02040603050506020204" pitchFamily="18" charset="0"/>
                </a:rPr>
                <a:t>đầu</a:t>
              </a:r>
              <a:r>
                <a:rPr lang="en-US" sz="2700" dirty="0">
                  <a:latin typeface="UTM Avo" panose="02040603050506020204" pitchFamily="18" charset="0"/>
                </a:rPr>
                <a:t> </a:t>
              </a:r>
              <a:r>
                <a:rPr lang="en-US" sz="2700" dirty="0" err="1">
                  <a:latin typeface="UTM Avo" panose="02040603050506020204" pitchFamily="18" charset="0"/>
                </a:rPr>
                <a:t>mỗi</a:t>
              </a:r>
              <a:r>
                <a:rPr lang="en-US" sz="2700" dirty="0">
                  <a:latin typeface="UTM Avo" panose="02040603050506020204" pitchFamily="18" charset="0"/>
                </a:rPr>
                <a:t> </a:t>
              </a:r>
              <a:r>
                <a:rPr lang="en-US" sz="2700" dirty="0" err="1">
                  <a:latin typeface="UTM Avo" panose="02040603050506020204" pitchFamily="18" charset="0"/>
                </a:rPr>
                <a:t>câu</a:t>
              </a:r>
              <a:r>
                <a:rPr lang="en-US" sz="2700" dirty="0">
                  <a:latin typeface="UTM Avo" panose="02040603050506020204" pitchFamily="18" charset="0"/>
                </a:rPr>
                <a:t> </a:t>
              </a:r>
              <a:r>
                <a:rPr lang="en-US" sz="2700" dirty="0" err="1">
                  <a:latin typeface="UTM Avo" panose="02040603050506020204" pitchFamily="18" charset="0"/>
                </a:rPr>
                <a:t>thơ</a:t>
              </a:r>
              <a:r>
                <a:rPr lang="en-US" sz="2700" dirty="0">
                  <a:latin typeface="UTM Avo" panose="02040603050506020204" pitchFamily="18" charset="0"/>
                </a:rPr>
                <a:t> </a:t>
              </a:r>
              <a:r>
                <a:rPr lang="en-US" sz="2700" dirty="0" err="1">
                  <a:latin typeface="UTM Avo" panose="02040603050506020204" pitchFamily="18" charset="0"/>
                </a:rPr>
                <a:t>và</a:t>
              </a:r>
              <a:r>
                <a:rPr lang="en-US" sz="2700" dirty="0">
                  <a:latin typeface="UTM Avo" panose="02040603050506020204" pitchFamily="18" charset="0"/>
                </a:rPr>
                <a:t> </a:t>
              </a:r>
              <a:r>
                <a:rPr lang="en-US" sz="2700" dirty="0" err="1">
                  <a:latin typeface="UTM Avo" panose="02040603050506020204" pitchFamily="18" charset="0"/>
                </a:rPr>
                <a:t>sau</a:t>
              </a:r>
              <a:r>
                <a:rPr lang="en-US" sz="2700" dirty="0">
                  <a:latin typeface="UTM Avo" panose="02040603050506020204" pitchFamily="18" charset="0"/>
                </a:rPr>
                <a:t> </a:t>
              </a:r>
              <a:r>
                <a:rPr lang="en-US" sz="2700" dirty="0" err="1">
                  <a:latin typeface="UTM Avo" panose="02040603050506020204" pitchFamily="18" charset="0"/>
                </a:rPr>
                <a:t>dấu</a:t>
              </a:r>
              <a:r>
                <a:rPr lang="en-US" sz="2700" dirty="0">
                  <a:latin typeface="UTM Avo" panose="02040603050506020204" pitchFamily="18" charset="0"/>
                </a:rPr>
                <a:t> </a:t>
              </a:r>
              <a:r>
                <a:rPr lang="en-US" sz="2700" dirty="0" err="1">
                  <a:latin typeface="UTM Avo" panose="02040603050506020204" pitchFamily="18" charset="0"/>
                </a:rPr>
                <a:t>chấm</a:t>
              </a:r>
              <a:r>
                <a:rPr lang="en-US" sz="2700" dirty="0">
                  <a:latin typeface="UTM Avo" panose="02040603050506020204" pitchFamily="18" charset="0"/>
                </a:rPr>
                <a:t> than.</a:t>
              </a:r>
              <a:endParaRPr lang="vi-VN" sz="27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905125" y="1557746"/>
              <a:ext cx="3505200" cy="1665630"/>
            </a:xfrm>
            <a:prstGeom prst="roundRect">
              <a:avLst/>
            </a:prstGeom>
            <a:noFill/>
            <a:ln>
              <a:solidFill>
                <a:srgbClr val="FB4C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791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=""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994778" y="1745361"/>
            <a:ext cx="7154436" cy="74635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7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7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994775" y="730881"/>
            <a:ext cx="7154436" cy="111568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3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43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81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49300" y="672200"/>
            <a:ext cx="7848601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2. </a:t>
            </a:r>
            <a:r>
              <a:rPr lang="en-US" sz="2400" dirty="0" err="1">
                <a:latin typeface="UTM Avo" panose="02040603050506020204" pitchFamily="18" charset="0"/>
              </a:rPr>
              <a:t>Dựa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tranh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viết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ngữ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tiếng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bắt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đầu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bằng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i="1" dirty="0">
                <a:latin typeface="UTM Avo" panose="02040603050506020204" pitchFamily="18" charset="0"/>
              </a:rPr>
              <a:t>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hoặc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</a:rPr>
              <a:t>gh</a:t>
            </a:r>
            <a:endParaRPr lang="vi-VN" sz="2400" i="1" dirty="0">
              <a:latin typeface="UTM Avo" panose="02040603050506020204" pitchFamily="18" charset="0"/>
            </a:endParaRPr>
          </a:p>
        </p:txBody>
      </p:sp>
      <p:pic>
        <p:nvPicPr>
          <p:cNvPr id="15362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21" t="46034" r="66371" b="39823"/>
          <a:stretch/>
        </p:blipFill>
        <p:spPr bwMode="auto">
          <a:xfrm>
            <a:off x="546510" y="2201752"/>
            <a:ext cx="2365705" cy="231224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07" t="47097" r="40555" b="40804"/>
          <a:stretch/>
        </p:blipFill>
        <p:spPr bwMode="auto">
          <a:xfrm>
            <a:off x="3169800" y="2252271"/>
            <a:ext cx="2538849" cy="209915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492" t="45462" r="9634" b="40641"/>
          <a:stretch/>
        </p:blipFill>
        <p:spPr bwMode="auto">
          <a:xfrm>
            <a:off x="5966233" y="2252269"/>
            <a:ext cx="2784476" cy="209916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849069" y="4513992"/>
            <a:ext cx="1986280" cy="548640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ghế</a:t>
            </a:r>
            <a:r>
              <a:rPr lang="en-US" dirty="0" smtClean="0">
                <a:solidFill>
                  <a:srgbClr val="000000"/>
                </a:solidFill>
                <a:latin typeface="UTM Avo" panose="02040603050506020204" pitchFamily="18" charset="0"/>
              </a:rPr>
              <a:t>/</a:t>
            </a:r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bàn</a:t>
            </a:r>
            <a:r>
              <a:rPr lang="en-US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ghế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42729" y="4513992"/>
            <a:ext cx="1986280" cy="548640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ghim</a:t>
            </a:r>
            <a:r>
              <a:rPr lang="en-US" dirty="0" smtClean="0">
                <a:solidFill>
                  <a:srgbClr val="000000"/>
                </a:solidFill>
                <a:latin typeface="UTM Avo" panose="02040603050506020204" pitchFamily="18" charset="0"/>
              </a:rPr>
              <a:t>/</a:t>
            </a:r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cái</a:t>
            </a:r>
            <a:r>
              <a:rPr lang="en-US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ghim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59524" y="4513992"/>
            <a:ext cx="1986280" cy="548640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gà</a:t>
            </a:r>
            <a:r>
              <a:rPr lang="en-US" dirty="0" smtClean="0">
                <a:solidFill>
                  <a:srgbClr val="000000"/>
                </a:solidFill>
                <a:latin typeface="UTM Avo" panose="02040603050506020204" pitchFamily="18" charset="0"/>
              </a:rPr>
              <a:t>/</a:t>
            </a:r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đàn</a:t>
            </a:r>
            <a:r>
              <a:rPr lang="en-US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gà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76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48481" y="675478"/>
            <a:ext cx="7848601" cy="74635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b="1" dirty="0">
                <a:latin typeface="UTM Avo" panose="02040603050506020204" pitchFamily="18" charset="0"/>
              </a:rPr>
              <a:t>3. </a:t>
            </a:r>
            <a:r>
              <a:rPr lang="en-US" sz="2700" dirty="0" err="1">
                <a:latin typeface="UTM Avo" panose="02040603050506020204" pitchFamily="18" charset="0"/>
              </a:rPr>
              <a:t>Chọn</a:t>
            </a:r>
            <a:r>
              <a:rPr lang="en-US" sz="2700" dirty="0">
                <a:latin typeface="UTM Avo" panose="02040603050506020204" pitchFamily="18" charset="0"/>
              </a:rPr>
              <a:t> </a:t>
            </a:r>
            <a:r>
              <a:rPr lang="en-US" sz="2700" i="1" dirty="0" err="1">
                <a:latin typeface="UTM Avo" panose="02040603050506020204" pitchFamily="18" charset="0"/>
              </a:rPr>
              <a:t>dấu</a:t>
            </a:r>
            <a:r>
              <a:rPr lang="en-US" sz="2700" i="1" dirty="0">
                <a:latin typeface="UTM Avo" panose="02040603050506020204" pitchFamily="18" charset="0"/>
              </a:rPr>
              <a:t> </a:t>
            </a:r>
            <a:r>
              <a:rPr lang="en-US" sz="2700" i="1" dirty="0" err="1">
                <a:latin typeface="UTM Avo" panose="02040603050506020204" pitchFamily="18" charset="0"/>
              </a:rPr>
              <a:t>hỏi</a:t>
            </a:r>
            <a:r>
              <a:rPr lang="en-US" sz="2700" i="1" dirty="0">
                <a:latin typeface="UTM Avo" panose="020406030505060202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</a:rPr>
              <a:t>hoặc</a:t>
            </a:r>
            <a:r>
              <a:rPr lang="en-US" sz="2700" dirty="0">
                <a:latin typeface="UTM Avo" panose="02040603050506020204" pitchFamily="18" charset="0"/>
              </a:rPr>
              <a:t> </a:t>
            </a:r>
            <a:r>
              <a:rPr lang="en-US" sz="2700" i="1" dirty="0" err="1">
                <a:latin typeface="UTM Avo" panose="02040603050506020204" pitchFamily="18" charset="0"/>
              </a:rPr>
              <a:t>dấu</a:t>
            </a:r>
            <a:r>
              <a:rPr lang="en-US" sz="2700" i="1" dirty="0">
                <a:latin typeface="UTM Avo" panose="02040603050506020204" pitchFamily="18" charset="0"/>
              </a:rPr>
              <a:t> </a:t>
            </a:r>
            <a:r>
              <a:rPr lang="en-US" sz="2700" i="1" dirty="0" err="1">
                <a:latin typeface="UTM Avo" panose="02040603050506020204" pitchFamily="18" charset="0"/>
              </a:rPr>
              <a:t>ngã</a:t>
            </a:r>
            <a:r>
              <a:rPr lang="en-US" sz="2700" i="1" dirty="0">
                <a:latin typeface="UTM Avo" panose="020406030505060202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</a:rPr>
              <a:t>cho</a:t>
            </a:r>
            <a:r>
              <a:rPr lang="en-US" sz="2700" dirty="0">
                <a:latin typeface="UTM Avo" panose="020406030505060202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</a:rPr>
              <a:t>chữ</a:t>
            </a:r>
            <a:r>
              <a:rPr lang="en-US" sz="2700" dirty="0">
                <a:latin typeface="UTM Avo" panose="02040603050506020204" pitchFamily="18" charset="0"/>
              </a:rPr>
              <a:t> in </a:t>
            </a:r>
            <a:r>
              <a:rPr lang="en-US" sz="2700" dirty="0" err="1">
                <a:latin typeface="UTM Avo" panose="02040603050506020204" pitchFamily="18" charset="0"/>
              </a:rPr>
              <a:t>đậm</a:t>
            </a:r>
            <a:r>
              <a:rPr lang="en-US" sz="2700" dirty="0">
                <a:latin typeface="UTM Avo" panose="02040603050506020204" pitchFamily="18" charset="0"/>
              </a:rPr>
              <a:t>.</a:t>
            </a:r>
            <a:endParaRPr lang="vi-VN" sz="2700" dirty="0"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66218" y="2401123"/>
            <a:ext cx="3477183" cy="261609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 err="1">
                <a:latin typeface="UTM Avo" panose="02040603050506020204" pitchFamily="18" charset="0"/>
              </a:rPr>
              <a:t>Mắt</a:t>
            </a:r>
            <a:r>
              <a:rPr lang="en-US" sz="2700" dirty="0"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latin typeface="UTM Avo" panose="02040603050506020204" pitchFamily="18" charset="0"/>
              </a:rPr>
              <a:t>cua</a:t>
            </a:r>
            <a:r>
              <a:rPr lang="en-US" sz="2700" dirty="0">
                <a:latin typeface="UTM Avo" panose="020406030505060202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</a:rPr>
              <a:t>ngôi</a:t>
            </a:r>
            <a:r>
              <a:rPr lang="en-US" sz="2700" dirty="0">
                <a:latin typeface="UTM Avo" panose="020406030505060202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</a:rPr>
              <a:t>nhà</a:t>
            </a:r>
            <a:endParaRPr lang="en-US" sz="2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700" dirty="0" err="1">
                <a:latin typeface="UTM Avo" panose="02040603050506020204" pitchFamily="18" charset="0"/>
              </a:rPr>
              <a:t>Là</a:t>
            </a:r>
            <a:r>
              <a:rPr lang="en-US" sz="2700" dirty="0"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latin typeface="UTM Avo" panose="02040603050506020204" pitchFamily="18" charset="0"/>
              </a:rPr>
              <a:t>nhưng</a:t>
            </a:r>
            <a:r>
              <a:rPr lang="en-US" sz="2700" dirty="0">
                <a:latin typeface="UTM Avo" panose="02040603050506020204" pitchFamily="18" charset="0"/>
              </a:rPr>
              <a:t> ô </a:t>
            </a:r>
            <a:r>
              <a:rPr lang="en-US" sz="2700" b="1" dirty="0" err="1">
                <a:latin typeface="UTM Avo" panose="02040603050506020204" pitchFamily="18" charset="0"/>
              </a:rPr>
              <a:t>cưa</a:t>
            </a:r>
            <a:endParaRPr lang="en-US" sz="2700" b="1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700" dirty="0">
                <a:latin typeface="UTM Avo" panose="02040603050506020204" pitchFamily="18" charset="0"/>
              </a:rPr>
              <a:t>Hai </a:t>
            </a:r>
            <a:r>
              <a:rPr lang="en-US" sz="2700" dirty="0" err="1">
                <a:latin typeface="UTM Avo" panose="02040603050506020204" pitchFamily="18" charset="0"/>
              </a:rPr>
              <a:t>cánh</a:t>
            </a:r>
            <a:r>
              <a:rPr lang="en-US" sz="2700" dirty="0">
                <a:latin typeface="UTM Avo" panose="020406030505060202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</a:rPr>
              <a:t>khép</a:t>
            </a:r>
            <a:r>
              <a:rPr lang="en-US" sz="2700" dirty="0"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latin typeface="UTM Avo" panose="02040603050506020204" pitchFamily="18" charset="0"/>
              </a:rPr>
              <a:t>mơ</a:t>
            </a:r>
            <a:endParaRPr lang="en-US" sz="2700" b="1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700" dirty="0" err="1">
                <a:latin typeface="UTM Avo" panose="02040603050506020204" pitchFamily="18" charset="0"/>
              </a:rPr>
              <a:t>Như</a:t>
            </a:r>
            <a:r>
              <a:rPr lang="en-US" sz="2700" dirty="0">
                <a:latin typeface="UTM Avo" panose="020406030505060202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</a:rPr>
              <a:t>hai</a:t>
            </a:r>
            <a:r>
              <a:rPr lang="en-US" sz="2700" dirty="0">
                <a:latin typeface="UTM Avo" panose="020406030505060202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</a:rPr>
              <a:t>hàng</a:t>
            </a:r>
            <a:r>
              <a:rPr lang="en-US" sz="2700" dirty="0">
                <a:latin typeface="UTM Avo" panose="02040603050506020204" pitchFamily="18" charset="0"/>
              </a:rPr>
              <a:t> mi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90518" y="2401123"/>
            <a:ext cx="3806564" cy="261609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b="1" dirty="0" err="1">
                <a:latin typeface="UTM Avo" panose="02040603050506020204" pitchFamily="18" charset="0"/>
              </a:rPr>
              <a:t>Môi</a:t>
            </a:r>
            <a:r>
              <a:rPr lang="en-US" sz="2700" dirty="0">
                <a:latin typeface="UTM Avo" panose="020406030505060202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</a:rPr>
              <a:t>khi</a:t>
            </a:r>
            <a:r>
              <a:rPr lang="en-US" sz="2700" dirty="0">
                <a:latin typeface="UTM Avo" panose="020406030505060202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</a:rPr>
              <a:t>ngươi</a:t>
            </a:r>
            <a:r>
              <a:rPr lang="en-US" sz="2700" dirty="0">
                <a:latin typeface="UTM Avo" panose="020406030505060202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</a:rPr>
              <a:t>đi</a:t>
            </a:r>
            <a:endParaRPr lang="en-US" sz="2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700" dirty="0" err="1">
                <a:latin typeface="UTM Avo" panose="02040603050506020204" pitchFamily="18" charset="0"/>
              </a:rPr>
              <a:t>Mắt</a:t>
            </a:r>
            <a:r>
              <a:rPr lang="en-US" sz="2700" dirty="0">
                <a:latin typeface="UTM Avo" panose="020406030505060202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</a:rPr>
              <a:t>buồn</a:t>
            </a:r>
            <a:r>
              <a:rPr lang="en-US" sz="2700" dirty="0">
                <a:latin typeface="UTM Avo" panose="020406030505060202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</a:rPr>
              <a:t>ngủ</a:t>
            </a:r>
            <a:r>
              <a:rPr lang="en-US" sz="2700" dirty="0">
                <a:latin typeface="UTM Avo" panose="020406030505060202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</a:rPr>
              <a:t>miết</a:t>
            </a:r>
            <a:endParaRPr lang="en-US" sz="2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700" dirty="0" err="1">
                <a:latin typeface="UTM Avo" panose="02040603050506020204" pitchFamily="18" charset="0"/>
              </a:rPr>
              <a:t>Người</a:t>
            </a:r>
            <a:r>
              <a:rPr lang="en-US" sz="2700" dirty="0">
                <a:latin typeface="UTM Avo" panose="020406030505060202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</a:rPr>
              <a:t>về</a:t>
            </a:r>
            <a:r>
              <a:rPr lang="en-US" sz="2700" dirty="0">
                <a:latin typeface="UTM Avo" panose="020406030505060202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</a:rPr>
              <a:t>mắt</a:t>
            </a:r>
            <a:r>
              <a:rPr lang="en-US" sz="2700" dirty="0">
                <a:latin typeface="UTM Avo" panose="020406030505060202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</a:rPr>
              <a:t>vui</a:t>
            </a:r>
            <a:endParaRPr lang="en-US" sz="2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700" dirty="0" err="1">
                <a:latin typeface="UTM Avo" panose="02040603050506020204" pitchFamily="18" charset="0"/>
              </a:rPr>
              <a:t>Thức</a:t>
            </a:r>
            <a:r>
              <a:rPr lang="en-US" sz="2700" dirty="0">
                <a:latin typeface="UTM Avo" panose="020406030505060202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</a:rPr>
              <a:t>không</a:t>
            </a:r>
            <a:r>
              <a:rPr lang="en-US" sz="2700" dirty="0">
                <a:latin typeface="UTM Avo" panose="020406030505060202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</a:rPr>
              <a:t>biết</a:t>
            </a:r>
            <a:r>
              <a:rPr lang="en-US" sz="2700" dirty="0">
                <a:latin typeface="UTM Avo" panose="020406030505060202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</a:rPr>
              <a:t>mệt</a:t>
            </a:r>
            <a:endParaRPr lang="en-US" sz="27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776709" y="2696940"/>
            <a:ext cx="454583" cy="97718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700" b="1" dirty="0">
                <a:solidFill>
                  <a:srgbClr val="FB4C43"/>
                </a:solidFill>
                <a:latin typeface="#9Slide03 Fairview Regular" panose="02000000000000000000" pitchFamily="2" charset="0"/>
                <a:cs typeface="Times New Roman" panose="02020603050405020304" pitchFamily="18" charset="0"/>
              </a:rPr>
              <a:t>~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886" b="42050"/>
          <a:stretch/>
        </p:blipFill>
        <p:spPr>
          <a:xfrm>
            <a:off x="1676400" y="2397713"/>
            <a:ext cx="368627" cy="2992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886" b="42050"/>
          <a:stretch/>
        </p:blipFill>
        <p:spPr>
          <a:xfrm>
            <a:off x="2770137" y="3035919"/>
            <a:ext cx="368627" cy="2992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886" b="42050"/>
          <a:stretch/>
        </p:blipFill>
        <p:spPr>
          <a:xfrm>
            <a:off x="3214255" y="3663172"/>
            <a:ext cx="368627" cy="2992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125921" y="2011140"/>
            <a:ext cx="454583" cy="97718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700" b="1" dirty="0">
                <a:solidFill>
                  <a:srgbClr val="FB4C43"/>
                </a:solidFill>
                <a:latin typeface="#9Slide03 Fairview Regular" panose="02000000000000000000" pitchFamily="2" charset="0"/>
                <a:cs typeface="Times New Roman" panose="02020603050405020304" pitchFamily="18" charset="0"/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356998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1242149" y="1854426"/>
            <a:ext cx="5874569" cy="4424361"/>
            <a:chOff x="1417547" y="1264224"/>
            <a:chExt cx="4405927" cy="3318271"/>
          </a:xfrm>
        </p:grpSpPr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3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</a:t>
              </a:r>
              <a:r>
                <a:rPr lang="en-US" sz="37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endParaRPr lang="en-US" sz="37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70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3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=""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260" y="4209368"/>
            <a:ext cx="2347413" cy="234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97488" y="836967"/>
            <a:ext cx="2617737" cy="779700"/>
            <a:chOff x="337445" y="617893"/>
            <a:chExt cx="1963303" cy="584775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3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52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3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057317" y="703895"/>
            <a:ext cx="6789275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DANH SÁCH HỌC SINH</a:t>
            </a:r>
          </a:p>
        </p:txBody>
      </p:sp>
      <p:sp>
        <p:nvSpPr>
          <p:cNvPr id="37" name="Google Shape;1714;p64"/>
          <p:cNvSpPr/>
          <p:nvPr/>
        </p:nvSpPr>
        <p:spPr>
          <a:xfrm rot="-2019064">
            <a:off x="1819750" y="1530851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38" name="Google Shape;1715;p64"/>
          <p:cNvSpPr/>
          <p:nvPr/>
        </p:nvSpPr>
        <p:spPr>
          <a:xfrm rot="-2019064">
            <a:off x="721327" y="158598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39" name="Google Shape;1716;p64"/>
          <p:cNvSpPr/>
          <p:nvPr/>
        </p:nvSpPr>
        <p:spPr>
          <a:xfrm rot="-2019064">
            <a:off x="987891" y="1757515"/>
            <a:ext cx="370317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40" name="Google Shape;1725;p64"/>
          <p:cNvGrpSpPr/>
          <p:nvPr/>
        </p:nvGrpSpPr>
        <p:grpSpPr>
          <a:xfrm rot="-1723955">
            <a:off x="1450560" y="541904"/>
            <a:ext cx="297009" cy="328459"/>
            <a:chOff x="5414907" y="2017485"/>
            <a:chExt cx="220338" cy="243702"/>
          </a:xfrm>
        </p:grpSpPr>
        <p:sp>
          <p:nvSpPr>
            <p:cNvPr id="41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4" name="Google Shape;1714;p64"/>
          <p:cNvSpPr/>
          <p:nvPr/>
        </p:nvSpPr>
        <p:spPr>
          <a:xfrm rot="-2019064">
            <a:off x="891298" y="677583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45" name="Google Shape;1725;p64"/>
          <p:cNvGrpSpPr/>
          <p:nvPr/>
        </p:nvGrpSpPr>
        <p:grpSpPr>
          <a:xfrm rot="6447076">
            <a:off x="1359785" y="1612147"/>
            <a:ext cx="363539" cy="417083"/>
            <a:chOff x="5365548" y="2017485"/>
            <a:chExt cx="269696" cy="309455"/>
          </a:xfrm>
        </p:grpSpPr>
        <p:sp>
          <p:nvSpPr>
            <p:cNvPr id="46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037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525690" y="1854426"/>
            <a:ext cx="5874569" cy="442436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1090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59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59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70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3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059" y="4358134"/>
            <a:ext cx="2084124" cy="20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97488" y="836967"/>
            <a:ext cx="2617737" cy="779700"/>
            <a:chOff x="337445" y="617893"/>
            <a:chExt cx="1963303" cy="584775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3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52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3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037828" y="780584"/>
            <a:ext cx="7071536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DANH SÁCH HỌC SINH</a:t>
            </a:r>
          </a:p>
        </p:txBody>
      </p:sp>
      <p:sp>
        <p:nvSpPr>
          <p:cNvPr id="32" name="Google Shape;1714;p64"/>
          <p:cNvSpPr/>
          <p:nvPr/>
        </p:nvSpPr>
        <p:spPr>
          <a:xfrm rot="-2019064">
            <a:off x="1819750" y="1530851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33" name="Google Shape;1715;p64"/>
          <p:cNvSpPr/>
          <p:nvPr/>
        </p:nvSpPr>
        <p:spPr>
          <a:xfrm rot="-2019064">
            <a:off x="721327" y="158598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34" name="Google Shape;1716;p64"/>
          <p:cNvSpPr/>
          <p:nvPr/>
        </p:nvSpPr>
        <p:spPr>
          <a:xfrm rot="-2019064">
            <a:off x="987891" y="1757515"/>
            <a:ext cx="370317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35" name="Google Shape;1725;p64"/>
          <p:cNvGrpSpPr/>
          <p:nvPr/>
        </p:nvGrpSpPr>
        <p:grpSpPr>
          <a:xfrm rot="-1723955">
            <a:off x="1450560" y="541904"/>
            <a:ext cx="297009" cy="328459"/>
            <a:chOff x="5414907" y="2017485"/>
            <a:chExt cx="220338" cy="243702"/>
          </a:xfrm>
        </p:grpSpPr>
        <p:sp>
          <p:nvSpPr>
            <p:cNvPr id="36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9" name="Google Shape;1714;p64"/>
          <p:cNvSpPr/>
          <p:nvPr/>
        </p:nvSpPr>
        <p:spPr>
          <a:xfrm rot="-2019064">
            <a:off x="891298" y="677583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40" name="Google Shape;1725;p64"/>
          <p:cNvGrpSpPr/>
          <p:nvPr/>
        </p:nvGrpSpPr>
        <p:grpSpPr>
          <a:xfrm rot="6447076">
            <a:off x="1359785" y="1612147"/>
            <a:ext cx="363539" cy="417083"/>
            <a:chOff x="5365548" y="2017485"/>
            <a:chExt cx="269696" cy="309455"/>
          </a:xfrm>
        </p:grpSpPr>
        <p:sp>
          <p:nvSpPr>
            <p:cNvPr id="41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0492" y="629675"/>
            <a:ext cx="7669161" cy="400109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1. </a:t>
            </a:r>
            <a:r>
              <a:rPr lang="en-US" sz="2400" dirty="0" err="1">
                <a:latin typeface="UTM Avo" panose="02040603050506020204" pitchFamily="18" charset="0"/>
              </a:rPr>
              <a:t>Giải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đố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để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chỉ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sự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vật</a:t>
            </a:r>
            <a:endParaRPr lang="en-US" sz="24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a.            </a:t>
            </a:r>
            <a:r>
              <a:rPr lang="en-US" sz="2400" dirty="0" err="1">
                <a:latin typeface="UTM Avo" panose="02040603050506020204" pitchFamily="18" charset="0"/>
              </a:rPr>
              <a:t>Cái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gì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tích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tắc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ngày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đêm</a:t>
            </a:r>
            <a:endParaRPr lang="en-US" sz="24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 </a:t>
            </a:r>
            <a:r>
              <a:rPr lang="en-US" sz="2400" dirty="0" err="1">
                <a:latin typeface="UTM Avo" panose="02040603050506020204" pitchFamily="18" charset="0"/>
              </a:rPr>
              <a:t>Nhắc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ngủ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nhắc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học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bài</a:t>
            </a:r>
            <a:endParaRPr lang="en-US" sz="24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          </a:t>
            </a:r>
            <a:r>
              <a:rPr lang="en-US" sz="2400" dirty="0" err="1">
                <a:latin typeface="UTM Avo" panose="02040603050506020204" pitchFamily="18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anh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chậm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bước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khoan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thai</a:t>
            </a:r>
            <a:r>
              <a:rPr lang="en-US" sz="2400" dirty="0">
                <a:latin typeface="UTM Avo" panose="02040603050506020204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 </a:t>
            </a:r>
            <a:r>
              <a:rPr lang="en-US" sz="2400" dirty="0" err="1">
                <a:latin typeface="UTM Avo" panose="02040603050506020204" pitchFamily="18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anh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chạy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những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bước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dài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thật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nhanh</a:t>
            </a:r>
            <a:r>
              <a:rPr lang="en-US" sz="2400" dirty="0">
                <a:latin typeface="UTM Avo" panose="02040603050506020204" pitchFamily="18" charset="0"/>
              </a:rPr>
              <a:t>?</a:t>
            </a:r>
          </a:p>
          <a:p>
            <a:pPr algn="r">
              <a:lnSpc>
                <a:spcPct val="150000"/>
              </a:lnSpc>
            </a:pPr>
            <a:r>
              <a:rPr lang="en-US" sz="2400" i="1" dirty="0">
                <a:latin typeface="UTM Avo" panose="02040603050506020204" pitchFamily="18" charset="0"/>
              </a:rPr>
              <a:t>(</a:t>
            </a:r>
            <a:r>
              <a:rPr lang="en-US" sz="2400" i="1" dirty="0" err="1">
                <a:latin typeface="UTM Avo" panose="02040603050506020204" pitchFamily="18" charset="0"/>
              </a:rPr>
              <a:t>Là</a:t>
            </a:r>
            <a:r>
              <a:rPr lang="en-US" sz="2400" i="1" dirty="0">
                <a:latin typeface="UTM Avo" panose="020406030505060202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</a:rPr>
              <a:t>cái</a:t>
            </a:r>
            <a:r>
              <a:rPr lang="en-US" sz="2400" i="1" dirty="0">
                <a:latin typeface="UTM Avo" panose="020406030505060202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</a:rPr>
              <a:t>gì</a:t>
            </a:r>
            <a:r>
              <a:rPr lang="en-US" sz="2400" i="1" dirty="0" smtClean="0">
                <a:latin typeface="UTM Avo" panose="02040603050506020204" pitchFamily="18" charset="0"/>
              </a:rPr>
              <a:t>?)</a:t>
            </a:r>
            <a:endParaRPr lang="en-US" sz="2400" i="1" dirty="0"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75" y="4095009"/>
            <a:ext cx="1860679" cy="2202071"/>
          </a:xfrm>
          <a:prstGeom prst="rect">
            <a:avLst/>
          </a:prstGeom>
        </p:spPr>
      </p:pic>
      <p:pic>
        <p:nvPicPr>
          <p:cNvPr id="18434" name="Picture 2" descr="Children's Sermon Mark 13: 24-37 Advent 1 Nov. 30th, 2014 | Faith Formation  Journey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8185" y1="20103" x2="28185" y2="20103"/>
                        <a14:foregroundMark x1="70656" y1="17526" x2="70656" y2="17526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2394">
            <a:off x="4050057" y="4077305"/>
            <a:ext cx="2987152" cy="223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74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0492" y="629676"/>
            <a:ext cx="7669161" cy="566308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1.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Giải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đố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để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chỉ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sự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vật</a:t>
            </a:r>
            <a:endParaRPr lang="en-US" sz="24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b.        </a:t>
            </a:r>
            <a:r>
              <a:rPr lang="en-US" sz="2400" dirty="0" err="1">
                <a:latin typeface="UTM Avo" panose="02040603050506020204" pitchFamily="18" charset="0"/>
              </a:rPr>
              <a:t>Ruột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dài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mũi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đến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chân</a:t>
            </a:r>
            <a:endParaRPr lang="en-US" sz="24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Mũi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mòn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ruột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cũng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dần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dần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mòn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theo.</a:t>
            </a:r>
            <a:endParaRPr lang="en-US" sz="2400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2400" i="1" dirty="0">
                <a:latin typeface="UTM Avo" panose="02040603050506020204" pitchFamily="18" charset="0"/>
              </a:rPr>
              <a:t>(</a:t>
            </a:r>
            <a:r>
              <a:rPr lang="en-US" sz="2400" i="1" dirty="0" err="1">
                <a:latin typeface="UTM Avo" panose="02040603050506020204" pitchFamily="18" charset="0"/>
              </a:rPr>
              <a:t>Là</a:t>
            </a:r>
            <a:r>
              <a:rPr lang="en-US" sz="2400" i="1" dirty="0">
                <a:latin typeface="UTM Avo" panose="020406030505060202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</a:rPr>
              <a:t>cái</a:t>
            </a:r>
            <a:r>
              <a:rPr lang="en-US" sz="2400" i="1" dirty="0">
                <a:latin typeface="UTM Avo" panose="020406030505060202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</a:rPr>
              <a:t>gì</a:t>
            </a:r>
            <a:r>
              <a:rPr lang="en-US" sz="2400" i="1" dirty="0">
                <a:latin typeface="UTM Avo" panose="02040603050506020204" pitchFamily="18" charset="0"/>
              </a:rPr>
              <a:t>?)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c.           </a:t>
            </a:r>
            <a:r>
              <a:rPr lang="en-US" sz="2400" dirty="0" err="1">
                <a:latin typeface="UTM Avo" panose="02040603050506020204" pitchFamily="18" charset="0"/>
              </a:rPr>
              <a:t>Nhỏ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như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kẹo</a:t>
            </a:r>
            <a:endParaRPr lang="en-US" sz="24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         </a:t>
            </a:r>
            <a:r>
              <a:rPr lang="en-US" sz="2400" dirty="0" err="1">
                <a:latin typeface="UTM Avo" panose="02040603050506020204" pitchFamily="18" charset="0"/>
              </a:rPr>
              <a:t>Dẻo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như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bánh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giày</a:t>
            </a:r>
            <a:endParaRPr lang="en-US" sz="24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         </a:t>
            </a:r>
            <a:r>
              <a:rPr lang="en-US" sz="2400" dirty="0" err="1">
                <a:latin typeface="UTM Avo" panose="02040603050506020204" pitchFamily="18" charset="0"/>
              </a:rPr>
              <a:t>Học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trò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lâu</a:t>
            </a:r>
            <a:r>
              <a:rPr lang="en-US" sz="2400" dirty="0">
                <a:latin typeface="UTM Avo" panose="02040603050506020204" pitchFamily="18" charset="0"/>
              </a:rPr>
              <a:t> nay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         </a:t>
            </a:r>
            <a:r>
              <a:rPr lang="en-US" sz="2400" dirty="0" err="1">
                <a:latin typeface="UTM Avo" panose="02040603050506020204" pitchFamily="18" charset="0"/>
              </a:rPr>
              <a:t>Vẫn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dùng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đến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nó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i="1" dirty="0">
                <a:latin typeface="UTM Avo" panose="02040603050506020204" pitchFamily="18" charset="0"/>
              </a:rPr>
              <a:t>                                      (</a:t>
            </a:r>
            <a:r>
              <a:rPr lang="en-US" sz="2400" i="1" dirty="0" err="1">
                <a:latin typeface="UTM Avo" panose="02040603050506020204" pitchFamily="18" charset="0"/>
              </a:rPr>
              <a:t>Là</a:t>
            </a:r>
            <a:r>
              <a:rPr lang="en-US" sz="2400" i="1" dirty="0">
                <a:latin typeface="UTM Avo" panose="020406030505060202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</a:rPr>
              <a:t>cái</a:t>
            </a:r>
            <a:r>
              <a:rPr lang="en-US" sz="2400" i="1" dirty="0">
                <a:latin typeface="UTM Avo" panose="020406030505060202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</a:rPr>
              <a:t>gì</a:t>
            </a:r>
            <a:r>
              <a:rPr lang="en-US" sz="2400" i="1" dirty="0">
                <a:latin typeface="UTM Avo" panose="02040603050506020204" pitchFamily="18" charset="0"/>
              </a:rPr>
              <a:t>?)</a:t>
            </a:r>
          </a:p>
        </p:txBody>
      </p:sp>
      <p:pic>
        <p:nvPicPr>
          <p:cNvPr id="21508" name="Picture 4" descr="Pencil Cartoon Stock Illustrations, Cliparts and Royalty Free Pencil  Cartoon Ve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352" y="629675"/>
            <a:ext cx="193040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Premium Vector | Eraser carto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7" t="20189" r="10968" b="18586"/>
          <a:stretch/>
        </p:blipFill>
        <p:spPr bwMode="auto">
          <a:xfrm>
            <a:off x="5575299" y="3619502"/>
            <a:ext cx="2705100" cy="213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1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1492" y="528075"/>
            <a:ext cx="7669161" cy="307776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b="1" dirty="0">
                <a:latin typeface="UTM Avo" panose="02040603050506020204" pitchFamily="18" charset="0"/>
              </a:rPr>
              <a:t>2. </a:t>
            </a:r>
            <a:r>
              <a:rPr lang="en-US" sz="2100" dirty="0" err="1">
                <a:latin typeface="UTM Avo" panose="02040603050506020204" pitchFamily="18" charset="0"/>
              </a:rPr>
              <a:t>Tìm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từ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ngữ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chỉ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đặc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điểm</a:t>
            </a:r>
            <a:endParaRPr lang="en-US" sz="21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100" dirty="0">
                <a:latin typeface="UTM Avo" panose="02040603050506020204" pitchFamily="18" charset="0"/>
              </a:rPr>
              <a:t>a.            </a:t>
            </a:r>
            <a:r>
              <a:rPr lang="en-US" sz="2100" dirty="0" err="1">
                <a:latin typeface="UTM Avo" panose="02040603050506020204" pitchFamily="18" charset="0"/>
              </a:rPr>
              <a:t>Cái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gì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tích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tắc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ngày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đêm</a:t>
            </a:r>
            <a:endParaRPr lang="en-US" sz="21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100" dirty="0">
                <a:latin typeface="UTM Avo" panose="02040603050506020204" pitchFamily="18" charset="0"/>
              </a:rPr>
              <a:t>      </a:t>
            </a:r>
            <a:r>
              <a:rPr lang="en-US" sz="2100" dirty="0" err="1">
                <a:latin typeface="UTM Avo" panose="02040603050506020204" pitchFamily="18" charset="0"/>
              </a:rPr>
              <a:t>Nhắc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em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đi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ngủ</a:t>
            </a:r>
            <a:r>
              <a:rPr lang="en-US" sz="2100" dirty="0">
                <a:latin typeface="UTM Avo" panose="02040603050506020204" pitchFamily="18" charset="0"/>
              </a:rPr>
              <a:t>, </a:t>
            </a:r>
            <a:r>
              <a:rPr lang="en-US" sz="2100" dirty="0" err="1">
                <a:latin typeface="UTM Avo" panose="02040603050506020204" pitchFamily="18" charset="0"/>
              </a:rPr>
              <a:t>nhắc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em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học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bài</a:t>
            </a:r>
            <a:endParaRPr lang="en-US" sz="21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100" dirty="0">
                <a:latin typeface="UTM Avo" panose="02040603050506020204" pitchFamily="18" charset="0"/>
              </a:rPr>
              <a:t>               </a:t>
            </a:r>
            <a:r>
              <a:rPr lang="en-US" sz="2100" dirty="0" err="1">
                <a:latin typeface="UTM Avo" panose="02040603050506020204" pitchFamily="18" charset="0"/>
              </a:rPr>
              <a:t>Một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anh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chậm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bước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khoan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thai</a:t>
            </a:r>
            <a:r>
              <a:rPr lang="en-US" sz="2100" dirty="0">
                <a:latin typeface="UTM Avo" panose="02040603050506020204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2100" dirty="0">
                <a:latin typeface="UTM Avo" panose="02040603050506020204" pitchFamily="18" charset="0"/>
              </a:rPr>
              <a:t>      </a:t>
            </a:r>
            <a:r>
              <a:rPr lang="en-US" sz="2100" dirty="0" err="1">
                <a:latin typeface="UTM Avo" panose="02040603050506020204" pitchFamily="18" charset="0"/>
              </a:rPr>
              <a:t>Một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anh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chạy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những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bước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dài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thật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nhanh</a:t>
            </a:r>
            <a:r>
              <a:rPr lang="en-US" sz="2100" dirty="0">
                <a:latin typeface="UTM Avo" panose="020406030505060202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100" i="1" dirty="0">
                <a:latin typeface="UTM Avo" panose="02040603050506020204" pitchFamily="18" charset="0"/>
              </a:rPr>
              <a:t>                                      </a:t>
            </a:r>
            <a:endParaRPr lang="en-US" sz="2100" dirty="0"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192" y="3207775"/>
            <a:ext cx="7669161" cy="11079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dirty="0">
                <a:latin typeface="UTM Avo" panose="02040603050506020204" pitchFamily="18" charset="0"/>
              </a:rPr>
              <a:t>b.        </a:t>
            </a:r>
            <a:r>
              <a:rPr lang="en-US" sz="2100" dirty="0" err="1">
                <a:latin typeface="UTM Avo" panose="02040603050506020204" pitchFamily="18" charset="0"/>
              </a:rPr>
              <a:t>Ruột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dài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từ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mũi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đến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chân</a:t>
            </a:r>
            <a:endParaRPr lang="en-US" sz="21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100" dirty="0" err="1">
                <a:latin typeface="UTM Avo" panose="02040603050506020204" pitchFamily="18" charset="0"/>
              </a:rPr>
              <a:t>Mũi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mòn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ruột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cũng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dần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dần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mòn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theo.</a:t>
            </a:r>
            <a:endParaRPr lang="en-US" sz="2100" dirty="0"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192" y="4410148"/>
            <a:ext cx="7669161" cy="258532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dirty="0">
                <a:latin typeface="UTM Avo" panose="02040603050506020204" pitchFamily="18" charset="0"/>
              </a:rPr>
              <a:t>c.           </a:t>
            </a:r>
            <a:r>
              <a:rPr lang="en-US" sz="2100" dirty="0" err="1">
                <a:latin typeface="UTM Avo" panose="02040603050506020204" pitchFamily="18" charset="0"/>
              </a:rPr>
              <a:t>Nhỏ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như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cái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kẹo</a:t>
            </a:r>
            <a:endParaRPr lang="en-US" sz="21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100" dirty="0">
                <a:latin typeface="UTM Avo" panose="02040603050506020204" pitchFamily="18" charset="0"/>
              </a:rPr>
              <a:t>              </a:t>
            </a:r>
            <a:r>
              <a:rPr lang="en-US" sz="2100" dirty="0" err="1">
                <a:latin typeface="UTM Avo" panose="02040603050506020204" pitchFamily="18" charset="0"/>
              </a:rPr>
              <a:t>Dẻo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như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bánh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giày</a:t>
            </a:r>
            <a:endParaRPr lang="en-US" sz="21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100" dirty="0">
                <a:latin typeface="UTM Avo" panose="02040603050506020204" pitchFamily="18" charset="0"/>
              </a:rPr>
              <a:t>              </a:t>
            </a:r>
            <a:r>
              <a:rPr lang="en-US" sz="2100" dirty="0" err="1">
                <a:latin typeface="UTM Avo" panose="02040603050506020204" pitchFamily="18" charset="0"/>
              </a:rPr>
              <a:t>Học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trò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lâu</a:t>
            </a:r>
            <a:r>
              <a:rPr lang="en-US" sz="2100" dirty="0">
                <a:latin typeface="UTM Avo" panose="02040603050506020204" pitchFamily="18" charset="0"/>
              </a:rPr>
              <a:t> nay</a:t>
            </a:r>
          </a:p>
          <a:p>
            <a:pPr>
              <a:lnSpc>
                <a:spcPct val="150000"/>
              </a:lnSpc>
            </a:pPr>
            <a:r>
              <a:rPr lang="en-US" sz="2100" dirty="0">
                <a:latin typeface="UTM Avo" panose="02040603050506020204" pitchFamily="18" charset="0"/>
              </a:rPr>
              <a:t>              </a:t>
            </a:r>
            <a:r>
              <a:rPr lang="en-US" sz="2100" dirty="0" err="1">
                <a:latin typeface="UTM Avo" panose="02040603050506020204" pitchFamily="18" charset="0"/>
              </a:rPr>
              <a:t>Vẫn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dùng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đến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nó</a:t>
            </a:r>
            <a:r>
              <a:rPr lang="en-US" sz="21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100" i="1" dirty="0">
                <a:latin typeface="UTM Avo" panose="02040603050506020204" pitchFamily="18" charset="0"/>
              </a:rPr>
              <a:t>                                      </a:t>
            </a:r>
            <a:endParaRPr lang="en-US" sz="2100" dirty="0">
              <a:latin typeface="UTM Avo" panose="020406030505060202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44851" y="2417618"/>
            <a:ext cx="72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39675" y="2417618"/>
            <a:ext cx="13843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46972" y="2895600"/>
            <a:ext cx="419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28676" y="2895600"/>
            <a:ext cx="8763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00350" y="3682040"/>
            <a:ext cx="419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18637" y="4901240"/>
            <a:ext cx="5071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52077" y="5371140"/>
            <a:ext cx="5578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99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650" y="316525"/>
            <a:ext cx="6934609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3. </a:t>
            </a:r>
            <a:r>
              <a:rPr lang="en-US" sz="2400" dirty="0" err="1">
                <a:latin typeface="UTM Avo" panose="02040603050506020204" pitchFamily="18" charset="0"/>
              </a:rPr>
              <a:t>Đặt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nêu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đặc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điểm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đồ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vật</a:t>
            </a:r>
            <a:r>
              <a:rPr lang="en-US" sz="2400" dirty="0">
                <a:latin typeface="UTM Avo" panose="02040603050506020204" pitchFamily="18" charset="0"/>
              </a:rPr>
              <a:t> ở </a:t>
            </a:r>
            <a:r>
              <a:rPr lang="en-US" sz="2400" dirty="0" err="1">
                <a:latin typeface="UTM Avo" panose="02040603050506020204" pitchFamily="18" charset="0"/>
              </a:rPr>
              <a:t>trường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lớp</a:t>
            </a:r>
            <a:endParaRPr lang="en-US" sz="24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latin typeface="UTM Avo" panose="02040603050506020204" pitchFamily="18" charset="0"/>
              </a:rPr>
              <a:t>          </a:t>
            </a:r>
            <a:r>
              <a:rPr lang="en-US" sz="2400" i="1" dirty="0" smtClean="0">
                <a:latin typeface="UTM Avo" panose="02040603050506020204" pitchFamily="18" charset="0"/>
              </a:rPr>
              <a:t>M</a:t>
            </a:r>
            <a:r>
              <a:rPr lang="en-US" sz="2400" i="1" dirty="0">
                <a:latin typeface="UTM Avo" panose="02040603050506020204" pitchFamily="18" charset="0"/>
              </a:rPr>
              <a:t>: </a:t>
            </a:r>
            <a:r>
              <a:rPr lang="en-US" sz="2400" i="1" dirty="0" err="1" smtClean="0">
                <a:latin typeface="UTM Avo" panose="02040603050506020204" pitchFamily="18" charset="0"/>
              </a:rPr>
              <a:t>Thân</a:t>
            </a:r>
            <a:r>
              <a:rPr lang="en-US" sz="2400" i="1" dirty="0">
                <a:latin typeface="UTM Avo" panose="02040603050506020204" pitchFamily="18" charset="0"/>
              </a:rPr>
              <a:t> </a:t>
            </a:r>
            <a:r>
              <a:rPr lang="en-US" sz="2400" i="1" dirty="0" err="1" smtClean="0">
                <a:latin typeface="UTM Avo" panose="02040603050506020204" pitchFamily="18" charset="0"/>
              </a:rPr>
              <a:t>trống</a:t>
            </a:r>
            <a:r>
              <a:rPr lang="en-US" sz="2400" i="1" dirty="0">
                <a:latin typeface="UTM Avo" panose="02040603050506020204" pitchFamily="18" charset="0"/>
              </a:rPr>
              <a:t> </a:t>
            </a:r>
            <a:r>
              <a:rPr lang="en-US" sz="2400" i="1" dirty="0" err="1" smtClean="0">
                <a:latin typeface="UTM Avo" panose="02040603050506020204" pitchFamily="18" charset="0"/>
              </a:rPr>
              <a:t>nâu</a:t>
            </a:r>
            <a:r>
              <a:rPr lang="en-US" sz="2400" i="1" dirty="0">
                <a:latin typeface="UTM Avo" panose="02040603050506020204" pitchFamily="18" charset="0"/>
              </a:rPr>
              <a:t> </a:t>
            </a:r>
            <a:r>
              <a:rPr lang="en-US" sz="2400" i="1" dirty="0" err="1" smtClean="0">
                <a:latin typeface="UTM Avo" panose="02040603050506020204" pitchFamily="18" charset="0"/>
              </a:rPr>
              <a:t>bóng</a:t>
            </a:r>
            <a:r>
              <a:rPr lang="en-US" sz="2400" i="1" dirty="0" smtClean="0">
                <a:latin typeface="UTM Avo" panose="02040603050506020204" pitchFamily="18" charset="0"/>
              </a:rPr>
              <a:t>.</a:t>
            </a:r>
            <a:r>
              <a:rPr lang="en-US" sz="2400" i="1" dirty="0" smtClean="0">
                <a:latin typeface="UTM Avo" panose="02040603050506020204" pitchFamily="18" charset="0"/>
              </a:rPr>
              <a:t>                            </a:t>
            </a:r>
            <a:endParaRPr lang="en-US" sz="2400" dirty="0"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665" y="3420861"/>
            <a:ext cx="4193036" cy="301296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917054" y="1547627"/>
            <a:ext cx="3824965" cy="2563092"/>
            <a:chOff x="3687790" y="1160720"/>
            <a:chExt cx="2868724" cy="1922319"/>
          </a:xfrm>
        </p:grpSpPr>
        <p:pic>
          <p:nvPicPr>
            <p:cNvPr id="22532" name="Picture 4" descr="Speech bubble / speech balloon or chat bubble line art icon for apps and  websites Stock Vector | Adobe Stock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24545" y1="44167" x2="78409" y2="40556"/>
                          <a14:foregroundMark x1="43864" y1="21944" x2="60000" y2="66944"/>
                          <a14:foregroundMark x1="44545" y1="16389" x2="19318" y2="34722"/>
                          <a14:foregroundMark x1="17273" y1="40000" x2="19091" y2="55556"/>
                          <a14:foregroundMark x1="17500" y1="54167" x2="35682" y2="70833"/>
                          <a14:foregroundMark x1="28409" y1="83889" x2="46591" y2="69167"/>
                          <a14:foregroundMark x1="46591" y1="72500" x2="70000" y2="65556"/>
                          <a14:foregroundMark x1="69318" y1="67222" x2="80455" y2="40833"/>
                          <a14:foregroundMark x1="82727" y1="43056" x2="63182" y2="2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790" y="1160720"/>
              <a:ext cx="2868724" cy="1922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261685" y="1534474"/>
              <a:ext cx="1816183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 err="1">
                  <a:latin typeface="UTM Avo" panose="02040603050506020204" pitchFamily="18" charset="0"/>
                </a:rPr>
                <a:t>Bức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tranh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này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thật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đẹp</a:t>
              </a:r>
              <a:r>
                <a:rPr lang="en-US" sz="2400" dirty="0">
                  <a:latin typeface="UTM Avo" panose="02040603050506020204" pitchFamily="18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400" i="1" dirty="0">
                  <a:latin typeface="UTM Avo" panose="02040603050506020204" pitchFamily="18" charset="0"/>
                </a:rPr>
                <a:t>                                      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88868" y="1996069"/>
            <a:ext cx="2749257" cy="2271112"/>
            <a:chOff x="299357" y="1530404"/>
            <a:chExt cx="2061943" cy="1703334"/>
          </a:xfrm>
        </p:grpSpPr>
        <p:pic>
          <p:nvPicPr>
            <p:cNvPr id="22530" name="Picture 2" descr="Free Conversation Bubble, Download Free Conversation Bubble png images,  Free ClipArts on Clipart Librar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9357" y="1530404"/>
              <a:ext cx="2027300" cy="1703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45117" y="1664253"/>
              <a:ext cx="1816183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 err="1">
                  <a:latin typeface="UTM Avo" panose="02040603050506020204" pitchFamily="18" charset="0"/>
                </a:rPr>
                <a:t>Chiếc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cặp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sách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mới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tinh</a:t>
              </a:r>
              <a:r>
                <a:rPr lang="en-US" sz="2400" dirty="0">
                  <a:latin typeface="UTM Avo" panose="02040603050506020204" pitchFamily="18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400" i="1" dirty="0">
                  <a:latin typeface="UTM Avo" panose="02040603050506020204" pitchFamily="18" charset="0"/>
                </a:rPr>
                <a:t>                                      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474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1242149" y="1854426"/>
            <a:ext cx="5874569" cy="4424361"/>
            <a:chOff x="1417547" y="1264224"/>
            <a:chExt cx="4405927" cy="3318271"/>
          </a:xfrm>
        </p:grpSpPr>
        <p:pic>
          <p:nvPicPr>
            <p:cNvPr id="34" name="Picture 33">
              <a:extLst>
                <a:ext uri="{FF2B5EF4-FFF2-40B4-BE49-F238E27FC236}">
                  <a16:creationId xmlns=""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3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</a:t>
              </a:r>
              <a:r>
                <a:rPr lang="en-US" sz="37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endParaRPr lang="en-US" sz="37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70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3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7" name="Picture 2">
            <a:extLst>
              <a:ext uri="{FF2B5EF4-FFF2-40B4-BE49-F238E27FC236}">
                <a16:creationId xmlns=""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113" y="3872280"/>
            <a:ext cx="2647507" cy="264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97488" y="836967"/>
            <a:ext cx="2617737" cy="779700"/>
            <a:chOff x="337445" y="617893"/>
            <a:chExt cx="1963303" cy="584775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3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52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3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057317" y="703895"/>
            <a:ext cx="6789275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DANH SÁCH HỌC SINH</a:t>
            </a:r>
          </a:p>
        </p:txBody>
      </p:sp>
      <p:sp>
        <p:nvSpPr>
          <p:cNvPr id="53" name="Google Shape;1714;p64"/>
          <p:cNvSpPr/>
          <p:nvPr/>
        </p:nvSpPr>
        <p:spPr>
          <a:xfrm rot="-2019064">
            <a:off x="1819750" y="1530851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54" name="Google Shape;1715;p64"/>
          <p:cNvSpPr/>
          <p:nvPr/>
        </p:nvSpPr>
        <p:spPr>
          <a:xfrm rot="-2019064">
            <a:off x="721327" y="158598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55" name="Google Shape;1716;p64"/>
          <p:cNvSpPr/>
          <p:nvPr/>
        </p:nvSpPr>
        <p:spPr>
          <a:xfrm rot="-2019064">
            <a:off x="987891" y="1757515"/>
            <a:ext cx="370317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56" name="Google Shape;1725;p64"/>
          <p:cNvGrpSpPr/>
          <p:nvPr/>
        </p:nvGrpSpPr>
        <p:grpSpPr>
          <a:xfrm rot="-1723955">
            <a:off x="1450560" y="541904"/>
            <a:ext cx="297009" cy="328459"/>
            <a:chOff x="5414907" y="2017485"/>
            <a:chExt cx="220338" cy="243702"/>
          </a:xfrm>
        </p:grpSpPr>
        <p:sp>
          <p:nvSpPr>
            <p:cNvPr id="5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0" name="Google Shape;1714;p64"/>
          <p:cNvSpPr/>
          <p:nvPr/>
        </p:nvSpPr>
        <p:spPr>
          <a:xfrm rot="-2019064">
            <a:off x="891298" y="677583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61" name="Google Shape;1725;p64"/>
          <p:cNvGrpSpPr/>
          <p:nvPr/>
        </p:nvGrpSpPr>
        <p:grpSpPr>
          <a:xfrm rot="6447076">
            <a:off x="1359785" y="1612147"/>
            <a:ext cx="363539" cy="417083"/>
            <a:chOff x="5365548" y="2017485"/>
            <a:chExt cx="269696" cy="309455"/>
          </a:xfrm>
        </p:grpSpPr>
        <p:sp>
          <p:nvSpPr>
            <p:cNvPr id="6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0542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9097" r="14777" b="59742"/>
          <a:stretch/>
        </p:blipFill>
        <p:spPr bwMode="auto">
          <a:xfrm>
            <a:off x="994722" y="1105528"/>
            <a:ext cx="7223921" cy="438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4722" y="489975"/>
            <a:ext cx="6934609" cy="123110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1. </a:t>
            </a:r>
            <a:r>
              <a:rPr lang="en-US" sz="2400" dirty="0" err="1">
                <a:latin typeface="UTM Avo" panose="02040603050506020204" pitchFamily="18" charset="0"/>
              </a:rPr>
              <a:t>Đọc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danh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sách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học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sinh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hỏi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i="1" dirty="0">
                <a:latin typeface="UTM Avo" panose="02040603050506020204" pitchFamily="18" charset="0"/>
              </a:rPr>
              <a:t>                                      </a:t>
            </a:r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9377" y="5494400"/>
            <a:ext cx="6934609" cy="123110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a. </a:t>
            </a:r>
            <a:r>
              <a:rPr lang="en-US" sz="2400" dirty="0" err="1">
                <a:latin typeface="UTM Avo" panose="02040603050506020204" pitchFamily="18" charset="0"/>
              </a:rPr>
              <a:t>Tổ</a:t>
            </a:r>
            <a:r>
              <a:rPr lang="en-US" sz="2400" dirty="0">
                <a:latin typeface="UTM Avo" panose="02040603050506020204" pitchFamily="18" charset="0"/>
              </a:rPr>
              <a:t> 1 </a:t>
            </a:r>
            <a:r>
              <a:rPr lang="en-US" sz="2400" dirty="0" err="1">
                <a:latin typeface="UTM Avo" panose="02040603050506020204" pitchFamily="18" charset="0"/>
              </a:rPr>
              <a:t>lớp</a:t>
            </a:r>
            <a:r>
              <a:rPr lang="en-US" sz="2400" dirty="0">
                <a:latin typeface="UTM Avo" panose="02040603050506020204" pitchFamily="18" charset="0"/>
              </a:rPr>
              <a:t> 2A </a:t>
            </a: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bao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nhiêu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học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sinh</a:t>
            </a:r>
            <a:r>
              <a:rPr lang="en-US" sz="2400" dirty="0">
                <a:latin typeface="UTM Avo" panose="020406030505060202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i="1" dirty="0">
                <a:latin typeface="UTM Avo" panose="02040603050506020204" pitchFamily="18" charset="0"/>
              </a:rPr>
              <a:t>                                      </a:t>
            </a:r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95169" y="4978399"/>
            <a:ext cx="649531" cy="350932"/>
          </a:xfrm>
          <a:prstGeom prst="roundRect">
            <a:avLst/>
          </a:prstGeom>
          <a:noFill/>
          <a:ln w="19050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66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9097" r="14777" b="59742"/>
          <a:stretch/>
        </p:blipFill>
        <p:spPr bwMode="auto">
          <a:xfrm>
            <a:off x="994722" y="1105528"/>
            <a:ext cx="7223921" cy="438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4722" y="489975"/>
            <a:ext cx="6934609" cy="123110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1. </a:t>
            </a:r>
            <a:r>
              <a:rPr lang="en-US" sz="2400" dirty="0" err="1">
                <a:latin typeface="UTM Avo" panose="02040603050506020204" pitchFamily="18" charset="0"/>
              </a:rPr>
              <a:t>Đọc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danh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sách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học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sinh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hỏi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i="1" dirty="0">
                <a:latin typeface="UTM Avo" panose="02040603050506020204" pitchFamily="18" charset="0"/>
              </a:rPr>
              <a:t>                                      </a:t>
            </a:r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9377" y="5494401"/>
            <a:ext cx="7229924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b. </a:t>
            </a: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mấy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đăng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kí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tham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quan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Lăng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Bác</a:t>
            </a:r>
            <a:r>
              <a:rPr lang="en-US" sz="24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58669" y="2811668"/>
            <a:ext cx="5005631" cy="312533"/>
          </a:xfrm>
          <a:prstGeom prst="roundRect">
            <a:avLst/>
          </a:prstGeom>
          <a:noFill/>
          <a:ln w="28575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8669" y="4265590"/>
            <a:ext cx="5005631" cy="312533"/>
          </a:xfrm>
          <a:prstGeom prst="roundRect">
            <a:avLst/>
          </a:prstGeom>
          <a:noFill/>
          <a:ln w="28575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58669" y="4635046"/>
            <a:ext cx="5005631" cy="312533"/>
          </a:xfrm>
          <a:prstGeom prst="roundRect">
            <a:avLst/>
          </a:prstGeom>
          <a:noFill/>
          <a:ln w="28575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58669" y="4999080"/>
            <a:ext cx="5005631" cy="312533"/>
          </a:xfrm>
          <a:prstGeom prst="roundRect">
            <a:avLst/>
          </a:prstGeom>
          <a:noFill/>
          <a:ln w="28575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9377" y="6044593"/>
            <a:ext cx="7229924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c. </a:t>
            </a: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mấy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đăng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kí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tham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quan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Bảo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tàng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Dân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tộc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học</a:t>
            </a:r>
            <a:r>
              <a:rPr lang="en-US" sz="2400" dirty="0"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9849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7" grpId="0" animBg="1"/>
      <p:bldP spid="8" grpId="0" animBg="1"/>
      <p:bldP spid="9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3922" y="459496"/>
            <a:ext cx="7620959" cy="21544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2. </a:t>
            </a:r>
            <a:r>
              <a:rPr lang="en-US" sz="2400" dirty="0" err="1">
                <a:latin typeface="UTM Avo" panose="02040603050506020204" pitchFamily="18" charset="0"/>
              </a:rPr>
              <a:t>Lập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danh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sách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tổ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đăng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kí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tham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lạc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bộ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trường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như</a:t>
            </a:r>
            <a:r>
              <a:rPr lang="en-US" sz="2400" dirty="0">
                <a:latin typeface="UTM Avo" panose="02040603050506020204" pitchFamily="18" charset="0"/>
              </a:rPr>
              <a:t>: </a:t>
            </a:r>
            <a:r>
              <a:rPr lang="en-US" sz="2400" dirty="0" err="1">
                <a:latin typeface="UTM Avo" panose="02040603050506020204" pitchFamily="18" charset="0"/>
              </a:rPr>
              <a:t>câu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lạc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bộ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cờ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vua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võ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thuật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bơi</a:t>
            </a:r>
            <a:r>
              <a:rPr lang="en-US" sz="2400" dirty="0">
                <a:latin typeface="UTM Avo" panose="02040603050506020204" pitchFamily="18" charset="0"/>
              </a:rPr>
              <a:t> …..</a:t>
            </a:r>
          </a:p>
          <a:p>
            <a:pPr algn="ctr">
              <a:lnSpc>
                <a:spcPct val="150000"/>
              </a:lnSpc>
            </a:pPr>
            <a:r>
              <a:rPr lang="en-US" sz="2400" i="1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Danh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sách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học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sinh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tổ</a:t>
            </a:r>
            <a:r>
              <a:rPr lang="en-US" sz="2400" dirty="0">
                <a:latin typeface="UTM Avo" panose="02040603050506020204" pitchFamily="18" charset="0"/>
              </a:rPr>
              <a:t> …. </a:t>
            </a:r>
            <a:r>
              <a:rPr lang="en-US" sz="2400" dirty="0" err="1">
                <a:latin typeface="UTM Avo" panose="02040603050506020204" pitchFamily="18" charset="0"/>
              </a:rPr>
              <a:t>lớp</a:t>
            </a:r>
            <a:r>
              <a:rPr lang="en-US" sz="2400" dirty="0">
                <a:latin typeface="UTM Avo" panose="02040603050506020204" pitchFamily="18" charset="0"/>
              </a:rPr>
              <a:t> ….</a:t>
            </a:r>
          </a:p>
          <a:p>
            <a:pPr algn="ctr"/>
            <a:r>
              <a:rPr lang="en-US" sz="2400" dirty="0" err="1">
                <a:latin typeface="UTM Avo" panose="02040603050506020204" pitchFamily="18" charset="0"/>
              </a:rPr>
              <a:t>đăng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kí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tham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lạc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bộ</a:t>
            </a:r>
            <a:endParaRPr lang="en-US" sz="2400" dirty="0">
              <a:latin typeface="UTM Avo" panose="020406030505060202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12086"/>
              </p:ext>
            </p:extLst>
          </p:nvPr>
        </p:nvGraphicFramePr>
        <p:xfrm>
          <a:off x="1590304" y="3350344"/>
          <a:ext cx="6328193" cy="2472265"/>
        </p:xfrm>
        <a:graphic>
          <a:graphicData uri="http://schemas.openxmlformats.org/drawingml/2006/table">
            <a:tbl>
              <a:tblPr firstRow="1" bandRow="1"/>
              <a:tblGrid>
                <a:gridCol w="1477612">
                  <a:extLst>
                    <a:ext uri="{9D8B030D-6E8A-4147-A177-3AD203B41FA5}">
                      <a16:colId xmlns="" xmlns:a16="http://schemas.microsoft.com/office/drawing/2014/main" val="2808276072"/>
                    </a:ext>
                  </a:extLst>
                </a:gridCol>
                <a:gridCol w="2553372">
                  <a:extLst>
                    <a:ext uri="{9D8B030D-6E8A-4147-A177-3AD203B41FA5}">
                      <a16:colId xmlns="" xmlns:a16="http://schemas.microsoft.com/office/drawing/2014/main" val="2411097781"/>
                    </a:ext>
                  </a:extLst>
                </a:gridCol>
                <a:gridCol w="2297209">
                  <a:extLst>
                    <a:ext uri="{9D8B030D-6E8A-4147-A177-3AD203B41FA5}">
                      <a16:colId xmlns="" xmlns:a16="http://schemas.microsoft.com/office/drawing/2014/main" val="325296862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 smtClean="0"/>
                        <a:t>Số</a:t>
                      </a:r>
                      <a:r>
                        <a:rPr lang="en-US" sz="2100" baseline="0" dirty="0" smtClean="0"/>
                        <a:t> </a:t>
                      </a:r>
                      <a:r>
                        <a:rPr lang="en-US" sz="2100" baseline="0" dirty="0" err="1" smtClean="0"/>
                        <a:t>thứ</a:t>
                      </a:r>
                      <a:r>
                        <a:rPr lang="en-US" sz="2100" baseline="0" dirty="0" smtClean="0"/>
                        <a:t> </a:t>
                      </a:r>
                      <a:r>
                        <a:rPr lang="en-US" sz="2100" baseline="0" dirty="0" err="1" smtClean="0"/>
                        <a:t>tự</a:t>
                      </a:r>
                      <a:endParaRPr lang="en-US" sz="21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 smtClean="0"/>
                        <a:t>Họ</a:t>
                      </a:r>
                      <a:r>
                        <a:rPr lang="en-US" sz="2100" baseline="0" dirty="0" smtClean="0"/>
                        <a:t> </a:t>
                      </a:r>
                      <a:r>
                        <a:rPr lang="en-US" sz="2100" baseline="0" dirty="0" err="1" smtClean="0"/>
                        <a:t>và</a:t>
                      </a:r>
                      <a:r>
                        <a:rPr lang="en-US" sz="2100" baseline="0" dirty="0" smtClean="0"/>
                        <a:t> </a:t>
                      </a:r>
                      <a:r>
                        <a:rPr lang="en-US" sz="2100" baseline="0" dirty="0" err="1" smtClean="0"/>
                        <a:t>tên</a:t>
                      </a:r>
                      <a:endParaRPr lang="en-US" sz="21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 smtClean="0"/>
                        <a:t>Câu</a:t>
                      </a:r>
                      <a:r>
                        <a:rPr lang="en-US" sz="2100" baseline="0" dirty="0" smtClean="0"/>
                        <a:t> </a:t>
                      </a:r>
                      <a:r>
                        <a:rPr lang="en-US" sz="2100" baseline="0" dirty="0" err="1" smtClean="0"/>
                        <a:t>lạc</a:t>
                      </a:r>
                      <a:r>
                        <a:rPr lang="en-US" sz="2100" baseline="0" dirty="0" smtClean="0"/>
                        <a:t> </a:t>
                      </a:r>
                      <a:r>
                        <a:rPr lang="en-US" sz="2100" baseline="0" dirty="0" err="1" smtClean="0"/>
                        <a:t>bộ</a:t>
                      </a:r>
                      <a:endParaRPr lang="en-US" sz="21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1674774857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</a:t>
                      </a:r>
                      <a:endParaRPr lang="en-US" sz="21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2100" dirty="0" err="1" smtClean="0"/>
                        <a:t>Nguyễn</a:t>
                      </a:r>
                      <a:r>
                        <a:rPr lang="en-US" sz="2100" baseline="0" dirty="0" smtClean="0"/>
                        <a:t> Minh </a:t>
                      </a:r>
                      <a:r>
                        <a:rPr lang="en-US" sz="2100" baseline="0" dirty="0" err="1" smtClean="0"/>
                        <a:t>Anh</a:t>
                      </a:r>
                      <a:endParaRPr lang="en-US" sz="21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2100" dirty="0" err="1" smtClean="0"/>
                        <a:t>Bóng</a:t>
                      </a:r>
                      <a:r>
                        <a:rPr lang="en-US" sz="2100" baseline="0" dirty="0" smtClean="0"/>
                        <a:t> </a:t>
                      </a:r>
                      <a:r>
                        <a:rPr lang="en-US" sz="2100" baseline="0" dirty="0" err="1" smtClean="0"/>
                        <a:t>rổ</a:t>
                      </a:r>
                      <a:endParaRPr lang="en-US" sz="21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413687560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</a:t>
                      </a:r>
                      <a:endParaRPr lang="en-US" sz="21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…</a:t>
                      </a:r>
                      <a:endParaRPr lang="en-US" sz="21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…</a:t>
                      </a:r>
                      <a:endParaRPr lang="en-US" sz="21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403198137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3</a:t>
                      </a:r>
                      <a:endParaRPr lang="en-US" sz="21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…</a:t>
                      </a:r>
                      <a:endParaRPr lang="en-US" sz="21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…</a:t>
                      </a:r>
                      <a:endParaRPr lang="en-US" sz="21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341968235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…</a:t>
                      </a:r>
                      <a:endParaRPr lang="en-US" sz="21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…</a:t>
                      </a:r>
                      <a:endParaRPr lang="en-US" sz="21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…</a:t>
                      </a:r>
                      <a:endParaRPr lang="en-US" sz="21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4070998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31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7924" y="765391"/>
            <a:ext cx="7813368" cy="123110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lvl="1" algn="ctr"/>
            <a:r>
              <a:rPr lang="en-US" sz="2400" b="1" dirty="0">
                <a:latin typeface="UTM Avo" panose="02040603050506020204" pitchFamily="18" charset="0"/>
              </a:rPr>
              <a:t>ĐỌC MỞ RỘNG</a:t>
            </a:r>
          </a:p>
          <a:p>
            <a:pPr lvl="1"/>
            <a:endParaRPr lang="en-US" sz="2400" b="1" dirty="0">
              <a:latin typeface="UTM Avo" panose="02040603050506020204" pitchFamily="18" charset="0"/>
            </a:endParaRPr>
          </a:p>
          <a:p>
            <a:pPr lvl="1"/>
            <a:r>
              <a:rPr lang="en-US" sz="2400" dirty="0" err="1">
                <a:latin typeface="UTM Avo" panose="02040603050506020204" pitchFamily="18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bài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thơ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viết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về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thầy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cô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25910" y="2359742"/>
            <a:ext cx="3539613" cy="3788697"/>
            <a:chOff x="737420" y="1769806"/>
            <a:chExt cx="2654710" cy="2841523"/>
          </a:xfrm>
        </p:grpSpPr>
        <p:sp>
          <p:nvSpPr>
            <p:cNvPr id="10" name="Rounded Rectangle 9"/>
            <p:cNvSpPr/>
            <p:nvPr/>
          </p:nvSpPr>
          <p:spPr>
            <a:xfrm>
              <a:off x="737420" y="1769806"/>
              <a:ext cx="2654710" cy="2841523"/>
            </a:xfrm>
            <a:prstGeom prst="roundRect">
              <a:avLst>
                <a:gd name="adj" fmla="val 12101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6079" y="1810562"/>
              <a:ext cx="2517059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err="1"/>
                <a:t>Cô</a:t>
              </a:r>
              <a:r>
                <a:rPr lang="en-US" sz="2100" b="1" dirty="0"/>
                <a:t> </a:t>
              </a:r>
              <a:r>
                <a:rPr lang="en-US" sz="2100" b="1" dirty="0" err="1"/>
                <a:t>dạy</a:t>
              </a:r>
              <a:endParaRPr lang="en-US" sz="2100" b="1" dirty="0"/>
            </a:p>
            <a:p>
              <a:r>
                <a:rPr lang="vi-VN" sz="2100" dirty="0"/>
                <a:t>Mẹ, mẹ ơi! Cô dạy:</a:t>
              </a:r>
              <a:br>
                <a:rPr lang="vi-VN" sz="2100" dirty="0"/>
              </a:br>
              <a:r>
                <a:rPr lang="vi-VN" sz="2100" dirty="0"/>
                <a:t>Phải giữ sạch đôi tay,</a:t>
              </a:r>
              <a:br>
                <a:rPr lang="vi-VN" sz="2100" dirty="0"/>
              </a:br>
              <a:r>
                <a:rPr lang="vi-VN" sz="2100" dirty="0"/>
                <a:t>Bàn tay mà giây bẩn</a:t>
              </a:r>
              <a:br>
                <a:rPr lang="vi-VN" sz="2100" dirty="0"/>
              </a:br>
              <a:r>
                <a:rPr lang="vi-VN" sz="2100" dirty="0"/>
                <a:t>Sách, áo cũng bẩn ngay.</a:t>
              </a:r>
              <a:endParaRPr lang="en-US" sz="2100" dirty="0"/>
            </a:p>
            <a:p>
              <a:endParaRPr lang="en-US" sz="2100" dirty="0"/>
            </a:p>
            <a:p>
              <a:r>
                <a:rPr lang="vi-VN" sz="2100" dirty="0"/>
                <a:t>Mẹ, mẹ ơi! Cô dạy:</a:t>
              </a:r>
              <a:br>
                <a:rPr lang="vi-VN" sz="2100" dirty="0"/>
              </a:br>
              <a:r>
                <a:rPr lang="vi-VN" sz="2100" dirty="0"/>
                <a:t>Cãi nhau là không vui,</a:t>
              </a:r>
              <a:br>
                <a:rPr lang="vi-VN" sz="2100" dirty="0"/>
              </a:br>
              <a:r>
                <a:rPr lang="vi-VN" sz="2100" dirty="0"/>
                <a:t>Cái miệng nó xinh thế</a:t>
              </a:r>
              <a:br>
                <a:rPr lang="vi-VN" sz="2100" dirty="0"/>
              </a:br>
              <a:r>
                <a:rPr lang="vi-VN" sz="2100" dirty="0"/>
                <a:t>Chỉ nói điều hay thôi.</a:t>
              </a:r>
              <a:endParaRPr lang="en-US" sz="2100" dirty="0"/>
            </a:p>
            <a:p>
              <a:pPr algn="r"/>
              <a:r>
                <a:rPr lang="en-US" sz="2100" dirty="0" err="1"/>
                <a:t>Phạm</a:t>
              </a:r>
              <a:r>
                <a:rPr lang="en-US" sz="2100" dirty="0"/>
                <a:t> </a:t>
              </a:r>
              <a:r>
                <a:rPr lang="en-US" sz="2100" dirty="0" err="1"/>
                <a:t>Hổ</a:t>
              </a:r>
              <a:endParaRPr lang="en-US" sz="21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71927" y="2359742"/>
            <a:ext cx="3539613" cy="3788697"/>
            <a:chOff x="3578945" y="1769806"/>
            <a:chExt cx="2654710" cy="2841523"/>
          </a:xfrm>
        </p:grpSpPr>
        <p:sp>
          <p:nvSpPr>
            <p:cNvPr id="12" name="Rounded Rectangle 11"/>
            <p:cNvSpPr/>
            <p:nvPr/>
          </p:nvSpPr>
          <p:spPr>
            <a:xfrm>
              <a:off x="3578945" y="1769806"/>
              <a:ext cx="2654710" cy="2841523"/>
            </a:xfrm>
            <a:prstGeom prst="roundRect">
              <a:avLst>
                <a:gd name="adj" fmla="val 12101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57604" y="1810562"/>
              <a:ext cx="2517059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err="1"/>
                <a:t>Cô</a:t>
              </a:r>
              <a:r>
                <a:rPr lang="en-US" sz="2100" b="1" dirty="0"/>
                <a:t> </a:t>
              </a:r>
              <a:r>
                <a:rPr lang="en-US" sz="2100" b="1" dirty="0" err="1"/>
                <a:t>và</a:t>
              </a:r>
              <a:r>
                <a:rPr lang="en-US" sz="2100" b="1" dirty="0"/>
                <a:t> </a:t>
              </a:r>
              <a:r>
                <a:rPr lang="en-US" sz="2100" b="1" dirty="0" err="1"/>
                <a:t>mẹ</a:t>
              </a:r>
              <a:endParaRPr lang="en-US" sz="2100" b="1" dirty="0"/>
            </a:p>
            <a:p>
              <a:r>
                <a:rPr lang="en-US" sz="2100" dirty="0" err="1"/>
                <a:t>Buổi</a:t>
              </a:r>
              <a:r>
                <a:rPr lang="en-US" sz="2100" dirty="0"/>
                <a:t> </a:t>
              </a:r>
              <a:r>
                <a:rPr lang="en-US" sz="2100" dirty="0" err="1"/>
                <a:t>sáng</a:t>
              </a:r>
              <a:r>
                <a:rPr lang="en-US" sz="2100" dirty="0"/>
                <a:t> </a:t>
              </a:r>
              <a:r>
                <a:rPr lang="en-US" sz="2100" dirty="0" err="1"/>
                <a:t>bé</a:t>
              </a:r>
              <a:r>
                <a:rPr lang="en-US" sz="2100" dirty="0"/>
                <a:t> </a:t>
              </a:r>
              <a:r>
                <a:rPr lang="en-US" sz="2100" dirty="0" err="1"/>
                <a:t>chào</a:t>
              </a:r>
              <a:r>
                <a:rPr lang="en-US" sz="2100" dirty="0"/>
                <a:t> </a:t>
              </a:r>
              <a:r>
                <a:rPr lang="en-US" sz="2100" dirty="0" err="1"/>
                <a:t>mẹ</a:t>
              </a:r>
              <a:endParaRPr lang="en-US" sz="2100" dirty="0"/>
            </a:p>
            <a:p>
              <a:r>
                <a:rPr lang="en-US" sz="2100" dirty="0" err="1"/>
                <a:t>Chạy</a:t>
              </a:r>
              <a:r>
                <a:rPr lang="en-US" sz="2100" dirty="0"/>
                <a:t> </a:t>
              </a:r>
              <a:r>
                <a:rPr lang="en-US" sz="2100" dirty="0" err="1"/>
                <a:t>đến</a:t>
              </a:r>
              <a:r>
                <a:rPr lang="en-US" sz="2100" dirty="0"/>
                <a:t> </a:t>
              </a:r>
              <a:r>
                <a:rPr lang="en-US" sz="2100" dirty="0" err="1"/>
                <a:t>ôm</a:t>
              </a:r>
              <a:r>
                <a:rPr lang="en-US" sz="2100" dirty="0"/>
                <a:t> </a:t>
              </a:r>
              <a:r>
                <a:rPr lang="en-US" sz="2100" dirty="0" err="1"/>
                <a:t>cổ</a:t>
              </a:r>
              <a:r>
                <a:rPr lang="en-US" sz="2100" dirty="0"/>
                <a:t> </a:t>
              </a:r>
              <a:r>
                <a:rPr lang="en-US" sz="2100" dirty="0" err="1"/>
                <a:t>cô</a:t>
              </a:r>
              <a:endParaRPr lang="en-US" sz="2100" dirty="0"/>
            </a:p>
            <a:p>
              <a:r>
                <a:rPr lang="en-US" sz="2100" dirty="0" err="1"/>
                <a:t>Buổi</a:t>
              </a:r>
              <a:r>
                <a:rPr lang="en-US" sz="2100" dirty="0"/>
                <a:t> </a:t>
              </a:r>
              <a:r>
                <a:rPr lang="en-US" sz="2100" dirty="0" err="1"/>
                <a:t>chiều</a:t>
              </a:r>
              <a:r>
                <a:rPr lang="en-US" sz="2100" dirty="0"/>
                <a:t> </a:t>
              </a:r>
              <a:r>
                <a:rPr lang="en-US" sz="2100" dirty="0" err="1"/>
                <a:t>bé</a:t>
              </a:r>
              <a:r>
                <a:rPr lang="en-US" sz="2100" dirty="0"/>
                <a:t> </a:t>
              </a:r>
              <a:r>
                <a:rPr lang="en-US" sz="2100" dirty="0" err="1"/>
                <a:t>chào</a:t>
              </a:r>
              <a:r>
                <a:rPr lang="en-US" sz="2100" dirty="0"/>
                <a:t> </a:t>
              </a:r>
              <a:r>
                <a:rPr lang="en-US" sz="2100" dirty="0" err="1"/>
                <a:t>cô</a:t>
              </a:r>
              <a:endParaRPr lang="en-US" sz="2100" dirty="0"/>
            </a:p>
            <a:p>
              <a:r>
                <a:rPr lang="en-US" sz="2100" dirty="0" err="1"/>
                <a:t>Rồi</a:t>
              </a:r>
              <a:r>
                <a:rPr lang="en-US" sz="2100" dirty="0"/>
                <a:t> </a:t>
              </a:r>
              <a:r>
                <a:rPr lang="en-US" sz="2100" dirty="0" err="1"/>
                <a:t>sà</a:t>
              </a:r>
              <a:r>
                <a:rPr lang="en-US" sz="2100" dirty="0"/>
                <a:t> </a:t>
              </a:r>
              <a:r>
                <a:rPr lang="en-US" sz="2100" dirty="0" err="1"/>
                <a:t>vào</a:t>
              </a:r>
              <a:r>
                <a:rPr lang="en-US" sz="2100" dirty="0"/>
                <a:t> </a:t>
              </a:r>
              <a:r>
                <a:rPr lang="en-US" sz="2100" dirty="0" err="1"/>
                <a:t>lòng</a:t>
              </a:r>
              <a:r>
                <a:rPr lang="en-US" sz="2100" dirty="0"/>
                <a:t> </a:t>
              </a:r>
              <a:r>
                <a:rPr lang="en-US" sz="2100" dirty="0" err="1"/>
                <a:t>mẹ</a:t>
              </a:r>
              <a:endParaRPr lang="en-US" sz="2100" dirty="0"/>
            </a:p>
            <a:p>
              <a:endParaRPr lang="en-US" sz="2100" dirty="0"/>
            </a:p>
            <a:p>
              <a:r>
                <a:rPr lang="en-US" sz="2100" dirty="0" err="1"/>
                <a:t>Mặt</a:t>
              </a:r>
              <a:r>
                <a:rPr lang="en-US" sz="2100" dirty="0"/>
                <a:t> </a:t>
              </a:r>
              <a:r>
                <a:rPr lang="en-US" sz="2100" dirty="0" err="1"/>
                <a:t>trời</a:t>
              </a:r>
              <a:r>
                <a:rPr lang="en-US" sz="2100" dirty="0"/>
                <a:t> </a:t>
              </a:r>
              <a:r>
                <a:rPr lang="en-US" sz="2100" dirty="0" err="1"/>
                <a:t>mọc</a:t>
              </a:r>
              <a:r>
                <a:rPr lang="en-US" sz="2100" dirty="0"/>
                <a:t> </a:t>
              </a:r>
              <a:r>
                <a:rPr lang="en-US" sz="2100" dirty="0" err="1"/>
                <a:t>rồi</a:t>
              </a:r>
              <a:r>
                <a:rPr lang="en-US" sz="2100" dirty="0"/>
                <a:t> </a:t>
              </a:r>
              <a:r>
                <a:rPr lang="en-US" sz="2100" dirty="0" err="1"/>
                <a:t>lặn</a:t>
              </a:r>
              <a:endParaRPr lang="en-US" sz="2100" dirty="0"/>
            </a:p>
            <a:p>
              <a:r>
                <a:rPr lang="en-US" sz="2100" dirty="0" err="1"/>
                <a:t>Trên</a:t>
              </a:r>
              <a:r>
                <a:rPr lang="en-US" sz="2100" dirty="0"/>
                <a:t> </a:t>
              </a:r>
              <a:r>
                <a:rPr lang="en-US" sz="2100" dirty="0" err="1"/>
                <a:t>đôi</a:t>
              </a:r>
              <a:r>
                <a:rPr lang="en-US" sz="2100" dirty="0"/>
                <a:t> </a:t>
              </a:r>
              <a:r>
                <a:rPr lang="en-US" sz="2100" dirty="0" err="1"/>
                <a:t>chân</a:t>
              </a:r>
              <a:r>
                <a:rPr lang="en-US" sz="2100" dirty="0"/>
                <a:t> </a:t>
              </a:r>
              <a:r>
                <a:rPr lang="en-US" sz="2100" dirty="0" err="1"/>
                <a:t>lon</a:t>
              </a:r>
              <a:r>
                <a:rPr lang="en-US" sz="2100" dirty="0"/>
                <a:t> ton</a:t>
              </a:r>
            </a:p>
            <a:p>
              <a:r>
                <a:rPr lang="en-US" sz="2100" dirty="0"/>
                <a:t>Hai </a:t>
              </a:r>
              <a:r>
                <a:rPr lang="en-US" sz="2100" dirty="0" err="1"/>
                <a:t>chân</a:t>
              </a:r>
              <a:r>
                <a:rPr lang="en-US" sz="2100" dirty="0"/>
                <a:t> </a:t>
              </a:r>
              <a:r>
                <a:rPr lang="en-US" sz="2100" dirty="0" err="1"/>
                <a:t>trời</a:t>
              </a:r>
              <a:r>
                <a:rPr lang="en-US" sz="2100" dirty="0"/>
                <a:t> </a:t>
              </a:r>
              <a:r>
                <a:rPr lang="en-US" sz="2100" dirty="0" err="1"/>
                <a:t>của</a:t>
              </a:r>
              <a:r>
                <a:rPr lang="en-US" sz="2100" dirty="0"/>
                <a:t> con</a:t>
              </a:r>
            </a:p>
            <a:p>
              <a:r>
                <a:rPr lang="en-US" sz="2100" dirty="0" err="1"/>
                <a:t>Là</a:t>
              </a:r>
              <a:r>
                <a:rPr lang="en-US" sz="2100" dirty="0"/>
                <a:t> </a:t>
              </a:r>
              <a:r>
                <a:rPr lang="en-US" sz="2100" dirty="0" err="1"/>
                <a:t>mẹ</a:t>
              </a:r>
              <a:r>
                <a:rPr lang="en-US" sz="2100" dirty="0"/>
                <a:t> </a:t>
              </a:r>
              <a:r>
                <a:rPr lang="en-US" sz="2100" dirty="0" err="1"/>
                <a:t>và</a:t>
              </a:r>
              <a:r>
                <a:rPr lang="en-US" sz="2100" dirty="0"/>
                <a:t> </a:t>
              </a:r>
              <a:r>
                <a:rPr lang="en-US" sz="2100" dirty="0" err="1"/>
                <a:t>cô</a:t>
              </a:r>
              <a:r>
                <a:rPr lang="en-US" sz="2100" dirty="0"/>
                <a:t> </a:t>
              </a:r>
              <a:r>
                <a:rPr lang="en-US" sz="2100" dirty="0" err="1"/>
                <a:t>giáo</a:t>
              </a:r>
              <a:endParaRPr lang="en-US" sz="2100" dirty="0"/>
            </a:p>
            <a:p>
              <a:pPr algn="ctr"/>
              <a:r>
                <a:rPr lang="en-US" sz="2100" dirty="0"/>
                <a:t>              </a:t>
              </a:r>
              <a:r>
                <a:rPr lang="en-US" sz="2100" dirty="0" err="1"/>
                <a:t>Trần</a:t>
              </a:r>
              <a:r>
                <a:rPr lang="en-US" sz="2100" dirty="0"/>
                <a:t> </a:t>
              </a:r>
              <a:r>
                <a:rPr lang="en-US" sz="2100" dirty="0" err="1"/>
                <a:t>Quốc</a:t>
              </a:r>
              <a:r>
                <a:rPr lang="en-US" sz="2100" dirty="0"/>
                <a:t> </a:t>
              </a:r>
              <a:r>
                <a:rPr lang="en-US" sz="2100" dirty="0" err="1"/>
                <a:t>Toàn</a:t>
              </a:r>
              <a:endParaRPr lang="en-US" sz="2100" dirty="0"/>
            </a:p>
          </p:txBody>
        </p:sp>
      </p:grpSp>
    </p:spTree>
    <p:extLst>
      <p:ext uri="{BB962C8B-B14F-4D97-AF65-F5344CB8AC3E}">
        <p14:creationId xmlns:p14="http://schemas.microsoft.com/office/powerpoint/2010/main" val="93405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802902" y="59487"/>
            <a:ext cx="108478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71314" y="62636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66900" y="303439"/>
            <a:ext cx="6180715" cy="74635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>
                <a:solidFill>
                  <a:srgbClr val="C00000"/>
                </a:solidFill>
                <a:latin typeface="UTM Avo" panose="02040603050506020204" pitchFamily="18" charset="0"/>
              </a:rPr>
              <a:t>DANH SÁCH HỌC SINH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39700" y="1061813"/>
            <a:ext cx="8890000" cy="510908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</a:t>
            </a:r>
            <a:r>
              <a:rPr lang="en-US" dirty="0" err="1" smtClean="0">
                <a:latin typeface="UTM Avo" panose="02040603050506020204" pitchFamily="18" charset="0"/>
              </a:rPr>
              <a:t>Hôm</a:t>
            </a:r>
            <a:r>
              <a:rPr lang="en-US" dirty="0" smtClean="0">
                <a:latin typeface="UTM Avo" panose="02040603050506020204" pitchFamily="18" charset="0"/>
              </a:rPr>
              <a:t> nay </a:t>
            </a:r>
            <a:r>
              <a:rPr lang="en-US" dirty="0" err="1" smtClean="0">
                <a:latin typeface="UTM Avo" panose="02040603050506020204" pitchFamily="18" charset="0"/>
              </a:rPr>
              <a:t>chúng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tôi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được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đọc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truyện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lớp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Cô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giáo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chúng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tôi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đăng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kí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đọc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truyện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theo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sở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thích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Dưới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danh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sách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đăng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kí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của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tổ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tôi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smtClean="0">
                <a:latin typeface="UTM Avo" panose="02040603050506020204" pitchFamily="18" charset="0"/>
              </a:rPr>
              <a:t>    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</a:p>
          <a:p>
            <a:pPr algn="just">
              <a:lnSpc>
                <a:spcPct val="150000"/>
              </a:lnSpc>
            </a:pPr>
            <a:endParaRPr lang="en-US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Dựa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danh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sách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đăng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kí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cô</a:t>
            </a:r>
            <a:r>
              <a:rPr lang="en-US" dirty="0" smtClean="0">
                <a:latin typeface="UTM Avo" panose="02040603050506020204" pitchFamily="18" charset="0"/>
              </a:rPr>
              <a:t> chia </a:t>
            </a:r>
            <a:r>
              <a:rPr lang="en-US" dirty="0" err="1" smtClean="0">
                <a:latin typeface="UTM Avo" panose="02040603050506020204" pitchFamily="18" charset="0"/>
              </a:rPr>
              <a:t>lớp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thành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nhóm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mỗi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nhóm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đọc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truyện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Chúng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tôi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đọc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nhau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nghe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cùng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nhau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trao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đổi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về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nhận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vật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truyện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nhóm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chọn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  <a:endParaRPr lang="vi-VN" dirty="0">
              <a:latin typeface="UTM Avo" panose="02040603050506020204" pitchFamily="18" charset="0"/>
            </a:endParaRPr>
          </a:p>
        </p:txBody>
      </p:sp>
      <p:pic>
        <p:nvPicPr>
          <p:cNvPr id="2050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1787676" y="2051352"/>
            <a:ext cx="5479345" cy="3386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0361"/>
            <a:ext cx="406360" cy="38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27" y="2279497"/>
            <a:ext cx="384000" cy="38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" y="5246019"/>
            <a:ext cx="384000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5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469877" y="1341120"/>
            <a:ext cx="8222932" cy="5082419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324187" y="2275840"/>
            <a:ext cx="1036320" cy="457200"/>
          </a:xfrm>
          <a:prstGeom prst="ellipse">
            <a:avLst/>
          </a:prstGeom>
          <a:noFill/>
          <a:ln>
            <a:solidFill>
              <a:srgbClr val="FB5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25787" y="1706880"/>
            <a:ext cx="5852160" cy="711200"/>
          </a:xfrm>
          <a:prstGeom prst="ellipse">
            <a:avLst/>
          </a:prstGeom>
          <a:noFill/>
          <a:ln>
            <a:solidFill>
              <a:srgbClr val="FB5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0" y="640080"/>
            <a:ext cx="9296400" cy="77893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UTM Avo" panose="020406030505060202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latin typeface="UTM Avo" panose="02040603050506020204" pitchFamily="18" charset="0"/>
              </a:rPr>
              <a:t>/</a:t>
            </a:r>
            <a:r>
              <a:rPr lang="en-US" sz="3600" dirty="0" err="1">
                <a:solidFill>
                  <a:srgbClr val="000000"/>
                </a:solidFill>
                <a:latin typeface="UTM Avo" panose="02040603050506020204" pitchFamily="18" charset="0"/>
              </a:rPr>
              <a:t>Trần</a:t>
            </a:r>
            <a:r>
              <a:rPr lang="en-US" sz="3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UTM Avo" panose="02040603050506020204" pitchFamily="18" charset="0"/>
              </a:rPr>
              <a:t>Trường</a:t>
            </a:r>
            <a:r>
              <a:rPr lang="en-US" sz="3600" dirty="0">
                <a:solidFill>
                  <a:srgbClr val="000000"/>
                </a:solidFill>
                <a:latin typeface="UTM Avo" panose="02040603050506020204" pitchFamily="18" charset="0"/>
              </a:rPr>
              <a:t> An/</a:t>
            </a:r>
            <a:r>
              <a:rPr lang="en-US" sz="3600" dirty="0" err="1">
                <a:solidFill>
                  <a:srgbClr val="000000"/>
                </a:solidFill>
                <a:latin typeface="UTM Avo" panose="02040603050506020204" pitchFamily="18" charset="0"/>
              </a:rPr>
              <a:t>truyện</a:t>
            </a:r>
            <a:r>
              <a:rPr lang="en-US" sz="3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UTM Avo" panose="02040603050506020204" pitchFamily="18" charset="0"/>
              </a:rPr>
              <a:t>Ngày</a:t>
            </a:r>
            <a:r>
              <a:rPr lang="en-US" sz="3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UTM Avo" panose="02040603050506020204" pitchFamily="18" charset="0"/>
              </a:rPr>
              <a:t>khai</a:t>
            </a:r>
            <a:r>
              <a:rPr lang="en-US" sz="3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UTM Avo" panose="02040603050506020204" pitchFamily="18" charset="0"/>
              </a:rPr>
              <a:t>trường</a:t>
            </a:r>
            <a:r>
              <a:rPr lang="en-US" sz="3600" dirty="0">
                <a:solidFill>
                  <a:srgbClr val="000000"/>
                </a:solidFill>
                <a:latin typeface="UTM Avo" panose="02040603050506020204" pitchFamily="18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241840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45679E-6 L 0.16574 -0.002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7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4 -0.00216 L 0.45 -0.0006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3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9" grpId="0" animBg="1"/>
      <p:bldP spid="9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47726" y="613992"/>
            <a:ext cx="1861191" cy="740289"/>
            <a:chOff x="635794" y="460493"/>
            <a:chExt cx="1395893" cy="555217"/>
          </a:xfrm>
        </p:grpSpPr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2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994779" y="1110138"/>
            <a:ext cx="7154436" cy="74635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nghỉ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endParaRPr lang="en-US" sz="27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13632" y="1965489"/>
            <a:ext cx="7995683" cy="2585323"/>
            <a:chOff x="460224" y="1435196"/>
            <a:chExt cx="5996762" cy="1938991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1938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dirty="0">
                  <a:latin typeface="UTM Avo" panose="02040603050506020204" pitchFamily="18" charset="0"/>
                </a:rPr>
                <a:t>     </a:t>
              </a:r>
              <a:r>
                <a:rPr lang="en-US" sz="3600" dirty="0" err="1">
                  <a:latin typeface="UTM Avo" panose="02040603050506020204" pitchFamily="18" charset="0"/>
                </a:rPr>
                <a:t>Chúng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tôi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đọc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cho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nhau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nghe</a:t>
              </a:r>
              <a:r>
                <a:rPr lang="en-US" sz="3600" dirty="0">
                  <a:latin typeface="UTM Avo" panose="02040603050506020204" pitchFamily="18" charset="0"/>
                </a:rPr>
                <a:t>, </a:t>
              </a:r>
              <a:r>
                <a:rPr lang="en-US" sz="3600" dirty="0" err="1">
                  <a:latin typeface="UTM Avo" panose="02040603050506020204" pitchFamily="18" charset="0"/>
                </a:rPr>
                <a:t>rồi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cùng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nhau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trao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đổi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về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các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nhận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vật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trong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truyện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mà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nhóm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đã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chọn</a:t>
              </a:r>
              <a:r>
                <a:rPr lang="en-US" sz="3600" dirty="0">
                  <a:latin typeface="UTM Avo" panose="02040603050506020204" pitchFamily="18" charset="0"/>
                </a:rPr>
                <a:t>.</a:t>
              </a:r>
              <a:endParaRPr lang="vi-VN" sz="3600" dirty="0">
                <a:latin typeface="UTM Avo" panose="020406030505060202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16" name="Straight Connector 15"/>
          <p:cNvCxnSpPr/>
          <p:nvPr/>
        </p:nvCxnSpPr>
        <p:spPr>
          <a:xfrm flipH="1">
            <a:off x="6781800" y="2304672"/>
            <a:ext cx="152400" cy="403932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8534606" y="3098413"/>
            <a:ext cx="97607" cy="39771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038600" y="3877391"/>
            <a:ext cx="65548" cy="389809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102684" y="3877391"/>
            <a:ext cx="65548" cy="389809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51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073737" y="228600"/>
            <a:ext cx="7154436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1417961"/>
            <a:ext cx="7995683" cy="923330"/>
            <a:chOff x="0" y="1435196"/>
            <a:chExt cx="5996762" cy="692497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0" y="1435196"/>
              <a:ext cx="5996762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Danh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187289" y="1771924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2776649" y="1405777"/>
            <a:ext cx="5953173" cy="178510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rgbClr val="FB4C43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FB4C43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>
                <a:solidFill>
                  <a:srgbClr val="FB4C43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dirty="0">
                <a:solidFill>
                  <a:srgbClr val="FB4C4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B4C43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600" dirty="0">
                <a:solidFill>
                  <a:srgbClr val="FB4C4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B4C43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600" dirty="0">
                <a:solidFill>
                  <a:srgbClr val="FB4C4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B4C43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solidFill>
                  <a:srgbClr val="FB4C4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B4C43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solidFill>
                  <a:srgbClr val="FB4C4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B4C43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FB4C4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B4C43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solidFill>
                  <a:srgbClr val="FB4C4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B4C43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solidFill>
                  <a:srgbClr val="FB4C4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B4C43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rgbClr val="FB4C4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B4C43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FB4C4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B4C43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vi-VN" sz="3600" dirty="0">
              <a:solidFill>
                <a:srgbClr val="FB4C4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91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60400" y="601678"/>
            <a:ext cx="4056441" cy="971549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657350" y="1296227"/>
            <a:ext cx="7145157" cy="11079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00" b="1" dirty="0">
                <a:latin typeface="UTM Avo" panose="02040603050506020204" pitchFamily="18" charset="0"/>
              </a:rPr>
              <a:t>1.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Trong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bản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danh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sách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tổ</a:t>
            </a:r>
            <a:r>
              <a:rPr lang="en-US" sz="2100" dirty="0">
                <a:latin typeface="UTM Avo" panose="02040603050506020204" pitchFamily="18" charset="0"/>
              </a:rPr>
              <a:t> 2 </a:t>
            </a:r>
            <a:r>
              <a:rPr lang="en-US" sz="2100" dirty="0" err="1">
                <a:latin typeface="UTM Avo" panose="02040603050506020204" pitchFamily="18" charset="0"/>
              </a:rPr>
              <a:t>có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bao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nhiêu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bạn</a:t>
            </a:r>
            <a:r>
              <a:rPr lang="en-US" sz="21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vi-VN" sz="2100" dirty="0">
              <a:latin typeface="UTM Avo" panose="02040603050506020204" pitchFamily="18" charset="0"/>
            </a:endParaRPr>
          </a:p>
        </p:txBody>
      </p:sp>
      <p:pic>
        <p:nvPicPr>
          <p:cNvPr id="7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321733" y="1850224"/>
            <a:ext cx="7408887" cy="4579275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830832" y="2404223"/>
            <a:ext cx="1896739" cy="258532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00" dirty="0" err="1">
                <a:latin typeface="UTM Avo" panose="02040603050506020204" pitchFamily="18" charset="0"/>
              </a:rPr>
              <a:t>Cách</a:t>
            </a:r>
            <a:r>
              <a:rPr lang="en-US" sz="2100" dirty="0">
                <a:latin typeface="UTM Avo" panose="02040603050506020204" pitchFamily="18" charset="0"/>
              </a:rPr>
              <a:t> 1: </a:t>
            </a:r>
          </a:p>
          <a:p>
            <a:pPr algn="just">
              <a:lnSpc>
                <a:spcPct val="150000"/>
              </a:lnSpc>
            </a:pPr>
            <a:r>
              <a:rPr lang="en-US" sz="2100" dirty="0" err="1" smtClean="0">
                <a:latin typeface="UTM Avo" panose="02040603050506020204" pitchFamily="18" charset="0"/>
              </a:rPr>
              <a:t>Đếm</a:t>
            </a:r>
            <a:r>
              <a:rPr lang="en-US" sz="2100" dirty="0" smtClean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tên</a:t>
            </a:r>
            <a:r>
              <a:rPr lang="en-US" sz="2100" dirty="0">
                <a:latin typeface="UTM Avo" panose="02040603050506020204" pitchFamily="18" charset="0"/>
              </a:rPr>
              <a:t> HS</a:t>
            </a:r>
          </a:p>
          <a:p>
            <a:pPr algn="just">
              <a:lnSpc>
                <a:spcPct val="150000"/>
              </a:lnSpc>
            </a:pPr>
            <a:r>
              <a:rPr lang="en-US" sz="2100" dirty="0" err="1">
                <a:latin typeface="UTM Avo" panose="02040603050506020204" pitchFamily="18" charset="0"/>
              </a:rPr>
              <a:t>Cách</a:t>
            </a:r>
            <a:r>
              <a:rPr lang="en-US" sz="2100" dirty="0">
                <a:latin typeface="UTM Avo" panose="02040603050506020204" pitchFamily="18" charset="0"/>
              </a:rPr>
              <a:t> 2: </a:t>
            </a:r>
          </a:p>
          <a:p>
            <a:pPr algn="just">
              <a:lnSpc>
                <a:spcPct val="150000"/>
              </a:lnSpc>
            </a:pPr>
            <a:r>
              <a:rPr lang="en-US" sz="2100" dirty="0" err="1">
                <a:latin typeface="UTM Avo" panose="02040603050506020204" pitchFamily="18" charset="0"/>
              </a:rPr>
              <a:t>Nhìn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cột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số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thứ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tự</a:t>
            </a:r>
            <a:endParaRPr lang="vi-VN" sz="2100" dirty="0">
              <a:latin typeface="UTM Avo" panose="02040603050506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8874" y="2681221"/>
            <a:ext cx="788460" cy="310998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158873" y="5424581"/>
            <a:ext cx="795867" cy="366620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804151" y="3479549"/>
            <a:ext cx="2032749" cy="1463787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4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3" grpId="0" animBg="1"/>
      <p:bldP spid="3" grpId="1" animBg="1"/>
      <p:bldP spid="4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60400" y="601678"/>
            <a:ext cx="4056441" cy="971549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657350" y="1296227"/>
            <a:ext cx="7145157" cy="11079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00" b="1" dirty="0">
                <a:latin typeface="UTM Avo" panose="02040603050506020204" pitchFamily="18" charset="0"/>
              </a:rPr>
              <a:t>2.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Bạn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đứng</a:t>
            </a:r>
            <a:r>
              <a:rPr lang="en-US" sz="2100" dirty="0">
                <a:latin typeface="UTM Avo" panose="02040603050506020204" pitchFamily="18" charset="0"/>
              </a:rPr>
              <a:t> ở </a:t>
            </a:r>
            <a:r>
              <a:rPr lang="en-US" sz="2100" dirty="0" err="1">
                <a:latin typeface="UTM Avo" panose="02040603050506020204" pitchFamily="18" charset="0"/>
              </a:rPr>
              <a:t>vị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trí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số</a:t>
            </a:r>
            <a:r>
              <a:rPr lang="en-US" sz="2100" dirty="0">
                <a:latin typeface="UTM Avo" panose="02040603050506020204" pitchFamily="18" charset="0"/>
              </a:rPr>
              <a:t> 6 </a:t>
            </a:r>
            <a:r>
              <a:rPr lang="en-US" sz="2100" dirty="0" err="1">
                <a:latin typeface="UTM Avo" panose="02040603050506020204" pitchFamily="18" charset="0"/>
              </a:rPr>
              <a:t>đọc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truyện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gì</a:t>
            </a:r>
            <a:r>
              <a:rPr lang="en-US" sz="21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vi-VN" sz="2100" dirty="0">
              <a:latin typeface="UTM Avo" panose="02040603050506020204" pitchFamily="18" charset="0"/>
            </a:endParaRPr>
          </a:p>
        </p:txBody>
      </p:sp>
      <p:pic>
        <p:nvPicPr>
          <p:cNvPr id="7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321733" y="1850224"/>
            <a:ext cx="7408887" cy="4579275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58874" y="4760026"/>
            <a:ext cx="5428193" cy="36662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994438" y="4760026"/>
            <a:ext cx="1706009" cy="366620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723677" y="2535684"/>
            <a:ext cx="2078831" cy="20928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Bạn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đứng</a:t>
            </a:r>
            <a:r>
              <a:rPr lang="en-US" sz="2100" dirty="0">
                <a:latin typeface="UTM Avo" panose="02040603050506020204" pitchFamily="18" charset="0"/>
              </a:rPr>
              <a:t> ở </a:t>
            </a:r>
            <a:r>
              <a:rPr lang="en-US" sz="2100" dirty="0" err="1">
                <a:latin typeface="UTM Avo" panose="02040603050506020204" pitchFamily="18" charset="0"/>
              </a:rPr>
              <a:t>vị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trí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số</a:t>
            </a:r>
            <a:r>
              <a:rPr lang="en-US" sz="2100" dirty="0">
                <a:latin typeface="UTM Avo" panose="02040603050506020204" pitchFamily="18" charset="0"/>
              </a:rPr>
              <a:t> 3 </a:t>
            </a:r>
            <a:r>
              <a:rPr lang="en-US" sz="2100" dirty="0" err="1">
                <a:latin typeface="UTM Avo" panose="02040603050506020204" pitchFamily="18" charset="0"/>
              </a:rPr>
              <a:t>đọc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truyện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gì</a:t>
            </a:r>
            <a:r>
              <a:rPr lang="en-US" sz="21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vi-VN" sz="21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28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 animBg="1"/>
      <p:bldP spid="3" grpId="1" animBg="1"/>
      <p:bldP spid="4" grpId="0" animBg="1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60400" y="601678"/>
            <a:ext cx="4056441" cy="971549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73760" y="1367347"/>
            <a:ext cx="7928747" cy="11079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00" b="1" dirty="0">
                <a:latin typeface="UTM Avo" panose="02040603050506020204" pitchFamily="18" charset="0"/>
              </a:rPr>
              <a:t>3.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Bạn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nào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đăng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kí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đọc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cùng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truyện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với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bạn</a:t>
            </a:r>
            <a:r>
              <a:rPr lang="en-US" sz="2100" dirty="0">
                <a:latin typeface="UTM Avo" panose="02040603050506020204" pitchFamily="18" charset="0"/>
              </a:rPr>
              <a:t> ở </a:t>
            </a:r>
            <a:r>
              <a:rPr lang="en-US" sz="2100" dirty="0" err="1">
                <a:latin typeface="UTM Avo" panose="02040603050506020204" pitchFamily="18" charset="0"/>
              </a:rPr>
              <a:t>vị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trí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số</a:t>
            </a:r>
            <a:r>
              <a:rPr lang="en-US" sz="2100" dirty="0">
                <a:latin typeface="UTM Avo" panose="02040603050506020204" pitchFamily="18" charset="0"/>
              </a:rPr>
              <a:t> 6?</a:t>
            </a:r>
          </a:p>
          <a:p>
            <a:pPr algn="just">
              <a:lnSpc>
                <a:spcPct val="150000"/>
              </a:lnSpc>
            </a:pPr>
            <a:endParaRPr lang="vi-VN" sz="2100" dirty="0">
              <a:latin typeface="UTM Avo" panose="02040603050506020204" pitchFamily="18" charset="0"/>
            </a:endParaRPr>
          </a:p>
        </p:txBody>
      </p:sp>
      <p:pic>
        <p:nvPicPr>
          <p:cNvPr id="7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321733" y="1850224"/>
            <a:ext cx="7408887" cy="4579275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13201" y="4755871"/>
            <a:ext cx="1668483" cy="374931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576337" y="2566164"/>
            <a:ext cx="2308564" cy="20928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Có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mấy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bạn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đọc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truyện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Ếch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xanh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đi</a:t>
            </a:r>
            <a:r>
              <a:rPr lang="en-US" sz="2100" dirty="0">
                <a:latin typeface="UTM Avo" panose="02040603050506020204" pitchFamily="18" charset="0"/>
              </a:rPr>
              <a:t> </a:t>
            </a:r>
            <a:r>
              <a:rPr lang="en-US" sz="2100" dirty="0" err="1">
                <a:latin typeface="UTM Avo" panose="02040603050506020204" pitchFamily="18" charset="0"/>
              </a:rPr>
              <a:t>học</a:t>
            </a:r>
            <a:r>
              <a:rPr lang="en-US" sz="21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vi-VN" sz="2100" dirty="0">
              <a:latin typeface="UTM Avo" panose="0204060305050602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8874" y="4116408"/>
            <a:ext cx="5428193" cy="303193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58874" y="3079181"/>
            <a:ext cx="5428193" cy="303193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001521" y="4080538"/>
            <a:ext cx="1668483" cy="33906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2001521" y="3061245"/>
            <a:ext cx="1668483" cy="33906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 animBg="1"/>
      <p:bldP spid="12" grpId="0" build="p"/>
      <p:bldP spid="10" grpId="0" animBg="1"/>
      <p:bldP spid="10" grpId="1" animBg="1"/>
      <p:bldP spid="11" grpId="0" animBg="1"/>
      <p:bldP spid="11" grpId="1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1012</Words>
  <Application>Microsoft Office PowerPoint</Application>
  <PresentationFormat>On-screen Show (4:3)</PresentationFormat>
  <Paragraphs>183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2022-10-10T12:54:08Z</dcterms:created>
  <dcterms:modified xsi:type="dcterms:W3CDTF">2022-10-11T23:09:30Z</dcterms:modified>
</cp:coreProperties>
</file>