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29"/>
  </p:notesMasterIdLst>
  <p:sldIdLst>
    <p:sldId id="345" r:id="rId2"/>
    <p:sldId id="340" r:id="rId3"/>
    <p:sldId id="352" r:id="rId4"/>
    <p:sldId id="320" r:id="rId5"/>
    <p:sldId id="373" r:id="rId6"/>
    <p:sldId id="348" r:id="rId7"/>
    <p:sldId id="374" r:id="rId8"/>
    <p:sldId id="376" r:id="rId9"/>
    <p:sldId id="377" r:id="rId10"/>
    <p:sldId id="379" r:id="rId11"/>
    <p:sldId id="349" r:id="rId12"/>
    <p:sldId id="380" r:id="rId13"/>
    <p:sldId id="350" r:id="rId14"/>
    <p:sldId id="327" r:id="rId15"/>
    <p:sldId id="328" r:id="rId16"/>
    <p:sldId id="365" r:id="rId17"/>
    <p:sldId id="366" r:id="rId18"/>
    <p:sldId id="330" r:id="rId19"/>
    <p:sldId id="341" r:id="rId20"/>
    <p:sldId id="333" r:id="rId21"/>
    <p:sldId id="336" r:id="rId22"/>
    <p:sldId id="337" r:id="rId23"/>
    <p:sldId id="338" r:id="rId24"/>
    <p:sldId id="343" r:id="rId25"/>
    <p:sldId id="358" r:id="rId26"/>
    <p:sldId id="381" r:id="rId27"/>
    <p:sldId id="318" r:id="rId28"/>
  </p:sldIdLst>
  <p:sldSz cx="6858000" cy="5143500"/>
  <p:notesSz cx="6858000" cy="9144000"/>
  <p:embeddedFontLst>
    <p:embeddedFont>
      <p:font typeface="Kalam" panose="020B0604020202020204" charset="0"/>
      <p:regular r:id="rId30"/>
      <p:bold r:id="rId31"/>
    </p:embeddedFont>
    <p:embeddedFont>
      <p:font typeface="Montserrat" panose="020B060402020202020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EE7FB"/>
    <a:srgbClr val="B7D574"/>
    <a:srgbClr val="7EA131"/>
    <a:srgbClr val="8AB036"/>
    <a:srgbClr val="F95D51"/>
    <a:srgbClr val="FB4C43"/>
    <a:srgbClr val="96C2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18" autoAdjust="0"/>
    <p:restoredTop sz="93506" autoAdjust="0"/>
  </p:normalViewPr>
  <p:slideViewPr>
    <p:cSldViewPr snapToGrid="0">
      <p:cViewPr varScale="1">
        <p:scale>
          <a:sx n="107" d="100"/>
          <a:sy n="107" d="100"/>
        </p:scale>
        <p:origin x="159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41395471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844000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09CD0F8A-4187-416C-8B26-32892C779C1A}"/>
              </a:ext>
            </a:extLst>
          </p:cNvPr>
          <p:cNvSpPr/>
          <p:nvPr userDrawn="1"/>
        </p:nvSpPr>
        <p:spPr>
          <a:xfrm>
            <a:off x="4710102" y="4888300"/>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649" r:id="rId1"/>
    <p:sldLayoutId id="2147483690" r:id="rId2"/>
    <p:sldLayoutId id="2147483685" r:id="rId3"/>
    <p:sldLayoutId id="2147483691" r:id="rId4"/>
    <p:sldLayoutId id="2147483687" r:id="rId5"/>
    <p:sldLayoutId id="2147483692" r:id="rId6"/>
    <p:sldLayoutId id="2147483686" r:id="rId7"/>
    <p:sldLayoutId id="2147483693" r:id="rId8"/>
    <p:sldLayoutId id="2147483688" r:id="rId9"/>
    <p:sldLayoutId id="214748369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9.png"/><Relationship Id="rId1" Type="http://schemas.openxmlformats.org/officeDocument/2006/relationships/slideLayout" Target="../slideLayouts/slideLayout9.xml"/><Relationship Id="rId5" Type="http://schemas.microsoft.com/office/2007/relationships/hdphoto" Target="../media/hdphoto10.wdp"/><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microsoft.com/office/2007/relationships/hdphoto" Target="../media/hdphoto12.wdp"/><Relationship Id="rId5" Type="http://schemas.openxmlformats.org/officeDocument/2006/relationships/image" Target="../media/image22.png"/><Relationship Id="rId4" Type="http://schemas.microsoft.com/office/2007/relationships/hdphoto" Target="../media/hdphoto11.wdp"/></Relationships>
</file>

<file path=ppt/slides/_rels/slide1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9.xml"/><Relationship Id="rId6" Type="http://schemas.microsoft.com/office/2007/relationships/hdphoto" Target="../media/hdphoto8.wdp"/><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9.xml"/><Relationship Id="rId5" Type="http://schemas.microsoft.com/office/2007/relationships/hdphoto" Target="../media/hdphoto14.wdp"/><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11.wdp"/><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8.png"/><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7.png"/><Relationship Id="rId1" Type="http://schemas.openxmlformats.org/officeDocument/2006/relationships/slideLayout" Target="../slideLayouts/slideLayout9.xml"/><Relationship Id="rId5" Type="http://schemas.microsoft.com/office/2007/relationships/hdphoto" Target="../media/hdphoto15.wdp"/><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9.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11.png"/><Relationship Id="rId9"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6FBF10-BC0D-4914-8E62-5AEE3D96C63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658679" y="214391"/>
            <a:ext cx="4710222" cy="4624408"/>
          </a:xfrm>
          <a:prstGeom prst="ellipse">
            <a:avLst/>
          </a:prstGeom>
        </p:spPr>
      </p:pic>
      <p:pic>
        <p:nvPicPr>
          <p:cNvPr id="1026"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5074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1E3D26-0FBF-489D-9BF9-77F94C02DE90}"/>
              </a:ext>
            </a:extLst>
          </p:cNvPr>
          <p:cNvSpPr txBox="1"/>
          <p:nvPr/>
        </p:nvSpPr>
        <p:spPr>
          <a:xfrm>
            <a:off x="746084" y="284676"/>
            <a:ext cx="5365827" cy="523220"/>
          </a:xfrm>
          <a:prstGeom prst="rect">
            <a:avLst/>
          </a:prstGeom>
          <a:noFill/>
        </p:spPr>
        <p:txBody>
          <a:bodyPr wrap="square" rtlCol="0">
            <a:spAutoFit/>
          </a:bodyPr>
          <a:lstStyle/>
          <a:p>
            <a:pPr algn="ctr"/>
            <a:r>
              <a:rPr lang="vi-VN" sz="2800" b="1" dirty="0">
                <a:solidFill>
                  <a:schemeClr val="accent1">
                    <a:lumMod val="50000"/>
                  </a:schemeClr>
                </a:solidFill>
                <a:latin typeface="Times New Roman" panose="02020603050405020304" pitchFamily="18" charset="0"/>
                <a:cs typeface="Times New Roman" panose="02020603050405020304" pitchFamily="18" charset="0"/>
              </a:rPr>
              <a:t>Cầu thủ dự bị</a:t>
            </a:r>
            <a:endParaRPr lang="en-US" sz="28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3DE1F8B-C43D-4B7A-8155-BEAC33AC1D49}"/>
              </a:ext>
            </a:extLst>
          </p:cNvPr>
          <p:cNvSpPr txBox="1"/>
          <p:nvPr/>
        </p:nvSpPr>
        <p:spPr>
          <a:xfrm>
            <a:off x="413948" y="807896"/>
            <a:ext cx="6030097" cy="3785652"/>
          </a:xfrm>
          <a:prstGeom prst="rect">
            <a:avLst/>
          </a:prstGeom>
          <a:noFill/>
        </p:spPr>
        <p:txBody>
          <a:bodyPr wrap="square" rtlCol="0">
            <a:spAutoFit/>
          </a:bodyPr>
          <a:lstStyle/>
          <a:p>
            <a:pPr algn="just"/>
            <a:r>
              <a:rPr lang="vi-VN" sz="2400" dirty="0">
                <a:latin typeface="Times New Roman" panose="02020603050405020304" pitchFamily="18" charset="0"/>
                <a:cs typeface="Times New Roman" panose="02020603050405020304" pitchFamily="18" charset="0"/>
              </a:rPr>
              <a:t>      Một hôm, đến sân bóng thấy gấu đang luyện tập, các bạn ngạc nhiên nhìn gấu rồi nói: “Cậu giỏi quá!”, “Này, vào đội tớ nhé!”, “Vào đội tớ đi!”</a:t>
            </a:r>
          </a:p>
          <a:p>
            <a:pPr algn="just"/>
            <a:r>
              <a:rPr lang="vi-VN" sz="2400" dirty="0">
                <a:latin typeface="Times New Roman" panose="02020603050405020304" pitchFamily="18" charset="0"/>
                <a:cs typeface="Times New Roman" panose="02020603050405020304" pitchFamily="18" charset="0"/>
              </a:rPr>
              <a:t>      - Tớ nên vào đội nào đây? – Gấu hỏi khỉ.</a:t>
            </a:r>
          </a:p>
          <a:p>
            <a:pPr algn="just"/>
            <a:r>
              <a:rPr lang="vi-VN" sz="2400" dirty="0">
                <a:latin typeface="Times New Roman" panose="02020603050405020304" pitchFamily="18" charset="0"/>
                <a:cs typeface="Times New Roman" panose="02020603050405020304" pitchFamily="18" charset="0"/>
              </a:rPr>
              <a:t>      - Hiệp đầu cậu đá cho đội đỏ, hiệp sau cậu đá cho đội xanh. – Khỉ nói.</a:t>
            </a:r>
          </a:p>
          <a:p>
            <a:pPr algn="just"/>
            <a:r>
              <a:rPr lang="vi-VN" sz="2400" dirty="0">
                <a:latin typeface="Times New Roman" panose="02020603050405020304" pitchFamily="18" charset="0"/>
                <a:cs typeface="Times New Roman" panose="02020603050405020304" pitchFamily="18" charset="0"/>
              </a:rPr>
              <a:t>      Gấu vui vẻ gật đầu. Cậu nghĩ: “Hóa ra làm cầu thủ dự bị cũng hay nhỉ!”</a:t>
            </a:r>
          </a:p>
          <a:p>
            <a:pPr algn="r"/>
            <a:r>
              <a:rPr lang="vi-VN" sz="2400" dirty="0">
                <a:latin typeface="Times New Roman" panose="02020603050405020304" pitchFamily="18" charset="0"/>
                <a:cs typeface="Times New Roman" panose="02020603050405020304" pitchFamily="18" charset="0"/>
              </a:rPr>
              <a:t>(Theo </a:t>
            </a:r>
            <a:r>
              <a:rPr lang="vi-VN" sz="2400" i="1" dirty="0">
                <a:latin typeface="Times New Roman" panose="02020603050405020304" pitchFamily="18" charset="0"/>
                <a:cs typeface="Times New Roman" panose="02020603050405020304" pitchFamily="18" charset="0"/>
              </a:rPr>
              <a:t>100 Truyện ngụ ngôn hay nhất</a:t>
            </a:r>
            <a:r>
              <a:rPr lang="vi-VN"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0220C6AA-535D-4567-A4E7-5BFA1E166448}"/>
              </a:ext>
            </a:extLst>
          </p:cNvPr>
          <p:cNvGrpSpPr/>
          <p:nvPr/>
        </p:nvGrpSpPr>
        <p:grpSpPr>
          <a:xfrm>
            <a:off x="365647" y="707232"/>
            <a:ext cx="520730" cy="690234"/>
            <a:chOff x="3383381" y="2882394"/>
            <a:chExt cx="356760" cy="641456"/>
          </a:xfrm>
        </p:grpSpPr>
        <p:sp>
          <p:nvSpPr>
            <p:cNvPr id="7" name="Oval 6">
              <a:extLst>
                <a:ext uri="{FF2B5EF4-FFF2-40B4-BE49-F238E27FC236}">
                  <a16:creationId xmlns:a16="http://schemas.microsoft.com/office/drawing/2014/main" id="{D4A90E18-F4EC-4A54-9772-195A94C8E2A3}"/>
                </a:ext>
              </a:extLst>
            </p:cNvPr>
            <p:cNvSpPr/>
            <p:nvPr/>
          </p:nvSpPr>
          <p:spPr>
            <a:xfrm>
              <a:off x="3446783" y="2981976"/>
              <a:ext cx="264163" cy="382092"/>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200" i="1" dirty="0">
                <a:solidFill>
                  <a:schemeClr val="accent2"/>
                </a:solidFill>
                <a:latin typeface="UTM Charlotte" panose="02040603050506020204" pitchFamily="18" charset="0"/>
              </a:endParaRPr>
            </a:p>
          </p:txBody>
        </p:sp>
        <p:sp>
          <p:nvSpPr>
            <p:cNvPr id="8" name="Rectangle 7">
              <a:extLst>
                <a:ext uri="{FF2B5EF4-FFF2-40B4-BE49-F238E27FC236}">
                  <a16:creationId xmlns:a16="http://schemas.microsoft.com/office/drawing/2014/main" id="{D468723D-29D8-454C-A49C-C280F3361F1A}"/>
                </a:ext>
              </a:extLst>
            </p:cNvPr>
            <p:cNvSpPr/>
            <p:nvPr/>
          </p:nvSpPr>
          <p:spPr>
            <a:xfrm rot="21163024">
              <a:off x="3383381" y="2882394"/>
              <a:ext cx="356760" cy="641456"/>
            </a:xfrm>
            <a:prstGeom prst="rect">
              <a:avLst/>
            </a:prstGeom>
          </p:spPr>
          <p:txBody>
            <a:bodyPr wrap="none">
              <a:spAutoFit/>
            </a:bodyPr>
            <a:lstStyle/>
            <a:p>
              <a:pPr algn="ctr"/>
              <a:r>
                <a:rPr lang="en-VN" sz="3200" b="1" i="1" dirty="0">
                  <a:solidFill>
                    <a:schemeClr val="accent2"/>
                  </a:solidFill>
                  <a:latin typeface="UTM Charlotte" panose="02040603050506020204" pitchFamily="18" charset="0"/>
                </a:rPr>
                <a:t>4</a:t>
              </a:r>
            </a:p>
          </p:txBody>
        </p:sp>
      </p:grpSp>
    </p:spTree>
    <p:extLst>
      <p:ext uri="{BB962C8B-B14F-4D97-AF65-F5344CB8AC3E}">
        <p14:creationId xmlns:p14="http://schemas.microsoft.com/office/powerpoint/2010/main" val="312561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65DD8A-71CD-47B9-8EA5-A5DD6D7DDE01}"/>
              </a:ext>
            </a:extLst>
          </p:cNvPr>
          <p:cNvSpPr txBox="1"/>
          <p:nvPr/>
        </p:nvSpPr>
        <p:spPr>
          <a:xfrm>
            <a:off x="753823" y="175561"/>
            <a:ext cx="5365827" cy="823752"/>
          </a:xfrm>
          <a:prstGeom prst="rect">
            <a:avLst/>
          </a:prstGeom>
          <a:noFill/>
        </p:spPr>
        <p:txBody>
          <a:bodyPr wrap="square" rtlCol="0">
            <a:spAutoFit/>
          </a:bodyPr>
          <a:lstStyle/>
          <a:p>
            <a:pPr algn="ctr">
              <a:lnSpc>
                <a:spcPct val="150000"/>
              </a:lnSpc>
            </a:pPr>
            <a:r>
              <a:rPr lang="vi-VN" sz="3600" b="1" dirty="0">
                <a:solidFill>
                  <a:schemeClr val="accent6">
                    <a:lumMod val="50000"/>
                  </a:schemeClr>
                </a:solidFill>
                <a:latin typeface="Times New Roman" panose="02020603050405020304" pitchFamily="18" charset="0"/>
                <a:cs typeface="Times New Roman" panose="02020603050405020304" pitchFamily="18" charset="0"/>
              </a:rPr>
              <a:t>Một số câu văn dài</a:t>
            </a:r>
            <a:endParaRPr lang="en-US" sz="36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552A16D4-D6FD-4A3E-A854-6A81CD0E4348}"/>
              </a:ext>
            </a:extLst>
          </p:cNvPr>
          <p:cNvSpPr/>
          <p:nvPr/>
        </p:nvSpPr>
        <p:spPr>
          <a:xfrm>
            <a:off x="519907" y="1328221"/>
            <a:ext cx="5996761" cy="2797369"/>
          </a:xfrm>
          <a:prstGeom prst="rect">
            <a:avLst/>
          </a:prstGeom>
        </p:spPr>
        <p:txBody>
          <a:bodyPr wrap="square">
            <a:spAutoFit/>
          </a:bodyPr>
          <a:lstStyle/>
          <a:p>
            <a:pPr algn="just">
              <a:lnSpc>
                <a:spcPct val="125000"/>
              </a:lnSpc>
            </a:pPr>
            <a:r>
              <a:rPr lang="vi-VN" sz="3600" dirty="0">
                <a:latin typeface="Times New Roman" panose="02020603050405020304" pitchFamily="18" charset="0"/>
                <a:cs typeface="Times New Roman" panose="02020603050405020304" pitchFamily="18" charset="0"/>
              </a:rPr>
              <a:t>     Nhưng thấy gấu con có vẻ chậm chạp và đá bóng không tốt nên chưa đội nào muốn nhận cậu.</a:t>
            </a:r>
          </a:p>
        </p:txBody>
      </p:sp>
      <p:cxnSp>
        <p:nvCxnSpPr>
          <p:cNvPr id="14" name="Straight Connector 13">
            <a:extLst>
              <a:ext uri="{FF2B5EF4-FFF2-40B4-BE49-F238E27FC236}">
                <a16:creationId xmlns:a16="http://schemas.microsoft.com/office/drawing/2014/main" id="{E66BA4AF-25EE-454A-8026-CE1DAAA05AEB}"/>
              </a:ext>
            </a:extLst>
          </p:cNvPr>
          <p:cNvCxnSpPr/>
          <p:nvPr/>
        </p:nvCxnSpPr>
        <p:spPr>
          <a:xfrm flipH="1">
            <a:off x="2698013" y="2154340"/>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327FEEC-52EF-4CD3-BB11-45D5B344F1FA}"/>
              </a:ext>
            </a:extLst>
          </p:cNvPr>
          <p:cNvCxnSpPr/>
          <p:nvPr/>
        </p:nvCxnSpPr>
        <p:spPr>
          <a:xfrm flipH="1">
            <a:off x="2488350" y="3519562"/>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FE96FAF-3600-4004-8BCF-3270D44351A4}"/>
              </a:ext>
            </a:extLst>
          </p:cNvPr>
          <p:cNvCxnSpPr/>
          <p:nvPr/>
        </p:nvCxnSpPr>
        <p:spPr>
          <a:xfrm flipH="1">
            <a:off x="2412096" y="3519563"/>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23DA611-F38A-4FF0-B95E-4BC79C68B798}"/>
              </a:ext>
            </a:extLst>
          </p:cNvPr>
          <p:cNvCxnSpPr/>
          <p:nvPr/>
        </p:nvCxnSpPr>
        <p:spPr>
          <a:xfrm flipH="1">
            <a:off x="5179512" y="1468540"/>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41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65DD8A-71CD-47B9-8EA5-A5DD6D7DDE01}"/>
              </a:ext>
            </a:extLst>
          </p:cNvPr>
          <p:cNvSpPr txBox="1"/>
          <p:nvPr/>
        </p:nvSpPr>
        <p:spPr>
          <a:xfrm>
            <a:off x="753823" y="175561"/>
            <a:ext cx="5365827" cy="580415"/>
          </a:xfrm>
          <a:prstGeom prst="rect">
            <a:avLst/>
          </a:prstGeom>
          <a:noFill/>
        </p:spPr>
        <p:txBody>
          <a:bodyPr wrap="square" rtlCol="0">
            <a:spAutoFit/>
          </a:bodyPr>
          <a:lstStyle/>
          <a:p>
            <a:pPr algn="ctr">
              <a:lnSpc>
                <a:spcPct val="125000"/>
              </a:lnSpc>
            </a:pPr>
            <a:r>
              <a:rPr lang="vi-VN" sz="2800" b="1" dirty="0">
                <a:solidFill>
                  <a:schemeClr val="accent6">
                    <a:lumMod val="50000"/>
                  </a:schemeClr>
                </a:solidFill>
                <a:latin typeface="Times New Roman" panose="02020603050405020304" pitchFamily="18" charset="0"/>
                <a:cs typeface="Times New Roman" panose="02020603050405020304" pitchFamily="18" charset="0"/>
              </a:rPr>
              <a:t>Một số câu văn dài</a:t>
            </a:r>
            <a:endParaRPr lang="en-US" sz="28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82F5B47-B0A6-415E-9D7B-BA059CC8BA69}"/>
              </a:ext>
            </a:extLst>
          </p:cNvPr>
          <p:cNvSpPr/>
          <p:nvPr/>
        </p:nvSpPr>
        <p:spPr>
          <a:xfrm>
            <a:off x="429525" y="970923"/>
            <a:ext cx="5996762" cy="4270143"/>
          </a:xfrm>
          <a:prstGeom prst="rect">
            <a:avLst/>
          </a:prstGeom>
        </p:spPr>
        <p:txBody>
          <a:bodyPr wrap="square">
            <a:spAutoFit/>
          </a:bodyPr>
          <a:lstStyle/>
          <a:p>
            <a:pPr algn="just">
              <a:lnSpc>
                <a:spcPct val="125000"/>
              </a:lnSpc>
            </a:pPr>
            <a:r>
              <a:rPr lang="vi-VN" sz="30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Một hôm, đến sân bóng thấy gấu đang luyện tập, các bạn ngạc nhiên nhìn gấu rồi nói:</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“Cậu giỏi quá!”, “Này, vào đội tớ nhé!”, “Vào đội tớ đi!”</a:t>
            </a:r>
          </a:p>
          <a:p>
            <a:pPr algn="just">
              <a:lnSpc>
                <a:spcPct val="125000"/>
              </a:lnSpc>
            </a:pPr>
            <a:endParaRPr lang="vi-VN" sz="3000" dirty="0">
              <a:latin typeface="Times New Roman" panose="02020603050405020304" pitchFamily="18" charset="0"/>
              <a:cs typeface="Times New Roman" panose="02020603050405020304" pitchFamily="18" charset="0"/>
            </a:endParaRPr>
          </a:p>
          <a:p>
            <a:pPr algn="just">
              <a:lnSpc>
                <a:spcPct val="125000"/>
              </a:lnSpc>
            </a:pPr>
            <a:endParaRPr lang="vi-VN" sz="3000" dirty="0">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F6BEAB5F-5F9B-4C1D-B82C-1CF77D5A646F}"/>
              </a:ext>
            </a:extLst>
          </p:cNvPr>
          <p:cNvCxnSpPr/>
          <p:nvPr/>
        </p:nvCxnSpPr>
        <p:spPr>
          <a:xfrm flipH="1">
            <a:off x="3143020" y="2297644"/>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E99D334-C8B2-404F-9D42-E9E4BE37EA41}"/>
              </a:ext>
            </a:extLst>
          </p:cNvPr>
          <p:cNvCxnSpPr/>
          <p:nvPr/>
        </p:nvCxnSpPr>
        <p:spPr>
          <a:xfrm flipH="1">
            <a:off x="1553752" y="2870587"/>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66BA4AF-25EE-454A-8026-CE1DAAA05AEB}"/>
              </a:ext>
            </a:extLst>
          </p:cNvPr>
          <p:cNvCxnSpPr/>
          <p:nvPr/>
        </p:nvCxnSpPr>
        <p:spPr>
          <a:xfrm flipH="1">
            <a:off x="3927107" y="1682852"/>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327FEEC-52EF-4CD3-BB11-45D5B344F1FA}"/>
              </a:ext>
            </a:extLst>
          </p:cNvPr>
          <p:cNvCxnSpPr/>
          <p:nvPr/>
        </p:nvCxnSpPr>
        <p:spPr>
          <a:xfrm flipH="1">
            <a:off x="3298513" y="3533948"/>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FE96FAF-3600-4004-8BCF-3270D44351A4}"/>
              </a:ext>
            </a:extLst>
          </p:cNvPr>
          <p:cNvCxnSpPr/>
          <p:nvPr/>
        </p:nvCxnSpPr>
        <p:spPr>
          <a:xfrm flipH="1">
            <a:off x="3212131" y="3533948"/>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140D9BD-19D2-4F60-B7A9-F61869115367}"/>
              </a:ext>
            </a:extLst>
          </p:cNvPr>
          <p:cNvCxnSpPr/>
          <p:nvPr/>
        </p:nvCxnSpPr>
        <p:spPr>
          <a:xfrm flipH="1">
            <a:off x="4536019" y="2297643"/>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23DA611-F38A-4FF0-B95E-4BC79C68B798}"/>
              </a:ext>
            </a:extLst>
          </p:cNvPr>
          <p:cNvCxnSpPr/>
          <p:nvPr/>
        </p:nvCxnSpPr>
        <p:spPr>
          <a:xfrm flipH="1">
            <a:off x="2915876" y="1059486"/>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D61AB97-F3D2-4246-AE09-63B6B4758C2F}"/>
              </a:ext>
            </a:extLst>
          </p:cNvPr>
          <p:cNvCxnSpPr/>
          <p:nvPr/>
        </p:nvCxnSpPr>
        <p:spPr>
          <a:xfrm flipH="1">
            <a:off x="6313109" y="2952409"/>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597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ppt_x"/>
                                          </p:val>
                                        </p:tav>
                                        <p:tav tm="100000">
                                          <p:val>
                                            <p:strVal val="#ppt_x"/>
                                          </p:val>
                                        </p:tav>
                                      </p:tavLst>
                                    </p:anim>
                                    <p:anim calcmode="lin" valueType="num">
                                      <p:cBhvr additive="base">
                                        <p:cTn id="41" dur="500" fill="hold"/>
                                        <p:tgtEl>
                                          <p:spTgt spid="19"/>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ppt_x"/>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89577D-2694-44C6-813B-E128B42A92B3}"/>
              </a:ext>
            </a:extLst>
          </p:cNvPr>
          <p:cNvSpPr txBox="1"/>
          <p:nvPr/>
        </p:nvSpPr>
        <p:spPr>
          <a:xfrm>
            <a:off x="579046" y="243754"/>
            <a:ext cx="5365827" cy="661207"/>
          </a:xfrm>
          <a:prstGeom prst="rect">
            <a:avLst/>
          </a:prstGeom>
          <a:noFill/>
        </p:spPr>
        <p:txBody>
          <a:bodyPr wrap="square" rtlCol="0">
            <a:spAutoFit/>
          </a:bodyPr>
          <a:lstStyle/>
          <a:p>
            <a:pPr algn="ctr">
              <a:lnSpc>
                <a:spcPct val="150000"/>
              </a:lnSpc>
            </a:pPr>
            <a:r>
              <a:rPr lang="vi-VN" sz="2800" b="1" dirty="0">
                <a:solidFill>
                  <a:schemeClr val="accent6">
                    <a:lumMod val="50000"/>
                  </a:schemeClr>
                </a:solidFill>
                <a:latin typeface="Times New Roman" panose="02020603050405020304" pitchFamily="18" charset="0"/>
                <a:cs typeface="Times New Roman" panose="02020603050405020304" pitchFamily="18" charset="0"/>
              </a:rPr>
              <a:t>Từ ngữ</a:t>
            </a:r>
            <a:endParaRPr lang="en-US" sz="28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B4BA87DE-AAC9-4B5A-8698-0CEA3528A482}"/>
              </a:ext>
            </a:extLst>
          </p:cNvPr>
          <p:cNvSpPr/>
          <p:nvPr/>
        </p:nvSpPr>
        <p:spPr>
          <a:xfrm>
            <a:off x="0" y="805132"/>
            <a:ext cx="5996762" cy="661207"/>
          </a:xfrm>
          <a:prstGeom prst="rect">
            <a:avLst/>
          </a:prstGeom>
        </p:spPr>
        <p:txBody>
          <a:bodyPr wrap="square">
            <a:spAutoFit/>
          </a:bodyPr>
          <a:lstStyle/>
          <a:p>
            <a:pPr algn="just">
              <a:lnSpc>
                <a:spcPct val="150000"/>
              </a:lnSpc>
            </a:pPr>
            <a:r>
              <a:rPr lang="vi-VN" sz="2800" dirty="0">
                <a:latin typeface="Times New Roman" panose="02020603050405020304" pitchFamily="18" charset="0"/>
                <a:cs typeface="Times New Roman" panose="02020603050405020304" pitchFamily="18" charset="0"/>
              </a:rPr>
              <a:t>     Dự bị</a:t>
            </a:r>
          </a:p>
        </p:txBody>
      </p:sp>
      <p:sp>
        <p:nvSpPr>
          <p:cNvPr id="11" name="TextBox 10">
            <a:extLst>
              <a:ext uri="{FF2B5EF4-FFF2-40B4-BE49-F238E27FC236}">
                <a16:creationId xmlns:a16="http://schemas.microsoft.com/office/drawing/2014/main" id="{08C13695-BCAF-4BB2-9739-07E4186BDFE6}"/>
              </a:ext>
            </a:extLst>
          </p:cNvPr>
          <p:cNvSpPr txBox="1"/>
          <p:nvPr/>
        </p:nvSpPr>
        <p:spPr>
          <a:xfrm>
            <a:off x="1284844" y="904961"/>
            <a:ext cx="5115866" cy="1384995"/>
          </a:xfrm>
          <a:prstGeom prst="rect">
            <a:avLst/>
          </a:prstGeom>
          <a:noFill/>
        </p:spPr>
        <p:txBody>
          <a:bodyPr wrap="square" rtlCol="0">
            <a:spAutoFit/>
          </a:bodyPr>
          <a:lstStyle/>
          <a:p>
            <a:pPr algn="just"/>
            <a:r>
              <a:rPr lang="vi-VN" sz="2800" dirty="0">
                <a:solidFill>
                  <a:schemeClr val="accent6">
                    <a:lumMod val="50000"/>
                  </a:schemeClr>
                </a:solidFill>
                <a:latin typeface="Times New Roman" panose="02020603050405020304" pitchFamily="18" charset="0"/>
                <a:cs typeface="Times New Roman" panose="02020603050405020304" pitchFamily="18" charset="0"/>
              </a:rPr>
              <a:t>: chưa phải là thành viên chính thức, nhưng có thể thay thế hoặc bổ sung khi cần.</a:t>
            </a:r>
            <a:endParaRPr lang="en-US" sz="2800"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2050" name="Picture 2" descr="Cầu thủ dự bị (bóng đá) – Wikipedia tiếng Việt">
            <a:extLst>
              <a:ext uri="{FF2B5EF4-FFF2-40B4-BE49-F238E27FC236}">
                <a16:creationId xmlns:a16="http://schemas.microsoft.com/office/drawing/2014/main" id="{E8007C06-0257-44FA-A81C-1C62CF95D95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5549" r="32863"/>
          <a:stretch/>
        </p:blipFill>
        <p:spPr bwMode="auto">
          <a:xfrm rot="21175003">
            <a:off x="691147" y="2554137"/>
            <a:ext cx="2524294" cy="19744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mment les footballeurs vivent-ils le statut de remplaçant ?">
            <a:extLst>
              <a:ext uri="{FF2B5EF4-FFF2-40B4-BE49-F238E27FC236}">
                <a16:creationId xmlns:a16="http://schemas.microsoft.com/office/drawing/2014/main" id="{E61F0DC1-EEF0-48A1-BB4A-4B70D7155D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564425">
            <a:off x="3392421" y="2611461"/>
            <a:ext cx="2726886" cy="1820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51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p:cTn id="19" dur="500" fill="hold"/>
                                        <p:tgtEl>
                                          <p:spTgt spid="2050"/>
                                        </p:tgtEl>
                                        <p:attrNameLst>
                                          <p:attrName>ppt_w</p:attrName>
                                        </p:attrNameLst>
                                      </p:cBhvr>
                                      <p:tavLst>
                                        <p:tav tm="0">
                                          <p:val>
                                            <p:fltVal val="0"/>
                                          </p:val>
                                        </p:tav>
                                        <p:tav tm="100000">
                                          <p:val>
                                            <p:strVal val="#ppt_w"/>
                                          </p:val>
                                        </p:tav>
                                      </p:tavLst>
                                    </p:anim>
                                    <p:anim calcmode="lin" valueType="num">
                                      <p:cBhvr>
                                        <p:cTn id="20" dur="500" fill="hold"/>
                                        <p:tgtEl>
                                          <p:spTgt spid="2050"/>
                                        </p:tgtEl>
                                        <p:attrNameLst>
                                          <p:attrName>ppt_h</p:attrName>
                                        </p:attrNameLst>
                                      </p:cBhvr>
                                      <p:tavLst>
                                        <p:tav tm="0">
                                          <p:val>
                                            <p:fltVal val="0"/>
                                          </p:val>
                                        </p:tav>
                                        <p:tav tm="100000">
                                          <p:val>
                                            <p:strVal val="#ppt_h"/>
                                          </p:val>
                                        </p:tav>
                                      </p:tavLst>
                                    </p:anim>
                                    <p:animEffect transition="in" filter="fade">
                                      <p:cBhvr>
                                        <p:cTn id="21" dur="500"/>
                                        <p:tgtEl>
                                          <p:spTgt spid="2050"/>
                                        </p:tgtEl>
                                      </p:cBhvr>
                                    </p:animEffec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2052"/>
                                        </p:tgtEl>
                                        <p:attrNameLst>
                                          <p:attrName>style.visibility</p:attrName>
                                        </p:attrNameLst>
                                      </p:cBhvr>
                                      <p:to>
                                        <p:strVal val="visible"/>
                                      </p:to>
                                    </p:set>
                                    <p:anim calcmode="lin" valueType="num">
                                      <p:cBhvr>
                                        <p:cTn id="25" dur="500" fill="hold"/>
                                        <p:tgtEl>
                                          <p:spTgt spid="2052"/>
                                        </p:tgtEl>
                                        <p:attrNameLst>
                                          <p:attrName>ppt_w</p:attrName>
                                        </p:attrNameLst>
                                      </p:cBhvr>
                                      <p:tavLst>
                                        <p:tav tm="0">
                                          <p:val>
                                            <p:fltVal val="0"/>
                                          </p:val>
                                        </p:tav>
                                        <p:tav tm="100000">
                                          <p:val>
                                            <p:strVal val="#ppt_w"/>
                                          </p:val>
                                        </p:tav>
                                      </p:tavLst>
                                    </p:anim>
                                    <p:anim calcmode="lin" valueType="num">
                                      <p:cBhvr>
                                        <p:cTn id="26" dur="500" fill="hold"/>
                                        <p:tgtEl>
                                          <p:spTgt spid="2052"/>
                                        </p:tgtEl>
                                        <p:attrNameLst>
                                          <p:attrName>ppt_h</p:attrName>
                                        </p:attrNameLst>
                                      </p:cBhvr>
                                      <p:tavLst>
                                        <p:tav tm="0">
                                          <p:val>
                                            <p:fltVal val="0"/>
                                          </p:val>
                                        </p:tav>
                                        <p:tav tm="100000">
                                          <p:val>
                                            <p:strVal val="#ppt_h"/>
                                          </p:val>
                                        </p:tav>
                                      </p:tavLst>
                                    </p:anim>
                                    <p:animEffect transition="in" filter="fade">
                                      <p:cBhvr>
                                        <p:cTn id="2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600F577-F819-4602-BCEB-985221633540}"/>
              </a:ext>
            </a:extLst>
          </p:cNvPr>
          <p:cNvSpPr txBox="1"/>
          <p:nvPr/>
        </p:nvSpPr>
        <p:spPr>
          <a:xfrm>
            <a:off x="349910" y="1534227"/>
            <a:ext cx="4885111" cy="661207"/>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Times New Roman" panose="02020603050405020304" pitchFamily="18" charset="0"/>
                <a:cs typeface="Times New Roman" panose="02020603050405020304" pitchFamily="18" charset="0"/>
              </a:rPr>
              <a:t>1.</a:t>
            </a:r>
            <a:r>
              <a:rPr lang="vi-VN" sz="2800" dirty="0">
                <a:latin typeface="Times New Roman" panose="02020603050405020304" pitchFamily="18" charset="0"/>
                <a:cs typeface="Times New Roman" panose="02020603050405020304" pitchFamily="18" charset="0"/>
              </a:rPr>
              <a:t> Câu chuyện kể về ai?</a:t>
            </a:r>
          </a:p>
        </p:txBody>
      </p:sp>
      <p:sp>
        <p:nvSpPr>
          <p:cNvPr id="15" name="TextBox 14">
            <a:extLst>
              <a:ext uri="{FF2B5EF4-FFF2-40B4-BE49-F238E27FC236}">
                <a16:creationId xmlns:a16="http://schemas.microsoft.com/office/drawing/2014/main" id="{CC238813-6EDC-49C5-8D5C-B80523462C08}"/>
              </a:ext>
            </a:extLst>
          </p:cNvPr>
          <p:cNvSpPr txBox="1"/>
          <p:nvPr/>
        </p:nvSpPr>
        <p:spPr>
          <a:xfrm>
            <a:off x="1688168" y="491298"/>
            <a:ext cx="4520127" cy="646331"/>
          </a:xfrm>
          <a:prstGeom prst="rect">
            <a:avLst/>
          </a:prstGeom>
          <a:noFill/>
        </p:spPr>
        <p:txBody>
          <a:bodyPr wrap="square" rtlCol="0">
            <a:spAutoFit/>
          </a:bodyPr>
          <a:lstStyle/>
          <a:p>
            <a:pPr algn="ctr"/>
            <a:r>
              <a:rPr lang="vi-VN" sz="3600" dirty="0">
                <a:solidFill>
                  <a:schemeClr val="accent2"/>
                </a:solidFill>
                <a:latin typeface="Times New Roman" panose="02020603050405020304" pitchFamily="18" charset="0"/>
                <a:cs typeface="Times New Roman" panose="02020603050405020304" pitchFamily="18" charset="0"/>
              </a:rPr>
              <a:t>TRẢ LỜI CÂU HỎI</a:t>
            </a:r>
            <a:endParaRPr lang="en-US" sz="3600" dirty="0">
              <a:solidFill>
                <a:schemeClr val="accent2"/>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143E3477-03DC-4DCC-971F-A1D433D884DA}"/>
              </a:ext>
            </a:extLst>
          </p:cNvPr>
          <p:cNvSpPr txBox="1"/>
          <p:nvPr/>
        </p:nvSpPr>
        <p:spPr>
          <a:xfrm>
            <a:off x="349910" y="2127086"/>
            <a:ext cx="6121342" cy="954107"/>
          </a:xfrm>
          <a:prstGeom prst="rect">
            <a:avLst/>
          </a:prstGeom>
          <a:noFill/>
        </p:spPr>
        <p:txBody>
          <a:bodyPr wrap="square" rtlCol="0">
            <a:spAutoFit/>
          </a:bodyPr>
          <a:lstStyle/>
          <a:p>
            <a:pPr algn="just"/>
            <a:r>
              <a:rPr lang="vi-VN" sz="2800" b="1" dirty="0">
                <a:solidFill>
                  <a:schemeClr val="accent6">
                    <a:lumMod val="75000"/>
                  </a:schemeClr>
                </a:solidFill>
                <a:latin typeface="Times New Roman" panose="02020603050405020304" pitchFamily="18" charset="0"/>
                <a:cs typeface="Times New Roman" panose="02020603050405020304" pitchFamily="18" charset="0"/>
              </a:rPr>
              <a:t>2.</a:t>
            </a:r>
            <a:r>
              <a:rPr lang="vi-VN" sz="2800" dirty="0">
                <a:latin typeface="Times New Roman" panose="02020603050405020304" pitchFamily="18" charset="0"/>
                <a:cs typeface="Times New Roman" panose="02020603050405020304" pitchFamily="18" charset="0"/>
              </a:rPr>
              <a:t> Vì sao lúc đầu chưa đội nào muốn nhận gấu con?</a:t>
            </a:r>
          </a:p>
        </p:txBody>
      </p:sp>
      <p:pic>
        <p:nvPicPr>
          <p:cNvPr id="6" name="Picture 5">
            <a:extLst>
              <a:ext uri="{FF2B5EF4-FFF2-40B4-BE49-F238E27FC236}">
                <a16:creationId xmlns:a16="http://schemas.microsoft.com/office/drawing/2014/main" id="{DF45065A-9836-4F17-AF62-09D89A96E04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349910" y="334923"/>
            <a:ext cx="1327499" cy="1291868"/>
          </a:xfrm>
          <a:prstGeom prst="ellipse">
            <a:avLst/>
          </a:prstGeom>
        </p:spPr>
      </p:pic>
      <p:sp>
        <p:nvSpPr>
          <p:cNvPr id="13" name="TextBox 12">
            <a:extLst>
              <a:ext uri="{FF2B5EF4-FFF2-40B4-BE49-F238E27FC236}">
                <a16:creationId xmlns:a16="http://schemas.microsoft.com/office/drawing/2014/main" id="{08CD5348-E348-4346-BFB9-B55F845C9881}"/>
              </a:ext>
            </a:extLst>
          </p:cNvPr>
          <p:cNvSpPr txBox="1"/>
          <p:nvPr/>
        </p:nvSpPr>
        <p:spPr>
          <a:xfrm>
            <a:off x="349910" y="3058268"/>
            <a:ext cx="6121342" cy="523220"/>
          </a:xfrm>
          <a:prstGeom prst="rect">
            <a:avLst/>
          </a:prstGeom>
          <a:noFill/>
        </p:spPr>
        <p:txBody>
          <a:bodyPr wrap="square" rtlCol="0">
            <a:spAutoFit/>
          </a:bodyPr>
          <a:lstStyle/>
          <a:p>
            <a:pPr algn="just"/>
            <a:r>
              <a:rPr lang="vi-VN" sz="2800" b="1" dirty="0">
                <a:solidFill>
                  <a:schemeClr val="accent6">
                    <a:lumMod val="75000"/>
                  </a:schemeClr>
                </a:solidFill>
                <a:latin typeface="Times New Roman" panose="02020603050405020304" pitchFamily="18" charset="0"/>
                <a:cs typeface="Times New Roman" panose="02020603050405020304" pitchFamily="18" charset="0"/>
              </a:rPr>
              <a:t>3.</a:t>
            </a:r>
            <a:r>
              <a:rPr lang="vi-VN" sz="2800" dirty="0">
                <a:latin typeface="Times New Roman" panose="02020603050405020304" pitchFamily="18" charset="0"/>
                <a:cs typeface="Times New Roman" panose="02020603050405020304" pitchFamily="18" charset="0"/>
              </a:rPr>
              <a:t> Là cầu thủ dự bị, gấu con đã làm gì?</a:t>
            </a:r>
          </a:p>
        </p:txBody>
      </p:sp>
      <p:sp>
        <p:nvSpPr>
          <p:cNvPr id="17" name="TextBox 16">
            <a:extLst>
              <a:ext uri="{FF2B5EF4-FFF2-40B4-BE49-F238E27FC236}">
                <a16:creationId xmlns:a16="http://schemas.microsoft.com/office/drawing/2014/main" id="{71C920CA-2F7C-4887-81B4-180697729A42}"/>
              </a:ext>
            </a:extLst>
          </p:cNvPr>
          <p:cNvSpPr txBox="1"/>
          <p:nvPr/>
        </p:nvSpPr>
        <p:spPr>
          <a:xfrm>
            <a:off x="386748" y="3558563"/>
            <a:ext cx="5934210" cy="954107"/>
          </a:xfrm>
          <a:prstGeom prst="rect">
            <a:avLst/>
          </a:prstGeom>
          <a:noFill/>
        </p:spPr>
        <p:txBody>
          <a:bodyPr wrap="square" rtlCol="0">
            <a:spAutoFit/>
          </a:bodyPr>
          <a:lstStyle/>
          <a:p>
            <a:pPr algn="just"/>
            <a:r>
              <a:rPr lang="vi-VN" sz="2800" b="1" dirty="0">
                <a:solidFill>
                  <a:schemeClr val="accent6">
                    <a:lumMod val="75000"/>
                  </a:schemeClr>
                </a:solidFill>
                <a:latin typeface="Times New Roman" panose="02020603050405020304" pitchFamily="18" charset="0"/>
                <a:cs typeface="Times New Roman" panose="02020603050405020304" pitchFamily="18" charset="0"/>
              </a:rPr>
              <a:t>4.</a:t>
            </a:r>
            <a:r>
              <a:rPr lang="vi-VN" sz="2800" dirty="0">
                <a:latin typeface="Times New Roman" panose="02020603050405020304" pitchFamily="18" charset="0"/>
                <a:cs typeface="Times New Roman" panose="02020603050405020304" pitchFamily="18" charset="0"/>
              </a:rPr>
              <a:t> Vì sao cuối cùng cả hai đội đều muốn gấu con về đội của mình?</a:t>
            </a:r>
          </a:p>
        </p:txBody>
      </p:sp>
    </p:spTree>
    <p:extLst>
      <p:ext uri="{BB962C8B-B14F-4D97-AF65-F5344CB8AC3E}">
        <p14:creationId xmlns:p14="http://schemas.microsoft.com/office/powerpoint/2010/main" val="162933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3"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6E91D8DE-942C-48CD-9188-C3C936AFB11A}"/>
              </a:ext>
            </a:extLst>
          </p:cNvPr>
          <p:cNvSpPr txBox="1"/>
          <p:nvPr/>
        </p:nvSpPr>
        <p:spPr>
          <a:xfrm>
            <a:off x="609986" y="485658"/>
            <a:ext cx="4885111"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a:t>
            </a:r>
            <a:r>
              <a:rPr lang="vi-VN" sz="1500" dirty="0">
                <a:latin typeface="UTM Avo" panose="02040603050506020204" pitchFamily="18" charset="0"/>
              </a:rPr>
              <a:t> Là cầu thủ dự bị, gấu con đã làm gì?</a:t>
            </a:r>
          </a:p>
        </p:txBody>
      </p:sp>
      <p:pic>
        <p:nvPicPr>
          <p:cNvPr id="8" name="Picture 7">
            <a:extLst>
              <a:ext uri="{FF2B5EF4-FFF2-40B4-BE49-F238E27FC236}">
                <a16:creationId xmlns:a16="http://schemas.microsoft.com/office/drawing/2014/main" id="{6A9BA36F-523B-4BD5-A998-2C22C40390D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514999" y="1083981"/>
            <a:ext cx="753503" cy="735842"/>
          </a:xfrm>
          <a:prstGeom prst="ellipse">
            <a:avLst/>
          </a:prstGeom>
          <a:ln w="19050">
            <a:solidFill>
              <a:srgbClr val="0070C0"/>
            </a:solidFill>
          </a:ln>
        </p:spPr>
      </p:pic>
      <p:sp>
        <p:nvSpPr>
          <p:cNvPr id="9" name="TextBox 8">
            <a:extLst>
              <a:ext uri="{FF2B5EF4-FFF2-40B4-BE49-F238E27FC236}">
                <a16:creationId xmlns:a16="http://schemas.microsoft.com/office/drawing/2014/main" id="{9A36DFEE-0337-4A05-90FD-1AAD0E00764C}"/>
              </a:ext>
            </a:extLst>
          </p:cNvPr>
          <p:cNvSpPr txBox="1"/>
          <p:nvPr/>
        </p:nvSpPr>
        <p:spPr>
          <a:xfrm>
            <a:off x="1411234" y="910857"/>
            <a:ext cx="4813745" cy="1082091"/>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Là cầu thủ dự bị, gấu con đã đi nhặt bóng cho các bạn. Gấu con cố gắng chạy nhanh để các bạn không phải chờ lâu.</a:t>
            </a:r>
          </a:p>
        </p:txBody>
      </p:sp>
      <p:sp>
        <p:nvSpPr>
          <p:cNvPr id="10" name="TextBox 9">
            <a:extLst>
              <a:ext uri="{FF2B5EF4-FFF2-40B4-BE49-F238E27FC236}">
                <a16:creationId xmlns:a16="http://schemas.microsoft.com/office/drawing/2014/main" id="{52F6C01A-38E9-43B3-B661-C7D2CEEC5A5F}"/>
              </a:ext>
            </a:extLst>
          </p:cNvPr>
          <p:cNvSpPr txBox="1"/>
          <p:nvPr/>
        </p:nvSpPr>
        <p:spPr>
          <a:xfrm>
            <a:off x="408791" y="2621636"/>
            <a:ext cx="5934210"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4.</a:t>
            </a:r>
            <a:r>
              <a:rPr lang="vi-VN" sz="1500" dirty="0">
                <a:latin typeface="UTM Avo" panose="02040603050506020204" pitchFamily="18" charset="0"/>
              </a:rPr>
              <a:t> Vì sao cuối cùng cả hai đội đều muốn gấu con về đội của mình?</a:t>
            </a:r>
          </a:p>
        </p:txBody>
      </p:sp>
      <p:sp>
        <p:nvSpPr>
          <p:cNvPr id="11" name="TextBox 10">
            <a:extLst>
              <a:ext uri="{FF2B5EF4-FFF2-40B4-BE49-F238E27FC236}">
                <a16:creationId xmlns:a16="http://schemas.microsoft.com/office/drawing/2014/main" id="{D726AF6E-CA7D-4585-B4C1-2C5EB0927A3C}"/>
              </a:ext>
            </a:extLst>
          </p:cNvPr>
          <p:cNvSpPr txBox="1"/>
          <p:nvPr/>
        </p:nvSpPr>
        <p:spPr>
          <a:xfrm>
            <a:off x="514999" y="1932473"/>
            <a:ext cx="5709980" cy="735842"/>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Hằng ngày, gấu đến sân bóng từ sớm để chăm chỉ luyện tập, đá bóng ra xa rồi nhặt lại, đá đi đá lại,...</a:t>
            </a:r>
          </a:p>
        </p:txBody>
      </p:sp>
      <p:pic>
        <p:nvPicPr>
          <p:cNvPr id="2" name="Picture 1">
            <a:extLst>
              <a:ext uri="{FF2B5EF4-FFF2-40B4-BE49-F238E27FC236}">
                <a16:creationId xmlns:a16="http://schemas.microsoft.com/office/drawing/2014/main" id="{E6932C70-0BCC-49C8-B0A2-E6B16622046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2923445" y="3014564"/>
            <a:ext cx="3204711" cy="1722184"/>
          </a:xfrm>
          <a:prstGeom prst="rect">
            <a:avLst/>
          </a:prstGeom>
        </p:spPr>
      </p:pic>
      <p:sp>
        <p:nvSpPr>
          <p:cNvPr id="13" name="TextBox 12">
            <a:extLst>
              <a:ext uri="{FF2B5EF4-FFF2-40B4-BE49-F238E27FC236}">
                <a16:creationId xmlns:a16="http://schemas.microsoft.com/office/drawing/2014/main" id="{A517698F-5FDD-4E7B-841F-E5EF85CAEEA3}"/>
              </a:ext>
            </a:extLst>
          </p:cNvPr>
          <p:cNvSpPr txBox="1"/>
          <p:nvPr/>
        </p:nvSpPr>
        <p:spPr>
          <a:xfrm>
            <a:off x="420158" y="3297003"/>
            <a:ext cx="2503287" cy="1082091"/>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Vì các bạn thấy gấu đá bóng giỏi hơn sau khi đã chăm chỉ luyện tập.</a:t>
            </a:r>
          </a:p>
        </p:txBody>
      </p:sp>
    </p:spTree>
    <p:extLst>
      <p:ext uri="{BB962C8B-B14F-4D97-AF65-F5344CB8AC3E}">
        <p14:creationId xmlns:p14="http://schemas.microsoft.com/office/powerpoint/2010/main" val="204787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par>
                          <p:cTn id="32" fill="hold">
                            <p:stCondLst>
                              <p:cond delay="500"/>
                            </p:stCondLst>
                            <p:childTnLst>
                              <p:par>
                                <p:cTn id="33" presetID="14" presetClass="entr" presetSubtype="1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randombar(horizont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P spid="10" grpId="0"/>
      <p:bldP spid="11"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059F2B1-9C81-419B-87CD-125D3A4D7818}"/>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514999" y="392917"/>
            <a:ext cx="590366" cy="5088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956DDF3-A529-44E2-A534-9E09EEAA245A}"/>
              </a:ext>
            </a:extLst>
          </p:cNvPr>
          <p:cNvSpPr txBox="1"/>
          <p:nvPr/>
        </p:nvSpPr>
        <p:spPr>
          <a:xfrm>
            <a:off x="1017041" y="293393"/>
            <a:ext cx="5207938" cy="1077218"/>
          </a:xfrm>
          <a:prstGeom prst="rect">
            <a:avLst/>
          </a:prstGeom>
          <a:noFill/>
        </p:spPr>
        <p:txBody>
          <a:bodyPr wrap="square" rtlCol="0">
            <a:spAutoFit/>
          </a:bodyPr>
          <a:lstStyle/>
          <a:p>
            <a:pPr algn="just"/>
            <a:r>
              <a:rPr lang="vi-VN" sz="3200" dirty="0">
                <a:latin typeface="+mj-lt"/>
                <a:cs typeface="Times New Roman" panose="02020603050405020304" pitchFamily="18" charset="0"/>
              </a:rPr>
              <a:t>Gấu con có đức tính gì đáng học tập?</a:t>
            </a:r>
          </a:p>
        </p:txBody>
      </p:sp>
      <p:sp>
        <p:nvSpPr>
          <p:cNvPr id="5" name="TextBox 4">
            <a:extLst>
              <a:ext uri="{FF2B5EF4-FFF2-40B4-BE49-F238E27FC236}">
                <a16:creationId xmlns:a16="http://schemas.microsoft.com/office/drawing/2014/main" id="{D807B192-D31D-4DB6-867E-F31B7E190981}"/>
              </a:ext>
            </a:extLst>
          </p:cNvPr>
          <p:cNvSpPr txBox="1"/>
          <p:nvPr/>
        </p:nvSpPr>
        <p:spPr>
          <a:xfrm>
            <a:off x="209268" y="1370611"/>
            <a:ext cx="6275441" cy="1523494"/>
          </a:xfrm>
          <a:prstGeom prst="rect">
            <a:avLst/>
          </a:prstGeom>
          <a:noFill/>
        </p:spPr>
        <p:txBody>
          <a:bodyPr wrap="square" rtlCol="0">
            <a:spAutoFit/>
          </a:bodyPr>
          <a:lstStyle/>
          <a:p>
            <a:pPr algn="just"/>
            <a:r>
              <a:rPr lang="vi-VN" sz="3100" dirty="0">
                <a:solidFill>
                  <a:schemeClr val="accent6">
                    <a:lumMod val="75000"/>
                  </a:schemeClr>
                </a:solidFill>
                <a:latin typeface="+mj-lt"/>
                <a:cs typeface="Times New Roman" panose="02020603050405020304" pitchFamily="18" charset="0"/>
                <a:sym typeface="Wingdings" panose="05000000000000000000" pitchFamily="2" charset="2"/>
              </a:rPr>
              <a:t> Gấu con có đức tính kiên trì và chăm chỉ. Nhờ đó, gấu con đã bóng giỏi hơn và được các bạn khâm phục.</a:t>
            </a:r>
          </a:p>
        </p:txBody>
      </p:sp>
      <p:grpSp>
        <p:nvGrpSpPr>
          <p:cNvPr id="7" name="Group 6">
            <a:extLst>
              <a:ext uri="{FF2B5EF4-FFF2-40B4-BE49-F238E27FC236}">
                <a16:creationId xmlns:a16="http://schemas.microsoft.com/office/drawing/2014/main" id="{A1E5FAF0-9771-4A96-8CE8-A5832C2D10F6}"/>
              </a:ext>
            </a:extLst>
          </p:cNvPr>
          <p:cNvGrpSpPr/>
          <p:nvPr/>
        </p:nvGrpSpPr>
        <p:grpSpPr>
          <a:xfrm>
            <a:off x="514999" y="3040248"/>
            <a:ext cx="5969710" cy="1809859"/>
            <a:chOff x="141614" y="2743199"/>
            <a:chExt cx="6438740" cy="1809859"/>
          </a:xfrm>
        </p:grpSpPr>
        <p:sp>
          <p:nvSpPr>
            <p:cNvPr id="8" name="Scroll: Horizontal 7">
              <a:extLst>
                <a:ext uri="{FF2B5EF4-FFF2-40B4-BE49-F238E27FC236}">
                  <a16:creationId xmlns:a16="http://schemas.microsoft.com/office/drawing/2014/main" id="{EAB8C72E-8B35-4A2B-8065-31A9AC8F901E}"/>
                </a:ext>
              </a:extLst>
            </p:cNvPr>
            <p:cNvSpPr/>
            <p:nvPr/>
          </p:nvSpPr>
          <p:spPr>
            <a:xfrm>
              <a:off x="141614" y="2743199"/>
              <a:ext cx="6438740" cy="1809859"/>
            </a:xfrm>
            <a:prstGeom prst="horizontalScroll">
              <a:avLst/>
            </a:prstGeom>
            <a:solidFill>
              <a:srgbClr val="FAFDD7"/>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mj-lt"/>
              </a:endParaRPr>
            </a:p>
          </p:txBody>
        </p:sp>
        <p:sp>
          <p:nvSpPr>
            <p:cNvPr id="9" name="TextBox 8">
              <a:extLst>
                <a:ext uri="{FF2B5EF4-FFF2-40B4-BE49-F238E27FC236}">
                  <a16:creationId xmlns:a16="http://schemas.microsoft.com/office/drawing/2014/main" id="{720531E2-16FC-4B2F-A135-7FABFAA342DB}"/>
                </a:ext>
              </a:extLst>
            </p:cNvPr>
            <p:cNvSpPr txBox="1"/>
            <p:nvPr/>
          </p:nvSpPr>
          <p:spPr>
            <a:xfrm>
              <a:off x="277645" y="3047089"/>
              <a:ext cx="6302709" cy="1077218"/>
            </a:xfrm>
            <a:prstGeom prst="rect">
              <a:avLst/>
            </a:prstGeom>
            <a:noFill/>
          </p:spPr>
          <p:txBody>
            <a:bodyPr wrap="square" rtlCol="0">
              <a:spAutoFit/>
            </a:bodyPr>
            <a:lstStyle/>
            <a:p>
              <a:pPr algn="ctr"/>
              <a:r>
                <a:rPr lang="vi-VN" sz="3200" b="1" i="1" dirty="0">
                  <a:solidFill>
                    <a:srgbClr val="FF0000"/>
                  </a:solidFill>
                  <a:latin typeface="+mj-lt"/>
                </a:rPr>
                <a:t>Hãy luôn kiên trì và chăm chỉ. </a:t>
              </a:r>
            </a:p>
            <a:p>
              <a:pPr algn="ctr"/>
              <a:r>
                <a:rPr lang="vi-VN" sz="3200" b="1" i="1" dirty="0">
                  <a:solidFill>
                    <a:srgbClr val="FF0000"/>
                  </a:solidFill>
                  <a:latin typeface="+mj-lt"/>
                </a:rPr>
                <a:t>Nhờ đó, chúng ta sẽ thành công.</a:t>
              </a:r>
            </a:p>
          </p:txBody>
        </p:sp>
      </p:grpSp>
    </p:spTree>
    <p:extLst>
      <p:ext uri="{BB962C8B-B14F-4D97-AF65-F5344CB8AC3E}">
        <p14:creationId xmlns:p14="http://schemas.microsoft.com/office/powerpoint/2010/main" val="76984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3F568F-BE16-4A9E-B05E-3C60823DCFDC}"/>
              </a:ext>
            </a:extLst>
          </p:cNvPr>
          <p:cNvSpPr txBox="1"/>
          <p:nvPr/>
        </p:nvSpPr>
        <p:spPr>
          <a:xfrm>
            <a:off x="1056737" y="351290"/>
            <a:ext cx="2030707" cy="413703"/>
          </a:xfrm>
          <a:prstGeom prst="rect">
            <a:avLst/>
          </a:prstGeom>
          <a:noFill/>
        </p:spPr>
        <p:txBody>
          <a:bodyPr wrap="square" rtlCol="0">
            <a:spAutoFit/>
          </a:bodyPr>
          <a:lstStyle/>
          <a:p>
            <a:pPr algn="ctr">
              <a:lnSpc>
                <a:spcPct val="150000"/>
              </a:lnSpc>
            </a:pPr>
            <a:r>
              <a:rPr lang="vi-VN" sz="1600" b="1">
                <a:solidFill>
                  <a:srgbClr val="17479D"/>
                </a:solidFill>
                <a:latin typeface="UTM Avo" panose="02040603050506020204" pitchFamily="18" charset="0"/>
              </a:rPr>
              <a:t>LUYỆN ĐỌC LẠI</a:t>
            </a:r>
            <a:endParaRPr lang="en-US" sz="16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sp>
        <p:nvSpPr>
          <p:cNvPr id="4" name="TextBox 3">
            <a:extLst>
              <a:ext uri="{FF2B5EF4-FFF2-40B4-BE49-F238E27FC236}">
                <a16:creationId xmlns:a16="http://schemas.microsoft.com/office/drawing/2014/main" id="{EC1E3D26-0FBF-489D-9BF9-77F94C02DE90}"/>
              </a:ext>
            </a:extLst>
          </p:cNvPr>
          <p:cNvSpPr txBox="1"/>
          <p:nvPr/>
        </p:nvSpPr>
        <p:spPr>
          <a:xfrm>
            <a:off x="746086" y="620432"/>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Cầu thủ dự bị</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83DE1F8B-C43D-4B7A-8155-BEAC33AC1D49}"/>
              </a:ext>
            </a:extLst>
          </p:cNvPr>
          <p:cNvSpPr txBox="1"/>
          <p:nvPr/>
        </p:nvSpPr>
        <p:spPr>
          <a:xfrm>
            <a:off x="413950" y="971867"/>
            <a:ext cx="6030097" cy="3663311"/>
          </a:xfrm>
          <a:prstGeom prst="rect">
            <a:avLst/>
          </a:prstGeom>
          <a:noFill/>
        </p:spPr>
        <p:txBody>
          <a:bodyPr wrap="square" rtlCol="0">
            <a:spAutoFit/>
          </a:bodyPr>
          <a:lstStyle/>
          <a:p>
            <a:pPr algn="just">
              <a:lnSpc>
                <a:spcPct val="130000"/>
              </a:lnSpc>
            </a:pPr>
            <a:r>
              <a:rPr lang="vi-VN" sz="1200" dirty="0">
                <a:latin typeface="UTM Avo" panose="02040603050506020204" pitchFamily="18" charset="0"/>
              </a:rPr>
              <a:t>      Nhìn các bạn đá bóng, gấu con rất muốn chơi cùng. Nhưng thấy gấu con có vẻ chậm chạp và đá bóng không tốt nên chưa đội nào muốn nhận cậu.</a:t>
            </a:r>
          </a:p>
          <a:p>
            <a:pPr algn="just">
              <a:lnSpc>
                <a:spcPct val="130000"/>
              </a:lnSpc>
            </a:pPr>
            <a:r>
              <a:rPr lang="vi-VN" sz="1200" dirty="0">
                <a:latin typeface="UTM Avo" panose="02040603050506020204" pitchFamily="18" charset="0"/>
              </a:rPr>
              <a:t>      - Gấu à, cậu làm cầu thủ dự bị nhé! – Khỉ nói.</a:t>
            </a:r>
          </a:p>
          <a:p>
            <a:pPr algn="just">
              <a:lnSpc>
                <a:spcPct val="130000"/>
              </a:lnSpc>
            </a:pPr>
            <a:r>
              <a:rPr lang="vi-VN" sz="1200" dirty="0">
                <a:latin typeface="UTM Avo" panose="02040603050506020204" pitchFamily="18" charset="0"/>
              </a:rPr>
              <a:t>      Gấu con hơi buồn nhưng cũng đồng ý. Trong khi chờ được vào sân, gấu đi nhặt bóng cho các bạn. Gấu cố gắng chạy thật nhanh để các bạn không phải chờ lâu.</a:t>
            </a:r>
          </a:p>
          <a:p>
            <a:pPr algn="just">
              <a:lnSpc>
                <a:spcPct val="130000"/>
              </a:lnSpc>
            </a:pPr>
            <a:r>
              <a:rPr lang="vi-VN" sz="1200" dirty="0">
                <a:latin typeface="UTM Avo" panose="02040603050506020204" pitchFamily="18" charset="0"/>
              </a:rPr>
              <a:t>      Hằng ngày, gấu đến sân bóng từ sớm để luyện tập. Gấu đá bóng ra xa, chạy đi nhặt rồi đá vào gôn, đá đi đá lại,... Cứ thế, gấu đá bóng ngày càng giỏi hơn.</a:t>
            </a:r>
          </a:p>
          <a:p>
            <a:pPr algn="just">
              <a:lnSpc>
                <a:spcPct val="130000"/>
              </a:lnSpc>
            </a:pPr>
            <a:r>
              <a:rPr lang="vi-VN" sz="1200" dirty="0">
                <a:latin typeface="UTM Avo" panose="02040603050506020204" pitchFamily="18" charset="0"/>
              </a:rPr>
              <a:t>      Một hôm, đến sân bóng thấy gấu đang luyện tập, các bạn ngạc nhiên nhìn gấu rồi nói: “Cậu giỏi quá!”, “Này, vào đội tớ nhé!”, “Vào đội tớ đi!”</a:t>
            </a:r>
          </a:p>
          <a:p>
            <a:pPr algn="just">
              <a:lnSpc>
                <a:spcPct val="130000"/>
              </a:lnSpc>
            </a:pPr>
            <a:r>
              <a:rPr lang="vi-VN" sz="1200" dirty="0">
                <a:latin typeface="UTM Avo" panose="02040603050506020204" pitchFamily="18" charset="0"/>
              </a:rPr>
              <a:t>      - Tớ nên vào đội nào đây? – Gấu hỏi khỉ.</a:t>
            </a:r>
          </a:p>
          <a:p>
            <a:pPr algn="just">
              <a:lnSpc>
                <a:spcPct val="130000"/>
              </a:lnSpc>
            </a:pPr>
            <a:r>
              <a:rPr lang="vi-VN" sz="1200" dirty="0">
                <a:latin typeface="UTM Avo" panose="02040603050506020204" pitchFamily="18" charset="0"/>
              </a:rPr>
              <a:t>      - Hiệp đầu cậu đá cho đội đỏ, hiệp sau cậu đá cho đội xanh. – Khỉ nói.</a:t>
            </a:r>
          </a:p>
          <a:p>
            <a:pPr algn="just">
              <a:lnSpc>
                <a:spcPct val="130000"/>
              </a:lnSpc>
            </a:pPr>
            <a:r>
              <a:rPr lang="vi-VN" sz="1200" dirty="0">
                <a:latin typeface="UTM Avo" panose="02040603050506020204" pitchFamily="18" charset="0"/>
              </a:rPr>
              <a:t>      Gấu vui vẻ gật đầu. Cậu nghĩ: “Hóa ra làm cầu thủ dự bị cũng hay nhỉ!”</a:t>
            </a:r>
          </a:p>
          <a:p>
            <a:pPr algn="r">
              <a:lnSpc>
                <a:spcPct val="130000"/>
              </a:lnSpc>
            </a:pPr>
            <a:r>
              <a:rPr lang="vi-VN" sz="1200" dirty="0">
                <a:latin typeface="UTM Avo" panose="02040603050506020204" pitchFamily="18" charset="0"/>
              </a:rPr>
              <a:t>(Theo </a:t>
            </a:r>
            <a:r>
              <a:rPr lang="vi-VN" sz="1200" i="1" dirty="0">
                <a:latin typeface="UTM Avo" panose="02040603050506020204" pitchFamily="18" charset="0"/>
              </a:rPr>
              <a:t>100 Truyện ngụ ngôn hay nhất</a:t>
            </a:r>
            <a:r>
              <a:rPr lang="vi-VN" sz="1200" dirty="0">
                <a:latin typeface="UTM Avo" panose="02040603050506020204" pitchFamily="18" charset="0"/>
              </a:rPr>
              <a:t>)</a:t>
            </a:r>
            <a:endParaRPr lang="en-US" sz="1200" dirty="0">
              <a:latin typeface="UTM Avo" panose="02040603050506020204" pitchFamily="18" charset="0"/>
            </a:endParaRPr>
          </a:p>
        </p:txBody>
      </p:sp>
      <p:pic>
        <p:nvPicPr>
          <p:cNvPr id="6" name="Picture 5">
            <a:extLst>
              <a:ext uri="{FF2B5EF4-FFF2-40B4-BE49-F238E27FC236}">
                <a16:creationId xmlns:a16="http://schemas.microsoft.com/office/drawing/2014/main" id="{5AEC3383-3DF5-4DF8-9EB7-C0EA16DD3C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800" y="971867"/>
            <a:ext cx="304770" cy="288000"/>
          </a:xfrm>
          <a:prstGeom prst="rect">
            <a:avLst/>
          </a:prstGeom>
        </p:spPr>
      </p:pic>
      <p:pic>
        <p:nvPicPr>
          <p:cNvPr id="7" name="Picture 6">
            <a:extLst>
              <a:ext uri="{FF2B5EF4-FFF2-40B4-BE49-F238E27FC236}">
                <a16:creationId xmlns:a16="http://schemas.microsoft.com/office/drawing/2014/main" id="{8F727016-2E3E-4BF9-BCF9-C6785264A582}"/>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29709" y="1481524"/>
            <a:ext cx="288000" cy="288000"/>
          </a:xfrm>
          <a:prstGeom prst="rect">
            <a:avLst/>
          </a:prstGeom>
        </p:spPr>
      </p:pic>
      <p:pic>
        <p:nvPicPr>
          <p:cNvPr id="8" name="Picture 7">
            <a:extLst>
              <a:ext uri="{FF2B5EF4-FFF2-40B4-BE49-F238E27FC236}">
                <a16:creationId xmlns:a16="http://schemas.microsoft.com/office/drawing/2014/main" id="{4E48E9A4-307F-4DA4-A287-D30CE19727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906" y="2173983"/>
            <a:ext cx="288000" cy="288000"/>
          </a:xfrm>
          <a:prstGeom prst="rect">
            <a:avLst/>
          </a:prstGeom>
        </p:spPr>
      </p:pic>
      <p:grpSp>
        <p:nvGrpSpPr>
          <p:cNvPr id="9" name="Group 8">
            <a:extLst>
              <a:ext uri="{FF2B5EF4-FFF2-40B4-BE49-F238E27FC236}">
                <a16:creationId xmlns:a16="http://schemas.microsoft.com/office/drawing/2014/main" id="{3431530D-0499-4F1F-B8E2-1AEBFCCA9F3E}"/>
              </a:ext>
            </a:extLst>
          </p:cNvPr>
          <p:cNvGrpSpPr/>
          <p:nvPr/>
        </p:nvGrpSpPr>
        <p:grpSpPr>
          <a:xfrm>
            <a:off x="293553" y="2521030"/>
            <a:ext cx="378353" cy="584775"/>
            <a:chOff x="3383381" y="2882394"/>
            <a:chExt cx="384148" cy="641456"/>
          </a:xfrm>
        </p:grpSpPr>
        <p:sp>
          <p:nvSpPr>
            <p:cNvPr id="10" name="Oval 9">
              <a:extLst>
                <a:ext uri="{FF2B5EF4-FFF2-40B4-BE49-F238E27FC236}">
                  <a16:creationId xmlns:a16="http://schemas.microsoft.com/office/drawing/2014/main" id="{6A6D2AEC-60AA-4C72-892F-0561A289FEF7}"/>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200" i="1" dirty="0">
                <a:solidFill>
                  <a:schemeClr val="accent2"/>
                </a:solidFill>
                <a:latin typeface="UTM Charlotte" panose="02040603050506020204" pitchFamily="18" charset="0"/>
              </a:endParaRPr>
            </a:p>
          </p:txBody>
        </p:sp>
        <p:sp>
          <p:nvSpPr>
            <p:cNvPr id="11" name="Rectangle 10">
              <a:extLst>
                <a:ext uri="{FF2B5EF4-FFF2-40B4-BE49-F238E27FC236}">
                  <a16:creationId xmlns:a16="http://schemas.microsoft.com/office/drawing/2014/main" id="{735D6936-DF4A-43A6-A6FF-75818A591FEC}"/>
                </a:ext>
              </a:extLst>
            </p:cNvPr>
            <p:cNvSpPr/>
            <p:nvPr/>
          </p:nvSpPr>
          <p:spPr>
            <a:xfrm rot="21163024">
              <a:off x="3383381" y="2882394"/>
              <a:ext cx="356760" cy="641456"/>
            </a:xfrm>
            <a:prstGeom prst="rect">
              <a:avLst/>
            </a:prstGeom>
          </p:spPr>
          <p:txBody>
            <a:bodyPr wrap="none">
              <a:spAutoFit/>
            </a:bodyPr>
            <a:lstStyle/>
            <a:p>
              <a:pPr algn="ctr"/>
              <a:r>
                <a:rPr lang="en-VN" sz="3200" b="1" i="1" dirty="0">
                  <a:solidFill>
                    <a:schemeClr val="accent2"/>
                  </a:solidFill>
                  <a:latin typeface="UTM Charlotte" panose="02040603050506020204" pitchFamily="18" charset="0"/>
                </a:rPr>
                <a:t>4</a:t>
              </a:r>
            </a:p>
          </p:txBody>
        </p:sp>
      </p:grpSp>
    </p:spTree>
    <p:extLst>
      <p:ext uri="{BB962C8B-B14F-4D97-AF65-F5344CB8AC3E}">
        <p14:creationId xmlns:p14="http://schemas.microsoft.com/office/powerpoint/2010/main" val="7697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CBB384D-FEF9-4E8E-B960-52B05104EE0B}"/>
              </a:ext>
            </a:extLst>
          </p:cNvPr>
          <p:cNvGrpSpPr/>
          <p:nvPr/>
        </p:nvGrpSpPr>
        <p:grpSpPr>
          <a:xfrm>
            <a:off x="407510" y="2388863"/>
            <a:ext cx="5895283" cy="2339536"/>
            <a:chOff x="407510" y="2388863"/>
            <a:chExt cx="5895283" cy="2339536"/>
          </a:xfrm>
        </p:grpSpPr>
        <p:sp>
          <p:nvSpPr>
            <p:cNvPr id="5" name="Speech Bubble: Oval 4">
              <a:extLst>
                <a:ext uri="{FF2B5EF4-FFF2-40B4-BE49-F238E27FC236}">
                  <a16:creationId xmlns:a16="http://schemas.microsoft.com/office/drawing/2014/main" id="{D3057978-3AC8-426E-A456-08B544CB7C59}"/>
                </a:ext>
              </a:extLst>
            </p:cNvPr>
            <p:cNvSpPr/>
            <p:nvPr/>
          </p:nvSpPr>
          <p:spPr>
            <a:xfrm>
              <a:off x="4742934" y="2388863"/>
              <a:ext cx="1559859" cy="647181"/>
            </a:xfrm>
            <a:prstGeom prst="wedgeEllipseCallout">
              <a:avLst>
                <a:gd name="adj1" fmla="val -53775"/>
                <a:gd name="adj2" fmla="val 67755"/>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7" name="Speech Bubble: Oval 36">
              <a:extLst>
                <a:ext uri="{FF2B5EF4-FFF2-40B4-BE49-F238E27FC236}">
                  <a16:creationId xmlns:a16="http://schemas.microsoft.com/office/drawing/2014/main" id="{91B59F6E-1AFA-473A-A7C4-A4D123AFD081}"/>
                </a:ext>
              </a:extLst>
            </p:cNvPr>
            <p:cNvSpPr/>
            <p:nvPr/>
          </p:nvSpPr>
          <p:spPr>
            <a:xfrm>
              <a:off x="407510" y="2778669"/>
              <a:ext cx="2374960" cy="1428340"/>
            </a:xfrm>
            <a:prstGeom prst="wedgeEllipseCallout">
              <a:avLst>
                <a:gd name="adj1" fmla="val 57401"/>
                <a:gd name="adj2" fmla="val 58559"/>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Group 1">
              <a:extLst>
                <a:ext uri="{FF2B5EF4-FFF2-40B4-BE49-F238E27FC236}">
                  <a16:creationId xmlns:a16="http://schemas.microsoft.com/office/drawing/2014/main" id="{AE699A58-E4C1-4498-A6F3-9DB9B98C430A}"/>
                </a:ext>
              </a:extLst>
            </p:cNvPr>
            <p:cNvGrpSpPr/>
            <p:nvPr/>
          </p:nvGrpSpPr>
          <p:grpSpPr>
            <a:xfrm>
              <a:off x="2787372" y="2754636"/>
              <a:ext cx="2508235" cy="1973763"/>
              <a:chOff x="2393312" y="2582508"/>
              <a:chExt cx="2508235" cy="1973763"/>
            </a:xfrm>
          </p:grpSpPr>
          <p:pic>
            <p:nvPicPr>
              <p:cNvPr id="3074" name="Picture 2" descr="Premium Vector | Illustration of cartoon bear playing soccer">
                <a:extLst>
                  <a:ext uri="{FF2B5EF4-FFF2-40B4-BE49-F238E27FC236}">
                    <a16:creationId xmlns:a16="http://schemas.microsoft.com/office/drawing/2014/main" id="{1B6F967A-179B-420D-9C4D-24516E29B9E8}"/>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27784" y="2582508"/>
                <a:ext cx="1973763" cy="19737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id Holding Ball Stock Illustrations – 1,385 Kid Holding Ball Stock  Illustrations, Vectors &amp; Clipart - Dreamstime">
                <a:extLst>
                  <a:ext uri="{FF2B5EF4-FFF2-40B4-BE49-F238E27FC236}">
                    <a16:creationId xmlns:a16="http://schemas.microsoft.com/office/drawing/2014/main" id="{A2A1AE6D-CF92-40EF-AABC-3893C18E0B3B}"/>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50012"/>
              <a:stretch/>
            </p:blipFill>
            <p:spPr bwMode="auto">
              <a:xfrm flipH="1">
                <a:off x="2393312" y="2905678"/>
                <a:ext cx="986863" cy="153723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8" name="TextBox 7">
            <a:extLst>
              <a:ext uri="{FF2B5EF4-FFF2-40B4-BE49-F238E27FC236}">
                <a16:creationId xmlns:a16="http://schemas.microsoft.com/office/drawing/2014/main" id="{8A1072C0-7CDA-3B41-9683-C01B2BFCAA3D}"/>
              </a:ext>
            </a:extLst>
          </p:cNvPr>
          <p:cNvSpPr txBox="1"/>
          <p:nvPr/>
        </p:nvSpPr>
        <p:spPr>
          <a:xfrm>
            <a:off x="441863" y="942427"/>
            <a:ext cx="6028249"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1. </a:t>
            </a:r>
            <a:r>
              <a:rPr lang="vi-VN" sz="1500" dirty="0">
                <a:latin typeface="UTM Avo" panose="02040603050506020204" pitchFamily="18" charset="0"/>
              </a:rPr>
              <a:t>Câu nào trong bài là lời khen?</a:t>
            </a:r>
          </a:p>
        </p:txBody>
      </p:sp>
      <p:pic>
        <p:nvPicPr>
          <p:cNvPr id="9" name="Picture 8">
            <a:extLst>
              <a:ext uri="{FF2B5EF4-FFF2-40B4-BE49-F238E27FC236}">
                <a16:creationId xmlns:a16="http://schemas.microsoft.com/office/drawing/2014/main" id="{99BA426D-B5A3-E442-8C77-E8728BFC6BBF}"/>
              </a:ext>
            </a:extLst>
          </p:cNvPr>
          <p:cNvPicPr>
            <a:picLocks noChangeAspect="1"/>
          </p:cNvPicPr>
          <p:nvPr/>
        </p:nvPicPr>
        <p:blipFill>
          <a:blip r:embed="rId4">
            <a:clrChange>
              <a:clrFrom>
                <a:srgbClr val="FEFFFE"/>
              </a:clrFrom>
              <a:clrTo>
                <a:srgbClr val="FEFFFE">
                  <a:alpha val="0"/>
                </a:srgbClr>
              </a:clrTo>
            </a:clrChange>
            <a:extLst>
              <a:ext uri="{BEBA8EAE-BF5A-486C-A8C5-ECC9F3942E4B}">
                <a14:imgProps xmlns:a14="http://schemas.microsoft.com/office/drawing/2010/main">
                  <a14:imgLayer r:embed="rId5">
                    <a14:imgEffect>
                      <a14:sharpenSoften amount="33000"/>
                    </a14:imgEffect>
                    <a14:imgEffect>
                      <a14:brightnessContrast contrast="1000"/>
                    </a14:imgEffect>
                  </a14:imgLayer>
                </a14:imgProps>
              </a:ext>
            </a:extLst>
          </a:blip>
          <a:stretch>
            <a:fillRect/>
          </a:stretch>
        </p:blipFill>
        <p:spPr>
          <a:xfrm>
            <a:off x="568135" y="421233"/>
            <a:ext cx="649967" cy="599539"/>
          </a:xfrm>
          <a:prstGeom prst="rect">
            <a:avLst/>
          </a:prstGeom>
        </p:spPr>
      </p:pic>
      <p:sp>
        <p:nvSpPr>
          <p:cNvPr id="10" name="TextBox 9">
            <a:extLst>
              <a:ext uri="{FF2B5EF4-FFF2-40B4-BE49-F238E27FC236}">
                <a16:creationId xmlns:a16="http://schemas.microsoft.com/office/drawing/2014/main" id="{620DAA4B-708D-44B7-90F2-7934B08BEBDD}"/>
              </a:ext>
            </a:extLst>
          </p:cNvPr>
          <p:cNvSpPr txBox="1"/>
          <p:nvPr/>
        </p:nvSpPr>
        <p:spPr>
          <a:xfrm>
            <a:off x="1218102" y="460493"/>
            <a:ext cx="1564368"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 LUYỆN TẬP</a:t>
            </a:r>
            <a:endParaRPr lang="en-US" sz="1800" b="1" dirty="0">
              <a:solidFill>
                <a:srgbClr val="17479D"/>
              </a:solidFill>
              <a:latin typeface="UTM Avo" panose="02040603050506020204" pitchFamily="18" charset="0"/>
            </a:endParaRPr>
          </a:p>
        </p:txBody>
      </p:sp>
      <p:grpSp>
        <p:nvGrpSpPr>
          <p:cNvPr id="4" name="Group 3">
            <a:extLst>
              <a:ext uri="{FF2B5EF4-FFF2-40B4-BE49-F238E27FC236}">
                <a16:creationId xmlns:a16="http://schemas.microsoft.com/office/drawing/2014/main" id="{52DDD1B9-D570-4E68-8CEB-7C279BEFBCFE}"/>
              </a:ext>
            </a:extLst>
          </p:cNvPr>
          <p:cNvGrpSpPr/>
          <p:nvPr/>
        </p:nvGrpSpPr>
        <p:grpSpPr>
          <a:xfrm>
            <a:off x="3847880" y="908358"/>
            <a:ext cx="1624173" cy="426997"/>
            <a:chOff x="568134" y="1909005"/>
            <a:chExt cx="3358407" cy="426997"/>
          </a:xfrm>
        </p:grpSpPr>
        <p:sp>
          <p:nvSpPr>
            <p:cNvPr id="3" name="Rectangle 2">
              <a:extLst>
                <a:ext uri="{FF2B5EF4-FFF2-40B4-BE49-F238E27FC236}">
                  <a16:creationId xmlns:a16="http://schemas.microsoft.com/office/drawing/2014/main" id="{6456B592-EB17-4CD1-BD3E-592B272F6432}"/>
                </a:ext>
              </a:extLst>
            </p:cNvPr>
            <p:cNvSpPr/>
            <p:nvPr/>
          </p:nvSpPr>
          <p:spPr>
            <a:xfrm>
              <a:off x="568135" y="1941279"/>
              <a:ext cx="3358406" cy="394723"/>
            </a:xfrm>
            <a:prstGeom prst="rect">
              <a:avLst/>
            </a:prstGeom>
            <a:ln>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FF0000"/>
                </a:solidFill>
              </a:endParaRPr>
            </a:p>
          </p:txBody>
        </p:sp>
        <p:sp>
          <p:nvSpPr>
            <p:cNvPr id="17" name="TextBox 16">
              <a:extLst>
                <a:ext uri="{FF2B5EF4-FFF2-40B4-BE49-F238E27FC236}">
                  <a16:creationId xmlns:a16="http://schemas.microsoft.com/office/drawing/2014/main" id="{5D2C202A-9F5C-4E56-8B4C-806466597DBD}"/>
                </a:ext>
              </a:extLst>
            </p:cNvPr>
            <p:cNvSpPr txBox="1"/>
            <p:nvPr/>
          </p:nvSpPr>
          <p:spPr>
            <a:xfrm>
              <a:off x="568134" y="1909005"/>
              <a:ext cx="3358405" cy="389594"/>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Cậu giỏi quá!</a:t>
              </a:r>
            </a:p>
          </p:txBody>
        </p:sp>
      </p:grpSp>
      <p:sp>
        <p:nvSpPr>
          <p:cNvPr id="34" name="TextBox 33">
            <a:extLst>
              <a:ext uri="{FF2B5EF4-FFF2-40B4-BE49-F238E27FC236}">
                <a16:creationId xmlns:a16="http://schemas.microsoft.com/office/drawing/2014/main" id="{C80B00BE-BFAD-436F-9C0F-579CB9835429}"/>
              </a:ext>
            </a:extLst>
          </p:cNvPr>
          <p:cNvSpPr txBox="1"/>
          <p:nvPr/>
        </p:nvSpPr>
        <p:spPr>
          <a:xfrm>
            <a:off x="441862" y="1434789"/>
            <a:ext cx="6028249" cy="1082091"/>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Nếu là bạn của gấu con trong câu chuyện trên, em sẽ nói lời chúc mừng gấu con như thế nào? Đoán xem, gấu con sẽ trả lời em ra sao?</a:t>
            </a:r>
          </a:p>
        </p:txBody>
      </p:sp>
      <p:sp>
        <p:nvSpPr>
          <p:cNvPr id="35" name="TextBox 34">
            <a:extLst>
              <a:ext uri="{FF2B5EF4-FFF2-40B4-BE49-F238E27FC236}">
                <a16:creationId xmlns:a16="http://schemas.microsoft.com/office/drawing/2014/main" id="{698C4694-3E6B-401A-A583-407AD014E0C9}"/>
              </a:ext>
            </a:extLst>
          </p:cNvPr>
          <p:cNvSpPr txBox="1"/>
          <p:nvPr/>
        </p:nvSpPr>
        <p:spPr>
          <a:xfrm>
            <a:off x="4851699" y="2499267"/>
            <a:ext cx="1451094" cy="389594"/>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Cảm ơn cậu!</a:t>
            </a:r>
          </a:p>
        </p:txBody>
      </p:sp>
      <p:sp>
        <p:nvSpPr>
          <p:cNvPr id="38" name="TextBox 37">
            <a:extLst>
              <a:ext uri="{FF2B5EF4-FFF2-40B4-BE49-F238E27FC236}">
                <a16:creationId xmlns:a16="http://schemas.microsoft.com/office/drawing/2014/main" id="{DCD5E451-F8EA-48A4-9C9D-A5A61987F469}"/>
              </a:ext>
            </a:extLst>
          </p:cNvPr>
          <p:cNvSpPr txBox="1"/>
          <p:nvPr/>
        </p:nvSpPr>
        <p:spPr>
          <a:xfrm>
            <a:off x="621584" y="2888861"/>
            <a:ext cx="1989843" cy="1082091"/>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Chúc mừng cậu đã trở thành cầu thủ chính thức nhé!</a:t>
            </a:r>
          </a:p>
        </p:txBody>
      </p:sp>
    </p:spTree>
    <p:extLst>
      <p:ext uri="{BB962C8B-B14F-4D97-AF65-F5344CB8AC3E}">
        <p14:creationId xmlns:p14="http://schemas.microsoft.com/office/powerpoint/2010/main" val="51948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barn(inVertical)">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arn(inVertical)">
                                      <p:cBhvr>
                                        <p:cTn id="3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4" grpId="0"/>
      <p:bldP spid="35" grpId="0"/>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E2A01A-37E7-4E49-A4B0-0BE4C4D94941}"/>
              </a:ext>
            </a:extLst>
          </p:cNvPr>
          <p:cNvGrpSpPr/>
          <p:nvPr/>
        </p:nvGrpSpPr>
        <p:grpSpPr>
          <a:xfrm>
            <a:off x="1144267" y="1390819"/>
            <a:ext cx="4405927" cy="3318271"/>
            <a:chOff x="1417547" y="1264224"/>
            <a:chExt cx="4405927" cy="3318271"/>
          </a:xfrm>
        </p:grpSpPr>
        <p:pic>
          <p:nvPicPr>
            <p:cNvPr id="12" name="Picture 11">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id="{FF041EC8-55B2-4FCF-BB45-E1C5B0EA5B49}"/>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15" name="Picture 2">
            <a:extLst>
              <a:ext uri="{FF2B5EF4-FFF2-40B4-BE49-F238E27FC236}">
                <a16:creationId xmlns:a16="http://schemas.microsoft.com/office/drawing/2014/main" id="{DB42BD70-9A17-4FEB-8463-55E3911EA577}"/>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E811E5F1-35BD-4FAB-9189-40096B063540}"/>
              </a:ext>
            </a:extLst>
          </p:cNvPr>
          <p:cNvGrpSpPr/>
          <p:nvPr/>
        </p:nvGrpSpPr>
        <p:grpSpPr>
          <a:xfrm>
            <a:off x="337443" y="434410"/>
            <a:ext cx="7214590" cy="829904"/>
            <a:chOff x="337443" y="434410"/>
            <a:chExt cx="7214590" cy="829904"/>
          </a:xfrm>
        </p:grpSpPr>
        <p:grpSp>
          <p:nvGrpSpPr>
            <p:cNvPr id="17" name="Group 16">
              <a:extLst>
                <a:ext uri="{FF2B5EF4-FFF2-40B4-BE49-F238E27FC236}">
                  <a16:creationId xmlns:a16="http://schemas.microsoft.com/office/drawing/2014/main" id="{58725EF7-5A34-4CA6-8496-3DBE858AF803}"/>
                </a:ext>
              </a:extLst>
            </p:cNvPr>
            <p:cNvGrpSpPr/>
            <p:nvPr/>
          </p:nvGrpSpPr>
          <p:grpSpPr>
            <a:xfrm>
              <a:off x="337443" y="617893"/>
              <a:ext cx="1645547" cy="646421"/>
              <a:chOff x="337443" y="617893"/>
              <a:chExt cx="1645547" cy="646421"/>
            </a:xfrm>
          </p:grpSpPr>
          <p:sp>
            <p:nvSpPr>
              <p:cNvPr id="19" name="TextBox 18">
                <a:extLst>
                  <a:ext uri="{FF2B5EF4-FFF2-40B4-BE49-F238E27FC236}">
                    <a16:creationId xmlns:a16="http://schemas.microsoft.com/office/drawing/2014/main" id="{7C6BD6C9-2CA9-437F-841F-C1BA832AA672}"/>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8</a:t>
                </a:r>
              </a:p>
            </p:txBody>
          </p:sp>
          <p:sp>
            <p:nvSpPr>
              <p:cNvPr id="24" name="TextBox 23">
                <a:extLst>
                  <a:ext uri="{FF2B5EF4-FFF2-40B4-BE49-F238E27FC236}">
                    <a16:creationId xmlns:a16="http://schemas.microsoft.com/office/drawing/2014/main" id="{E92F494D-0867-4EF6-BA36-95FA7EF926CF}"/>
                  </a:ext>
                </a:extLst>
              </p:cNvPr>
              <p:cNvSpPr txBox="1"/>
              <p:nvPr/>
            </p:nvSpPr>
            <p:spPr>
              <a:xfrm>
                <a:off x="337443" y="61798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8</a:t>
                </a:r>
              </a:p>
            </p:txBody>
          </p:sp>
        </p:grpSp>
        <p:sp>
          <p:nvSpPr>
            <p:cNvPr id="18" name="TextBox 17">
              <a:extLst>
                <a:ext uri="{FF2B5EF4-FFF2-40B4-BE49-F238E27FC236}">
                  <a16:creationId xmlns:a16="http://schemas.microsoft.com/office/drawing/2014/main" id="{09D83D59-F84C-4DF6-BD7F-3A360B43367C}"/>
                </a:ext>
              </a:extLst>
            </p:cNvPr>
            <p:cNvSpPr txBox="1"/>
            <p:nvPr/>
          </p:nvSpPr>
          <p:spPr>
            <a:xfrm>
              <a:off x="1858288" y="434410"/>
              <a:ext cx="5693745" cy="707886"/>
            </a:xfrm>
            <a:prstGeom prst="rect">
              <a:avLst/>
            </a:prstGeom>
            <a:noFill/>
          </p:spPr>
          <p:txBody>
            <a:bodyPr wrap="square" rtlCol="0">
              <a:spAutoFit/>
            </a:bodyPr>
            <a:lstStyle/>
            <a:p>
              <a:r>
                <a:rPr lang="vi-VN" sz="4000" dirty="0">
                  <a:solidFill>
                    <a:schemeClr val="accent2"/>
                  </a:solidFill>
                  <a:latin typeface="UTM Cookies" panose="02040603050506020204" pitchFamily="18" charset="0"/>
                </a:rPr>
                <a:t>CẦU THỦ DỰ BỊ</a:t>
              </a:r>
              <a:endParaRPr lang="en-US" sz="4000" dirty="0">
                <a:solidFill>
                  <a:schemeClr val="accent2"/>
                </a:solidFill>
                <a:latin typeface="UTM Cookies" panose="02040603050506020204" pitchFamily="18" charset="0"/>
              </a:endParaRPr>
            </a:p>
          </p:txBody>
        </p:sp>
      </p:grpSp>
    </p:spTree>
    <p:extLst>
      <p:ext uri="{BB962C8B-B14F-4D97-AF65-F5344CB8AC3E}">
        <p14:creationId xmlns:p14="http://schemas.microsoft.com/office/powerpoint/2010/main" val="3839322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8AC771-11AC-400E-96E2-B494D9CA0570}"/>
              </a:ext>
            </a:extLst>
          </p:cNvPr>
          <p:cNvGrpSpPr/>
          <p:nvPr/>
        </p:nvGrpSpPr>
        <p:grpSpPr>
          <a:xfrm>
            <a:off x="1144267" y="1390819"/>
            <a:ext cx="4405927" cy="3318271"/>
            <a:chOff x="1417547" y="1264224"/>
            <a:chExt cx="4405927" cy="3318271"/>
          </a:xfrm>
        </p:grpSpPr>
        <p:pic>
          <p:nvPicPr>
            <p:cNvPr id="3" name="Picture 2">
              <a:extLst>
                <a:ext uri="{FF2B5EF4-FFF2-40B4-BE49-F238E27FC236}">
                  <a16:creationId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a:extLst>
                <a:ext uri="{FF2B5EF4-FFF2-40B4-BE49-F238E27FC236}">
                  <a16:creationId xmlns:a16="http://schemas.microsoft.com/office/drawing/2014/main" id="{72E96B82-CFE8-4E3D-9861-F35AD32A3F47}"/>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5" name="TextBox 4">
              <a:extLst>
                <a:ext uri="{FF2B5EF4-FFF2-40B4-BE49-F238E27FC236}">
                  <a16:creationId xmlns:a16="http://schemas.microsoft.com/office/drawing/2014/main" id="{47C20E4F-5598-4543-99AA-79D922EC798E}"/>
                </a:ext>
              </a:extLst>
            </p:cNvPr>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grpSp>
      <p:pic>
        <p:nvPicPr>
          <p:cNvPr id="6" name="Picture 4">
            <a:extLst>
              <a:ext uri="{FF2B5EF4-FFF2-40B4-BE49-F238E27FC236}">
                <a16:creationId xmlns:a16="http://schemas.microsoft.com/office/drawing/2014/main" id="{92AC510F-4E04-400B-8C1C-074ABFBB20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288ABA8D-29D4-4E12-9137-9E3E66F8B798}"/>
              </a:ext>
            </a:extLst>
          </p:cNvPr>
          <p:cNvGrpSpPr/>
          <p:nvPr/>
        </p:nvGrpSpPr>
        <p:grpSpPr>
          <a:xfrm>
            <a:off x="337443" y="434410"/>
            <a:ext cx="7214590" cy="829904"/>
            <a:chOff x="337443" y="434410"/>
            <a:chExt cx="7214590" cy="829904"/>
          </a:xfrm>
        </p:grpSpPr>
        <p:grpSp>
          <p:nvGrpSpPr>
            <p:cNvPr id="11" name="Group 10">
              <a:extLst>
                <a:ext uri="{FF2B5EF4-FFF2-40B4-BE49-F238E27FC236}">
                  <a16:creationId xmlns:a16="http://schemas.microsoft.com/office/drawing/2014/main" id="{204DF970-48E5-48AB-9708-9CCA8255B628}"/>
                </a:ext>
              </a:extLst>
            </p:cNvPr>
            <p:cNvGrpSpPr/>
            <p:nvPr/>
          </p:nvGrpSpPr>
          <p:grpSpPr>
            <a:xfrm>
              <a:off x="337443" y="617893"/>
              <a:ext cx="1645547" cy="646421"/>
              <a:chOff x="337443" y="617893"/>
              <a:chExt cx="1645547" cy="646421"/>
            </a:xfrm>
          </p:grpSpPr>
          <p:sp>
            <p:nvSpPr>
              <p:cNvPr id="12" name="TextBox 11">
                <a:extLst>
                  <a:ext uri="{FF2B5EF4-FFF2-40B4-BE49-F238E27FC236}">
                    <a16:creationId xmlns:a16="http://schemas.microsoft.com/office/drawing/2014/main" id="{F9EBF4D9-7DFC-4360-A7A6-8642B5D8DE7B}"/>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8</a:t>
                </a:r>
              </a:p>
            </p:txBody>
          </p:sp>
          <p:sp>
            <p:nvSpPr>
              <p:cNvPr id="13" name="TextBox 12">
                <a:extLst>
                  <a:ext uri="{FF2B5EF4-FFF2-40B4-BE49-F238E27FC236}">
                    <a16:creationId xmlns:a16="http://schemas.microsoft.com/office/drawing/2014/main" id="{ED1BA16C-7EA5-48F4-8346-56A3175E0110}"/>
                  </a:ext>
                </a:extLst>
              </p:cNvPr>
              <p:cNvSpPr txBox="1"/>
              <p:nvPr/>
            </p:nvSpPr>
            <p:spPr>
              <a:xfrm>
                <a:off x="337443" y="61798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8</a:t>
                </a:r>
              </a:p>
            </p:txBody>
          </p:sp>
        </p:grpSp>
        <p:sp>
          <p:nvSpPr>
            <p:cNvPr id="14" name="TextBox 13">
              <a:extLst>
                <a:ext uri="{FF2B5EF4-FFF2-40B4-BE49-F238E27FC236}">
                  <a16:creationId xmlns:a16="http://schemas.microsoft.com/office/drawing/2014/main" id="{75E32ADA-523D-4ACC-BA1B-20E677F68055}"/>
                </a:ext>
              </a:extLst>
            </p:cNvPr>
            <p:cNvSpPr txBox="1"/>
            <p:nvPr/>
          </p:nvSpPr>
          <p:spPr>
            <a:xfrm>
              <a:off x="1858288" y="434410"/>
              <a:ext cx="5693745" cy="707886"/>
            </a:xfrm>
            <a:prstGeom prst="rect">
              <a:avLst/>
            </a:prstGeom>
            <a:noFill/>
          </p:spPr>
          <p:txBody>
            <a:bodyPr wrap="square" rtlCol="0">
              <a:spAutoFit/>
            </a:bodyPr>
            <a:lstStyle/>
            <a:p>
              <a:r>
                <a:rPr lang="vi-VN" sz="4000" dirty="0">
                  <a:solidFill>
                    <a:schemeClr val="accent2"/>
                  </a:solidFill>
                  <a:latin typeface="UTM Cookies" panose="02040603050506020204" pitchFamily="18" charset="0"/>
                </a:rPr>
                <a:t>CẦU THỦ DỰ BỊ</a:t>
              </a:r>
              <a:endParaRPr lang="en-US" sz="4000" dirty="0">
                <a:solidFill>
                  <a:schemeClr val="accent2"/>
                </a:solidFill>
                <a:latin typeface="UTM Cookies" panose="02040603050506020204" pitchFamily="18" charset="0"/>
              </a:endParaRPr>
            </a:p>
          </p:txBody>
        </p:sp>
      </p:grpSp>
    </p:spTree>
    <p:extLst>
      <p:ext uri="{BB962C8B-B14F-4D97-AF65-F5344CB8AC3E}">
        <p14:creationId xmlns:p14="http://schemas.microsoft.com/office/powerpoint/2010/main" val="3348486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305156-7455-8F4C-AA31-731375F4FEB5}"/>
              </a:ext>
            </a:extLst>
          </p:cNvPr>
          <p:cNvSpPr txBox="1"/>
          <p:nvPr/>
        </p:nvSpPr>
        <p:spPr>
          <a:xfrm>
            <a:off x="1688168" y="491298"/>
            <a:ext cx="4520127" cy="707886"/>
          </a:xfrm>
          <a:prstGeom prst="rect">
            <a:avLst/>
          </a:prstGeom>
          <a:noFill/>
        </p:spPr>
        <p:txBody>
          <a:bodyPr wrap="square" rtlCol="0">
            <a:spAutoFit/>
          </a:bodyPr>
          <a:lstStyle/>
          <a:p>
            <a:pPr algn="ctr"/>
            <a:r>
              <a:rPr lang="vi-VN" sz="4000" dirty="0">
                <a:solidFill>
                  <a:schemeClr val="accent2"/>
                </a:solidFill>
                <a:latin typeface="UTM Cookies" panose="02040603050506020204" pitchFamily="18" charset="0"/>
              </a:rPr>
              <a:t>NGHE- VIẾT</a:t>
            </a:r>
            <a:endParaRPr lang="en-US" sz="4000" dirty="0">
              <a:solidFill>
                <a:schemeClr val="accent2"/>
              </a:solidFill>
              <a:latin typeface="UTM Cookies" panose="02040603050506020204" pitchFamily="18" charset="0"/>
            </a:endParaRPr>
          </a:p>
        </p:txBody>
      </p:sp>
      <p:sp>
        <p:nvSpPr>
          <p:cNvPr id="4" name="TextBox 3">
            <a:extLst>
              <a:ext uri="{FF2B5EF4-FFF2-40B4-BE49-F238E27FC236}">
                <a16:creationId xmlns:a16="http://schemas.microsoft.com/office/drawing/2014/main" id="{F1BA6EFB-CB7A-094B-AC9D-B222BDD328B2}"/>
              </a:ext>
            </a:extLst>
          </p:cNvPr>
          <p:cNvSpPr txBox="1"/>
          <p:nvPr/>
        </p:nvSpPr>
        <p:spPr>
          <a:xfrm>
            <a:off x="2189519" y="1608325"/>
            <a:ext cx="2823210" cy="523220"/>
          </a:xfrm>
          <a:prstGeom prst="rect">
            <a:avLst/>
          </a:prstGeom>
          <a:noFill/>
        </p:spPr>
        <p:txBody>
          <a:bodyPr wrap="none" rtlCol="0">
            <a:spAutoFit/>
          </a:bodyPr>
          <a:lstStyle/>
          <a:p>
            <a:pPr algn="ctr"/>
            <a:r>
              <a:rPr lang="vi-VN" sz="2800" b="1" dirty="0">
                <a:solidFill>
                  <a:srgbClr val="17479D"/>
                </a:solidFill>
                <a:latin typeface="UTM Avo" panose="02040603050506020204" pitchFamily="18" charset="0"/>
              </a:rPr>
              <a:t>MỘT GIỜ HỌC</a:t>
            </a:r>
            <a:endParaRPr lang="en-VN" sz="2800" b="1" dirty="0">
              <a:solidFill>
                <a:srgbClr val="17479D"/>
              </a:solidFill>
              <a:latin typeface="UTM Avo" panose="02040603050506020204" pitchFamily="18" charset="0"/>
            </a:endParaRPr>
          </a:p>
        </p:txBody>
      </p:sp>
      <p:sp>
        <p:nvSpPr>
          <p:cNvPr id="5" name="TextBox 4">
            <a:extLst>
              <a:ext uri="{FF2B5EF4-FFF2-40B4-BE49-F238E27FC236}">
                <a16:creationId xmlns:a16="http://schemas.microsoft.com/office/drawing/2014/main" id="{9FA24853-01FC-A946-88A2-4E5CEA158308}"/>
              </a:ext>
            </a:extLst>
          </p:cNvPr>
          <p:cNvSpPr txBox="1"/>
          <p:nvPr/>
        </p:nvSpPr>
        <p:spPr>
          <a:xfrm>
            <a:off x="962749" y="2131545"/>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Nghe - viết “Cầu thủ dự bị”. </a:t>
            </a:r>
            <a:endParaRPr lang="vi-VN" sz="2000" dirty="0">
              <a:solidFill>
                <a:schemeClr val="accent1">
                  <a:lumMod val="75000"/>
                </a:schemeClr>
              </a:solidFill>
              <a:latin typeface="UTM Avo" panose="02040603050506020204" pitchFamily="18" charset="0"/>
            </a:endParaRPr>
          </a:p>
        </p:txBody>
      </p:sp>
      <p:pic>
        <p:nvPicPr>
          <p:cNvPr id="6" name="Picture 5">
            <a:extLst>
              <a:ext uri="{FF2B5EF4-FFF2-40B4-BE49-F238E27FC236}">
                <a16:creationId xmlns:a16="http://schemas.microsoft.com/office/drawing/2014/main" id="{48A59E4D-45DE-054A-857C-47437CB55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248" y="2286111"/>
            <a:ext cx="304770" cy="288000"/>
          </a:xfrm>
          <a:prstGeom prst="rect">
            <a:avLst/>
          </a:prstGeom>
        </p:spPr>
      </p:pic>
      <p:pic>
        <p:nvPicPr>
          <p:cNvPr id="7" name="Picture 6">
            <a:extLst>
              <a:ext uri="{FF2B5EF4-FFF2-40B4-BE49-F238E27FC236}">
                <a16:creationId xmlns:a16="http://schemas.microsoft.com/office/drawing/2014/main" id="{E2AA5F57-8D3B-5343-A7FB-8D8509DE1F12}"/>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70018" y="2956964"/>
            <a:ext cx="288000" cy="288000"/>
          </a:xfrm>
          <a:prstGeom prst="rect">
            <a:avLst/>
          </a:prstGeom>
        </p:spPr>
      </p:pic>
      <p:sp>
        <p:nvSpPr>
          <p:cNvPr id="8" name="TextBox 7">
            <a:extLst>
              <a:ext uri="{FF2B5EF4-FFF2-40B4-BE49-F238E27FC236}">
                <a16:creationId xmlns:a16="http://schemas.microsoft.com/office/drawing/2014/main" id="{6743BCB4-7CDF-1743-B06E-85D66E7CF6B8}"/>
              </a:ext>
            </a:extLst>
          </p:cNvPr>
          <p:cNvSpPr txBox="1"/>
          <p:nvPr/>
        </p:nvSpPr>
        <p:spPr>
          <a:xfrm>
            <a:off x="962749" y="2797757"/>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Tìm tên riêng viết đúng chính tả.</a:t>
            </a:r>
            <a:endParaRPr lang="vi-VN" sz="2000" dirty="0">
              <a:solidFill>
                <a:schemeClr val="accent1">
                  <a:lumMod val="75000"/>
                </a:schemeClr>
              </a:solidFill>
              <a:latin typeface="UTM Avo" panose="02040603050506020204" pitchFamily="18" charset="0"/>
            </a:endParaRPr>
          </a:p>
        </p:txBody>
      </p:sp>
      <p:sp>
        <p:nvSpPr>
          <p:cNvPr id="9" name="TextBox 8">
            <a:extLst>
              <a:ext uri="{FF2B5EF4-FFF2-40B4-BE49-F238E27FC236}">
                <a16:creationId xmlns:a16="http://schemas.microsoft.com/office/drawing/2014/main" id="{704A1E3D-E4D2-8C42-B66F-F1851A550471}"/>
              </a:ext>
            </a:extLst>
          </p:cNvPr>
          <p:cNvSpPr txBox="1"/>
          <p:nvPr/>
        </p:nvSpPr>
        <p:spPr>
          <a:xfrm>
            <a:off x="962749" y="3399949"/>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Sắp xếp tên theo bảng chữ cái.</a:t>
            </a:r>
            <a:endParaRPr lang="vi-VN" sz="2000" dirty="0">
              <a:solidFill>
                <a:schemeClr val="accent1">
                  <a:lumMod val="75000"/>
                </a:schemeClr>
              </a:solidFill>
              <a:latin typeface="UTM Avo" panose="02040603050506020204" pitchFamily="18" charset="0"/>
            </a:endParaRPr>
          </a:p>
        </p:txBody>
      </p:sp>
      <p:pic>
        <p:nvPicPr>
          <p:cNvPr id="10" name="Picture 9">
            <a:extLst>
              <a:ext uri="{FF2B5EF4-FFF2-40B4-BE49-F238E27FC236}">
                <a16:creationId xmlns:a16="http://schemas.microsoft.com/office/drawing/2014/main" id="{DF4D9C22-4E90-3C46-94B3-C5F4245B4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20" y="3554527"/>
            <a:ext cx="288000" cy="288000"/>
          </a:xfrm>
          <a:prstGeom prst="rect">
            <a:avLst/>
          </a:prstGeom>
        </p:spPr>
      </p:pic>
      <p:pic>
        <p:nvPicPr>
          <p:cNvPr id="11" name="Picture 10">
            <a:extLst>
              <a:ext uri="{FF2B5EF4-FFF2-40B4-BE49-F238E27FC236}">
                <a16:creationId xmlns:a16="http://schemas.microsoft.com/office/drawing/2014/main" id="{8D300D4C-4F4A-4255-A476-D6F8D3FF843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349910" y="334923"/>
            <a:ext cx="1327499" cy="1291868"/>
          </a:xfrm>
          <a:prstGeom prst="ellipse">
            <a:avLst/>
          </a:prstGeom>
        </p:spPr>
      </p:pic>
      <p:grpSp>
        <p:nvGrpSpPr>
          <p:cNvPr id="12" name="Group 11">
            <a:extLst>
              <a:ext uri="{FF2B5EF4-FFF2-40B4-BE49-F238E27FC236}">
                <a16:creationId xmlns:a16="http://schemas.microsoft.com/office/drawing/2014/main" id="{3A19ECA6-2E6E-4136-8920-E39BB7F1BAD7}"/>
              </a:ext>
            </a:extLst>
          </p:cNvPr>
          <p:cNvGrpSpPr/>
          <p:nvPr/>
        </p:nvGrpSpPr>
        <p:grpSpPr>
          <a:xfrm>
            <a:off x="479665" y="3932992"/>
            <a:ext cx="378353" cy="584775"/>
            <a:chOff x="3383381" y="2882394"/>
            <a:chExt cx="384148" cy="641456"/>
          </a:xfrm>
        </p:grpSpPr>
        <p:sp>
          <p:nvSpPr>
            <p:cNvPr id="13" name="Oval 12">
              <a:extLst>
                <a:ext uri="{FF2B5EF4-FFF2-40B4-BE49-F238E27FC236}">
                  <a16:creationId xmlns:a16="http://schemas.microsoft.com/office/drawing/2014/main" id="{47637FDE-B371-4439-9FA5-3D85B16665F8}"/>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200" i="1" dirty="0">
                <a:solidFill>
                  <a:schemeClr val="accent2"/>
                </a:solidFill>
                <a:latin typeface="UTM Charlotte" panose="02040603050506020204" pitchFamily="18" charset="0"/>
              </a:endParaRPr>
            </a:p>
          </p:txBody>
        </p:sp>
        <p:sp>
          <p:nvSpPr>
            <p:cNvPr id="14" name="Rectangle 13">
              <a:extLst>
                <a:ext uri="{FF2B5EF4-FFF2-40B4-BE49-F238E27FC236}">
                  <a16:creationId xmlns:a16="http://schemas.microsoft.com/office/drawing/2014/main" id="{70A122BC-85CE-40B2-81D8-DF94485421D4}"/>
                </a:ext>
              </a:extLst>
            </p:cNvPr>
            <p:cNvSpPr/>
            <p:nvPr/>
          </p:nvSpPr>
          <p:spPr>
            <a:xfrm rot="21163024">
              <a:off x="3383381" y="2882394"/>
              <a:ext cx="356760" cy="641456"/>
            </a:xfrm>
            <a:prstGeom prst="rect">
              <a:avLst/>
            </a:prstGeom>
          </p:spPr>
          <p:txBody>
            <a:bodyPr wrap="none">
              <a:spAutoFit/>
            </a:bodyPr>
            <a:lstStyle/>
            <a:p>
              <a:pPr algn="ctr"/>
              <a:r>
                <a:rPr lang="en-VN" sz="3200" b="1" i="1" dirty="0">
                  <a:solidFill>
                    <a:schemeClr val="accent2"/>
                  </a:solidFill>
                  <a:latin typeface="UTM Charlotte" panose="02040603050506020204" pitchFamily="18" charset="0"/>
                </a:rPr>
                <a:t>4</a:t>
              </a:r>
            </a:p>
          </p:txBody>
        </p:sp>
      </p:grpSp>
      <p:sp>
        <p:nvSpPr>
          <p:cNvPr id="15" name="TextBox 14">
            <a:extLst>
              <a:ext uri="{FF2B5EF4-FFF2-40B4-BE49-F238E27FC236}">
                <a16:creationId xmlns:a16="http://schemas.microsoft.com/office/drawing/2014/main" id="{D717AF8D-90E2-40AC-8251-9DAAD1F7290F}"/>
              </a:ext>
            </a:extLst>
          </p:cNvPr>
          <p:cNvSpPr txBox="1"/>
          <p:nvPr/>
        </p:nvSpPr>
        <p:spPr>
          <a:xfrm>
            <a:off x="962749" y="3970164"/>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Viết họ và tên.</a:t>
            </a:r>
            <a:endParaRPr lang="vi-VN" sz="2000" dirty="0">
              <a:solidFill>
                <a:schemeClr val="accent1">
                  <a:lumMod val="75000"/>
                </a:schemeClr>
              </a:solidFill>
              <a:latin typeface="UTM Avo" panose="02040603050506020204" pitchFamily="18" charset="0"/>
            </a:endParaRPr>
          </a:p>
        </p:txBody>
      </p:sp>
    </p:spTree>
    <p:extLst>
      <p:ext uri="{BB962C8B-B14F-4D97-AF65-F5344CB8AC3E}">
        <p14:creationId xmlns:p14="http://schemas.microsoft.com/office/powerpoint/2010/main" val="138483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udent Writing (#4) | Free SVG">
            <a:extLst>
              <a:ext uri="{FF2B5EF4-FFF2-40B4-BE49-F238E27FC236}">
                <a16:creationId xmlns:a16="http://schemas.microsoft.com/office/drawing/2014/main" id="{00749D37-CE5A-4562-AAFA-58D56336B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265" y="1900846"/>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017C045-E5BF-4237-86E5-69A18ABEAC01}"/>
              </a:ext>
            </a:extLst>
          </p:cNvPr>
          <p:cNvSpPr txBox="1"/>
          <p:nvPr/>
        </p:nvSpPr>
        <p:spPr>
          <a:xfrm>
            <a:off x="746083" y="1385221"/>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bài vào vở ô li</a:t>
            </a:r>
            <a:endParaRPr lang="en-US" sz="1600" b="1" dirty="0">
              <a:solidFill>
                <a:srgbClr val="0070C0"/>
              </a:solidFill>
              <a:latin typeface="UTM Avo" panose="02040603050506020204" pitchFamily="18" charset="0"/>
            </a:endParaRPr>
          </a:p>
        </p:txBody>
      </p:sp>
      <p:sp>
        <p:nvSpPr>
          <p:cNvPr id="5" name="TextBox 4">
            <a:extLst>
              <a:ext uri="{FF2B5EF4-FFF2-40B4-BE49-F238E27FC236}">
                <a16:creationId xmlns:a16="http://schemas.microsoft.com/office/drawing/2014/main" id="{657112F9-C830-489D-A196-7AF9B49F281A}"/>
              </a:ext>
            </a:extLst>
          </p:cNvPr>
          <p:cNvSpPr txBox="1"/>
          <p:nvPr/>
        </p:nvSpPr>
        <p:spPr>
          <a:xfrm>
            <a:off x="746081" y="548161"/>
            <a:ext cx="5365827" cy="735138"/>
          </a:xfrm>
          <a:prstGeom prst="rect">
            <a:avLst/>
          </a:prstGeom>
          <a:noFill/>
        </p:spPr>
        <p:txBody>
          <a:bodyPr wrap="square" rtlCol="0">
            <a:spAutoFit/>
          </a:bodyPr>
          <a:lstStyle/>
          <a:p>
            <a:pPr algn="ctr">
              <a:lnSpc>
                <a:spcPct val="150000"/>
              </a:lnSpc>
            </a:pPr>
            <a:r>
              <a:rPr lang="vi-VN" sz="3200" b="1">
                <a:solidFill>
                  <a:schemeClr val="accent1">
                    <a:lumMod val="50000"/>
                  </a:schemeClr>
                </a:solidFill>
                <a:latin typeface="UTM Avo" panose="02040603050506020204" pitchFamily="18" charset="0"/>
              </a:rPr>
              <a:t>VIẾT BÀI</a:t>
            </a:r>
            <a:endParaRPr lang="en-US" sz="3200" b="1" dirty="0">
              <a:solidFill>
                <a:schemeClr val="accent1">
                  <a:lumMod val="50000"/>
                </a:schemeClr>
              </a:solidFill>
              <a:latin typeface="UTM Avo" panose="02040603050506020204" pitchFamily="18" charset="0"/>
            </a:endParaRPr>
          </a:p>
        </p:txBody>
      </p:sp>
    </p:spTree>
    <p:extLst>
      <p:ext uri="{BB962C8B-B14F-4D97-AF65-F5344CB8AC3E}">
        <p14:creationId xmlns:p14="http://schemas.microsoft.com/office/powerpoint/2010/main" val="2327135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40E177-70F0-4448-85FE-DA7F0F776ACE}"/>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74826" y="524843"/>
            <a:ext cx="352093" cy="352093"/>
          </a:xfrm>
          <a:prstGeom prst="rect">
            <a:avLst/>
          </a:prstGeom>
        </p:spPr>
      </p:pic>
      <p:sp>
        <p:nvSpPr>
          <p:cNvPr id="3" name="TextBox 2">
            <a:extLst>
              <a:ext uri="{FF2B5EF4-FFF2-40B4-BE49-F238E27FC236}">
                <a16:creationId xmlns:a16="http://schemas.microsoft.com/office/drawing/2014/main" id="{D5D29BEC-04F4-6A40-90D7-EEE793C9FEE0}"/>
              </a:ext>
            </a:extLst>
          </p:cNvPr>
          <p:cNvSpPr txBox="1"/>
          <p:nvPr/>
        </p:nvSpPr>
        <p:spPr>
          <a:xfrm>
            <a:off x="872969" y="469766"/>
            <a:ext cx="5463178" cy="432939"/>
          </a:xfrm>
          <a:prstGeom prst="rect">
            <a:avLst/>
          </a:prstGeom>
          <a:noFill/>
        </p:spPr>
        <p:txBody>
          <a:bodyPr wrap="square" rtlCol="0">
            <a:spAutoFit/>
          </a:bodyPr>
          <a:lstStyle/>
          <a:p>
            <a:pPr algn="just">
              <a:lnSpc>
                <a:spcPct val="150000"/>
              </a:lnSpc>
            </a:pPr>
            <a:r>
              <a:rPr lang="vi-VN" sz="1700" b="1" dirty="0">
                <a:solidFill>
                  <a:srgbClr val="17479D"/>
                </a:solidFill>
                <a:latin typeface="UTM Avo" panose="02040603050506020204" pitchFamily="18" charset="0"/>
              </a:rPr>
              <a:t>Những tên riêng nào dưới đây được viết đúng.</a:t>
            </a:r>
            <a:endParaRPr lang="vi-VN" sz="1700" dirty="0">
              <a:solidFill>
                <a:srgbClr val="17479D"/>
              </a:solidFill>
              <a:latin typeface="UTM Avo" panose="02040603050506020204" pitchFamily="18" charset="0"/>
            </a:endParaRPr>
          </a:p>
        </p:txBody>
      </p:sp>
      <p:pic>
        <p:nvPicPr>
          <p:cNvPr id="6" name="Picture 5">
            <a:extLst>
              <a:ext uri="{FF2B5EF4-FFF2-40B4-BE49-F238E27FC236}">
                <a16:creationId xmlns:a16="http://schemas.microsoft.com/office/drawing/2014/main" id="{AABA1F30-9722-425C-88BC-D3394C6E1C07}"/>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826919" y="1112227"/>
            <a:ext cx="5244353" cy="1672814"/>
          </a:xfrm>
          <a:prstGeom prst="rect">
            <a:avLst/>
          </a:prstGeom>
        </p:spPr>
      </p:pic>
      <p:sp>
        <p:nvSpPr>
          <p:cNvPr id="12" name="Oval 11">
            <a:extLst>
              <a:ext uri="{FF2B5EF4-FFF2-40B4-BE49-F238E27FC236}">
                <a16:creationId xmlns:a16="http://schemas.microsoft.com/office/drawing/2014/main" id="{B042B8EF-C5E5-4973-B3EB-81663567B5D5}"/>
              </a:ext>
            </a:extLst>
          </p:cNvPr>
          <p:cNvSpPr/>
          <p:nvPr/>
        </p:nvSpPr>
        <p:spPr>
          <a:xfrm>
            <a:off x="786728" y="1086458"/>
            <a:ext cx="1687531" cy="77461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Oval 12">
            <a:extLst>
              <a:ext uri="{FF2B5EF4-FFF2-40B4-BE49-F238E27FC236}">
                <a16:creationId xmlns:a16="http://schemas.microsoft.com/office/drawing/2014/main" id="{FAACB2D3-DB97-4907-8597-9E5984FA0172}"/>
              </a:ext>
            </a:extLst>
          </p:cNvPr>
          <p:cNvSpPr/>
          <p:nvPr/>
        </p:nvSpPr>
        <p:spPr>
          <a:xfrm>
            <a:off x="4423932" y="1112227"/>
            <a:ext cx="1687531" cy="77461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Oval 13">
            <a:extLst>
              <a:ext uri="{FF2B5EF4-FFF2-40B4-BE49-F238E27FC236}">
                <a16:creationId xmlns:a16="http://schemas.microsoft.com/office/drawing/2014/main" id="{F7F80AB8-1736-436D-9C53-D9DC67276251}"/>
              </a:ext>
            </a:extLst>
          </p:cNvPr>
          <p:cNvSpPr/>
          <p:nvPr/>
        </p:nvSpPr>
        <p:spPr>
          <a:xfrm>
            <a:off x="2585234" y="2010426"/>
            <a:ext cx="1687531" cy="77461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Oval 14">
            <a:extLst>
              <a:ext uri="{FF2B5EF4-FFF2-40B4-BE49-F238E27FC236}">
                <a16:creationId xmlns:a16="http://schemas.microsoft.com/office/drawing/2014/main" id="{523E2E22-B64D-447A-98D0-AFE1F8A80A45}"/>
              </a:ext>
            </a:extLst>
          </p:cNvPr>
          <p:cNvSpPr/>
          <p:nvPr/>
        </p:nvSpPr>
        <p:spPr>
          <a:xfrm>
            <a:off x="4403836" y="1948634"/>
            <a:ext cx="1687531" cy="77461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6" name="Picture 15">
            <a:extLst>
              <a:ext uri="{FF2B5EF4-FFF2-40B4-BE49-F238E27FC236}">
                <a16:creationId xmlns:a16="http://schemas.microsoft.com/office/drawing/2014/main" id="{F5267219-7D61-47F9-8169-9E6CE7107EAF}"/>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32178" r="34294" b="53694"/>
          <a:stretch/>
        </p:blipFill>
        <p:spPr>
          <a:xfrm>
            <a:off x="2514450" y="1106784"/>
            <a:ext cx="1758316" cy="774615"/>
          </a:xfrm>
          <a:prstGeom prst="rect">
            <a:avLst/>
          </a:prstGeom>
        </p:spPr>
      </p:pic>
      <p:pic>
        <p:nvPicPr>
          <p:cNvPr id="17" name="Picture 16">
            <a:extLst>
              <a:ext uri="{FF2B5EF4-FFF2-40B4-BE49-F238E27FC236}">
                <a16:creationId xmlns:a16="http://schemas.microsoft.com/office/drawing/2014/main" id="{785CEBAC-FC4F-4524-91CB-ECC5960E2E58}"/>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t="50000" r="70704"/>
          <a:stretch/>
        </p:blipFill>
        <p:spPr>
          <a:xfrm>
            <a:off x="847014" y="1948633"/>
            <a:ext cx="1536365" cy="836407"/>
          </a:xfrm>
          <a:prstGeom prst="rect">
            <a:avLst/>
          </a:prstGeom>
        </p:spPr>
      </p:pic>
      <p:sp>
        <p:nvSpPr>
          <p:cNvPr id="7" name="Arrow: Right 6">
            <a:extLst>
              <a:ext uri="{FF2B5EF4-FFF2-40B4-BE49-F238E27FC236}">
                <a16:creationId xmlns:a16="http://schemas.microsoft.com/office/drawing/2014/main" id="{8041DC0A-9428-48A9-902D-BFD0F5D3D6B3}"/>
              </a:ext>
            </a:extLst>
          </p:cNvPr>
          <p:cNvSpPr/>
          <p:nvPr/>
        </p:nvSpPr>
        <p:spPr>
          <a:xfrm>
            <a:off x="3292587" y="3270325"/>
            <a:ext cx="311971" cy="15060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Arrow: Right 17">
            <a:extLst>
              <a:ext uri="{FF2B5EF4-FFF2-40B4-BE49-F238E27FC236}">
                <a16:creationId xmlns:a16="http://schemas.microsoft.com/office/drawing/2014/main" id="{0279DAB4-7B02-46CC-8BB4-88A70D19AB3D}"/>
              </a:ext>
            </a:extLst>
          </p:cNvPr>
          <p:cNvSpPr/>
          <p:nvPr/>
        </p:nvSpPr>
        <p:spPr>
          <a:xfrm>
            <a:off x="3292586" y="4254340"/>
            <a:ext cx="311971" cy="15060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TextBox 18">
            <a:extLst>
              <a:ext uri="{FF2B5EF4-FFF2-40B4-BE49-F238E27FC236}">
                <a16:creationId xmlns:a16="http://schemas.microsoft.com/office/drawing/2014/main" id="{5C1CCB2F-1D05-417E-9AB1-C37EF39A2924}"/>
              </a:ext>
            </a:extLst>
          </p:cNvPr>
          <p:cNvSpPr txBox="1"/>
          <p:nvPr/>
        </p:nvSpPr>
        <p:spPr>
          <a:xfrm>
            <a:off x="3869323" y="2994563"/>
            <a:ext cx="1594774" cy="567848"/>
          </a:xfrm>
          <a:prstGeom prst="rect">
            <a:avLst/>
          </a:prstGeom>
          <a:noFill/>
        </p:spPr>
        <p:txBody>
          <a:bodyPr wrap="square" rtlCol="0">
            <a:spAutoFit/>
          </a:bodyPr>
          <a:lstStyle/>
          <a:p>
            <a:pPr algn="just">
              <a:lnSpc>
                <a:spcPct val="150000"/>
              </a:lnSpc>
            </a:pPr>
            <a:r>
              <a:rPr lang="vi-VN" sz="2400">
                <a:solidFill>
                  <a:srgbClr val="FF0000"/>
                </a:solidFill>
                <a:latin typeface="UTM Avo" panose="02040603050506020204" pitchFamily="18" charset="0"/>
              </a:rPr>
              <a:t>Minh</a:t>
            </a:r>
            <a:endParaRPr lang="vi-VN" sz="2400" dirty="0">
              <a:solidFill>
                <a:srgbClr val="FF0000"/>
              </a:solidFill>
              <a:latin typeface="UTM Avo" panose="02040603050506020204" pitchFamily="18" charset="0"/>
            </a:endParaRPr>
          </a:p>
        </p:txBody>
      </p:sp>
      <p:sp>
        <p:nvSpPr>
          <p:cNvPr id="20" name="TextBox 19">
            <a:extLst>
              <a:ext uri="{FF2B5EF4-FFF2-40B4-BE49-F238E27FC236}">
                <a16:creationId xmlns:a16="http://schemas.microsoft.com/office/drawing/2014/main" id="{EF2B8FDD-F2F3-4BD1-BAF5-727A57893727}"/>
              </a:ext>
            </a:extLst>
          </p:cNvPr>
          <p:cNvSpPr txBox="1"/>
          <p:nvPr/>
        </p:nvSpPr>
        <p:spPr>
          <a:xfrm>
            <a:off x="3869323" y="3992718"/>
            <a:ext cx="1594774" cy="567848"/>
          </a:xfrm>
          <a:prstGeom prst="rect">
            <a:avLst/>
          </a:prstGeom>
          <a:noFill/>
        </p:spPr>
        <p:txBody>
          <a:bodyPr wrap="square" rtlCol="0">
            <a:spAutoFit/>
          </a:bodyPr>
          <a:lstStyle/>
          <a:p>
            <a:pPr algn="just">
              <a:lnSpc>
                <a:spcPct val="150000"/>
              </a:lnSpc>
            </a:pPr>
            <a:r>
              <a:rPr lang="vi-VN" sz="2400" dirty="0">
                <a:solidFill>
                  <a:srgbClr val="FF0000"/>
                </a:solidFill>
                <a:latin typeface="UTM Avo" panose="02040603050506020204" pitchFamily="18" charset="0"/>
              </a:rPr>
              <a:t>Thùy</a:t>
            </a:r>
          </a:p>
        </p:txBody>
      </p:sp>
    </p:spTree>
    <p:extLst>
      <p:ext uri="{BB962C8B-B14F-4D97-AF65-F5344CB8AC3E}">
        <p14:creationId xmlns:p14="http://schemas.microsoft.com/office/powerpoint/2010/main" val="271765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heel(1)">
                                      <p:cBhvr>
                                        <p:cTn id="25" dur="2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heel(1)">
                                      <p:cBhvr>
                                        <p:cTn id="30" dur="2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heel(1)">
                                      <p:cBhvr>
                                        <p:cTn id="35" dur="20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heel(1)">
                                      <p:cBhvr>
                                        <p:cTn id="40" dur="20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2.59259E-6 -2.09877E-6 L -0.15023 0.36204 " pathEditMode="relative" rAng="0" ptsTypes="AA">
                                      <p:cBhvr>
                                        <p:cTn id="44" dur="2000" fill="hold"/>
                                        <p:tgtEl>
                                          <p:spTgt spid="16"/>
                                        </p:tgtEl>
                                        <p:attrNameLst>
                                          <p:attrName>ppt_x</p:attrName>
                                          <p:attrName>ppt_y</p:attrName>
                                        </p:attrNameLst>
                                      </p:cBhvr>
                                      <p:rCtr x="-7523" y="18086"/>
                                    </p:animMotion>
                                  </p:childTnLst>
                                </p:cTn>
                              </p:par>
                              <p:par>
                                <p:cTn id="45" presetID="42" presetClass="path" presetSubtype="0" accel="50000" decel="50000" fill="hold" nodeType="withEffect">
                                  <p:stCondLst>
                                    <p:cond delay="0"/>
                                  </p:stCondLst>
                                  <p:childTnLst>
                                    <p:animMotion origin="layout" path="M 3.33333E-6 3.45679E-6 L 0.11203 0.36821 " pathEditMode="relative" rAng="0" ptsTypes="AA">
                                      <p:cBhvr>
                                        <p:cTn id="46" dur="2000" fill="hold"/>
                                        <p:tgtEl>
                                          <p:spTgt spid="17"/>
                                        </p:tgtEl>
                                        <p:attrNameLst>
                                          <p:attrName>ppt_x</p:attrName>
                                          <p:attrName>ppt_y</p:attrName>
                                        </p:attrNameLst>
                                      </p:cBhvr>
                                      <p:rCtr x="5602" y="18395"/>
                                    </p:animMotion>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left)">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left)">
                                      <p:cBhvr>
                                        <p:cTn id="59" dur="500"/>
                                        <p:tgtEl>
                                          <p:spTgt spid="18"/>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left)">
                                      <p:cBhvr>
                                        <p:cTn id="6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3" grpId="0" animBg="1"/>
      <p:bldP spid="14" grpId="0" animBg="1"/>
      <p:bldP spid="15" grpId="0" animBg="1"/>
      <p:bldP spid="7" grpId="0" animBg="1"/>
      <p:bldP spid="18" grpId="0" animBg="1"/>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7F940E-EC3B-C04B-BF84-A079CC797EAB}"/>
              </a:ext>
            </a:extLst>
          </p:cNvPr>
          <p:cNvSpPr txBox="1"/>
          <p:nvPr/>
        </p:nvSpPr>
        <p:spPr>
          <a:xfrm>
            <a:off x="925169" y="396256"/>
            <a:ext cx="5311568" cy="646331"/>
          </a:xfrm>
          <a:prstGeom prst="rect">
            <a:avLst/>
          </a:prstGeom>
          <a:noFill/>
        </p:spPr>
        <p:txBody>
          <a:bodyPr wrap="square" rtlCol="0">
            <a:spAutoFit/>
          </a:bodyPr>
          <a:lstStyle/>
          <a:p>
            <a:pPr algn="just"/>
            <a:r>
              <a:rPr lang="vi-VN" sz="1800" b="1" dirty="0">
                <a:solidFill>
                  <a:srgbClr val="17479D"/>
                </a:solidFill>
                <a:latin typeface="UTM Avo" panose="02040603050506020204" pitchFamily="18" charset="0"/>
              </a:rPr>
              <a:t>Sắp xếp tên của các bạn học sinh dưới đây theo thứ tự trong bảng chữ cái.</a:t>
            </a:r>
            <a:endParaRPr lang="vi-VN" sz="1800"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D16E4CC9-2E21-4D4E-BF68-176C6694A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314" y="485592"/>
            <a:ext cx="288000" cy="288000"/>
          </a:xfrm>
          <a:prstGeom prst="rect">
            <a:avLst/>
          </a:prstGeom>
        </p:spPr>
      </p:pic>
      <p:grpSp>
        <p:nvGrpSpPr>
          <p:cNvPr id="9" name="Group 8">
            <a:extLst>
              <a:ext uri="{FF2B5EF4-FFF2-40B4-BE49-F238E27FC236}">
                <a16:creationId xmlns:a16="http://schemas.microsoft.com/office/drawing/2014/main" id="{A9A3ABDA-CD4F-4DD4-A862-0346E5DA7E9A}"/>
              </a:ext>
            </a:extLst>
          </p:cNvPr>
          <p:cNvGrpSpPr/>
          <p:nvPr/>
        </p:nvGrpSpPr>
        <p:grpSpPr>
          <a:xfrm>
            <a:off x="749557" y="1188056"/>
            <a:ext cx="2165765" cy="426998"/>
            <a:chOff x="568135" y="1909004"/>
            <a:chExt cx="3358406" cy="426998"/>
          </a:xfrm>
        </p:grpSpPr>
        <p:sp>
          <p:nvSpPr>
            <p:cNvPr id="10" name="Rectangle 9">
              <a:extLst>
                <a:ext uri="{FF2B5EF4-FFF2-40B4-BE49-F238E27FC236}">
                  <a16:creationId xmlns:a16="http://schemas.microsoft.com/office/drawing/2014/main" id="{C90C7C66-6935-47E7-9B80-D619A6C6EDD9}"/>
                </a:ext>
              </a:extLst>
            </p:cNvPr>
            <p:cNvSpPr/>
            <p:nvPr/>
          </p:nvSpPr>
          <p:spPr>
            <a:xfrm>
              <a:off x="568135" y="1941279"/>
              <a:ext cx="3358406" cy="394723"/>
            </a:xfrm>
            <a:prstGeom prst="rect">
              <a:avLst/>
            </a:prstGeom>
            <a:ln>
              <a:solidFill>
                <a:srgbClr val="00206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11" name="TextBox 10">
              <a:extLst>
                <a:ext uri="{FF2B5EF4-FFF2-40B4-BE49-F238E27FC236}">
                  <a16:creationId xmlns:a16="http://schemas.microsoft.com/office/drawing/2014/main" id="{053C2085-5137-421D-8B29-F204B453E266}"/>
                </a:ext>
              </a:extLst>
            </p:cNvPr>
            <p:cNvSpPr txBox="1"/>
            <p:nvPr/>
          </p:nvSpPr>
          <p:spPr>
            <a:xfrm>
              <a:off x="568137" y="1909004"/>
              <a:ext cx="3358404" cy="404075"/>
            </a:xfrm>
            <a:prstGeom prst="rect">
              <a:avLst/>
            </a:prstGeom>
            <a:noFill/>
          </p:spPr>
          <p:txBody>
            <a:bodyPr wrap="square" rtlCol="0">
              <a:spAutoFit/>
            </a:bodyPr>
            <a:lstStyle/>
            <a:p>
              <a:pPr algn="ctr">
                <a:lnSpc>
                  <a:spcPct val="150000"/>
                </a:lnSpc>
              </a:pPr>
              <a:r>
                <a:rPr lang="vi-VN" sz="1500" i="1" dirty="0">
                  <a:solidFill>
                    <a:srgbClr val="002060"/>
                  </a:solidFill>
                  <a:latin typeface="UTM Avo" panose="02040603050506020204" pitchFamily="18" charset="0"/>
                  <a:sym typeface="Wingdings" panose="05000000000000000000" pitchFamily="2" charset="2"/>
                </a:rPr>
                <a:t>Nguyễn Ngọc Anh</a:t>
              </a:r>
            </a:p>
          </p:txBody>
        </p:sp>
      </p:grpSp>
      <p:grpSp>
        <p:nvGrpSpPr>
          <p:cNvPr id="12" name="Group 11">
            <a:extLst>
              <a:ext uri="{FF2B5EF4-FFF2-40B4-BE49-F238E27FC236}">
                <a16:creationId xmlns:a16="http://schemas.microsoft.com/office/drawing/2014/main" id="{5A03733B-3FE9-4A3A-9D08-6E5641AEA078}"/>
              </a:ext>
            </a:extLst>
          </p:cNvPr>
          <p:cNvGrpSpPr/>
          <p:nvPr/>
        </p:nvGrpSpPr>
        <p:grpSpPr>
          <a:xfrm>
            <a:off x="749556" y="1787194"/>
            <a:ext cx="2165765" cy="426998"/>
            <a:chOff x="568135" y="1909004"/>
            <a:chExt cx="3358406" cy="426998"/>
          </a:xfrm>
        </p:grpSpPr>
        <p:sp>
          <p:nvSpPr>
            <p:cNvPr id="13" name="Rectangle 12">
              <a:extLst>
                <a:ext uri="{FF2B5EF4-FFF2-40B4-BE49-F238E27FC236}">
                  <a16:creationId xmlns:a16="http://schemas.microsoft.com/office/drawing/2014/main" id="{9C9AC583-B372-4603-9E1A-D9D731F817E3}"/>
                </a:ext>
              </a:extLst>
            </p:cNvPr>
            <p:cNvSpPr/>
            <p:nvPr/>
          </p:nvSpPr>
          <p:spPr>
            <a:xfrm>
              <a:off x="568135" y="1941279"/>
              <a:ext cx="3358406" cy="394723"/>
            </a:xfrm>
            <a:prstGeom prst="rect">
              <a:avLst/>
            </a:prstGeom>
            <a:ln>
              <a:solidFill>
                <a:srgbClr val="00206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14" name="TextBox 13">
              <a:extLst>
                <a:ext uri="{FF2B5EF4-FFF2-40B4-BE49-F238E27FC236}">
                  <a16:creationId xmlns:a16="http://schemas.microsoft.com/office/drawing/2014/main" id="{D2A5C5A4-DDBB-4AC0-972D-B502F01FF5E9}"/>
                </a:ext>
              </a:extLst>
            </p:cNvPr>
            <p:cNvSpPr txBox="1"/>
            <p:nvPr/>
          </p:nvSpPr>
          <p:spPr>
            <a:xfrm>
              <a:off x="568137" y="1909004"/>
              <a:ext cx="3358404" cy="404075"/>
            </a:xfrm>
            <a:prstGeom prst="rect">
              <a:avLst/>
            </a:prstGeom>
            <a:noFill/>
          </p:spPr>
          <p:txBody>
            <a:bodyPr wrap="square" rtlCol="0">
              <a:spAutoFit/>
            </a:bodyPr>
            <a:lstStyle/>
            <a:p>
              <a:pPr algn="ctr">
                <a:lnSpc>
                  <a:spcPct val="150000"/>
                </a:lnSpc>
              </a:pPr>
              <a:r>
                <a:rPr lang="vi-VN" sz="1500" i="1" dirty="0">
                  <a:solidFill>
                    <a:srgbClr val="002060"/>
                  </a:solidFill>
                  <a:latin typeface="UTM Avo" panose="02040603050506020204" pitchFamily="18" charset="0"/>
                  <a:sym typeface="Wingdings" panose="05000000000000000000" pitchFamily="2" charset="2"/>
                </a:rPr>
                <a:t>Nguyễn Mạnh Vũ</a:t>
              </a:r>
            </a:p>
          </p:txBody>
        </p:sp>
      </p:grpSp>
      <p:grpSp>
        <p:nvGrpSpPr>
          <p:cNvPr id="19" name="Group 18">
            <a:extLst>
              <a:ext uri="{FF2B5EF4-FFF2-40B4-BE49-F238E27FC236}">
                <a16:creationId xmlns:a16="http://schemas.microsoft.com/office/drawing/2014/main" id="{46C165AF-94B2-410C-B433-6FA83866AE55}"/>
              </a:ext>
            </a:extLst>
          </p:cNvPr>
          <p:cNvGrpSpPr/>
          <p:nvPr/>
        </p:nvGrpSpPr>
        <p:grpSpPr>
          <a:xfrm>
            <a:off x="749555" y="2386332"/>
            <a:ext cx="2165765" cy="426998"/>
            <a:chOff x="568135" y="1909004"/>
            <a:chExt cx="3358406" cy="426998"/>
          </a:xfrm>
        </p:grpSpPr>
        <p:sp>
          <p:nvSpPr>
            <p:cNvPr id="20" name="Rectangle 19">
              <a:extLst>
                <a:ext uri="{FF2B5EF4-FFF2-40B4-BE49-F238E27FC236}">
                  <a16:creationId xmlns:a16="http://schemas.microsoft.com/office/drawing/2014/main" id="{ED1E1719-7B41-42D4-B368-4822E302AE99}"/>
                </a:ext>
              </a:extLst>
            </p:cNvPr>
            <p:cNvSpPr/>
            <p:nvPr/>
          </p:nvSpPr>
          <p:spPr>
            <a:xfrm>
              <a:off x="568135" y="1941279"/>
              <a:ext cx="3358406" cy="394723"/>
            </a:xfrm>
            <a:prstGeom prst="rect">
              <a:avLst/>
            </a:prstGeom>
            <a:ln>
              <a:solidFill>
                <a:srgbClr val="00206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21" name="TextBox 20">
              <a:extLst>
                <a:ext uri="{FF2B5EF4-FFF2-40B4-BE49-F238E27FC236}">
                  <a16:creationId xmlns:a16="http://schemas.microsoft.com/office/drawing/2014/main" id="{B1EA1735-00DC-45EE-8670-B6EAFE87C317}"/>
                </a:ext>
              </a:extLst>
            </p:cNvPr>
            <p:cNvSpPr txBox="1"/>
            <p:nvPr/>
          </p:nvSpPr>
          <p:spPr>
            <a:xfrm>
              <a:off x="568137" y="1909004"/>
              <a:ext cx="3358404" cy="404075"/>
            </a:xfrm>
            <a:prstGeom prst="rect">
              <a:avLst/>
            </a:prstGeom>
            <a:noFill/>
          </p:spPr>
          <p:txBody>
            <a:bodyPr wrap="square" rtlCol="0">
              <a:spAutoFit/>
            </a:bodyPr>
            <a:lstStyle/>
            <a:p>
              <a:pPr algn="ctr">
                <a:lnSpc>
                  <a:spcPct val="150000"/>
                </a:lnSpc>
              </a:pPr>
              <a:r>
                <a:rPr lang="vi-VN" sz="1500" i="1" dirty="0">
                  <a:solidFill>
                    <a:srgbClr val="002060"/>
                  </a:solidFill>
                  <a:latin typeface="UTM Avo" panose="02040603050506020204" pitchFamily="18" charset="0"/>
                  <a:sym typeface="Wingdings" panose="05000000000000000000" pitchFamily="2" charset="2"/>
                </a:rPr>
                <a:t>Phạm Hồng Đào</a:t>
              </a:r>
            </a:p>
          </p:txBody>
        </p:sp>
      </p:grpSp>
      <p:grpSp>
        <p:nvGrpSpPr>
          <p:cNvPr id="22" name="Group 21">
            <a:extLst>
              <a:ext uri="{FF2B5EF4-FFF2-40B4-BE49-F238E27FC236}">
                <a16:creationId xmlns:a16="http://schemas.microsoft.com/office/drawing/2014/main" id="{D68518EE-460A-4A0E-BC5C-26A8D0495EB8}"/>
              </a:ext>
            </a:extLst>
          </p:cNvPr>
          <p:cNvGrpSpPr/>
          <p:nvPr/>
        </p:nvGrpSpPr>
        <p:grpSpPr>
          <a:xfrm>
            <a:off x="749554" y="2985470"/>
            <a:ext cx="2165765" cy="426998"/>
            <a:chOff x="568135" y="1909004"/>
            <a:chExt cx="3358406" cy="426998"/>
          </a:xfrm>
        </p:grpSpPr>
        <p:sp>
          <p:nvSpPr>
            <p:cNvPr id="23" name="Rectangle 22">
              <a:extLst>
                <a:ext uri="{FF2B5EF4-FFF2-40B4-BE49-F238E27FC236}">
                  <a16:creationId xmlns:a16="http://schemas.microsoft.com/office/drawing/2014/main" id="{4C98FDD1-3E0A-4215-B675-D8EB0226A260}"/>
                </a:ext>
              </a:extLst>
            </p:cNvPr>
            <p:cNvSpPr/>
            <p:nvPr/>
          </p:nvSpPr>
          <p:spPr>
            <a:xfrm>
              <a:off x="568135" y="1941279"/>
              <a:ext cx="3358406" cy="394723"/>
            </a:xfrm>
            <a:prstGeom prst="rect">
              <a:avLst/>
            </a:prstGeom>
            <a:ln>
              <a:solidFill>
                <a:srgbClr val="00206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24" name="TextBox 23">
              <a:extLst>
                <a:ext uri="{FF2B5EF4-FFF2-40B4-BE49-F238E27FC236}">
                  <a16:creationId xmlns:a16="http://schemas.microsoft.com/office/drawing/2014/main" id="{89CA4561-28CB-4DA7-BA53-082C18A7B85D}"/>
                </a:ext>
              </a:extLst>
            </p:cNvPr>
            <p:cNvSpPr txBox="1"/>
            <p:nvPr/>
          </p:nvSpPr>
          <p:spPr>
            <a:xfrm>
              <a:off x="568137" y="1909004"/>
              <a:ext cx="3358404" cy="404075"/>
            </a:xfrm>
            <a:prstGeom prst="rect">
              <a:avLst/>
            </a:prstGeom>
            <a:noFill/>
          </p:spPr>
          <p:txBody>
            <a:bodyPr wrap="square" rtlCol="0">
              <a:spAutoFit/>
            </a:bodyPr>
            <a:lstStyle/>
            <a:p>
              <a:pPr algn="ctr">
                <a:lnSpc>
                  <a:spcPct val="150000"/>
                </a:lnSpc>
              </a:pPr>
              <a:r>
                <a:rPr lang="vi-VN" sz="1500" i="1" dirty="0">
                  <a:solidFill>
                    <a:srgbClr val="002060"/>
                  </a:solidFill>
                  <a:latin typeface="UTM Avo" panose="02040603050506020204" pitchFamily="18" charset="0"/>
                  <a:sym typeface="Wingdings" panose="05000000000000000000" pitchFamily="2" charset="2"/>
                </a:rPr>
                <a:t>Hoàng Văn Cường</a:t>
              </a:r>
            </a:p>
          </p:txBody>
        </p:sp>
      </p:grpSp>
      <p:grpSp>
        <p:nvGrpSpPr>
          <p:cNvPr id="25" name="Group 24">
            <a:extLst>
              <a:ext uri="{FF2B5EF4-FFF2-40B4-BE49-F238E27FC236}">
                <a16:creationId xmlns:a16="http://schemas.microsoft.com/office/drawing/2014/main" id="{91A8E2F5-2B22-44BC-9DD5-E8D8C533A9F0}"/>
              </a:ext>
            </a:extLst>
          </p:cNvPr>
          <p:cNvGrpSpPr/>
          <p:nvPr/>
        </p:nvGrpSpPr>
        <p:grpSpPr>
          <a:xfrm>
            <a:off x="749553" y="3584608"/>
            <a:ext cx="2165765" cy="426998"/>
            <a:chOff x="568135" y="1909004"/>
            <a:chExt cx="3358406" cy="426998"/>
          </a:xfrm>
        </p:grpSpPr>
        <p:sp>
          <p:nvSpPr>
            <p:cNvPr id="26" name="Rectangle 25">
              <a:extLst>
                <a:ext uri="{FF2B5EF4-FFF2-40B4-BE49-F238E27FC236}">
                  <a16:creationId xmlns:a16="http://schemas.microsoft.com/office/drawing/2014/main" id="{896AB8F9-59EB-41B3-A77F-205069AD90A8}"/>
                </a:ext>
              </a:extLst>
            </p:cNvPr>
            <p:cNvSpPr/>
            <p:nvPr/>
          </p:nvSpPr>
          <p:spPr>
            <a:xfrm>
              <a:off x="568135" y="1941279"/>
              <a:ext cx="3358406" cy="394723"/>
            </a:xfrm>
            <a:prstGeom prst="rect">
              <a:avLst/>
            </a:prstGeom>
            <a:ln>
              <a:solidFill>
                <a:srgbClr val="00206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27" name="TextBox 26">
              <a:extLst>
                <a:ext uri="{FF2B5EF4-FFF2-40B4-BE49-F238E27FC236}">
                  <a16:creationId xmlns:a16="http://schemas.microsoft.com/office/drawing/2014/main" id="{DC41FF6D-727E-40FC-85B5-7378DFAF2241}"/>
                </a:ext>
              </a:extLst>
            </p:cNvPr>
            <p:cNvSpPr txBox="1"/>
            <p:nvPr/>
          </p:nvSpPr>
          <p:spPr>
            <a:xfrm>
              <a:off x="568137" y="1909004"/>
              <a:ext cx="3358404" cy="404075"/>
            </a:xfrm>
            <a:prstGeom prst="rect">
              <a:avLst/>
            </a:prstGeom>
            <a:noFill/>
          </p:spPr>
          <p:txBody>
            <a:bodyPr wrap="square" rtlCol="0">
              <a:spAutoFit/>
            </a:bodyPr>
            <a:lstStyle/>
            <a:p>
              <a:pPr algn="ctr">
                <a:lnSpc>
                  <a:spcPct val="150000"/>
                </a:lnSpc>
              </a:pPr>
              <a:r>
                <a:rPr lang="vi-VN" sz="1500" i="1" dirty="0">
                  <a:solidFill>
                    <a:srgbClr val="002060"/>
                  </a:solidFill>
                  <a:latin typeface="UTM Avo" panose="02040603050506020204" pitchFamily="18" charset="0"/>
                  <a:sym typeface="Wingdings" panose="05000000000000000000" pitchFamily="2" charset="2"/>
                </a:rPr>
                <a:t>Lê Gia Huy</a:t>
              </a:r>
            </a:p>
          </p:txBody>
        </p:sp>
      </p:grpSp>
      <p:cxnSp>
        <p:nvCxnSpPr>
          <p:cNvPr id="28" name="Straight Connector 27">
            <a:extLst>
              <a:ext uri="{FF2B5EF4-FFF2-40B4-BE49-F238E27FC236}">
                <a16:creationId xmlns:a16="http://schemas.microsoft.com/office/drawing/2014/main" id="{D16E13D0-96CE-43DA-B73D-272C587C88DF}"/>
              </a:ext>
            </a:extLst>
          </p:cNvPr>
          <p:cNvCxnSpPr>
            <a:cxnSpLocks/>
          </p:cNvCxnSpPr>
          <p:nvPr/>
        </p:nvCxnSpPr>
        <p:spPr>
          <a:xfrm>
            <a:off x="2287644" y="1550891"/>
            <a:ext cx="45555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90B5CDC-2687-4098-A902-2E160A037F3B}"/>
              </a:ext>
            </a:extLst>
          </p:cNvPr>
          <p:cNvCxnSpPr>
            <a:cxnSpLocks/>
          </p:cNvCxnSpPr>
          <p:nvPr/>
        </p:nvCxnSpPr>
        <p:spPr>
          <a:xfrm>
            <a:off x="2365805" y="2137479"/>
            <a:ext cx="34226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5C30C05-0F29-49E2-A78D-F2713EEBBBFD}"/>
              </a:ext>
            </a:extLst>
          </p:cNvPr>
          <p:cNvCxnSpPr>
            <a:cxnSpLocks/>
          </p:cNvCxnSpPr>
          <p:nvPr/>
        </p:nvCxnSpPr>
        <p:spPr>
          <a:xfrm>
            <a:off x="2180064" y="2745583"/>
            <a:ext cx="45555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A63660A-FFF8-426E-B0DA-BD801C585C00}"/>
              </a:ext>
            </a:extLst>
          </p:cNvPr>
          <p:cNvCxnSpPr>
            <a:cxnSpLocks/>
          </p:cNvCxnSpPr>
          <p:nvPr/>
        </p:nvCxnSpPr>
        <p:spPr>
          <a:xfrm>
            <a:off x="2083154" y="3332171"/>
            <a:ext cx="60634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CC68919-F882-4E9A-A8C0-8A941EEEE4D7}"/>
              </a:ext>
            </a:extLst>
          </p:cNvPr>
          <p:cNvCxnSpPr>
            <a:cxnSpLocks/>
          </p:cNvCxnSpPr>
          <p:nvPr/>
        </p:nvCxnSpPr>
        <p:spPr>
          <a:xfrm>
            <a:off x="1929965" y="3937870"/>
            <a:ext cx="41414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4427E037-D1D8-4973-8EB6-3DBAA99974DE}"/>
              </a:ext>
            </a:extLst>
          </p:cNvPr>
          <p:cNvGrpSpPr/>
          <p:nvPr/>
        </p:nvGrpSpPr>
        <p:grpSpPr>
          <a:xfrm>
            <a:off x="602074" y="4137526"/>
            <a:ext cx="378353" cy="584775"/>
            <a:chOff x="3383381" y="2882394"/>
            <a:chExt cx="384148" cy="641456"/>
          </a:xfrm>
        </p:grpSpPr>
        <p:sp>
          <p:nvSpPr>
            <p:cNvPr id="34" name="Oval 33">
              <a:extLst>
                <a:ext uri="{FF2B5EF4-FFF2-40B4-BE49-F238E27FC236}">
                  <a16:creationId xmlns:a16="http://schemas.microsoft.com/office/drawing/2014/main" id="{E9CBEDB8-1AAC-423A-BE5D-96E28799F6A5}"/>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200" i="1" dirty="0">
                <a:solidFill>
                  <a:schemeClr val="accent2"/>
                </a:solidFill>
                <a:latin typeface="UTM Charlotte" panose="02040603050506020204" pitchFamily="18" charset="0"/>
              </a:endParaRPr>
            </a:p>
          </p:txBody>
        </p:sp>
        <p:sp>
          <p:nvSpPr>
            <p:cNvPr id="35" name="Rectangle 34">
              <a:extLst>
                <a:ext uri="{FF2B5EF4-FFF2-40B4-BE49-F238E27FC236}">
                  <a16:creationId xmlns:a16="http://schemas.microsoft.com/office/drawing/2014/main" id="{538A0C02-3B37-4C47-B2AF-1C2993FC33F6}"/>
                </a:ext>
              </a:extLst>
            </p:cNvPr>
            <p:cNvSpPr/>
            <p:nvPr/>
          </p:nvSpPr>
          <p:spPr>
            <a:xfrm rot="21163024">
              <a:off x="3383381" y="2882394"/>
              <a:ext cx="356760" cy="641456"/>
            </a:xfrm>
            <a:prstGeom prst="rect">
              <a:avLst/>
            </a:prstGeom>
          </p:spPr>
          <p:txBody>
            <a:bodyPr wrap="none">
              <a:spAutoFit/>
            </a:bodyPr>
            <a:lstStyle/>
            <a:p>
              <a:pPr algn="ctr"/>
              <a:r>
                <a:rPr lang="en-VN" sz="3200" b="1" i="1" dirty="0">
                  <a:solidFill>
                    <a:schemeClr val="accent2"/>
                  </a:solidFill>
                  <a:latin typeface="UTM Charlotte" panose="02040603050506020204" pitchFamily="18" charset="0"/>
                </a:rPr>
                <a:t>4</a:t>
              </a:r>
            </a:p>
          </p:txBody>
        </p:sp>
      </p:grpSp>
      <p:sp>
        <p:nvSpPr>
          <p:cNvPr id="36" name="TextBox 35">
            <a:extLst>
              <a:ext uri="{FF2B5EF4-FFF2-40B4-BE49-F238E27FC236}">
                <a16:creationId xmlns:a16="http://schemas.microsoft.com/office/drawing/2014/main" id="{A8A9172F-BFE5-4FB3-9AE2-78DD5D0CA15D}"/>
              </a:ext>
            </a:extLst>
          </p:cNvPr>
          <p:cNvSpPr txBox="1"/>
          <p:nvPr/>
        </p:nvSpPr>
        <p:spPr>
          <a:xfrm>
            <a:off x="989101" y="4286144"/>
            <a:ext cx="5311568" cy="369332"/>
          </a:xfrm>
          <a:prstGeom prst="rect">
            <a:avLst/>
          </a:prstGeom>
          <a:noFill/>
        </p:spPr>
        <p:txBody>
          <a:bodyPr wrap="square" rtlCol="0">
            <a:spAutoFit/>
          </a:bodyPr>
          <a:lstStyle/>
          <a:p>
            <a:pPr algn="just"/>
            <a:r>
              <a:rPr lang="vi-VN" sz="1800" b="1" dirty="0">
                <a:solidFill>
                  <a:srgbClr val="17479D"/>
                </a:solidFill>
                <a:latin typeface="UTM Avo" panose="02040603050506020204" pitchFamily="18" charset="0"/>
              </a:rPr>
              <a:t>Viết họ và tên của em và 2 bạn trong tổ.</a:t>
            </a:r>
            <a:endParaRPr lang="vi-VN" sz="1800" dirty="0">
              <a:solidFill>
                <a:srgbClr val="17479D"/>
              </a:solidFill>
              <a:latin typeface="UTM Avo" panose="02040603050506020204" pitchFamily="18" charset="0"/>
            </a:endParaRPr>
          </a:p>
        </p:txBody>
      </p:sp>
    </p:spTree>
    <p:extLst>
      <p:ext uri="{BB962C8B-B14F-4D97-AF65-F5344CB8AC3E}">
        <p14:creationId xmlns:p14="http://schemas.microsoft.com/office/powerpoint/2010/main" val="55931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Vertical)">
                                      <p:cBhvr>
                                        <p:cTn id="12" dur="500"/>
                                        <p:tgtEl>
                                          <p:spTgt spid="9"/>
                                        </p:tgtEl>
                                      </p:cBhvr>
                                    </p:animEffect>
                                  </p:childTnLst>
                                </p:cTn>
                              </p:par>
                              <p:par>
                                <p:cTn id="13" presetID="16" presetClass="entr" presetSubtype="37"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outVertical)">
                                      <p:cBhvr>
                                        <p:cTn id="15" dur="500"/>
                                        <p:tgtEl>
                                          <p:spTgt spid="12"/>
                                        </p:tgtEl>
                                      </p:cBhvr>
                                    </p:animEffect>
                                  </p:childTnLst>
                                </p:cTn>
                              </p:par>
                              <p:par>
                                <p:cTn id="16" presetID="16" presetClass="entr" presetSubtype="37"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outVertical)">
                                      <p:cBhvr>
                                        <p:cTn id="18" dur="500"/>
                                        <p:tgtEl>
                                          <p:spTgt spid="19"/>
                                        </p:tgtEl>
                                      </p:cBhvr>
                                    </p:animEffect>
                                  </p:childTnLst>
                                </p:cTn>
                              </p:par>
                              <p:par>
                                <p:cTn id="19" presetID="16" presetClass="entr" presetSubtype="37"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outVertical)">
                                      <p:cBhvr>
                                        <p:cTn id="21" dur="500"/>
                                        <p:tgtEl>
                                          <p:spTgt spid="22"/>
                                        </p:tgtEl>
                                      </p:cBhvr>
                                    </p:animEffect>
                                  </p:childTnLst>
                                </p:cTn>
                              </p:par>
                              <p:par>
                                <p:cTn id="22" presetID="16" presetClass="entr" presetSubtype="37"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outVertical)">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par>
                                <p:cTn id="30" presetID="16" presetClass="entr" presetSubtype="21"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par>
                                <p:cTn id="33" presetID="16" presetClass="entr" presetSubtype="21"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barn(inVertical)">
                                      <p:cBhvr>
                                        <p:cTn id="35" dur="500"/>
                                        <p:tgtEl>
                                          <p:spTgt spid="30"/>
                                        </p:tgtEl>
                                      </p:cBhvr>
                                    </p:animEffect>
                                  </p:childTnLst>
                                </p:cTn>
                              </p:par>
                              <p:par>
                                <p:cTn id="36" presetID="16" presetClass="entr" presetSubtype="21"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barn(inVertical)">
                                      <p:cBhvr>
                                        <p:cTn id="38" dur="500"/>
                                        <p:tgtEl>
                                          <p:spTgt spid="31"/>
                                        </p:tgtEl>
                                      </p:cBhvr>
                                    </p:animEffect>
                                  </p:childTnLst>
                                </p:cTn>
                              </p:par>
                              <p:par>
                                <p:cTn id="39" presetID="16" presetClass="entr" presetSubtype="21"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29"/>
                                        </p:tgtEl>
                                      </p:cBhvr>
                                    </p:animEffect>
                                    <p:set>
                                      <p:cBhvr>
                                        <p:cTn id="49" dur="1" fill="hold">
                                          <p:stCondLst>
                                            <p:cond delay="499"/>
                                          </p:stCondLst>
                                        </p:cTn>
                                        <p:tgtEl>
                                          <p:spTgt spid="29"/>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1"/>
                                        </p:tgtEl>
                                      </p:cBhvr>
                                    </p:animEffect>
                                    <p:set>
                                      <p:cBhvr>
                                        <p:cTn id="55" dur="1" fill="hold">
                                          <p:stCondLst>
                                            <p:cond delay="499"/>
                                          </p:stCondLst>
                                        </p:cTn>
                                        <p:tgtEl>
                                          <p:spTgt spid="3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32"/>
                                        </p:tgtEl>
                                      </p:cBhvr>
                                    </p:animEffect>
                                    <p:set>
                                      <p:cBhvr>
                                        <p:cTn id="58" dur="1" fill="hold">
                                          <p:stCondLst>
                                            <p:cond delay="499"/>
                                          </p:stCondLst>
                                        </p:cTn>
                                        <p:tgtEl>
                                          <p:spTgt spid="3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3.7037E-7 -2.22222E-6 L 0.44815 -0.00524 " pathEditMode="relative" rAng="0" ptsTypes="AA">
                                      <p:cBhvr>
                                        <p:cTn id="62" dur="2000" fill="hold"/>
                                        <p:tgtEl>
                                          <p:spTgt spid="9"/>
                                        </p:tgtEl>
                                        <p:attrNameLst>
                                          <p:attrName>ppt_x</p:attrName>
                                          <p:attrName>ppt_y</p:attrName>
                                        </p:attrNameLst>
                                      </p:cBhvr>
                                      <p:rCtr x="22407" y="-278"/>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3.7037E-7 -3.58025E-6 L 0.45116 -0.23271 " pathEditMode="relative" rAng="0" ptsTypes="AA">
                                      <p:cBhvr>
                                        <p:cTn id="66" dur="2000" fill="hold"/>
                                        <p:tgtEl>
                                          <p:spTgt spid="22"/>
                                        </p:tgtEl>
                                        <p:attrNameLst>
                                          <p:attrName>ppt_x</p:attrName>
                                          <p:attrName>ppt_y</p:attrName>
                                        </p:attrNameLst>
                                      </p:cBhvr>
                                      <p:rCtr x="22546" y="-11636"/>
                                    </p:animMotion>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nodeType="clickEffect">
                                  <p:stCondLst>
                                    <p:cond delay="0"/>
                                  </p:stCondLst>
                                  <p:childTnLst>
                                    <p:animMotion origin="layout" path="M 3.7037E-7 3.08642E-6 L 0.45116 0.00555 " pathEditMode="relative" rAng="0" ptsTypes="AA">
                                      <p:cBhvr>
                                        <p:cTn id="70" dur="2000" fill="hold"/>
                                        <p:tgtEl>
                                          <p:spTgt spid="19"/>
                                        </p:tgtEl>
                                        <p:attrNameLst>
                                          <p:attrName>ppt_x</p:attrName>
                                          <p:attrName>ppt_y</p:attrName>
                                        </p:attrNameLst>
                                      </p:cBhvr>
                                      <p:rCtr x="22546" y="278"/>
                                    </p:animMotion>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nodeType="clickEffect">
                                  <p:stCondLst>
                                    <p:cond delay="0"/>
                                  </p:stCondLst>
                                  <p:childTnLst>
                                    <p:animMotion origin="layout" path="M 3.7037E-7 -1.60494E-6 L 0.45278 -0.1108 " pathEditMode="relative" rAng="0" ptsTypes="AA">
                                      <p:cBhvr>
                                        <p:cTn id="74" dur="2000" fill="hold"/>
                                        <p:tgtEl>
                                          <p:spTgt spid="25"/>
                                        </p:tgtEl>
                                        <p:attrNameLst>
                                          <p:attrName>ppt_x</p:attrName>
                                          <p:attrName>ppt_y</p:attrName>
                                        </p:attrNameLst>
                                      </p:cBhvr>
                                      <p:rCtr x="22639" y="-5556"/>
                                    </p:animMotion>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3.7037E-7 1.11111E-6 L 0.45116 0.35154 " pathEditMode="relative" rAng="0" ptsTypes="AA">
                                      <p:cBhvr>
                                        <p:cTn id="78" dur="2000" fill="hold"/>
                                        <p:tgtEl>
                                          <p:spTgt spid="12"/>
                                        </p:tgtEl>
                                        <p:attrNameLst>
                                          <p:attrName>ppt_x</p:attrName>
                                          <p:attrName>ppt_y</p:attrName>
                                        </p:attrNameLst>
                                      </p:cBhvr>
                                      <p:rCtr x="22546" y="17562"/>
                                    </p:animMotion>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nodeType="clickEffect">
                                  <p:stCondLst>
                                    <p:cond delay="0"/>
                                  </p:stCondLst>
                                  <p:childTnLst>
                                    <p:set>
                                      <p:cBhvr>
                                        <p:cTn id="82" dur="1" fill="hold">
                                          <p:stCondLst>
                                            <p:cond delay="0"/>
                                          </p:stCondLst>
                                        </p:cTn>
                                        <p:tgtEl>
                                          <p:spTgt spid="33"/>
                                        </p:tgtEl>
                                        <p:attrNameLst>
                                          <p:attrName>style.visibility</p:attrName>
                                        </p:attrNameLst>
                                      </p:cBhvr>
                                      <p:to>
                                        <p:strVal val="visible"/>
                                      </p:to>
                                    </p:set>
                                    <p:anim calcmode="lin" valueType="num">
                                      <p:cBhvr>
                                        <p:cTn id="83" dur="500" fill="hold"/>
                                        <p:tgtEl>
                                          <p:spTgt spid="33"/>
                                        </p:tgtEl>
                                        <p:attrNameLst>
                                          <p:attrName>ppt_w</p:attrName>
                                        </p:attrNameLst>
                                      </p:cBhvr>
                                      <p:tavLst>
                                        <p:tav tm="0">
                                          <p:val>
                                            <p:fltVal val="0"/>
                                          </p:val>
                                        </p:tav>
                                        <p:tav tm="100000">
                                          <p:val>
                                            <p:strVal val="#ppt_w"/>
                                          </p:val>
                                        </p:tav>
                                      </p:tavLst>
                                    </p:anim>
                                    <p:anim calcmode="lin" valueType="num">
                                      <p:cBhvr>
                                        <p:cTn id="84" dur="500" fill="hold"/>
                                        <p:tgtEl>
                                          <p:spTgt spid="33"/>
                                        </p:tgtEl>
                                        <p:attrNameLst>
                                          <p:attrName>ppt_h</p:attrName>
                                        </p:attrNameLst>
                                      </p:cBhvr>
                                      <p:tavLst>
                                        <p:tav tm="0">
                                          <p:val>
                                            <p:fltVal val="0"/>
                                          </p:val>
                                        </p:tav>
                                        <p:tav tm="100000">
                                          <p:val>
                                            <p:strVal val="#ppt_h"/>
                                          </p:val>
                                        </p:tav>
                                      </p:tavLst>
                                    </p:anim>
                                    <p:animEffect transition="in" filter="fade">
                                      <p:cBhvr>
                                        <p:cTn id="85" dur="500"/>
                                        <p:tgtEl>
                                          <p:spTgt spid="33"/>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wipe(left)">
                                      <p:cBhvr>
                                        <p:cTn id="8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E2A01A-37E7-4E49-A4B0-0BE4C4D94941}"/>
              </a:ext>
            </a:extLst>
          </p:cNvPr>
          <p:cNvGrpSpPr/>
          <p:nvPr/>
        </p:nvGrpSpPr>
        <p:grpSpPr>
          <a:xfrm>
            <a:off x="931611" y="1390819"/>
            <a:ext cx="4405927" cy="3318271"/>
            <a:chOff x="1417547" y="1264224"/>
            <a:chExt cx="4405927" cy="3318271"/>
          </a:xfrm>
        </p:grpSpPr>
        <p:pic>
          <p:nvPicPr>
            <p:cNvPr id="12" name="Picture 11">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id="{FF041EC8-55B2-4FCF-BB45-E1C5B0EA5B49}"/>
                </a:ext>
              </a:extLst>
            </p:cNvPr>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dirty="0">
                  <a:solidFill>
                    <a:srgbClr val="17479D"/>
                  </a:solidFill>
                  <a:latin typeface="UTM Avo" panose="02040603050506020204" pitchFamily="18" charset="0"/>
                </a:rPr>
                <a:t>LUYỆN VIẾT ĐOẠN</a:t>
              </a:r>
              <a:endParaRPr lang="en-US" sz="28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5 – 6</a:t>
              </a:r>
              <a:endParaRPr lang="en-US" sz="2800" b="1" dirty="0">
                <a:solidFill>
                  <a:schemeClr val="accent1">
                    <a:lumMod val="50000"/>
                  </a:schemeClr>
                </a:solidFill>
                <a:latin typeface="UTM Avo" panose="02040603050506020204" pitchFamily="18" charset="0"/>
              </a:endParaRPr>
            </a:p>
          </p:txBody>
        </p:sp>
      </p:grpSp>
      <p:pic>
        <p:nvPicPr>
          <p:cNvPr id="3074" name="Picture 2">
            <a:extLst>
              <a:ext uri="{FF2B5EF4-FFF2-40B4-BE49-F238E27FC236}">
                <a16:creationId xmlns:a16="http://schemas.microsoft.com/office/drawing/2014/main" id="{059E8847-6DF9-49B9-A6CB-3B711B446E0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53835" y="2904210"/>
            <a:ext cx="1985630" cy="198563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98A400AC-618C-496F-A096-5F94D2A568EE}"/>
              </a:ext>
            </a:extLst>
          </p:cNvPr>
          <p:cNvGrpSpPr/>
          <p:nvPr/>
        </p:nvGrpSpPr>
        <p:grpSpPr>
          <a:xfrm>
            <a:off x="337443" y="434410"/>
            <a:ext cx="7214590" cy="829904"/>
            <a:chOff x="337443" y="434410"/>
            <a:chExt cx="7214590" cy="829904"/>
          </a:xfrm>
        </p:grpSpPr>
        <p:grpSp>
          <p:nvGrpSpPr>
            <p:cNvPr id="20" name="Group 19">
              <a:extLst>
                <a:ext uri="{FF2B5EF4-FFF2-40B4-BE49-F238E27FC236}">
                  <a16:creationId xmlns:a16="http://schemas.microsoft.com/office/drawing/2014/main" id="{68D8EEE1-EC8D-44A7-80FF-1CE3348746F7}"/>
                </a:ext>
              </a:extLst>
            </p:cNvPr>
            <p:cNvGrpSpPr/>
            <p:nvPr/>
          </p:nvGrpSpPr>
          <p:grpSpPr>
            <a:xfrm>
              <a:off x="337443" y="617893"/>
              <a:ext cx="1645547" cy="646421"/>
              <a:chOff x="337443" y="617893"/>
              <a:chExt cx="1645547" cy="646421"/>
            </a:xfrm>
          </p:grpSpPr>
          <p:sp>
            <p:nvSpPr>
              <p:cNvPr id="22" name="TextBox 21">
                <a:extLst>
                  <a:ext uri="{FF2B5EF4-FFF2-40B4-BE49-F238E27FC236}">
                    <a16:creationId xmlns:a16="http://schemas.microsoft.com/office/drawing/2014/main" id="{90284333-C336-4330-BBB8-43CDB54824B9}"/>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8</a:t>
                </a:r>
              </a:p>
            </p:txBody>
          </p:sp>
          <p:sp>
            <p:nvSpPr>
              <p:cNvPr id="23" name="TextBox 22">
                <a:extLst>
                  <a:ext uri="{FF2B5EF4-FFF2-40B4-BE49-F238E27FC236}">
                    <a16:creationId xmlns:a16="http://schemas.microsoft.com/office/drawing/2014/main" id="{5C24C4AE-1E81-4672-ABF7-BA3B796877A4}"/>
                  </a:ext>
                </a:extLst>
              </p:cNvPr>
              <p:cNvSpPr txBox="1"/>
              <p:nvPr/>
            </p:nvSpPr>
            <p:spPr>
              <a:xfrm>
                <a:off x="337443" y="61798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8</a:t>
                </a:r>
              </a:p>
            </p:txBody>
          </p:sp>
        </p:grpSp>
        <p:sp>
          <p:nvSpPr>
            <p:cNvPr id="21" name="TextBox 20">
              <a:extLst>
                <a:ext uri="{FF2B5EF4-FFF2-40B4-BE49-F238E27FC236}">
                  <a16:creationId xmlns:a16="http://schemas.microsoft.com/office/drawing/2014/main" id="{1C74DB30-B479-4F4F-AC04-C81B7DBB6766}"/>
                </a:ext>
              </a:extLst>
            </p:cNvPr>
            <p:cNvSpPr txBox="1"/>
            <p:nvPr/>
          </p:nvSpPr>
          <p:spPr>
            <a:xfrm>
              <a:off x="1858288" y="434410"/>
              <a:ext cx="5693745" cy="707886"/>
            </a:xfrm>
            <a:prstGeom prst="rect">
              <a:avLst/>
            </a:prstGeom>
            <a:noFill/>
          </p:spPr>
          <p:txBody>
            <a:bodyPr wrap="square" rtlCol="0">
              <a:spAutoFit/>
            </a:bodyPr>
            <a:lstStyle/>
            <a:p>
              <a:r>
                <a:rPr lang="vi-VN" sz="4000" dirty="0">
                  <a:solidFill>
                    <a:schemeClr val="accent2"/>
                  </a:solidFill>
                  <a:latin typeface="UTM Cookies" panose="02040603050506020204" pitchFamily="18" charset="0"/>
                </a:rPr>
                <a:t>CẦU THỦ DỰ BỊ</a:t>
              </a:r>
              <a:endParaRPr lang="en-US" sz="4000" dirty="0">
                <a:solidFill>
                  <a:schemeClr val="accent2"/>
                </a:solidFill>
                <a:latin typeface="UTM Cookies" panose="02040603050506020204" pitchFamily="18" charset="0"/>
              </a:endParaRPr>
            </a:p>
          </p:txBody>
        </p:sp>
      </p:grpSp>
    </p:spTree>
    <p:extLst>
      <p:ext uri="{BB962C8B-B14F-4D97-AF65-F5344CB8AC3E}">
        <p14:creationId xmlns:p14="http://schemas.microsoft.com/office/powerpoint/2010/main" val="3989008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69843" y="377890"/>
            <a:ext cx="6030788" cy="861774"/>
          </a:xfrm>
          <a:prstGeom prst="rect">
            <a:avLst/>
          </a:prstGeom>
          <a:noFill/>
        </p:spPr>
        <p:txBody>
          <a:bodyPr wrap="square" rtlCol="0">
            <a:spAutoFit/>
          </a:bodyPr>
          <a:lstStyle/>
          <a:p>
            <a:r>
              <a:rPr lang="en-US" sz="2400" b="1" dirty="0">
                <a:solidFill>
                  <a:schemeClr val="accent4">
                    <a:lumMod val="50000"/>
                  </a:schemeClr>
                </a:solidFill>
                <a:latin typeface="Times New Roman" panose="02020603050405020304" pitchFamily="18" charset="0"/>
                <a:cs typeface="Times New Roman" panose="02020603050405020304" pitchFamily="18" charset="0"/>
              </a:rPr>
              <a:t>1. </a:t>
            </a:r>
            <a:r>
              <a:rPr lang="vi-VN" sz="2400" b="1" dirty="0">
                <a:solidFill>
                  <a:schemeClr val="accent4">
                    <a:lumMod val="50000"/>
                  </a:schemeClr>
                </a:solidFill>
                <a:latin typeface="Times New Roman" panose="02020603050405020304" pitchFamily="18" charset="0"/>
                <a:cs typeface="Times New Roman" panose="02020603050405020304" pitchFamily="18" charset="0"/>
              </a:rPr>
              <a:t>Nói về một hoạt động của các bạn nhỏ trong tranh.</a:t>
            </a:r>
            <a:endParaRPr lang="en-US" sz="2400" b="1" dirty="0">
              <a:solidFill>
                <a:schemeClr val="accent4">
                  <a:lumMod val="50000"/>
                </a:schemeClr>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C4248245-A4A2-4BA0-9CF1-3F6018BD43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569843" y="1157287"/>
            <a:ext cx="5718313" cy="3608323"/>
          </a:xfrm>
          <a:prstGeom prst="rect">
            <a:avLst/>
          </a:prstGeom>
        </p:spPr>
      </p:pic>
    </p:spTree>
    <p:extLst>
      <p:ext uri="{BB962C8B-B14F-4D97-AF65-F5344CB8AC3E}">
        <p14:creationId xmlns:p14="http://schemas.microsoft.com/office/powerpoint/2010/main" val="272695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31305" y="401991"/>
            <a:ext cx="6030788" cy="861774"/>
          </a:xfrm>
          <a:prstGeom prst="rect">
            <a:avLst/>
          </a:prstGeom>
          <a:noFill/>
        </p:spPr>
        <p:txBody>
          <a:bodyPr wrap="square" rtlCol="0">
            <a:spAutoFit/>
          </a:bodyPr>
          <a:lstStyle/>
          <a:p>
            <a:r>
              <a:rPr lang="en-US" sz="2400" b="1" dirty="0">
                <a:solidFill>
                  <a:schemeClr val="accent4">
                    <a:lumMod val="50000"/>
                  </a:schemeClr>
                </a:solidFill>
                <a:latin typeface="Times New Roman" panose="02020603050405020304" pitchFamily="18" charset="0"/>
                <a:cs typeface="Times New Roman" panose="02020603050405020304" pitchFamily="18" charset="0"/>
              </a:rPr>
              <a:t>1. </a:t>
            </a:r>
            <a:r>
              <a:rPr lang="vi-VN" sz="2400" b="1" dirty="0">
                <a:solidFill>
                  <a:schemeClr val="accent4">
                    <a:lumMod val="50000"/>
                  </a:schemeClr>
                </a:solidFill>
                <a:latin typeface="Times New Roman" panose="02020603050405020304" pitchFamily="18" charset="0"/>
                <a:cs typeface="Times New Roman" panose="02020603050405020304" pitchFamily="18" charset="0"/>
              </a:rPr>
              <a:t>Nói về một hoạt động của các bạn nhỏ trong tranh.</a:t>
            </a:r>
            <a:endParaRPr lang="en-US" sz="2400" b="1" dirty="0">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4CB5F66-55D2-4B66-8B02-0C715E39E1E8}"/>
              </a:ext>
            </a:extLst>
          </p:cNvPr>
          <p:cNvSpPr txBox="1"/>
          <p:nvPr/>
        </p:nvSpPr>
        <p:spPr>
          <a:xfrm>
            <a:off x="317351" y="1140484"/>
            <a:ext cx="5981252" cy="2308324"/>
          </a:xfrm>
          <a:prstGeom prst="rect">
            <a:avLst/>
          </a:prstGeom>
          <a:noFill/>
        </p:spPr>
        <p:txBody>
          <a:bodyPr wrap="square" rtlCol="0">
            <a:spAutoFit/>
          </a:bodyPr>
          <a:lstStyle/>
          <a:p>
            <a:pPr algn="just"/>
            <a:r>
              <a:rPr lang="vi-VN"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G:</a:t>
            </a:r>
          </a:p>
          <a:p>
            <a:pPr marL="285750" indent="-285750" algn="just">
              <a:buFontTx/>
              <a:buChar char="-"/>
            </a:pPr>
            <a:r>
              <a:rPr lang="vi-VN" sz="2400" dirty="0">
                <a:latin typeface="Times New Roman" panose="02020603050405020304" pitchFamily="18" charset="0"/>
                <a:cs typeface="Times New Roman" panose="02020603050405020304" pitchFamily="18" charset="0"/>
                <a:sym typeface="Wingdings" panose="05000000000000000000" pitchFamily="2" charset="2"/>
              </a:rPr>
              <a:t>Hoạt động các bạn tham gia là gì?</a:t>
            </a:r>
          </a:p>
          <a:p>
            <a:pPr marL="285750" indent="-285750" algn="just">
              <a:buFontTx/>
              <a:buChar char="-"/>
            </a:pPr>
            <a:r>
              <a:rPr lang="vi-VN" sz="2400" dirty="0">
                <a:latin typeface="Times New Roman" panose="02020603050405020304" pitchFamily="18" charset="0"/>
                <a:cs typeface="Times New Roman" panose="02020603050405020304" pitchFamily="18" charset="0"/>
                <a:sym typeface="Wingdings" panose="05000000000000000000" pitchFamily="2" charset="2"/>
              </a:rPr>
              <a:t>Hoạt động đó cần mấy người?</a:t>
            </a:r>
          </a:p>
          <a:p>
            <a:pPr marL="285750" indent="-285750" algn="just">
              <a:buFontTx/>
              <a:buChar char="-"/>
            </a:pPr>
            <a:r>
              <a:rPr lang="vi-VN" sz="2400" dirty="0">
                <a:latin typeface="Times New Roman" panose="02020603050405020304" pitchFamily="18" charset="0"/>
                <a:cs typeface="Times New Roman" panose="02020603050405020304" pitchFamily="18" charset="0"/>
                <a:sym typeface="Wingdings" panose="05000000000000000000" pitchFamily="2" charset="2"/>
              </a:rPr>
              <a:t>Dụng cụ để thực hiện hoạt động là gì?</a:t>
            </a:r>
          </a:p>
          <a:p>
            <a:pPr marL="285750" indent="-285750" algn="just">
              <a:buFontTx/>
              <a:buChar char="-"/>
            </a:pPr>
            <a:r>
              <a:rPr lang="vi-VN" sz="2400" dirty="0">
                <a:latin typeface="Times New Roman" panose="02020603050405020304" pitchFamily="18" charset="0"/>
                <a:cs typeface="Times New Roman" panose="02020603050405020304" pitchFamily="18" charset="0"/>
                <a:sym typeface="Wingdings" panose="05000000000000000000" pitchFamily="2" charset="2"/>
              </a:rPr>
              <a:t>Em đoán xem các bạn cảm thấy thế nào khi tham gia hoạt động đó.</a:t>
            </a:r>
          </a:p>
        </p:txBody>
      </p:sp>
      <p:grpSp>
        <p:nvGrpSpPr>
          <p:cNvPr id="6" name="Group 5">
            <a:extLst>
              <a:ext uri="{FF2B5EF4-FFF2-40B4-BE49-F238E27FC236}">
                <a16:creationId xmlns:a16="http://schemas.microsoft.com/office/drawing/2014/main" id="{4571BD40-E30C-42FE-AA3D-C3B8574D1913}"/>
              </a:ext>
            </a:extLst>
          </p:cNvPr>
          <p:cNvGrpSpPr/>
          <p:nvPr/>
        </p:nvGrpSpPr>
        <p:grpSpPr>
          <a:xfrm>
            <a:off x="3321558" y="3327977"/>
            <a:ext cx="3076686" cy="1287483"/>
            <a:chOff x="1484555" y="2936836"/>
            <a:chExt cx="4098663" cy="1840231"/>
          </a:xfrm>
        </p:grpSpPr>
        <p:sp>
          <p:nvSpPr>
            <p:cNvPr id="8" name="Explosion: 8 Points 7">
              <a:extLst>
                <a:ext uri="{FF2B5EF4-FFF2-40B4-BE49-F238E27FC236}">
                  <a16:creationId xmlns:a16="http://schemas.microsoft.com/office/drawing/2014/main" id="{173E1C5E-E9A9-412F-9F81-8F5750A22B94}"/>
                </a:ext>
              </a:extLst>
            </p:cNvPr>
            <p:cNvSpPr/>
            <p:nvPr/>
          </p:nvSpPr>
          <p:spPr>
            <a:xfrm>
              <a:off x="1484555" y="2936836"/>
              <a:ext cx="4098663" cy="1840231"/>
            </a:xfrm>
            <a:prstGeom prst="irregularSeal1">
              <a:avLst/>
            </a:prstGeom>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sz="2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9D314F1-4D42-46AA-97DB-8F5E7DDAB382}"/>
                </a:ext>
              </a:extLst>
            </p:cNvPr>
            <p:cNvSpPr txBox="1"/>
            <p:nvPr/>
          </p:nvSpPr>
          <p:spPr>
            <a:xfrm>
              <a:off x="2050745" y="3549212"/>
              <a:ext cx="2937620" cy="1187764"/>
            </a:xfrm>
            <a:prstGeom prst="rect">
              <a:avLst/>
            </a:prstGeom>
            <a:noFill/>
          </p:spPr>
          <p:txBody>
            <a:bodyPr wrap="square" rtlCol="0">
              <a:spAutoFit/>
            </a:bodyPr>
            <a:lstStyle/>
            <a:p>
              <a:pPr algn="ctr"/>
              <a:r>
                <a:rPr lang="vi-VN" sz="2400" dirty="0">
                  <a:solidFill>
                    <a:srgbClr val="FF0000"/>
                  </a:solidFill>
                  <a:latin typeface="Times New Roman" panose="02020603050405020304" pitchFamily="18" charset="0"/>
                  <a:cs typeface="Times New Roman" panose="02020603050405020304" pitchFamily="18" charset="0"/>
                </a:rPr>
                <a:t>HOẠT ĐỘNG NHÓM</a:t>
              </a:r>
              <a:endParaRPr lang="en-US" sz="2400"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05644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5"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000"/>
                                        <p:tgtEl>
                                          <p:spTgt spid="6"/>
                                        </p:tgtEl>
                                      </p:cBhvr>
                                    </p:animEffect>
                                    <p:anim calcmode="lin" valueType="num">
                                      <p:cBhvr>
                                        <p:cTn id="33" dur="2000" fill="hold"/>
                                        <p:tgtEl>
                                          <p:spTgt spid="6"/>
                                        </p:tgtEl>
                                        <p:attrNameLst>
                                          <p:attrName>ppt_w</p:attrName>
                                        </p:attrNameLst>
                                      </p:cBhvr>
                                      <p:tavLst>
                                        <p:tav tm="0" fmla="#ppt_w*sin(2.5*pi*$)">
                                          <p:val>
                                            <p:fltVal val="0"/>
                                          </p:val>
                                        </p:tav>
                                        <p:tav tm="100000">
                                          <p:val>
                                            <p:fltVal val="1"/>
                                          </p:val>
                                        </p:tav>
                                      </p:tavLst>
                                    </p:anim>
                                    <p:anim calcmode="lin" valueType="num">
                                      <p:cBhvr>
                                        <p:cTn id="34"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7576" y="425251"/>
            <a:ext cx="5719172" cy="1222451"/>
          </a:xfrm>
          <a:prstGeom prst="rect">
            <a:avLst/>
          </a:prstGeom>
          <a:noFill/>
        </p:spPr>
        <p:txBody>
          <a:bodyPr wrap="square" rtlCol="0">
            <a:spAutoFit/>
          </a:bodyPr>
          <a:lstStyle/>
          <a:p>
            <a:pPr algn="just">
              <a:lnSpc>
                <a:spcPts val="3000"/>
              </a:lnSpc>
            </a:pPr>
            <a:r>
              <a:rPr lang="en-US" sz="2400" b="1" dirty="0">
                <a:solidFill>
                  <a:schemeClr val="accent4">
                    <a:lumMod val="50000"/>
                  </a:schemeClr>
                </a:solidFill>
                <a:latin typeface="Times New Roman" panose="02020603050405020304" pitchFamily="18" charset="0"/>
                <a:cs typeface="Times New Roman" panose="02020603050405020304" pitchFamily="18" charset="0"/>
              </a:rPr>
              <a:t>2. </a:t>
            </a:r>
            <a:r>
              <a:rPr lang="en-US" sz="2400" b="1" dirty="0" err="1">
                <a:solidFill>
                  <a:schemeClr val="accent4">
                    <a:lumMod val="50000"/>
                  </a:schemeClr>
                </a:solidFill>
                <a:latin typeface="Times New Roman" panose="02020603050405020304" pitchFamily="18" charset="0"/>
                <a:cs typeface="Times New Roman" panose="02020603050405020304" pitchFamily="18" charset="0"/>
              </a:rPr>
              <a:t>Viết</a:t>
            </a:r>
            <a:r>
              <a:rPr lang="en-US" sz="2400" b="1" dirty="0">
                <a:solidFill>
                  <a:schemeClr val="accent4">
                    <a:lumMod val="50000"/>
                  </a:schemeClr>
                </a:solidFill>
                <a:latin typeface="Times New Roman" panose="02020603050405020304" pitchFamily="18" charset="0"/>
                <a:cs typeface="Times New Roman" panose="02020603050405020304" pitchFamily="18" charset="0"/>
              </a:rPr>
              <a:t> 3 - 4 </a:t>
            </a:r>
            <a:r>
              <a:rPr lang="en-US" sz="2400" b="1" dirty="0" err="1">
                <a:solidFill>
                  <a:schemeClr val="accent4">
                    <a:lumMod val="50000"/>
                  </a:schemeClr>
                </a:solidFill>
                <a:latin typeface="Times New Roman" panose="02020603050405020304" pitchFamily="18" charset="0"/>
                <a:cs typeface="Times New Roman" panose="02020603050405020304" pitchFamily="18" charset="0"/>
              </a:rPr>
              <a:t>câu</a:t>
            </a:r>
            <a:r>
              <a:rPr lang="en-US" sz="2400" b="1" dirty="0">
                <a:solidFill>
                  <a:schemeClr val="accent4">
                    <a:lumMod val="50000"/>
                  </a:schemeClr>
                </a:solidFill>
                <a:latin typeface="Times New Roman" panose="02020603050405020304" pitchFamily="18" charset="0"/>
                <a:cs typeface="Times New Roman" panose="02020603050405020304" pitchFamily="18" charset="0"/>
              </a:rPr>
              <a:t> </a:t>
            </a:r>
            <a:r>
              <a:rPr lang="vi-VN" sz="2400" b="1" dirty="0">
                <a:solidFill>
                  <a:schemeClr val="accent4">
                    <a:lumMod val="50000"/>
                  </a:schemeClr>
                </a:solidFill>
                <a:latin typeface="Times New Roman" panose="02020603050405020304" pitchFamily="18" charset="0"/>
                <a:cs typeface="Times New Roman" panose="02020603050405020304" pitchFamily="18" charset="0"/>
              </a:rPr>
              <a:t>kể về một hoạt động thể thao hoặc một trò chơi em đã tham gia ở trường.</a:t>
            </a:r>
            <a:endParaRPr lang="en-US" sz="2400" b="1" dirty="0">
              <a:solidFill>
                <a:schemeClr val="accent4">
                  <a:lumMod val="50000"/>
                </a:schemeClr>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458706" y="1518588"/>
            <a:ext cx="6100059" cy="2922395"/>
            <a:chOff x="768927" y="1641595"/>
            <a:chExt cx="5340928" cy="2511698"/>
          </a:xfrm>
        </p:grpSpPr>
        <p:grpSp>
          <p:nvGrpSpPr>
            <p:cNvPr id="16" name="Group 15"/>
            <p:cNvGrpSpPr/>
            <p:nvPr/>
          </p:nvGrpSpPr>
          <p:grpSpPr>
            <a:xfrm>
              <a:off x="768927" y="1641595"/>
              <a:ext cx="5340928" cy="2511698"/>
              <a:chOff x="768927" y="1641595"/>
              <a:chExt cx="5340928" cy="2511698"/>
            </a:xfrm>
          </p:grpSpPr>
          <p:sp>
            <p:nvSpPr>
              <p:cNvPr id="15" name="Rectangle 14"/>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grpSp>
            <p:nvGrpSpPr>
              <p:cNvPr id="3" name="Google Shape;1251;p47"/>
              <p:cNvGrpSpPr/>
              <p:nvPr/>
            </p:nvGrpSpPr>
            <p:grpSpPr>
              <a:xfrm>
                <a:off x="768927" y="1641595"/>
                <a:ext cx="5340928" cy="2511698"/>
                <a:chOff x="4875791" y="946666"/>
                <a:chExt cx="1252993" cy="1443671"/>
              </a:xfrm>
            </p:grpSpPr>
            <p:sp>
              <p:nvSpPr>
                <p:cNvPr id="4" name="Google Shape;1252;p47"/>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5" name="Google Shape;1253;p47"/>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6" name="Google Shape;1254;p47"/>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a:latin typeface="Times New Roman" panose="02020603050405020304" pitchFamily="18" charset="0"/>
                      <a:cs typeface="Times New Roman" panose="02020603050405020304" pitchFamily="18" charset="0"/>
                    </a:rPr>
                    <a:t>   </a:t>
                  </a:r>
                  <a:endParaRPr sz="2400">
                    <a:latin typeface="Times New Roman" panose="02020603050405020304" pitchFamily="18" charset="0"/>
                    <a:cs typeface="Times New Roman" panose="02020603050405020304" pitchFamily="18" charset="0"/>
                  </a:endParaRPr>
                </a:p>
              </p:txBody>
            </p:sp>
            <p:sp>
              <p:nvSpPr>
                <p:cNvPr id="7" name="Google Shape;1255;p47"/>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8" name="Google Shape;1256;p47"/>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9" name="Google Shape;1257;p47"/>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0" name="Google Shape;1258;p47"/>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1" name="Google Shape;1259;p47"/>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2" name="Google Shape;1260;p47"/>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3" name="Google Shape;1261;p47"/>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grpSp>
          <p:sp>
            <p:nvSpPr>
              <p:cNvPr id="17" name="Rectangle 14"/>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grpSp>
        <p:sp>
          <p:nvSpPr>
            <p:cNvPr id="18" name="TextBox 17"/>
            <p:cNvSpPr txBox="1"/>
            <p:nvPr/>
          </p:nvSpPr>
          <p:spPr>
            <a:xfrm>
              <a:off x="3042838" y="1727227"/>
              <a:ext cx="1129909" cy="39678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Gợi</a:t>
              </a:r>
              <a:r>
                <a:rPr lang="en-US" sz="2400" dirty="0">
                  <a:latin typeface="Times New Roman" panose="02020603050405020304" pitchFamily="18" charset="0"/>
                  <a:cs typeface="Times New Roman" panose="02020603050405020304" pitchFamily="18" charset="0"/>
                </a:rPr>
                <a:t> ý</a:t>
              </a:r>
            </a:p>
          </p:txBody>
        </p:sp>
      </p:grpSp>
      <p:sp>
        <p:nvSpPr>
          <p:cNvPr id="19" name="TextBox 18"/>
          <p:cNvSpPr txBox="1"/>
          <p:nvPr/>
        </p:nvSpPr>
        <p:spPr>
          <a:xfrm>
            <a:off x="748747" y="2207060"/>
            <a:ext cx="5488001" cy="1991892"/>
          </a:xfrm>
          <a:prstGeom prst="rect">
            <a:avLst/>
          </a:prstGeom>
          <a:noFill/>
        </p:spPr>
        <p:txBody>
          <a:bodyPr wrap="square" rtlCol="0">
            <a:spAutoFit/>
          </a:bodyPr>
          <a:lstStyle/>
          <a:p>
            <a:pPr marL="342900" indent="-342900">
              <a:lnSpc>
                <a:spcPts val="3000"/>
              </a:lnSpc>
              <a:buFontTx/>
              <a:buChar char="-"/>
            </a:pPr>
            <a:r>
              <a:rPr lang="vi-VN" sz="2400" dirty="0">
                <a:latin typeface="Times New Roman" panose="02020603050405020304" pitchFamily="18" charset="0"/>
                <a:cs typeface="Times New Roman" panose="02020603050405020304" pitchFamily="18" charset="0"/>
              </a:rPr>
              <a:t>Hoạt động thể thao hoặc trò chơi em đã tham gia là gì?</a:t>
            </a:r>
          </a:p>
          <a:p>
            <a:pPr marL="342900" indent="-342900">
              <a:lnSpc>
                <a:spcPts val="3000"/>
              </a:lnSpc>
              <a:buFontTx/>
              <a:buChar char="-"/>
            </a:pPr>
            <a:r>
              <a:rPr lang="vi-VN" sz="2400" dirty="0">
                <a:latin typeface="Times New Roman" panose="02020603050405020304" pitchFamily="18" charset="0"/>
                <a:cs typeface="Times New Roman" panose="02020603050405020304" pitchFamily="18" charset="0"/>
              </a:rPr>
              <a:t>Em tham gia cùng với ai, ở đâu?</a:t>
            </a:r>
          </a:p>
          <a:p>
            <a:pPr marL="342900" indent="-342900">
              <a:lnSpc>
                <a:spcPts val="3000"/>
              </a:lnSpc>
              <a:buFontTx/>
              <a:buChar char="-"/>
            </a:pPr>
            <a:r>
              <a:rPr lang="vi-VN" sz="2400" dirty="0">
                <a:latin typeface="Times New Roman" panose="02020603050405020304" pitchFamily="18" charset="0"/>
                <a:cs typeface="Times New Roman" panose="02020603050405020304" pitchFamily="18" charset="0"/>
              </a:rPr>
              <a:t>Em cảm thấy thế nào khi tham gia hoạt động đó.</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778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E19D5F-3BA6-41EA-974A-A337829FB2C7}"/>
              </a:ext>
            </a:extLst>
          </p:cNvPr>
          <p:cNvSpPr txBox="1"/>
          <p:nvPr/>
        </p:nvSpPr>
        <p:spPr>
          <a:xfrm>
            <a:off x="773216" y="363727"/>
            <a:ext cx="5311568" cy="453073"/>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Các bạn nhỏ đang chơi môn thể thao gì?</a:t>
            </a:r>
            <a:endParaRPr lang="vi-VN" sz="1800" dirty="0">
              <a:solidFill>
                <a:srgbClr val="17479D"/>
              </a:solidFill>
              <a:latin typeface="UTM Avo" panose="02040603050506020204" pitchFamily="18" charset="0"/>
            </a:endParaRPr>
          </a:p>
        </p:txBody>
      </p:sp>
      <p:pic>
        <p:nvPicPr>
          <p:cNvPr id="1026" name="Picture 2" descr="Màn so tài nảy lửa của các cầu thủ nhí tại giải Blue Sky Championship 2019">
            <a:extLst>
              <a:ext uri="{FF2B5EF4-FFF2-40B4-BE49-F238E27FC236}">
                <a16:creationId xmlns:a16="http://schemas.microsoft.com/office/drawing/2014/main" id="{84C68EA6-E823-47D1-9C90-37A5D08FBCA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79438" y="947216"/>
            <a:ext cx="2326342" cy="155735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Học viên bóng rổ nhí Yourlife: Nơi ươm mầm cho những tài năng bóng rổ">
            <a:extLst>
              <a:ext uri="{FF2B5EF4-FFF2-40B4-BE49-F238E27FC236}">
                <a16:creationId xmlns:a16="http://schemas.microsoft.com/office/drawing/2014/main" id="{49A90EC7-E41A-4427-AC73-4368A5B9A9D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661859" y="950259"/>
            <a:ext cx="2326342" cy="155735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Giải Bóng chuyền chào mừng ngày truyền thống Học sinh, sinh viên - Báo Tây  Ninh Online">
            <a:extLst>
              <a:ext uri="{FF2B5EF4-FFF2-40B4-BE49-F238E27FC236}">
                <a16:creationId xmlns:a16="http://schemas.microsoft.com/office/drawing/2014/main" id="{4F68E6FA-4591-4C13-84EC-D654389E8BD4}"/>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l="-462" t="9610" r="462" b="8486"/>
          <a:stretch/>
        </p:blipFill>
        <p:spPr bwMode="auto">
          <a:xfrm>
            <a:off x="879438" y="2886894"/>
            <a:ext cx="2326342" cy="155735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Nắm vững các cách dạy trẻ chơi cầu lông đúng kỹ thuật">
            <a:extLst>
              <a:ext uri="{FF2B5EF4-FFF2-40B4-BE49-F238E27FC236}">
                <a16:creationId xmlns:a16="http://schemas.microsoft.com/office/drawing/2014/main" id="{2306AA26-BF95-4097-A1A3-FA9B43A46A9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661859" y="2886894"/>
            <a:ext cx="2422926" cy="155735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Rounded Rectangle 11">
            <a:extLst>
              <a:ext uri="{FF2B5EF4-FFF2-40B4-BE49-F238E27FC236}">
                <a16:creationId xmlns:a16="http://schemas.microsoft.com/office/drawing/2014/main" id="{E79DCE37-D090-4B12-B81A-B9E8AAE81DB9}"/>
              </a:ext>
            </a:extLst>
          </p:cNvPr>
          <p:cNvSpPr/>
          <p:nvPr/>
        </p:nvSpPr>
        <p:spPr>
          <a:xfrm>
            <a:off x="1350273" y="2407884"/>
            <a:ext cx="1389031" cy="345439"/>
          </a:xfrm>
          <a:prstGeom prst="round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a:solidFill>
                  <a:srgbClr val="FF0000"/>
                </a:solidFill>
                <a:latin typeface="UTM Avo" panose="02040603050506020204" pitchFamily="18" charset="0"/>
              </a:rPr>
              <a:t>Bóng đá</a:t>
            </a:r>
            <a:endParaRPr lang="en-US" sz="1600" dirty="0">
              <a:solidFill>
                <a:srgbClr val="FF0000"/>
              </a:solidFill>
              <a:latin typeface="UTM Avo" panose="02040603050506020204" pitchFamily="18" charset="0"/>
            </a:endParaRPr>
          </a:p>
        </p:txBody>
      </p:sp>
      <p:sp>
        <p:nvSpPr>
          <p:cNvPr id="15" name="Rounded Rectangle 11">
            <a:extLst>
              <a:ext uri="{FF2B5EF4-FFF2-40B4-BE49-F238E27FC236}">
                <a16:creationId xmlns:a16="http://schemas.microsoft.com/office/drawing/2014/main" id="{98A3E8AF-E626-44C0-91D7-795FDDFAB4D4}"/>
              </a:ext>
            </a:extLst>
          </p:cNvPr>
          <p:cNvSpPr/>
          <p:nvPr/>
        </p:nvSpPr>
        <p:spPr>
          <a:xfrm>
            <a:off x="4130514" y="2400972"/>
            <a:ext cx="1389031" cy="345439"/>
          </a:xfrm>
          <a:prstGeom prst="round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rgbClr val="FF0000"/>
                </a:solidFill>
                <a:latin typeface="UTM Avo" panose="02040603050506020204" pitchFamily="18" charset="0"/>
              </a:rPr>
              <a:t>Bóng rổ</a:t>
            </a:r>
            <a:endParaRPr lang="en-US" sz="1600" dirty="0">
              <a:solidFill>
                <a:srgbClr val="FF0000"/>
              </a:solidFill>
              <a:latin typeface="UTM Avo" panose="02040603050506020204" pitchFamily="18" charset="0"/>
            </a:endParaRPr>
          </a:p>
        </p:txBody>
      </p:sp>
      <p:sp>
        <p:nvSpPr>
          <p:cNvPr id="16" name="Rounded Rectangle 11">
            <a:extLst>
              <a:ext uri="{FF2B5EF4-FFF2-40B4-BE49-F238E27FC236}">
                <a16:creationId xmlns:a16="http://schemas.microsoft.com/office/drawing/2014/main" id="{85473C05-B680-4A91-9350-4C975F8FBE2D}"/>
              </a:ext>
            </a:extLst>
          </p:cNvPr>
          <p:cNvSpPr/>
          <p:nvPr/>
        </p:nvSpPr>
        <p:spPr>
          <a:xfrm>
            <a:off x="1248236" y="4315999"/>
            <a:ext cx="1581025" cy="345439"/>
          </a:xfrm>
          <a:prstGeom prst="round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a:solidFill>
                  <a:srgbClr val="FF0000"/>
                </a:solidFill>
                <a:latin typeface="UTM Avo" panose="02040603050506020204" pitchFamily="18" charset="0"/>
              </a:rPr>
              <a:t>Bóng chuyền</a:t>
            </a:r>
            <a:endParaRPr lang="en-US" sz="1600" dirty="0">
              <a:solidFill>
                <a:srgbClr val="FF0000"/>
              </a:solidFill>
              <a:latin typeface="UTM Avo" panose="02040603050506020204" pitchFamily="18" charset="0"/>
            </a:endParaRPr>
          </a:p>
        </p:txBody>
      </p:sp>
      <p:sp>
        <p:nvSpPr>
          <p:cNvPr id="17" name="Rounded Rectangle 11">
            <a:extLst>
              <a:ext uri="{FF2B5EF4-FFF2-40B4-BE49-F238E27FC236}">
                <a16:creationId xmlns:a16="http://schemas.microsoft.com/office/drawing/2014/main" id="{D45CBE69-0306-4D14-B446-2D9091E07E3E}"/>
              </a:ext>
            </a:extLst>
          </p:cNvPr>
          <p:cNvSpPr/>
          <p:nvPr/>
        </p:nvSpPr>
        <p:spPr>
          <a:xfrm>
            <a:off x="4207849" y="4315999"/>
            <a:ext cx="1330947" cy="309789"/>
          </a:xfrm>
          <a:prstGeom prst="round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a:solidFill>
                  <a:srgbClr val="FF0000"/>
                </a:solidFill>
                <a:latin typeface="UTM Avo" panose="02040603050506020204" pitchFamily="18" charset="0"/>
              </a:rPr>
              <a:t>Cầu lông</a:t>
            </a:r>
            <a:endParaRPr lang="en-US" sz="1600" dirty="0">
              <a:solidFill>
                <a:srgbClr val="FF0000"/>
              </a:solidFill>
              <a:latin typeface="UTM Avo" panose="02040603050506020204" pitchFamily="18" charset="0"/>
            </a:endParaRPr>
          </a:p>
        </p:txBody>
      </p:sp>
    </p:spTree>
    <p:extLst>
      <p:ext uri="{BB962C8B-B14F-4D97-AF65-F5344CB8AC3E}">
        <p14:creationId xmlns:p14="http://schemas.microsoft.com/office/powerpoint/2010/main" val="337837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randombar(horizontal)">
                                      <p:cBhvr>
                                        <p:cTn id="24" dur="500"/>
                                        <p:tgtEl>
                                          <p:spTgt spid="102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030"/>
                                        </p:tgtEl>
                                        <p:attrNameLst>
                                          <p:attrName>style.visibility</p:attrName>
                                        </p:attrNameLst>
                                      </p:cBhvr>
                                      <p:to>
                                        <p:strVal val="visible"/>
                                      </p:to>
                                    </p:set>
                                    <p:animEffect transition="in" filter="randombar(horizontal)">
                                      <p:cBhvr>
                                        <p:cTn id="36" dur="500"/>
                                        <p:tgtEl>
                                          <p:spTgt spid="103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1032"/>
                                        </p:tgtEl>
                                        <p:attrNameLst>
                                          <p:attrName>style.visibility</p:attrName>
                                        </p:attrNameLst>
                                      </p:cBhvr>
                                      <p:to>
                                        <p:strVal val="visible"/>
                                      </p:to>
                                    </p:set>
                                    <p:animEffect transition="in" filter="randombar(horizontal)">
                                      <p:cBhvr>
                                        <p:cTn id="48" dur="500"/>
                                        <p:tgtEl>
                                          <p:spTgt spid="1032"/>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fltVal val="0"/>
                                          </p:val>
                                        </p:tav>
                                        <p:tav tm="100000">
                                          <p:val>
                                            <p:strVal val="#ppt_h"/>
                                          </p:val>
                                        </p:tav>
                                      </p:tavLst>
                                    </p:anim>
                                    <p:animEffect transition="in" filter="fade">
                                      <p:cBhvr>
                                        <p:cTn id="5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P spid="15" grpId="0" animBg="1"/>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192542" y="1142296"/>
            <a:ext cx="6436858" cy="661207"/>
          </a:xfrm>
          <a:prstGeom prst="rect">
            <a:avLst/>
          </a:prstGeom>
          <a:noFill/>
        </p:spPr>
        <p:txBody>
          <a:bodyPr wrap="square" rtlCol="0">
            <a:spAutoFit/>
          </a:bodyPr>
          <a:lstStyle/>
          <a:p>
            <a:pPr>
              <a:lnSpc>
                <a:spcPct val="150000"/>
              </a:lnSpc>
            </a:pPr>
            <a:r>
              <a:rPr lang="vi-VN" sz="2800" b="1" dirty="0">
                <a:solidFill>
                  <a:srgbClr val="FF0000"/>
                </a:solidFill>
                <a:latin typeface="Times New Roman" panose="02020603050405020304" pitchFamily="18" charset="0"/>
                <a:cs typeface="Times New Roman" panose="02020603050405020304" pitchFamily="18" charset="0"/>
              </a:rPr>
              <a:t>1. </a:t>
            </a:r>
            <a:r>
              <a:rPr lang="vi-VN" sz="2800" dirty="0">
                <a:latin typeface="Times New Roman" panose="02020603050405020304" pitchFamily="18" charset="0"/>
                <a:cs typeface="Times New Roman" panose="02020603050405020304" pitchFamily="18" charset="0"/>
              </a:rPr>
              <a:t>Các bạn nhỏ đang chơi môn thể thao gì?</a:t>
            </a:r>
            <a:endParaRPr lang="en-US" sz="2800" b="1" dirty="0">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B7A06EAA-07B1-429C-BADA-12DFBF267160}"/>
              </a:ext>
            </a:extLst>
          </p:cNvPr>
          <p:cNvGrpSpPr/>
          <p:nvPr/>
        </p:nvGrpSpPr>
        <p:grpSpPr>
          <a:xfrm>
            <a:off x="337443" y="434410"/>
            <a:ext cx="7214590" cy="829904"/>
            <a:chOff x="337443" y="434410"/>
            <a:chExt cx="7214590" cy="829904"/>
          </a:xfrm>
        </p:grpSpPr>
        <p:grpSp>
          <p:nvGrpSpPr>
            <p:cNvPr id="17" name="Group 16">
              <a:extLst>
                <a:ext uri="{FF2B5EF4-FFF2-40B4-BE49-F238E27FC236}">
                  <a16:creationId xmlns:a16="http://schemas.microsoft.com/office/drawing/2014/main" id="{D79E8F26-AFB9-4889-BFA9-4BF80F921A61}"/>
                </a:ext>
              </a:extLst>
            </p:cNvPr>
            <p:cNvGrpSpPr/>
            <p:nvPr/>
          </p:nvGrpSpPr>
          <p:grpSpPr>
            <a:xfrm>
              <a:off x="337443" y="617893"/>
              <a:ext cx="1645547" cy="646421"/>
              <a:chOff x="337443" y="617893"/>
              <a:chExt cx="1645547" cy="646421"/>
            </a:xfrm>
          </p:grpSpPr>
          <p:sp>
            <p:nvSpPr>
              <p:cNvPr id="19" name="TextBox 18">
                <a:extLst>
                  <a:ext uri="{FF2B5EF4-FFF2-40B4-BE49-F238E27FC236}">
                    <a16:creationId xmlns:a16="http://schemas.microsoft.com/office/drawing/2014/main" id="{B07D8EAF-2AC6-4394-A6B2-E9E0F73C0A85}"/>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8</a:t>
                </a:r>
              </a:p>
            </p:txBody>
          </p:sp>
          <p:sp>
            <p:nvSpPr>
              <p:cNvPr id="20" name="TextBox 19">
                <a:extLst>
                  <a:ext uri="{FF2B5EF4-FFF2-40B4-BE49-F238E27FC236}">
                    <a16:creationId xmlns:a16="http://schemas.microsoft.com/office/drawing/2014/main" id="{A3C62213-A9CC-41C0-BDD6-E7E22C7D9D72}"/>
                  </a:ext>
                </a:extLst>
              </p:cNvPr>
              <p:cNvSpPr txBox="1"/>
              <p:nvPr/>
            </p:nvSpPr>
            <p:spPr>
              <a:xfrm>
                <a:off x="337443" y="61798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8</a:t>
                </a:r>
              </a:p>
            </p:txBody>
          </p:sp>
        </p:grpSp>
        <p:sp>
          <p:nvSpPr>
            <p:cNvPr id="18" name="TextBox 17">
              <a:extLst>
                <a:ext uri="{FF2B5EF4-FFF2-40B4-BE49-F238E27FC236}">
                  <a16:creationId xmlns:a16="http://schemas.microsoft.com/office/drawing/2014/main" id="{2B420844-9C0B-46C5-AADC-A64EDD50FCF3}"/>
                </a:ext>
              </a:extLst>
            </p:cNvPr>
            <p:cNvSpPr txBox="1"/>
            <p:nvPr/>
          </p:nvSpPr>
          <p:spPr>
            <a:xfrm>
              <a:off x="1858288" y="434410"/>
              <a:ext cx="5693745" cy="707886"/>
            </a:xfrm>
            <a:prstGeom prst="rect">
              <a:avLst/>
            </a:prstGeom>
            <a:noFill/>
          </p:spPr>
          <p:txBody>
            <a:bodyPr wrap="square" rtlCol="0">
              <a:spAutoFit/>
            </a:bodyPr>
            <a:lstStyle/>
            <a:p>
              <a:r>
                <a:rPr lang="vi-VN" sz="4000" dirty="0">
                  <a:solidFill>
                    <a:schemeClr val="accent2"/>
                  </a:solidFill>
                  <a:latin typeface="UTM Cookies" panose="02040603050506020204" pitchFamily="18" charset="0"/>
                </a:rPr>
                <a:t>CẦU THỦ DỰ BỊ</a:t>
              </a:r>
              <a:endParaRPr lang="en-US" sz="4000" dirty="0">
                <a:solidFill>
                  <a:schemeClr val="accent2"/>
                </a:solidFill>
                <a:latin typeface="UTM Cookies" panose="02040603050506020204" pitchFamily="18" charset="0"/>
              </a:endParaRPr>
            </a:p>
          </p:txBody>
        </p:sp>
      </p:grpSp>
      <p:pic>
        <p:nvPicPr>
          <p:cNvPr id="2" name="Picture 1">
            <a:extLst>
              <a:ext uri="{FF2B5EF4-FFF2-40B4-BE49-F238E27FC236}">
                <a16:creationId xmlns:a16="http://schemas.microsoft.com/office/drawing/2014/main" id="{81E678BE-C79B-4F9B-B8CE-B107B8527989}"/>
              </a:ext>
            </a:extLst>
          </p:cNvPr>
          <p:cNvPicPr>
            <a:picLocks noChangeAspect="1"/>
          </p:cNvPicPr>
          <p:nvPr/>
        </p:nvPicPr>
        <p:blipFill>
          <a:blip r:embed="rId2">
            <a:clrChange>
              <a:clrFrom>
                <a:srgbClr val="FEFFFD"/>
              </a:clrFrom>
              <a:clrTo>
                <a:srgbClr val="FEFFFD">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787605" y="2131418"/>
            <a:ext cx="5220289" cy="2713566"/>
          </a:xfrm>
          <a:prstGeom prst="rect">
            <a:avLst/>
          </a:prstGeom>
        </p:spPr>
      </p:pic>
    </p:spTree>
    <p:extLst>
      <p:ext uri="{BB962C8B-B14F-4D97-AF65-F5344CB8AC3E}">
        <p14:creationId xmlns:p14="http://schemas.microsoft.com/office/powerpoint/2010/main" val="7264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A271AA3-C1D0-4184-8B98-1E3FE8035A05}"/>
              </a:ext>
            </a:extLst>
          </p:cNvPr>
          <p:cNvSpPr txBox="1"/>
          <p:nvPr/>
        </p:nvSpPr>
        <p:spPr>
          <a:xfrm>
            <a:off x="337443" y="1325779"/>
            <a:ext cx="6343989" cy="954107"/>
          </a:xfrm>
          <a:prstGeom prst="rect">
            <a:avLst/>
          </a:prstGeom>
          <a:noFill/>
        </p:spPr>
        <p:txBody>
          <a:bodyPr wrap="square" rtlCol="0">
            <a:spAutoFit/>
          </a:bodyPr>
          <a:lstStyle/>
          <a:p>
            <a:r>
              <a:rPr lang="vi-VN" sz="2800" b="1" dirty="0">
                <a:solidFill>
                  <a:srgbClr val="FF0000"/>
                </a:solidFill>
                <a:latin typeface="Times New Roman" panose="02020603050405020304" pitchFamily="18" charset="0"/>
                <a:cs typeface="Times New Roman" panose="02020603050405020304" pitchFamily="18" charset="0"/>
              </a:rPr>
              <a:t>2. </a:t>
            </a:r>
            <a:r>
              <a:rPr lang="vi-VN" sz="2800" dirty="0">
                <a:latin typeface="Times New Roman" panose="02020603050405020304" pitchFamily="18" charset="0"/>
                <a:cs typeface="Times New Roman" panose="02020603050405020304" pitchFamily="18" charset="0"/>
              </a:rPr>
              <a:t>Em có thích môn thể thao này không? Vì sao?</a:t>
            </a:r>
            <a:endParaRPr lang="en-US" sz="2800" b="1" dirty="0">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B7A06EAA-07B1-429C-BADA-12DFBF267160}"/>
              </a:ext>
            </a:extLst>
          </p:cNvPr>
          <p:cNvGrpSpPr/>
          <p:nvPr/>
        </p:nvGrpSpPr>
        <p:grpSpPr>
          <a:xfrm>
            <a:off x="337443" y="434410"/>
            <a:ext cx="7214590" cy="829904"/>
            <a:chOff x="337443" y="434410"/>
            <a:chExt cx="7214590" cy="829904"/>
          </a:xfrm>
        </p:grpSpPr>
        <p:grpSp>
          <p:nvGrpSpPr>
            <p:cNvPr id="17" name="Group 16">
              <a:extLst>
                <a:ext uri="{FF2B5EF4-FFF2-40B4-BE49-F238E27FC236}">
                  <a16:creationId xmlns:a16="http://schemas.microsoft.com/office/drawing/2014/main" id="{D79E8F26-AFB9-4889-BFA9-4BF80F921A61}"/>
                </a:ext>
              </a:extLst>
            </p:cNvPr>
            <p:cNvGrpSpPr/>
            <p:nvPr/>
          </p:nvGrpSpPr>
          <p:grpSpPr>
            <a:xfrm>
              <a:off x="337443" y="617893"/>
              <a:ext cx="1645547" cy="646421"/>
              <a:chOff x="337443" y="617893"/>
              <a:chExt cx="1645547" cy="646421"/>
            </a:xfrm>
          </p:grpSpPr>
          <p:sp>
            <p:nvSpPr>
              <p:cNvPr id="19" name="TextBox 18">
                <a:extLst>
                  <a:ext uri="{FF2B5EF4-FFF2-40B4-BE49-F238E27FC236}">
                    <a16:creationId xmlns:a16="http://schemas.microsoft.com/office/drawing/2014/main" id="{B07D8EAF-2AC6-4394-A6B2-E9E0F73C0A85}"/>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8</a:t>
                </a:r>
              </a:p>
            </p:txBody>
          </p:sp>
          <p:sp>
            <p:nvSpPr>
              <p:cNvPr id="20" name="TextBox 19">
                <a:extLst>
                  <a:ext uri="{FF2B5EF4-FFF2-40B4-BE49-F238E27FC236}">
                    <a16:creationId xmlns:a16="http://schemas.microsoft.com/office/drawing/2014/main" id="{A3C62213-A9CC-41C0-BDD6-E7E22C7D9D72}"/>
                  </a:ext>
                </a:extLst>
              </p:cNvPr>
              <p:cNvSpPr txBox="1"/>
              <p:nvPr/>
            </p:nvSpPr>
            <p:spPr>
              <a:xfrm>
                <a:off x="337443" y="61798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8</a:t>
                </a:r>
              </a:p>
            </p:txBody>
          </p:sp>
        </p:grpSp>
        <p:sp>
          <p:nvSpPr>
            <p:cNvPr id="18" name="TextBox 17">
              <a:extLst>
                <a:ext uri="{FF2B5EF4-FFF2-40B4-BE49-F238E27FC236}">
                  <a16:creationId xmlns:a16="http://schemas.microsoft.com/office/drawing/2014/main" id="{2B420844-9C0B-46C5-AADC-A64EDD50FCF3}"/>
                </a:ext>
              </a:extLst>
            </p:cNvPr>
            <p:cNvSpPr txBox="1"/>
            <p:nvPr/>
          </p:nvSpPr>
          <p:spPr>
            <a:xfrm>
              <a:off x="1858288" y="434410"/>
              <a:ext cx="5693745" cy="707886"/>
            </a:xfrm>
            <a:prstGeom prst="rect">
              <a:avLst/>
            </a:prstGeom>
            <a:noFill/>
          </p:spPr>
          <p:txBody>
            <a:bodyPr wrap="square" rtlCol="0">
              <a:spAutoFit/>
            </a:bodyPr>
            <a:lstStyle/>
            <a:p>
              <a:r>
                <a:rPr lang="vi-VN" sz="4000" dirty="0">
                  <a:solidFill>
                    <a:schemeClr val="accent2"/>
                  </a:solidFill>
                  <a:latin typeface="UTM Cookies" panose="02040603050506020204" pitchFamily="18" charset="0"/>
                </a:rPr>
                <a:t>CẦU THỦ DỰ BỊ</a:t>
              </a:r>
              <a:endParaRPr lang="en-US" sz="4000" dirty="0">
                <a:solidFill>
                  <a:schemeClr val="accent2"/>
                </a:solidFill>
                <a:latin typeface="UTM Cookies" panose="02040603050506020204" pitchFamily="18" charset="0"/>
              </a:endParaRPr>
            </a:p>
          </p:txBody>
        </p:sp>
      </p:grpSp>
      <p:pic>
        <p:nvPicPr>
          <p:cNvPr id="2" name="Picture 1">
            <a:extLst>
              <a:ext uri="{FF2B5EF4-FFF2-40B4-BE49-F238E27FC236}">
                <a16:creationId xmlns:a16="http://schemas.microsoft.com/office/drawing/2014/main" id="{81E678BE-C79B-4F9B-B8CE-B107B8527989}"/>
              </a:ext>
            </a:extLst>
          </p:cNvPr>
          <p:cNvPicPr>
            <a:picLocks noChangeAspect="1"/>
          </p:cNvPicPr>
          <p:nvPr/>
        </p:nvPicPr>
        <p:blipFill>
          <a:blip r:embed="rId2">
            <a:clrChange>
              <a:clrFrom>
                <a:srgbClr val="FEFFFD"/>
              </a:clrFrom>
              <a:clrTo>
                <a:srgbClr val="FEFFFD">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787605" y="2131418"/>
            <a:ext cx="5220289" cy="2713566"/>
          </a:xfrm>
          <a:prstGeom prst="rect">
            <a:avLst/>
          </a:prstGeom>
        </p:spPr>
      </p:pic>
    </p:spTree>
    <p:extLst>
      <p:ext uri="{BB962C8B-B14F-4D97-AF65-F5344CB8AC3E}">
        <p14:creationId xmlns:p14="http://schemas.microsoft.com/office/powerpoint/2010/main" val="82960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3F568F-BE16-4A9E-B05E-3C60823DCFDC}"/>
              </a:ext>
            </a:extLst>
          </p:cNvPr>
          <p:cNvSpPr txBox="1"/>
          <p:nvPr/>
        </p:nvSpPr>
        <p:spPr>
          <a:xfrm>
            <a:off x="1218102" y="38660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sp>
        <p:nvSpPr>
          <p:cNvPr id="4" name="TextBox 3">
            <a:extLst>
              <a:ext uri="{FF2B5EF4-FFF2-40B4-BE49-F238E27FC236}">
                <a16:creationId xmlns:a16="http://schemas.microsoft.com/office/drawing/2014/main" id="{EC1E3D26-0FBF-489D-9BF9-77F94C02DE90}"/>
              </a:ext>
            </a:extLst>
          </p:cNvPr>
          <p:cNvSpPr txBox="1"/>
          <p:nvPr/>
        </p:nvSpPr>
        <p:spPr>
          <a:xfrm>
            <a:off x="746086" y="620432"/>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Cầu thủ dự bị</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83DE1F8B-C43D-4B7A-8155-BEAC33AC1D49}"/>
              </a:ext>
            </a:extLst>
          </p:cNvPr>
          <p:cNvSpPr txBox="1"/>
          <p:nvPr/>
        </p:nvSpPr>
        <p:spPr>
          <a:xfrm>
            <a:off x="413950" y="971867"/>
            <a:ext cx="6030097" cy="3985515"/>
          </a:xfrm>
          <a:prstGeom prst="rect">
            <a:avLst/>
          </a:prstGeom>
          <a:noFill/>
        </p:spPr>
        <p:txBody>
          <a:bodyPr wrap="square" rtlCol="0">
            <a:spAutoFit/>
          </a:bodyPr>
          <a:lstStyle/>
          <a:p>
            <a:pPr algn="just">
              <a:lnSpc>
                <a:spcPct val="130000"/>
              </a:lnSpc>
            </a:pPr>
            <a:r>
              <a:rPr lang="vi-VN" sz="1200" dirty="0">
                <a:latin typeface="UTM Avo" panose="02040603050506020204" pitchFamily="18" charset="0"/>
              </a:rPr>
              <a:t>      </a:t>
            </a:r>
            <a:r>
              <a:rPr lang="vi-VN" dirty="0">
                <a:latin typeface="Times New Roman" panose="02020603050405020304" pitchFamily="18" charset="0"/>
                <a:cs typeface="Times New Roman" panose="02020603050405020304" pitchFamily="18" charset="0"/>
              </a:rPr>
              <a:t>Nhìn các bạn đá bóng, gấu con rất muốn chơi cùng. Nhưng thấy gấu con có vẻ chậm chạp và đá bóng không tốt nên chưa đội nào muốn nhận cậu.</a:t>
            </a:r>
          </a:p>
          <a:p>
            <a:pPr algn="just">
              <a:lnSpc>
                <a:spcPct val="130000"/>
              </a:lnSpc>
            </a:pPr>
            <a:r>
              <a:rPr lang="vi-VN" dirty="0">
                <a:latin typeface="Times New Roman" panose="02020603050405020304" pitchFamily="18" charset="0"/>
                <a:cs typeface="Times New Roman" panose="02020603050405020304" pitchFamily="18" charset="0"/>
              </a:rPr>
              <a:t>      - Gấu à, cậu làm cầu thủ dự bị nhé! – Khỉ nói.</a:t>
            </a:r>
          </a:p>
          <a:p>
            <a:pPr algn="just">
              <a:lnSpc>
                <a:spcPct val="130000"/>
              </a:lnSpc>
            </a:pPr>
            <a:r>
              <a:rPr lang="vi-VN" dirty="0">
                <a:latin typeface="Times New Roman" panose="02020603050405020304" pitchFamily="18" charset="0"/>
                <a:cs typeface="Times New Roman" panose="02020603050405020304" pitchFamily="18" charset="0"/>
              </a:rPr>
              <a:t>      Gấu con hơi buồn nhưng cũng đồng ý. Trong khi chờ được vào sân, gấu đi nhặt bóng cho các bạn. Gấu cố gắng chạy thật nhanh để các bạn không phải chờ lâu.</a:t>
            </a:r>
          </a:p>
          <a:p>
            <a:pPr algn="just">
              <a:lnSpc>
                <a:spcPct val="130000"/>
              </a:lnSpc>
            </a:pPr>
            <a:r>
              <a:rPr lang="vi-VN" dirty="0">
                <a:latin typeface="Times New Roman" panose="02020603050405020304" pitchFamily="18" charset="0"/>
                <a:cs typeface="Times New Roman" panose="02020603050405020304" pitchFamily="18" charset="0"/>
              </a:rPr>
              <a:t>      Hằng ngày, gấu đến sân bóng từ sớm để luyện tập. Gấu đá bóng ra xa, chạy đi nhặt rồi đá vào gôn, đá đi đá lại,... Cứ thế, gấu đá bóng ngày càng giỏi hơn.</a:t>
            </a:r>
          </a:p>
          <a:p>
            <a:pPr algn="just">
              <a:lnSpc>
                <a:spcPct val="130000"/>
              </a:lnSpc>
            </a:pPr>
            <a:r>
              <a:rPr lang="vi-VN" dirty="0">
                <a:latin typeface="Times New Roman" panose="02020603050405020304" pitchFamily="18" charset="0"/>
                <a:cs typeface="Times New Roman" panose="02020603050405020304" pitchFamily="18" charset="0"/>
              </a:rPr>
              <a:t>      Một hôm, đến sân bóng thấy gấu đang luyện tập, các bạn ngạc nhiên nhìn gấu rồi nói: “Cậu giỏi quá!”, “Này, vào đội tớ nhé!”, “Vào đội tớ đi!”</a:t>
            </a:r>
          </a:p>
          <a:p>
            <a:pPr algn="just">
              <a:lnSpc>
                <a:spcPct val="130000"/>
              </a:lnSpc>
            </a:pPr>
            <a:r>
              <a:rPr lang="vi-VN" dirty="0">
                <a:latin typeface="Times New Roman" panose="02020603050405020304" pitchFamily="18" charset="0"/>
                <a:cs typeface="Times New Roman" panose="02020603050405020304" pitchFamily="18" charset="0"/>
              </a:rPr>
              <a:t>      - Tớ nên vào đội nào đây? – Gấu hỏi khỉ.</a:t>
            </a:r>
          </a:p>
          <a:p>
            <a:pPr algn="just">
              <a:lnSpc>
                <a:spcPct val="130000"/>
              </a:lnSpc>
            </a:pPr>
            <a:r>
              <a:rPr lang="vi-VN" dirty="0">
                <a:latin typeface="Times New Roman" panose="02020603050405020304" pitchFamily="18" charset="0"/>
                <a:cs typeface="Times New Roman" panose="02020603050405020304" pitchFamily="18" charset="0"/>
              </a:rPr>
              <a:t>      - Hiệp đầu cậu đá cho đội đỏ, hiệp sau cậu đá cho đội xanh. – Khỉ nói.</a:t>
            </a:r>
          </a:p>
          <a:p>
            <a:pPr algn="just">
              <a:lnSpc>
                <a:spcPct val="130000"/>
              </a:lnSpc>
            </a:pPr>
            <a:r>
              <a:rPr lang="vi-VN" dirty="0">
                <a:latin typeface="Times New Roman" panose="02020603050405020304" pitchFamily="18" charset="0"/>
                <a:cs typeface="Times New Roman" panose="02020603050405020304" pitchFamily="18" charset="0"/>
              </a:rPr>
              <a:t>      Gấu vui vẻ gật đầu. Cậu nghĩ: “Hóa ra làm cầu thủ dự bị cũng hay nhỉ!”</a:t>
            </a:r>
          </a:p>
          <a:p>
            <a:pPr algn="r">
              <a:lnSpc>
                <a:spcPct val="130000"/>
              </a:lnSpc>
            </a:pPr>
            <a:r>
              <a:rPr lang="vi-VN" dirty="0">
                <a:latin typeface="Times New Roman" panose="02020603050405020304" pitchFamily="18" charset="0"/>
                <a:cs typeface="Times New Roman" panose="02020603050405020304" pitchFamily="18" charset="0"/>
              </a:rPr>
              <a:t>(Theo </a:t>
            </a:r>
            <a:r>
              <a:rPr lang="vi-VN" i="1" dirty="0">
                <a:latin typeface="Times New Roman" panose="02020603050405020304" pitchFamily="18" charset="0"/>
                <a:cs typeface="Times New Roman" panose="02020603050405020304" pitchFamily="18" charset="0"/>
              </a:rPr>
              <a:t>100 Truyện ngụ ngôn hay nhất</a:t>
            </a:r>
            <a:r>
              <a:rPr lang="vi-VN"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54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1E3D26-0FBF-489D-9BF9-77F94C02DE90}"/>
              </a:ext>
            </a:extLst>
          </p:cNvPr>
          <p:cNvSpPr txBox="1"/>
          <p:nvPr/>
        </p:nvSpPr>
        <p:spPr>
          <a:xfrm>
            <a:off x="746086" y="324495"/>
            <a:ext cx="5365827" cy="584775"/>
          </a:xfrm>
          <a:prstGeom prst="rect">
            <a:avLst/>
          </a:prstGeom>
          <a:noFill/>
        </p:spPr>
        <p:txBody>
          <a:bodyPr wrap="square" rtlCol="0">
            <a:spAutoFit/>
          </a:bodyPr>
          <a:lstStyle/>
          <a:p>
            <a:pPr algn="ctr"/>
            <a:r>
              <a:rPr lang="vi-VN" sz="3200" b="1" dirty="0">
                <a:solidFill>
                  <a:schemeClr val="accent1">
                    <a:lumMod val="50000"/>
                  </a:schemeClr>
                </a:solidFill>
                <a:latin typeface="+mj-lt"/>
              </a:rPr>
              <a:t>Cầu thủ dự bị</a:t>
            </a:r>
            <a:endParaRPr lang="en-US" sz="3200" b="1" dirty="0">
              <a:solidFill>
                <a:schemeClr val="accent1">
                  <a:lumMod val="50000"/>
                </a:schemeClr>
              </a:solidFill>
              <a:latin typeface="+mj-lt"/>
            </a:endParaRPr>
          </a:p>
        </p:txBody>
      </p:sp>
      <p:sp>
        <p:nvSpPr>
          <p:cNvPr id="5" name="TextBox 4">
            <a:extLst>
              <a:ext uri="{FF2B5EF4-FFF2-40B4-BE49-F238E27FC236}">
                <a16:creationId xmlns:a16="http://schemas.microsoft.com/office/drawing/2014/main" id="{83DE1F8B-C43D-4B7A-8155-BEAC33AC1D49}"/>
              </a:ext>
            </a:extLst>
          </p:cNvPr>
          <p:cNvSpPr txBox="1"/>
          <p:nvPr/>
        </p:nvSpPr>
        <p:spPr>
          <a:xfrm>
            <a:off x="303269" y="1017965"/>
            <a:ext cx="6197544" cy="3539430"/>
          </a:xfrm>
          <a:prstGeom prst="rect">
            <a:avLst/>
          </a:prstGeom>
          <a:noFill/>
        </p:spPr>
        <p:txBody>
          <a:bodyPr wrap="square" rtlCol="0">
            <a:spAutoFit/>
          </a:bodyPr>
          <a:lstStyle/>
          <a:p>
            <a:pPr algn="just"/>
            <a:r>
              <a:rPr lang="vi-VN" sz="3200" dirty="0">
                <a:latin typeface="+mj-lt"/>
              </a:rPr>
              <a:t>      </a:t>
            </a:r>
            <a:r>
              <a:rPr lang="vi-VN" sz="3200" dirty="0">
                <a:latin typeface="+mj-lt"/>
                <a:cs typeface="Times New Roman" panose="02020603050405020304" pitchFamily="18" charset="0"/>
              </a:rPr>
              <a:t>Nhìn các bạn đá bóng, gấu con rất muốn chơi cùng. Nhưng thấy gấu con có vẻ chậm chạp và đá bóng không tốt nên chưa đội nào muốn nhận cậu.</a:t>
            </a:r>
          </a:p>
          <a:p>
            <a:pPr algn="just"/>
            <a:r>
              <a:rPr lang="vi-VN" sz="3200" dirty="0">
                <a:latin typeface="+mj-lt"/>
                <a:cs typeface="Times New Roman" panose="02020603050405020304" pitchFamily="18" charset="0"/>
              </a:rPr>
              <a:t>      - Gấu à, cậu làm cầu thủ dự bị nhé! – Khỉ nói.      </a:t>
            </a:r>
            <a:endParaRPr lang="en-US" sz="3200" dirty="0">
              <a:latin typeface="+mj-lt"/>
              <a:cs typeface="Times New Roman" panose="02020603050405020304" pitchFamily="18" charset="0"/>
            </a:endParaRPr>
          </a:p>
        </p:txBody>
      </p:sp>
      <p:pic>
        <p:nvPicPr>
          <p:cNvPr id="6" name="Picture 5">
            <a:extLst>
              <a:ext uri="{FF2B5EF4-FFF2-40B4-BE49-F238E27FC236}">
                <a16:creationId xmlns:a16="http://schemas.microsoft.com/office/drawing/2014/main" id="{5EE4B242-05CA-46F1-A9FE-EE63E567E9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269" y="586105"/>
            <a:ext cx="508528" cy="480546"/>
          </a:xfrm>
          <a:prstGeom prst="rect">
            <a:avLst/>
          </a:prstGeom>
        </p:spPr>
      </p:pic>
    </p:spTree>
    <p:extLst>
      <p:ext uri="{BB962C8B-B14F-4D97-AF65-F5344CB8AC3E}">
        <p14:creationId xmlns:p14="http://schemas.microsoft.com/office/powerpoint/2010/main" val="13537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1E3D26-0FBF-489D-9BF9-77F94C02DE90}"/>
              </a:ext>
            </a:extLst>
          </p:cNvPr>
          <p:cNvSpPr txBox="1"/>
          <p:nvPr/>
        </p:nvSpPr>
        <p:spPr>
          <a:xfrm>
            <a:off x="721637" y="456126"/>
            <a:ext cx="5365827" cy="584775"/>
          </a:xfrm>
          <a:prstGeom prst="rect">
            <a:avLst/>
          </a:prstGeom>
          <a:noFill/>
        </p:spPr>
        <p:txBody>
          <a:bodyPr wrap="square" rtlCol="0">
            <a:spAutoFit/>
          </a:bodyPr>
          <a:lstStyle/>
          <a:p>
            <a:pPr algn="ctr"/>
            <a:r>
              <a:rPr lang="vi-VN" sz="3200" b="1" dirty="0">
                <a:solidFill>
                  <a:schemeClr val="accent1">
                    <a:lumMod val="50000"/>
                  </a:schemeClr>
                </a:solidFill>
                <a:latin typeface="+mj-lt"/>
              </a:rPr>
              <a:t>Cầu thủ dự bị</a:t>
            </a:r>
            <a:endParaRPr lang="en-US" sz="3200" b="1" dirty="0">
              <a:solidFill>
                <a:schemeClr val="accent1">
                  <a:lumMod val="50000"/>
                </a:schemeClr>
              </a:solidFill>
              <a:latin typeface="+mj-lt"/>
            </a:endParaRPr>
          </a:p>
        </p:txBody>
      </p:sp>
      <p:sp>
        <p:nvSpPr>
          <p:cNvPr id="5" name="TextBox 4">
            <a:extLst>
              <a:ext uri="{FF2B5EF4-FFF2-40B4-BE49-F238E27FC236}">
                <a16:creationId xmlns:a16="http://schemas.microsoft.com/office/drawing/2014/main" id="{83DE1F8B-C43D-4B7A-8155-BEAC33AC1D49}"/>
              </a:ext>
            </a:extLst>
          </p:cNvPr>
          <p:cNvSpPr txBox="1"/>
          <p:nvPr/>
        </p:nvSpPr>
        <p:spPr>
          <a:xfrm>
            <a:off x="239120" y="1243330"/>
            <a:ext cx="6479769" cy="3046988"/>
          </a:xfrm>
          <a:prstGeom prst="rect">
            <a:avLst/>
          </a:prstGeom>
          <a:noFill/>
        </p:spPr>
        <p:txBody>
          <a:bodyPr wrap="square" rtlCol="0">
            <a:spAutoFit/>
          </a:bodyPr>
          <a:lstStyle/>
          <a:p>
            <a:pPr algn="just"/>
            <a:r>
              <a:rPr lang="en-US" sz="3200" dirty="0">
                <a:latin typeface="+mj-lt"/>
                <a:cs typeface="Times New Roman" panose="02020603050405020304" pitchFamily="18" charset="0"/>
              </a:rPr>
              <a:t>	</a:t>
            </a:r>
            <a:r>
              <a:rPr lang="vi-VN" sz="3200" dirty="0">
                <a:latin typeface="+mj-lt"/>
                <a:cs typeface="Times New Roman" panose="02020603050405020304" pitchFamily="18" charset="0"/>
              </a:rPr>
              <a:t>Gấu con hơi buồn nhưng cũng đồng ý. Trong khi chờ được vào sân, gấu đi nhặt bóng cho các bạn. Gấu cố gắng chạy thật nhanh để các bạn không phải chờ lâu.</a:t>
            </a:r>
          </a:p>
          <a:p>
            <a:pPr algn="just"/>
            <a:r>
              <a:rPr lang="vi-VN" sz="3200" dirty="0">
                <a:latin typeface="+mj-lt"/>
                <a:cs typeface="Times New Roman" panose="02020603050405020304" pitchFamily="18" charset="0"/>
              </a:rPr>
              <a:t>      </a:t>
            </a:r>
            <a:endParaRPr lang="en-US" sz="3200" dirty="0">
              <a:latin typeface="+mj-lt"/>
              <a:cs typeface="Times New Roman" panose="02020603050405020304" pitchFamily="18" charset="0"/>
            </a:endParaRPr>
          </a:p>
        </p:txBody>
      </p:sp>
      <p:pic>
        <p:nvPicPr>
          <p:cNvPr id="7" name="Picture 6">
            <a:extLst>
              <a:ext uri="{FF2B5EF4-FFF2-40B4-BE49-F238E27FC236}">
                <a16:creationId xmlns:a16="http://schemas.microsoft.com/office/drawing/2014/main" id="{7DACF47A-57C7-436B-8DE9-433F974F9B6C}"/>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70683" y="1243330"/>
            <a:ext cx="501908" cy="501908"/>
          </a:xfrm>
          <a:prstGeom prst="rect">
            <a:avLst/>
          </a:prstGeom>
        </p:spPr>
      </p:pic>
    </p:spTree>
    <p:extLst>
      <p:ext uri="{BB962C8B-B14F-4D97-AF65-F5344CB8AC3E}">
        <p14:creationId xmlns:p14="http://schemas.microsoft.com/office/powerpoint/2010/main" val="8613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1E3D26-0FBF-489D-9BF9-77F94C02DE90}"/>
              </a:ext>
            </a:extLst>
          </p:cNvPr>
          <p:cNvSpPr txBox="1"/>
          <p:nvPr/>
        </p:nvSpPr>
        <p:spPr>
          <a:xfrm>
            <a:off x="746084" y="284676"/>
            <a:ext cx="5365827" cy="523220"/>
          </a:xfrm>
          <a:prstGeom prst="rect">
            <a:avLst/>
          </a:prstGeom>
          <a:noFill/>
        </p:spPr>
        <p:txBody>
          <a:bodyPr wrap="square" rtlCol="0">
            <a:spAutoFit/>
          </a:bodyPr>
          <a:lstStyle/>
          <a:p>
            <a:pPr algn="ctr"/>
            <a:r>
              <a:rPr lang="vi-VN" sz="2800" b="1" dirty="0">
                <a:solidFill>
                  <a:schemeClr val="accent1">
                    <a:lumMod val="50000"/>
                  </a:schemeClr>
                </a:solidFill>
                <a:latin typeface="Times New Roman" panose="02020603050405020304" pitchFamily="18" charset="0"/>
                <a:cs typeface="Times New Roman" panose="02020603050405020304" pitchFamily="18" charset="0"/>
              </a:rPr>
              <a:t>Cầu thủ dự bị</a:t>
            </a:r>
            <a:endParaRPr lang="en-US" sz="28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3DE1F8B-C43D-4B7A-8155-BEAC33AC1D49}"/>
              </a:ext>
            </a:extLst>
          </p:cNvPr>
          <p:cNvSpPr txBox="1"/>
          <p:nvPr/>
        </p:nvSpPr>
        <p:spPr>
          <a:xfrm>
            <a:off x="413948" y="1100790"/>
            <a:ext cx="6030097" cy="2677656"/>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Hằng ngày, gấu đến sân bóng từ sớm để luyện tập. Gấu đá bóng ra xa, chạy đi nhặt rồi đá vào gôn, đá đi đá lại,... Cứ thế, gấu đá bóng ngày càng giỏi hơn.</a:t>
            </a:r>
          </a:p>
          <a:p>
            <a:pPr algn="just"/>
            <a:r>
              <a:rPr lang="vi-VN"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CB7E4668-D1FE-4919-997E-C712F43C92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67" y="1100790"/>
            <a:ext cx="457383" cy="457383"/>
          </a:xfrm>
          <a:prstGeom prst="rect">
            <a:avLst/>
          </a:prstGeom>
        </p:spPr>
      </p:pic>
    </p:spTree>
    <p:extLst>
      <p:ext uri="{BB962C8B-B14F-4D97-AF65-F5344CB8AC3E}">
        <p14:creationId xmlns:p14="http://schemas.microsoft.com/office/powerpoint/2010/main" val="199436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2090</TotalTime>
  <Words>1504</Words>
  <Application>Microsoft Office PowerPoint</Application>
  <PresentationFormat>Custom</PresentationFormat>
  <Paragraphs>128</Paragraphs>
  <Slides>27</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Montserrat</vt:lpstr>
      <vt:lpstr>Times New Roman</vt:lpstr>
      <vt:lpstr>UTM Avo</vt:lpstr>
      <vt:lpstr>Wingdings</vt:lpstr>
      <vt:lpstr>Kalam</vt:lpstr>
      <vt:lpstr>UTM Cookies</vt:lpstr>
      <vt:lpstr>UTM Charlotte</vt:lpstr>
      <vt:lpstr>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Administrator</cp:lastModifiedBy>
  <cp:revision>114</cp:revision>
  <dcterms:modified xsi:type="dcterms:W3CDTF">2023-09-26T17:28:52Z</dcterms:modified>
</cp:coreProperties>
</file>